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116839"/>
          </a:xfrm>
          <a:custGeom>
            <a:avLst/>
            <a:gdLst/>
            <a:ahLst/>
            <a:cxnLst/>
            <a:rect l="l" t="t" r="r" b="b"/>
            <a:pathLst>
              <a:path w="4608195" h="116839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16687"/>
                </a:lnTo>
                <a:lnTo>
                  <a:pt x="2303996" y="116687"/>
                </a:lnTo>
                <a:lnTo>
                  <a:pt x="4607992" y="116687"/>
                </a:lnTo>
                <a:lnTo>
                  <a:pt x="4607992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5729" y="380339"/>
            <a:ext cx="4457065" cy="82550"/>
          </a:xfrm>
          <a:custGeom>
            <a:avLst/>
            <a:gdLst/>
            <a:ahLst/>
            <a:cxnLst/>
            <a:rect l="l" t="t" r="r" b="b"/>
            <a:pathLst>
              <a:path w="4457065" h="82550">
                <a:moveTo>
                  <a:pt x="440580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56606" y="82384"/>
                </a:lnTo>
                <a:lnTo>
                  <a:pt x="4456606" y="50800"/>
                </a:lnTo>
                <a:lnTo>
                  <a:pt x="4452598" y="31075"/>
                </a:lnTo>
                <a:lnTo>
                  <a:pt x="4441684" y="14922"/>
                </a:lnTo>
                <a:lnTo>
                  <a:pt x="4425531" y="4008"/>
                </a:lnTo>
                <a:lnTo>
                  <a:pt x="4405806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6530" y="443600"/>
            <a:ext cx="4457065" cy="439420"/>
          </a:xfrm>
          <a:custGeom>
            <a:avLst/>
            <a:gdLst/>
            <a:ahLst/>
            <a:cxnLst/>
            <a:rect l="l" t="t" r="r" b="b"/>
            <a:pathLst>
              <a:path w="4457065" h="439419">
                <a:moveTo>
                  <a:pt x="4456607" y="0"/>
                </a:moveTo>
                <a:lnTo>
                  <a:pt x="0" y="0"/>
                </a:lnTo>
                <a:lnTo>
                  <a:pt x="0" y="439101"/>
                </a:lnTo>
                <a:lnTo>
                  <a:pt x="4456607" y="439101"/>
                </a:lnTo>
                <a:lnTo>
                  <a:pt x="4456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5729" y="424763"/>
            <a:ext cx="4457065" cy="407670"/>
          </a:xfrm>
          <a:custGeom>
            <a:avLst/>
            <a:gdLst/>
            <a:ahLst/>
            <a:cxnLst/>
            <a:rect l="l" t="t" r="r" b="b"/>
            <a:pathLst>
              <a:path w="4457065" h="407669">
                <a:moveTo>
                  <a:pt x="4456606" y="0"/>
                </a:moveTo>
                <a:lnTo>
                  <a:pt x="0" y="0"/>
                </a:lnTo>
                <a:lnTo>
                  <a:pt x="0" y="356336"/>
                </a:lnTo>
                <a:lnTo>
                  <a:pt x="4008" y="376061"/>
                </a:lnTo>
                <a:lnTo>
                  <a:pt x="14922" y="392214"/>
                </a:lnTo>
                <a:lnTo>
                  <a:pt x="31075" y="403128"/>
                </a:lnTo>
                <a:lnTo>
                  <a:pt x="50800" y="407137"/>
                </a:lnTo>
                <a:lnTo>
                  <a:pt x="4405806" y="407137"/>
                </a:lnTo>
                <a:lnTo>
                  <a:pt x="4425531" y="403128"/>
                </a:lnTo>
                <a:lnTo>
                  <a:pt x="4441684" y="392214"/>
                </a:lnTo>
                <a:lnTo>
                  <a:pt x="4452598" y="376061"/>
                </a:lnTo>
                <a:lnTo>
                  <a:pt x="4456606" y="356336"/>
                </a:lnTo>
                <a:lnTo>
                  <a:pt x="4456606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8941" y="492198"/>
            <a:ext cx="3152216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2219" y="1217009"/>
            <a:ext cx="1205661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087" y="708855"/>
            <a:ext cx="4379925" cy="234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-12700" y="3367039"/>
            <a:ext cx="156718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120351" y="3367039"/>
            <a:ext cx="1482089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20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image" Target="../media/image10.png"/><Relationship Id="rId10" Type="http://schemas.openxmlformats.org/officeDocument/2006/relationships/slide" Target="slide3.xml"/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7.xml"/><Relationship Id="rId15" Type="http://schemas.openxmlformats.org/officeDocument/2006/relationships/slide" Target="slide8.xml"/><Relationship Id="rId16" Type="http://schemas.openxmlformats.org/officeDocument/2006/relationships/slide" Target="slide9.xml"/><Relationship Id="rId17" Type="http://schemas.openxmlformats.org/officeDocument/2006/relationships/slide" Target="slide10.xml"/><Relationship Id="rId18" Type="http://schemas.openxmlformats.org/officeDocument/2006/relationships/slide" Target="slide11.xml"/><Relationship Id="rId19" Type="http://schemas.openxmlformats.org/officeDocument/2006/relationships/slide" Target="slide12.xml"/><Relationship Id="rId20" Type="http://schemas.openxmlformats.org/officeDocument/2006/relationships/slide" Target="slide13.xml"/><Relationship Id="rId21" Type="http://schemas.openxmlformats.org/officeDocument/2006/relationships/slide" Target="slide14.xml"/><Relationship Id="rId22" Type="http://schemas.openxmlformats.org/officeDocument/2006/relationships/slide" Target="slide16.xml"/><Relationship Id="rId23" Type="http://schemas.openxmlformats.org/officeDocument/2006/relationships/slide" Target="slide17.xml"/><Relationship Id="rId24" Type="http://schemas.openxmlformats.org/officeDocument/2006/relationships/slide" Target="slide19.xml"/><Relationship Id="rId25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19.xml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" Target="slide3.xml"/><Relationship Id="rId8" Type="http://schemas.openxmlformats.org/officeDocument/2006/relationships/slide" Target="slide4.xml"/><Relationship Id="rId9" Type="http://schemas.openxmlformats.org/officeDocument/2006/relationships/slide" Target="slide5.xml"/><Relationship Id="rId10" Type="http://schemas.openxmlformats.org/officeDocument/2006/relationships/slide" Target="slide6.xml"/><Relationship Id="rId11" Type="http://schemas.openxmlformats.org/officeDocument/2006/relationships/slide" Target="slide7.xml"/><Relationship Id="rId12" Type="http://schemas.openxmlformats.org/officeDocument/2006/relationships/slide" Target="slide8.xml"/><Relationship Id="rId13" Type="http://schemas.openxmlformats.org/officeDocument/2006/relationships/slide" Target="slide9.xml"/><Relationship Id="rId14" Type="http://schemas.openxmlformats.org/officeDocument/2006/relationships/slide" Target="slide10.xml"/><Relationship Id="rId15" Type="http://schemas.openxmlformats.org/officeDocument/2006/relationships/slide" Target="slide11.xml"/><Relationship Id="rId16" Type="http://schemas.openxmlformats.org/officeDocument/2006/relationships/slide" Target="slide12.xml"/><Relationship Id="rId17" Type="http://schemas.openxmlformats.org/officeDocument/2006/relationships/slide" Target="slide13.xml"/><Relationship Id="rId18" Type="http://schemas.openxmlformats.org/officeDocument/2006/relationships/slide" Target="slide14.xml"/><Relationship Id="rId19" Type="http://schemas.openxmlformats.org/officeDocument/2006/relationships/slide" Target="slide15.xml"/><Relationship Id="rId20" Type="http://schemas.openxmlformats.org/officeDocument/2006/relationships/slide" Target="slide16.xml"/><Relationship Id="rId21" Type="http://schemas.openxmlformats.org/officeDocument/2006/relationships/slide" Target="slide17.xml"/><Relationship Id="rId22" Type="http://schemas.openxmlformats.org/officeDocument/2006/relationships/slide" Target="slide19.xml"/><Relationship Id="rId23" Type="http://schemas.openxmlformats.org/officeDocument/2006/relationships/slide" Target="slide20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0.xml"/><Relationship Id="rId3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" Target="slide4.xml"/><Relationship Id="rId10" Type="http://schemas.openxmlformats.org/officeDocument/2006/relationships/slide" Target="slide5.xml"/><Relationship Id="rId11" Type="http://schemas.openxmlformats.org/officeDocument/2006/relationships/slide" Target="slide6.xml"/><Relationship Id="rId12" Type="http://schemas.openxmlformats.org/officeDocument/2006/relationships/slide" Target="slide7.xml"/><Relationship Id="rId13" Type="http://schemas.openxmlformats.org/officeDocument/2006/relationships/slide" Target="slide8.xml"/><Relationship Id="rId14" Type="http://schemas.openxmlformats.org/officeDocument/2006/relationships/slide" Target="slide9.xml"/><Relationship Id="rId15" Type="http://schemas.openxmlformats.org/officeDocument/2006/relationships/slide" Target="slide10.xml"/><Relationship Id="rId16" Type="http://schemas.openxmlformats.org/officeDocument/2006/relationships/slide" Target="slide11.xml"/><Relationship Id="rId17" Type="http://schemas.openxmlformats.org/officeDocument/2006/relationships/slide" Target="slide12.xml"/><Relationship Id="rId18" Type="http://schemas.openxmlformats.org/officeDocument/2006/relationships/slide" Target="slide13.xml"/><Relationship Id="rId19" Type="http://schemas.openxmlformats.org/officeDocument/2006/relationships/slide" Target="slide14.xml"/><Relationship Id="rId20" Type="http://schemas.openxmlformats.org/officeDocument/2006/relationships/slide" Target="slide15.xml"/><Relationship Id="rId21" Type="http://schemas.openxmlformats.org/officeDocument/2006/relationships/slide" Target="slide16.xml"/><Relationship Id="rId22" Type="http://schemas.openxmlformats.org/officeDocument/2006/relationships/slide" Target="slide17.xml"/><Relationship Id="rId23" Type="http://schemas.openxmlformats.org/officeDocument/2006/relationships/slide" Target="slide19.xml"/><Relationship Id="rId24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10.png"/><Relationship Id="rId10" Type="http://schemas.openxmlformats.org/officeDocument/2006/relationships/slide" Target="slide3.xml"/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8.xml"/><Relationship Id="rId15" Type="http://schemas.openxmlformats.org/officeDocument/2006/relationships/slide" Target="slide9.xml"/><Relationship Id="rId16" Type="http://schemas.openxmlformats.org/officeDocument/2006/relationships/slide" Target="slide10.xml"/><Relationship Id="rId17" Type="http://schemas.openxmlformats.org/officeDocument/2006/relationships/slide" Target="slide11.xml"/><Relationship Id="rId18" Type="http://schemas.openxmlformats.org/officeDocument/2006/relationships/slide" Target="slide12.xml"/><Relationship Id="rId19" Type="http://schemas.openxmlformats.org/officeDocument/2006/relationships/slide" Target="slide13.xml"/><Relationship Id="rId20" Type="http://schemas.openxmlformats.org/officeDocument/2006/relationships/slide" Target="slide14.xml"/><Relationship Id="rId21" Type="http://schemas.openxmlformats.org/officeDocument/2006/relationships/slide" Target="slide15.xml"/><Relationship Id="rId22" Type="http://schemas.openxmlformats.org/officeDocument/2006/relationships/slide" Target="slide16.xml"/><Relationship Id="rId23" Type="http://schemas.openxmlformats.org/officeDocument/2006/relationships/slide" Target="slide17.xml"/><Relationship Id="rId24" Type="http://schemas.openxmlformats.org/officeDocument/2006/relationships/slide" Target="slide19.xml"/><Relationship Id="rId25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941" y="492198"/>
            <a:ext cx="31502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80">
                <a:solidFill>
                  <a:srgbClr val="FFFFFF"/>
                </a:solidFill>
                <a:latin typeface="Tahoma"/>
                <a:cs typeface="Tahoma"/>
              </a:rPr>
              <a:t>managers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deals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regulatory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environment?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042" y="1043833"/>
            <a:ext cx="3465195" cy="9182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068705" marR="1059815" indent="-635">
              <a:lnSpc>
                <a:spcPct val="101499"/>
              </a:lnSpc>
              <a:spcBef>
                <a:spcPts val="80"/>
              </a:spcBef>
            </a:pPr>
            <a:r>
              <a:rPr dirty="0" sz="900" spc="-20">
                <a:latin typeface="Trebuchet MS"/>
                <a:cs typeface="Trebuchet MS"/>
              </a:rPr>
              <a:t>Paras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Yadav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(120CS0005) </a:t>
            </a:r>
            <a:r>
              <a:rPr dirty="0" sz="900" spc="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Amit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-15">
                <a:latin typeface="Trebuchet MS"/>
                <a:cs typeface="Trebuchet MS"/>
              </a:rPr>
              <a:t>Sharma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(120CS0022)</a:t>
            </a:r>
            <a:endParaRPr sz="900">
              <a:latin typeface="Trebuchet MS"/>
              <a:cs typeface="Trebuchet MS"/>
            </a:endParaRPr>
          </a:p>
          <a:p>
            <a:pPr algn="ctr" marL="12065" marR="5080">
              <a:lnSpc>
                <a:spcPct val="250199"/>
              </a:lnSpc>
              <a:spcBef>
                <a:spcPts val="50"/>
              </a:spcBef>
            </a:pPr>
            <a:r>
              <a:rPr dirty="0" sz="800" spc="-10">
                <a:latin typeface="Microsoft Sans Serif"/>
                <a:cs typeface="Microsoft Sans Serif"/>
              </a:rPr>
              <a:t>Indian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Institute </a:t>
            </a:r>
            <a:r>
              <a:rPr dirty="0" sz="800" spc="5">
                <a:latin typeface="Microsoft Sans Serif"/>
                <a:cs typeface="Microsoft Sans Serif"/>
              </a:rPr>
              <a:t>of Information </a:t>
            </a:r>
            <a:r>
              <a:rPr dirty="0" sz="800" spc="-20">
                <a:latin typeface="Microsoft Sans Serif"/>
                <a:cs typeface="Microsoft Sans Serif"/>
              </a:rPr>
              <a:t>Technology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Design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105">
                <a:latin typeface="Microsoft Sans Serif"/>
                <a:cs typeface="Microsoft Sans Serif"/>
              </a:rPr>
              <a:t>&amp; </a:t>
            </a:r>
            <a:r>
              <a:rPr dirty="0" sz="800" spc="5">
                <a:latin typeface="Microsoft Sans Serif"/>
                <a:cs typeface="Microsoft Sans Serif"/>
              </a:rPr>
              <a:t>Manufacturing Kurnool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September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27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2022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004" y="2125320"/>
            <a:ext cx="1079995" cy="10805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64636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63"/>
                </a:lnTo>
                <a:lnTo>
                  <a:pt x="1535963" y="91363"/>
                </a:lnTo>
                <a:lnTo>
                  <a:pt x="3071939" y="91363"/>
                </a:lnTo>
                <a:lnTo>
                  <a:pt x="4607928" y="91363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5">
                <a:latin typeface="Tahoma"/>
                <a:cs typeface="Tahoma"/>
              </a:rPr>
              <a:t>Looking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How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Regulatory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Change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Impacts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the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Business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785952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708855"/>
            <a:ext cx="4128135" cy="2341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Manager </a:t>
            </a:r>
            <a:r>
              <a:rPr dirty="0" sz="1000" spc="-40">
                <a:latin typeface="Tahoma"/>
                <a:cs typeface="Tahoma"/>
              </a:rPr>
              <a:t>should </a:t>
            </a:r>
            <a:r>
              <a:rPr dirty="0" sz="1000" spc="-50">
                <a:latin typeface="Tahoma"/>
                <a:cs typeface="Tahoma"/>
              </a:rPr>
              <a:t>analyse </a:t>
            </a:r>
            <a:r>
              <a:rPr dirty="0" sz="1000" spc="-35">
                <a:latin typeface="Tahoma"/>
                <a:cs typeface="Tahoma"/>
              </a:rPr>
              <a:t>regulatory </a:t>
            </a:r>
            <a:r>
              <a:rPr dirty="0" sz="1000" spc="-50">
                <a:latin typeface="Tahoma"/>
                <a:cs typeface="Tahoma"/>
              </a:rPr>
              <a:t>change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25">
                <a:latin typeface="Tahoma"/>
                <a:cs typeface="Tahoma"/>
              </a:rPr>
              <a:t>their </a:t>
            </a:r>
            <a:r>
              <a:rPr dirty="0" sz="1000" spc="-30">
                <a:latin typeface="Tahoma"/>
                <a:cs typeface="Tahoma"/>
              </a:rPr>
              <a:t>impacts </a:t>
            </a: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0">
                <a:latin typeface="Tahoma"/>
                <a:cs typeface="Tahoma"/>
              </a:rPr>
              <a:t>organization.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which </a:t>
            </a:r>
            <a:r>
              <a:rPr dirty="0" sz="1000" spc="-40">
                <a:latin typeface="Tahoma"/>
                <a:cs typeface="Tahoma"/>
              </a:rPr>
              <a:t>department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40">
                <a:latin typeface="Tahoma"/>
                <a:cs typeface="Tahoma"/>
              </a:rPr>
              <a:t>affected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35">
                <a:latin typeface="Tahoma"/>
                <a:cs typeface="Tahoma"/>
              </a:rPr>
              <a:t>regulatory </a:t>
            </a:r>
            <a:r>
              <a:rPr dirty="0" sz="1000" spc="-50">
                <a:latin typeface="Tahoma"/>
                <a:cs typeface="Tahoma"/>
              </a:rPr>
              <a:t>change </a:t>
            </a:r>
            <a:r>
              <a:rPr dirty="0" sz="1000" spc="-45">
                <a:latin typeface="Tahoma"/>
                <a:cs typeface="Tahoma"/>
              </a:rPr>
              <a:t>and whether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5">
                <a:latin typeface="Tahoma"/>
                <a:cs typeface="Tahoma"/>
              </a:rPr>
              <a:t>changes 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negligible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require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attention.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000" spc="-30">
                <a:latin typeface="Tahoma"/>
                <a:cs typeface="Tahoma"/>
              </a:rPr>
              <a:t>For </a:t>
            </a:r>
            <a:r>
              <a:rPr dirty="0" sz="1000" spc="-45">
                <a:latin typeface="Tahoma"/>
                <a:cs typeface="Tahoma"/>
              </a:rPr>
              <a:t>example, </a:t>
            </a: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firm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40">
                <a:latin typeface="Tahoma"/>
                <a:cs typeface="Tahoma"/>
              </a:rPr>
              <a:t>using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0">
                <a:latin typeface="Tahoma"/>
                <a:cs typeface="Tahoma"/>
              </a:rPr>
              <a:t>certain material </a:t>
            </a:r>
            <a:r>
              <a:rPr dirty="0" sz="1000" spc="-40">
                <a:latin typeface="Tahoma"/>
                <a:cs typeface="Tahoma"/>
              </a:rPr>
              <a:t>for </a:t>
            </a:r>
            <a:r>
              <a:rPr dirty="0" sz="1000" spc="-30">
                <a:latin typeface="Tahoma"/>
                <a:cs typeface="Tahoma"/>
              </a:rPr>
              <a:t>production of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0">
                <a:latin typeface="Tahoma"/>
                <a:cs typeface="Tahoma"/>
              </a:rPr>
              <a:t>specific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product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but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due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</a:t>
            </a:r>
            <a:r>
              <a:rPr dirty="0" sz="1000" spc="15">
                <a:latin typeface="Tahoma"/>
                <a:cs typeface="Tahoma"/>
              </a:rPr>
              <a:t> 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banned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170815">
              <a:lnSpc>
                <a:spcPct val="100000"/>
              </a:lnSpc>
            </a:pPr>
            <a:r>
              <a:rPr dirty="0" sz="1000" spc="-35">
                <a:latin typeface="Tahoma"/>
                <a:cs typeface="Tahoma"/>
              </a:rPr>
              <a:t>Now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here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analyse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critically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alternative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alternative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material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used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instead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previous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one.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115570">
              <a:lnSpc>
                <a:spcPct val="100000"/>
              </a:lnSpc>
            </a:pPr>
            <a:r>
              <a:rPr dirty="0" sz="1000" spc="-35">
                <a:latin typeface="Tahoma"/>
                <a:cs typeface="Tahoma"/>
              </a:rPr>
              <a:t>Now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Question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arises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will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5" b="1">
                <a:latin typeface="Trebuchet MS"/>
                <a:cs typeface="Trebuchet MS"/>
              </a:rPr>
              <a:t>cost</a:t>
            </a:r>
            <a:r>
              <a:rPr dirty="0" sz="1000" spc="75" b="1">
                <a:latin typeface="Trebuchet MS"/>
                <a:cs typeface="Trebuchet MS"/>
              </a:rPr>
              <a:t> </a:t>
            </a:r>
            <a:r>
              <a:rPr dirty="0" sz="1000" spc="-30" b="1">
                <a:latin typeface="Trebuchet MS"/>
                <a:cs typeface="Trebuchet MS"/>
              </a:rPr>
              <a:t>of</a:t>
            </a:r>
            <a:r>
              <a:rPr dirty="0" sz="1000" spc="65" b="1">
                <a:latin typeface="Trebuchet MS"/>
                <a:cs typeface="Trebuchet MS"/>
              </a:rPr>
              <a:t> </a:t>
            </a:r>
            <a:r>
              <a:rPr dirty="0" sz="1000" spc="-35" b="1">
                <a:latin typeface="Trebuchet MS"/>
                <a:cs typeface="Trebuchet MS"/>
              </a:rPr>
              <a:t>alternative</a:t>
            </a:r>
            <a:r>
              <a:rPr dirty="0" sz="1000" spc="70" b="1">
                <a:latin typeface="Trebuchet MS"/>
                <a:cs typeface="Trebuchet MS"/>
              </a:rPr>
              <a:t> </a:t>
            </a:r>
            <a:r>
              <a:rPr dirty="0" sz="1000" spc="-30" b="1">
                <a:latin typeface="Trebuchet MS"/>
                <a:cs typeface="Trebuchet MS"/>
              </a:rPr>
              <a:t>material</a:t>
            </a:r>
            <a:r>
              <a:rPr dirty="0" sz="1000" spc="70" b="1">
                <a:latin typeface="Trebuchet MS"/>
                <a:cs typeface="Trebuchet MS"/>
              </a:rPr>
              <a:t> </a:t>
            </a:r>
            <a:r>
              <a:rPr dirty="0" sz="1000" spc="-25" b="1">
                <a:latin typeface="Trebuchet MS"/>
                <a:cs typeface="Trebuchet MS"/>
              </a:rPr>
              <a:t>and</a:t>
            </a:r>
            <a:r>
              <a:rPr dirty="0" sz="1000" spc="65" b="1">
                <a:latin typeface="Trebuchet MS"/>
                <a:cs typeface="Trebuchet MS"/>
              </a:rPr>
              <a:t> </a:t>
            </a:r>
            <a:r>
              <a:rPr dirty="0" sz="1000" spc="-45" b="1">
                <a:latin typeface="Trebuchet MS"/>
                <a:cs typeface="Trebuchet MS"/>
              </a:rPr>
              <a:t>will</a:t>
            </a:r>
            <a:r>
              <a:rPr dirty="0" sz="1000" spc="70" b="1">
                <a:latin typeface="Trebuchet MS"/>
                <a:cs typeface="Trebuchet MS"/>
              </a:rPr>
              <a:t> </a:t>
            </a:r>
            <a:r>
              <a:rPr dirty="0" sz="1000" spc="-20" b="1">
                <a:latin typeface="Trebuchet MS"/>
                <a:cs typeface="Trebuchet MS"/>
              </a:rPr>
              <a:t>it </a:t>
            </a:r>
            <a:r>
              <a:rPr dirty="0" sz="1000" spc="-285" b="1">
                <a:latin typeface="Trebuchet MS"/>
                <a:cs typeface="Trebuchet MS"/>
              </a:rPr>
              <a:t> </a:t>
            </a:r>
            <a:r>
              <a:rPr dirty="0" sz="1000" spc="-30" b="1">
                <a:latin typeface="Trebuchet MS"/>
                <a:cs typeface="Trebuchet MS"/>
              </a:rPr>
              <a:t>be</a:t>
            </a:r>
            <a:r>
              <a:rPr dirty="0" sz="1000" spc="55" b="1">
                <a:latin typeface="Trebuchet MS"/>
                <a:cs typeface="Trebuchet MS"/>
              </a:rPr>
              <a:t> </a:t>
            </a:r>
            <a:r>
              <a:rPr dirty="0" sz="1000" spc="-35" b="1">
                <a:latin typeface="Trebuchet MS"/>
                <a:cs typeface="Trebuchet MS"/>
              </a:rPr>
              <a:t>profitable</a:t>
            </a:r>
            <a:r>
              <a:rPr dirty="0" sz="1000" spc="-35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557756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177732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797708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latin typeface="Tahoma"/>
                <a:cs typeface="Tahoma"/>
              </a:rPr>
              <a:t>Determining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Where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You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Need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to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Implement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Change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973200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896117"/>
            <a:ext cx="4128135" cy="187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Analyze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how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affecting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Organization,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decide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areas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department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organization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needed.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25400">
              <a:lnSpc>
                <a:spcPct val="100000"/>
              </a:lnSpc>
            </a:pPr>
            <a:r>
              <a:rPr dirty="0" sz="1000" spc="-3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example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regulatory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affect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supply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management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which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mean 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method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supplying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products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customer.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Deliver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done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supply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management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their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department </a:t>
            </a:r>
            <a:r>
              <a:rPr dirty="0" sz="1000" spc="-35">
                <a:latin typeface="Tahoma"/>
                <a:cs typeface="Tahoma"/>
              </a:rPr>
              <a:t> which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align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40">
                <a:latin typeface="Tahoma"/>
                <a:cs typeface="Tahoma"/>
              </a:rPr>
              <a:t>Sometimes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comes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opportunities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instead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threat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your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organization.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593176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516822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5">
                <a:latin typeface="Tahoma"/>
                <a:cs typeface="Tahoma"/>
              </a:rPr>
              <a:t>Deploy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Changes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To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Processes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Procedures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912469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835373"/>
            <a:ext cx="4127500" cy="20250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Planning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60">
                <a:latin typeface="Tahoma"/>
                <a:cs typeface="Tahoma"/>
              </a:rPr>
              <a:t>where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change, </a:t>
            </a:r>
            <a:r>
              <a:rPr dirty="0" sz="1000" spc="-35">
                <a:latin typeface="Tahoma"/>
                <a:cs typeface="Tahoma"/>
              </a:rPr>
              <a:t>what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change, </a:t>
            </a:r>
            <a:r>
              <a:rPr dirty="0" sz="1000" spc="-60">
                <a:latin typeface="Tahoma"/>
                <a:cs typeface="Tahoma"/>
              </a:rPr>
              <a:t>how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change, </a:t>
            </a:r>
            <a:r>
              <a:rPr dirty="0" sz="1000" spc="-30">
                <a:latin typeface="Tahoma"/>
                <a:cs typeface="Tahoma"/>
              </a:rPr>
              <a:t>cost of </a:t>
            </a:r>
            <a:r>
              <a:rPr dirty="0" sz="1000" spc="-50">
                <a:latin typeface="Tahoma"/>
                <a:cs typeface="Tahoma"/>
              </a:rPr>
              <a:t>change, </a:t>
            </a:r>
            <a:r>
              <a:rPr dirty="0" sz="1000" spc="-45">
                <a:latin typeface="Tahoma"/>
                <a:cs typeface="Tahoma"/>
              </a:rPr>
              <a:t> and </a:t>
            </a:r>
            <a:r>
              <a:rPr dirty="0" sz="1000" spc="-25">
                <a:latin typeface="Tahoma"/>
                <a:cs typeface="Tahoma"/>
              </a:rPr>
              <a:t>time </a:t>
            </a:r>
            <a:r>
              <a:rPr dirty="0" sz="1000" spc="-45">
                <a:latin typeface="Tahoma"/>
                <a:cs typeface="Tahoma"/>
              </a:rPr>
              <a:t>required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5">
                <a:latin typeface="Tahoma"/>
                <a:cs typeface="Tahoma"/>
              </a:rPr>
              <a:t>implement </a:t>
            </a:r>
            <a:r>
              <a:rPr dirty="0" sz="1000" spc="-50">
                <a:latin typeface="Tahoma"/>
                <a:cs typeface="Tahoma"/>
              </a:rPr>
              <a:t>change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40">
                <a:latin typeface="Tahoma"/>
                <a:cs typeface="Tahoma"/>
              </a:rPr>
              <a:t>completed. </a:t>
            </a:r>
            <a:r>
              <a:rPr dirty="0" sz="1000" spc="-20">
                <a:latin typeface="Tahoma"/>
                <a:cs typeface="Tahoma"/>
              </a:rPr>
              <a:t>Then left </a:t>
            </a:r>
            <a:r>
              <a:rPr dirty="0" sz="1000" spc="-30">
                <a:latin typeface="Tahoma"/>
                <a:cs typeface="Tahoma"/>
              </a:rPr>
              <a:t>is monitoring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analyze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day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day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reports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respective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departments.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000" spc="-40">
                <a:latin typeface="Tahoma"/>
                <a:cs typeface="Tahoma"/>
              </a:rPr>
              <a:t>Sometimes, </a:t>
            </a:r>
            <a:r>
              <a:rPr dirty="0" sz="1000" spc="-30">
                <a:latin typeface="Tahoma"/>
                <a:cs typeface="Tahoma"/>
              </a:rPr>
              <a:t>things </a:t>
            </a:r>
            <a:r>
              <a:rPr dirty="0" sz="1000" spc="-10">
                <a:latin typeface="Tahoma"/>
                <a:cs typeface="Tahoma"/>
              </a:rPr>
              <a:t>don’t </a:t>
            </a:r>
            <a:r>
              <a:rPr dirty="0" sz="1000" spc="-50">
                <a:latin typeface="Tahoma"/>
                <a:cs typeface="Tahoma"/>
              </a:rPr>
              <a:t>go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70">
                <a:latin typeface="Tahoma"/>
                <a:cs typeface="Tahoma"/>
              </a:rPr>
              <a:t>way </a:t>
            </a:r>
            <a:r>
              <a:rPr dirty="0" sz="1000" spc="-90">
                <a:latin typeface="Tahoma"/>
                <a:cs typeface="Tahoma"/>
              </a:rPr>
              <a:t>we </a:t>
            </a:r>
            <a:r>
              <a:rPr dirty="0" sz="1000" spc="-15">
                <a:latin typeface="Tahoma"/>
                <a:cs typeface="Tahoma"/>
              </a:rPr>
              <a:t>think </a:t>
            </a:r>
            <a:r>
              <a:rPr dirty="0" sz="1000" spc="-60">
                <a:latin typeface="Tahoma"/>
                <a:cs typeface="Tahoma"/>
              </a:rPr>
              <a:t>due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65">
                <a:latin typeface="Tahoma"/>
                <a:cs typeface="Tahoma"/>
              </a:rPr>
              <a:t>some </a:t>
            </a:r>
            <a:r>
              <a:rPr dirty="0" sz="1000" spc="-40">
                <a:latin typeface="Tahoma"/>
                <a:cs typeface="Tahoma"/>
              </a:rPr>
              <a:t>external </a:t>
            </a:r>
            <a:r>
              <a:rPr dirty="0" sz="1000" spc="-50">
                <a:latin typeface="Tahoma"/>
                <a:cs typeface="Tahoma"/>
              </a:rPr>
              <a:t>or </a:t>
            </a:r>
            <a:r>
              <a:rPr dirty="0" sz="1000" spc="-25">
                <a:latin typeface="Tahoma"/>
                <a:cs typeface="Tahoma"/>
              </a:rPr>
              <a:t>internal 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forces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also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type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situation.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146050">
              <a:lnSpc>
                <a:spcPct val="100000"/>
              </a:lnSpc>
            </a:pPr>
            <a:r>
              <a:rPr dirty="0" sz="1000" spc="-45">
                <a:latin typeface="Tahoma"/>
                <a:cs typeface="Tahoma"/>
              </a:rPr>
              <a:t>Suppose,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price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material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technology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you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increased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due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less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number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suppliers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because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which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cost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product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will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become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too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high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which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profitable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company.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Manager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should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bargain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supplier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search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alternate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suppliers.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684274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2304250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30">
                <a:latin typeface="Tahoma"/>
                <a:cs typeface="Tahoma"/>
              </a:rPr>
              <a:t>Provide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Training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as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per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Requirement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846683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769587"/>
            <a:ext cx="4128135" cy="2189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This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most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critical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point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process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production.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ahoma"/>
              <a:cs typeface="Tahoma"/>
            </a:endParaRPr>
          </a:p>
          <a:p>
            <a:pPr algn="just" marL="12700" marR="269875">
              <a:lnSpc>
                <a:spcPct val="100000"/>
              </a:lnSpc>
            </a:pPr>
            <a:r>
              <a:rPr dirty="0" sz="1000" spc="-35">
                <a:latin typeface="Tahoma"/>
                <a:cs typeface="Tahoma"/>
              </a:rPr>
              <a:t>When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65">
                <a:latin typeface="Tahoma"/>
                <a:cs typeface="Tahoma"/>
              </a:rPr>
              <a:t>new </a:t>
            </a:r>
            <a:r>
              <a:rPr dirty="0" sz="1000" spc="-50">
                <a:latin typeface="Tahoma"/>
                <a:cs typeface="Tahoma"/>
              </a:rPr>
              <a:t>process </a:t>
            </a:r>
            <a:r>
              <a:rPr dirty="0" sz="1000" spc="-55">
                <a:latin typeface="Tahoma"/>
                <a:cs typeface="Tahoma"/>
              </a:rPr>
              <a:t>has </a:t>
            </a:r>
            <a:r>
              <a:rPr dirty="0" sz="1000" spc="-60">
                <a:latin typeface="Tahoma"/>
                <a:cs typeface="Tahoma"/>
              </a:rPr>
              <a:t>been </a:t>
            </a:r>
            <a:r>
              <a:rPr dirty="0" sz="1000" spc="-30">
                <a:latin typeface="Tahoma"/>
                <a:cs typeface="Tahoma"/>
              </a:rPr>
              <a:t>introduced </a:t>
            </a:r>
            <a:r>
              <a:rPr dirty="0" sz="1000" spc="-40">
                <a:latin typeface="Tahoma"/>
                <a:cs typeface="Tahoma"/>
              </a:rPr>
              <a:t>then </a:t>
            </a:r>
            <a:r>
              <a:rPr dirty="0" sz="1000" spc="-25">
                <a:latin typeface="Tahoma"/>
                <a:cs typeface="Tahoma"/>
              </a:rPr>
              <a:t>might </a:t>
            </a:r>
            <a:r>
              <a:rPr dirty="0" sz="1000" spc="-45">
                <a:latin typeface="Tahoma"/>
                <a:cs typeface="Tahoma"/>
              </a:rPr>
              <a:t>your </a:t>
            </a:r>
            <a:r>
              <a:rPr dirty="0" sz="1000" spc="-60">
                <a:latin typeface="Tahoma"/>
                <a:cs typeface="Tahoma"/>
              </a:rPr>
              <a:t>employee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worker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25">
                <a:latin typeface="Tahoma"/>
                <a:cs typeface="Tahoma"/>
              </a:rPr>
              <a:t>not familiar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new </a:t>
            </a:r>
            <a:r>
              <a:rPr dirty="0" sz="1000" spc="-50">
                <a:latin typeface="Tahoma"/>
                <a:cs typeface="Tahoma"/>
              </a:rPr>
              <a:t>process </a:t>
            </a:r>
            <a:r>
              <a:rPr dirty="0" sz="1000" spc="-40">
                <a:latin typeface="Tahoma"/>
                <a:cs typeface="Tahoma"/>
              </a:rPr>
              <a:t>then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65">
                <a:latin typeface="Tahoma"/>
                <a:cs typeface="Tahoma"/>
              </a:rPr>
              <a:t>need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arrange </a:t>
            </a:r>
            <a:r>
              <a:rPr dirty="0" sz="1000" spc="-65">
                <a:latin typeface="Tahoma"/>
                <a:cs typeface="Tahoma"/>
              </a:rPr>
              <a:t>some 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training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program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order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get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your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employee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ready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5">
                <a:latin typeface="Tahoma"/>
                <a:cs typeface="Tahoma"/>
              </a:rPr>
              <a:t>suppose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you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were</a:t>
            </a:r>
            <a:r>
              <a:rPr dirty="0" sz="1000" spc="16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using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5">
                <a:latin typeface="Tahoma"/>
                <a:cs typeface="Tahoma"/>
              </a:rPr>
              <a:t>database </a:t>
            </a:r>
            <a:r>
              <a:rPr dirty="0" sz="1000" spc="-55">
                <a:latin typeface="Tahoma"/>
                <a:cs typeface="Tahoma"/>
              </a:rPr>
              <a:t>software</a:t>
            </a:r>
            <a:r>
              <a:rPr dirty="0" sz="1000" spc="204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 </a:t>
            </a:r>
            <a:r>
              <a:rPr dirty="0" sz="1000" spc="-45">
                <a:latin typeface="Tahoma"/>
                <a:cs typeface="Tahoma"/>
              </a:rPr>
              <a:t>your company </a:t>
            </a:r>
            <a:r>
              <a:rPr dirty="0" sz="1000" spc="-30">
                <a:latin typeface="Tahoma"/>
                <a:cs typeface="Tahoma"/>
              </a:rPr>
              <a:t>information.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Due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5">
                <a:latin typeface="Tahoma"/>
                <a:cs typeface="Tahoma"/>
              </a:rPr>
              <a:t>regulatory </a:t>
            </a:r>
            <a:r>
              <a:rPr dirty="0" sz="1000" spc="-55">
                <a:latin typeface="Tahoma"/>
                <a:cs typeface="Tahoma"/>
              </a:rPr>
              <a:t>changes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55">
                <a:latin typeface="Tahoma"/>
                <a:cs typeface="Tahoma"/>
              </a:rPr>
              <a:t>has </a:t>
            </a:r>
            <a:r>
              <a:rPr dirty="0" sz="1000" spc="-60">
                <a:latin typeface="Tahoma"/>
                <a:cs typeface="Tahoma"/>
              </a:rPr>
              <a:t>been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banned </a:t>
            </a:r>
            <a:r>
              <a:rPr dirty="0" sz="1000" spc="-60">
                <a:latin typeface="Tahoma"/>
                <a:cs typeface="Tahoma"/>
              </a:rPr>
              <a:t>due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privacy </a:t>
            </a:r>
            <a:r>
              <a:rPr dirty="0" sz="1000" spc="-50">
                <a:latin typeface="Tahoma"/>
                <a:cs typeface="Tahoma"/>
              </a:rPr>
              <a:t>issue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database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software.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</a:pPr>
            <a:r>
              <a:rPr dirty="0" sz="1000" spc="-20">
                <a:latin typeface="Tahoma"/>
                <a:cs typeface="Tahoma"/>
              </a:rPr>
              <a:t>Cost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training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program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included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indirect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cost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process.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314818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086635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2858439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0">
                <a:latin typeface="Tahoma"/>
                <a:cs typeface="Tahoma"/>
              </a:rPr>
              <a:t>Monitor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Implementation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and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Check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Alignment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of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Work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785952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4160" marR="431165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Now</a:t>
            </a:r>
            <a:r>
              <a:rPr dirty="0" spc="20"/>
              <a:t> </a:t>
            </a:r>
            <a:r>
              <a:rPr dirty="0" spc="-60"/>
              <a:t>when</a:t>
            </a:r>
            <a:r>
              <a:rPr dirty="0" spc="15"/>
              <a:t> </a:t>
            </a:r>
            <a:r>
              <a:rPr dirty="0" spc="-55"/>
              <a:t>you</a:t>
            </a:r>
            <a:r>
              <a:rPr dirty="0" spc="20"/>
              <a:t> </a:t>
            </a:r>
            <a:r>
              <a:rPr dirty="0" spc="-55"/>
              <a:t>have</a:t>
            </a:r>
            <a:r>
              <a:rPr dirty="0" spc="20"/>
              <a:t> </a:t>
            </a:r>
            <a:r>
              <a:rPr dirty="0" spc="-55"/>
              <a:t>done</a:t>
            </a:r>
            <a:r>
              <a:rPr dirty="0" spc="25"/>
              <a:t> </a:t>
            </a:r>
            <a:r>
              <a:rPr dirty="0" spc="-50"/>
              <a:t>an</a:t>
            </a:r>
            <a:r>
              <a:rPr dirty="0" spc="15"/>
              <a:t> </a:t>
            </a:r>
            <a:r>
              <a:rPr dirty="0" spc="-35"/>
              <a:t>analysis,</a:t>
            </a:r>
            <a:r>
              <a:rPr dirty="0" spc="20"/>
              <a:t> </a:t>
            </a:r>
            <a:r>
              <a:rPr dirty="0" spc="-25"/>
              <a:t>Confirm</a:t>
            </a:r>
            <a:r>
              <a:rPr dirty="0" spc="15"/>
              <a:t> </a:t>
            </a:r>
            <a:r>
              <a:rPr dirty="0" spc="-35"/>
              <a:t>the</a:t>
            </a:r>
            <a:r>
              <a:rPr dirty="0" spc="20"/>
              <a:t> </a:t>
            </a:r>
            <a:r>
              <a:rPr dirty="0" spc="-55"/>
              <a:t>changes</a:t>
            </a:r>
            <a:r>
              <a:rPr dirty="0" spc="20"/>
              <a:t> </a:t>
            </a:r>
            <a:r>
              <a:rPr dirty="0" spc="-35"/>
              <a:t>which</a:t>
            </a:r>
            <a:r>
              <a:rPr dirty="0" spc="15"/>
              <a:t> </a:t>
            </a:r>
            <a:r>
              <a:rPr dirty="0" spc="-65"/>
              <a:t>are </a:t>
            </a:r>
            <a:r>
              <a:rPr dirty="0" spc="-295"/>
              <a:t> </a:t>
            </a:r>
            <a:r>
              <a:rPr dirty="0" spc="-30"/>
              <a:t>beneficial</a:t>
            </a:r>
            <a:r>
              <a:rPr dirty="0" spc="10"/>
              <a:t> </a:t>
            </a:r>
            <a:r>
              <a:rPr dirty="0" spc="-40"/>
              <a:t>for</a:t>
            </a:r>
            <a:r>
              <a:rPr dirty="0" spc="20"/>
              <a:t> </a:t>
            </a:r>
            <a:r>
              <a:rPr dirty="0" spc="-35"/>
              <a:t>the</a:t>
            </a:r>
            <a:r>
              <a:rPr dirty="0" spc="15"/>
              <a:t> </a:t>
            </a:r>
            <a:r>
              <a:rPr dirty="0" spc="-30"/>
              <a:t>organization</a:t>
            </a:r>
            <a:r>
              <a:rPr dirty="0" spc="20"/>
              <a:t> </a:t>
            </a:r>
            <a:r>
              <a:rPr dirty="0" spc="-45"/>
              <a:t>and</a:t>
            </a:r>
            <a:r>
              <a:rPr dirty="0" spc="20"/>
              <a:t> </a:t>
            </a:r>
            <a:r>
              <a:rPr dirty="0" spc="-30"/>
              <a:t>align</a:t>
            </a:r>
            <a:r>
              <a:rPr dirty="0" spc="15"/>
              <a:t> </a:t>
            </a:r>
            <a:r>
              <a:rPr dirty="0" spc="-20"/>
              <a:t>with</a:t>
            </a:r>
            <a:r>
              <a:rPr dirty="0" spc="15"/>
              <a:t> </a:t>
            </a:r>
            <a:r>
              <a:rPr dirty="0" spc="-35"/>
              <a:t>regulatory</a:t>
            </a:r>
            <a:r>
              <a:rPr dirty="0" spc="20"/>
              <a:t> </a:t>
            </a:r>
            <a:r>
              <a:rPr dirty="0" spc="-50"/>
              <a:t>changes.</a:t>
            </a:r>
          </a:p>
          <a:p>
            <a:pPr marL="251460">
              <a:lnSpc>
                <a:spcPct val="100000"/>
              </a:lnSpc>
            </a:p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endParaRPr sz="1050"/>
          </a:p>
          <a:p>
            <a:pPr marL="264160" marR="118745">
              <a:lnSpc>
                <a:spcPct val="100000"/>
              </a:lnSpc>
            </a:pPr>
            <a:r>
              <a:rPr dirty="0" spc="-30"/>
              <a:t>Decide</a:t>
            </a:r>
            <a:r>
              <a:rPr dirty="0" spc="15"/>
              <a:t> </a:t>
            </a:r>
            <a:r>
              <a:rPr dirty="0" spc="-60"/>
              <a:t>how</a:t>
            </a:r>
            <a:r>
              <a:rPr dirty="0" spc="20"/>
              <a:t> </a:t>
            </a:r>
            <a:r>
              <a:rPr dirty="0" spc="-10"/>
              <a:t>to</a:t>
            </a:r>
            <a:r>
              <a:rPr dirty="0" spc="20"/>
              <a:t> </a:t>
            </a:r>
            <a:r>
              <a:rPr dirty="0" spc="-50"/>
              <a:t>change,</a:t>
            </a:r>
            <a:r>
              <a:rPr dirty="0" spc="20"/>
              <a:t> </a:t>
            </a:r>
            <a:r>
              <a:rPr dirty="0" spc="-50"/>
              <a:t>who</a:t>
            </a:r>
            <a:r>
              <a:rPr dirty="0" spc="20"/>
              <a:t> </a:t>
            </a:r>
            <a:r>
              <a:rPr dirty="0" spc="-10"/>
              <a:t>will</a:t>
            </a:r>
            <a:r>
              <a:rPr dirty="0" spc="20"/>
              <a:t> </a:t>
            </a:r>
            <a:r>
              <a:rPr dirty="0" spc="-50"/>
              <a:t>be</a:t>
            </a:r>
            <a:r>
              <a:rPr dirty="0" spc="20"/>
              <a:t> </a:t>
            </a:r>
            <a:r>
              <a:rPr dirty="0" spc="-45"/>
              <a:t>responsible</a:t>
            </a:r>
            <a:r>
              <a:rPr dirty="0" spc="20"/>
              <a:t> </a:t>
            </a:r>
            <a:r>
              <a:rPr dirty="0" spc="-40"/>
              <a:t>for</a:t>
            </a:r>
            <a:r>
              <a:rPr dirty="0" spc="25"/>
              <a:t> </a:t>
            </a:r>
            <a:r>
              <a:rPr dirty="0" spc="-35"/>
              <a:t>the</a:t>
            </a:r>
            <a:r>
              <a:rPr dirty="0" spc="20"/>
              <a:t> </a:t>
            </a:r>
            <a:r>
              <a:rPr dirty="0" spc="-40"/>
              <a:t>outcome</a:t>
            </a:r>
            <a:r>
              <a:rPr dirty="0" spc="20"/>
              <a:t> </a:t>
            </a:r>
            <a:r>
              <a:rPr dirty="0" spc="-30"/>
              <a:t>of</a:t>
            </a:r>
            <a:r>
              <a:rPr dirty="0" spc="15"/>
              <a:t> </a:t>
            </a:r>
            <a:r>
              <a:rPr dirty="0" spc="-50"/>
              <a:t>changes, </a:t>
            </a:r>
            <a:r>
              <a:rPr dirty="0" spc="-295"/>
              <a:t> </a:t>
            </a:r>
            <a:r>
              <a:rPr dirty="0" spc="-35"/>
              <a:t>what</a:t>
            </a:r>
            <a:r>
              <a:rPr dirty="0" spc="10"/>
              <a:t> </a:t>
            </a:r>
            <a:r>
              <a:rPr dirty="0" spc="-10"/>
              <a:t>will</a:t>
            </a:r>
            <a:r>
              <a:rPr dirty="0" spc="20"/>
              <a:t> </a:t>
            </a:r>
            <a:r>
              <a:rPr dirty="0" spc="-50"/>
              <a:t>be</a:t>
            </a:r>
            <a:r>
              <a:rPr dirty="0" spc="20"/>
              <a:t> </a:t>
            </a:r>
            <a:r>
              <a:rPr dirty="0" spc="-30"/>
              <a:t>cost</a:t>
            </a:r>
            <a:r>
              <a:rPr dirty="0" spc="15"/>
              <a:t> </a:t>
            </a:r>
            <a:r>
              <a:rPr dirty="0" spc="-30"/>
              <a:t>of</a:t>
            </a:r>
            <a:r>
              <a:rPr dirty="0" spc="15"/>
              <a:t> </a:t>
            </a:r>
            <a:r>
              <a:rPr dirty="0" spc="-55"/>
              <a:t>changes</a:t>
            </a:r>
            <a:r>
              <a:rPr dirty="0" spc="20"/>
              <a:t> </a:t>
            </a:r>
            <a:r>
              <a:rPr dirty="0" spc="-20"/>
              <a:t>directly</a:t>
            </a:r>
            <a:r>
              <a:rPr dirty="0" spc="20"/>
              <a:t> </a:t>
            </a:r>
            <a:r>
              <a:rPr dirty="0" spc="-50"/>
              <a:t>or</a:t>
            </a:r>
            <a:r>
              <a:rPr dirty="0" spc="20"/>
              <a:t> </a:t>
            </a:r>
            <a:r>
              <a:rPr dirty="0" spc="-30"/>
              <a:t>indirectly.</a:t>
            </a:r>
          </a:p>
          <a:p>
            <a:pPr marL="251460">
              <a:lnSpc>
                <a:spcPct val="100000"/>
              </a:lnSpc>
            </a:p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endParaRPr sz="1050"/>
          </a:p>
          <a:p>
            <a:pPr marL="264160" marR="5080">
              <a:lnSpc>
                <a:spcPct val="100000"/>
              </a:lnSpc>
            </a:pPr>
            <a:r>
              <a:rPr dirty="0" spc="-35"/>
              <a:t>Department</a:t>
            </a:r>
            <a:r>
              <a:rPr dirty="0" spc="10"/>
              <a:t> </a:t>
            </a:r>
            <a:r>
              <a:rPr dirty="0" spc="-55"/>
              <a:t>may</a:t>
            </a:r>
            <a:r>
              <a:rPr dirty="0" spc="10"/>
              <a:t> </a:t>
            </a:r>
            <a:r>
              <a:rPr dirty="0" spc="-55"/>
              <a:t>have</a:t>
            </a:r>
            <a:r>
              <a:rPr dirty="0" spc="10"/>
              <a:t> </a:t>
            </a:r>
            <a:r>
              <a:rPr dirty="0" spc="-35"/>
              <a:t>extra</a:t>
            </a:r>
            <a:r>
              <a:rPr dirty="0" spc="10"/>
              <a:t> </a:t>
            </a:r>
            <a:r>
              <a:rPr dirty="0" spc="-45"/>
              <a:t>suggestion</a:t>
            </a:r>
            <a:r>
              <a:rPr dirty="0" spc="10"/>
              <a:t> </a:t>
            </a:r>
            <a:r>
              <a:rPr dirty="0" spc="-45"/>
              <a:t>and</a:t>
            </a:r>
            <a:r>
              <a:rPr dirty="0" spc="10"/>
              <a:t> </a:t>
            </a:r>
            <a:r>
              <a:rPr dirty="0" spc="-40"/>
              <a:t>plans</a:t>
            </a:r>
            <a:r>
              <a:rPr dirty="0" spc="10"/>
              <a:t> </a:t>
            </a:r>
            <a:r>
              <a:rPr dirty="0" spc="-40"/>
              <a:t>take</a:t>
            </a:r>
            <a:r>
              <a:rPr dirty="0" spc="10"/>
              <a:t> </a:t>
            </a:r>
            <a:r>
              <a:rPr dirty="0" spc="-40"/>
              <a:t>them</a:t>
            </a:r>
            <a:r>
              <a:rPr dirty="0" spc="10"/>
              <a:t> </a:t>
            </a:r>
            <a:r>
              <a:rPr dirty="0" spc="-15"/>
              <a:t>into</a:t>
            </a:r>
            <a:r>
              <a:rPr dirty="0" spc="15"/>
              <a:t> </a:t>
            </a:r>
            <a:r>
              <a:rPr dirty="0" spc="-30"/>
              <a:t>account</a:t>
            </a:r>
            <a:r>
              <a:rPr dirty="0" spc="10"/>
              <a:t> </a:t>
            </a:r>
            <a:r>
              <a:rPr dirty="0" spc="-45"/>
              <a:t>and </a:t>
            </a:r>
            <a:r>
              <a:rPr dirty="0" spc="-300"/>
              <a:t> </a:t>
            </a:r>
            <a:r>
              <a:rPr dirty="0" spc="-60"/>
              <a:t>prepare</a:t>
            </a:r>
            <a:r>
              <a:rPr dirty="0" spc="15"/>
              <a:t> </a:t>
            </a:r>
            <a:r>
              <a:rPr dirty="0" spc="-40"/>
              <a:t>for</a:t>
            </a:r>
            <a:r>
              <a:rPr dirty="0" spc="20"/>
              <a:t> </a:t>
            </a:r>
            <a:r>
              <a:rPr dirty="0" spc="-20"/>
              <a:t>final</a:t>
            </a:r>
            <a:r>
              <a:rPr dirty="0" spc="15"/>
              <a:t> </a:t>
            </a:r>
            <a:r>
              <a:rPr dirty="0" spc="-35"/>
              <a:t>plan</a:t>
            </a:r>
            <a:r>
              <a:rPr dirty="0" spc="20"/>
              <a:t> </a:t>
            </a:r>
            <a:r>
              <a:rPr dirty="0" spc="-10"/>
              <a:t>to</a:t>
            </a:r>
            <a:r>
              <a:rPr dirty="0" spc="15"/>
              <a:t> </a:t>
            </a:r>
            <a:r>
              <a:rPr dirty="0" spc="-50"/>
              <a:t>be</a:t>
            </a:r>
            <a:r>
              <a:rPr dirty="0" spc="15"/>
              <a:t> </a:t>
            </a:r>
            <a:r>
              <a:rPr dirty="0" spc="-50"/>
              <a:t>deployed.</a:t>
            </a:r>
          </a:p>
          <a:p>
            <a:pPr marL="251460">
              <a:lnSpc>
                <a:spcPct val="100000"/>
              </a:lnSpc>
            </a:p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endParaRPr sz="1050"/>
          </a:p>
          <a:p>
            <a:pPr marL="264160" marR="165100">
              <a:lnSpc>
                <a:spcPct val="100000"/>
              </a:lnSpc>
            </a:pPr>
            <a:r>
              <a:rPr dirty="0" spc="-30"/>
              <a:t>Assign</a:t>
            </a:r>
            <a:r>
              <a:rPr dirty="0" spc="25"/>
              <a:t> </a:t>
            </a:r>
            <a:r>
              <a:rPr dirty="0" spc="-35"/>
              <a:t>the</a:t>
            </a:r>
            <a:r>
              <a:rPr dirty="0" spc="25"/>
              <a:t> </a:t>
            </a:r>
            <a:r>
              <a:rPr dirty="0" spc="-30"/>
              <a:t>responsibility</a:t>
            </a:r>
            <a:r>
              <a:rPr dirty="0" spc="20"/>
              <a:t> </a:t>
            </a:r>
            <a:r>
              <a:rPr dirty="0" spc="-30"/>
              <a:t>of</a:t>
            </a:r>
            <a:r>
              <a:rPr dirty="0" spc="20"/>
              <a:t> </a:t>
            </a:r>
            <a:r>
              <a:rPr dirty="0" spc="-50"/>
              <a:t>change</a:t>
            </a:r>
            <a:r>
              <a:rPr dirty="0" spc="25"/>
              <a:t> </a:t>
            </a:r>
            <a:r>
              <a:rPr dirty="0" spc="-10"/>
              <a:t>to</a:t>
            </a:r>
            <a:r>
              <a:rPr dirty="0" spc="20"/>
              <a:t> </a:t>
            </a:r>
            <a:r>
              <a:rPr dirty="0" spc="-50"/>
              <a:t>person</a:t>
            </a:r>
            <a:r>
              <a:rPr dirty="0" spc="25"/>
              <a:t> </a:t>
            </a:r>
            <a:r>
              <a:rPr dirty="0" spc="-45"/>
              <a:t>responsible</a:t>
            </a:r>
            <a:r>
              <a:rPr dirty="0" spc="20"/>
              <a:t> </a:t>
            </a:r>
            <a:r>
              <a:rPr dirty="0" spc="-40"/>
              <a:t>for</a:t>
            </a:r>
            <a:r>
              <a:rPr dirty="0" spc="25"/>
              <a:t> </a:t>
            </a:r>
            <a:r>
              <a:rPr dirty="0" spc="-45"/>
              <a:t>respected </a:t>
            </a:r>
            <a:r>
              <a:rPr dirty="0" spc="-40"/>
              <a:t> department,</a:t>
            </a:r>
            <a:r>
              <a:rPr dirty="0" spc="20"/>
              <a:t> </a:t>
            </a:r>
            <a:r>
              <a:rPr dirty="0" spc="-20"/>
              <a:t>Who</a:t>
            </a:r>
            <a:r>
              <a:rPr dirty="0" spc="25"/>
              <a:t> </a:t>
            </a:r>
            <a:r>
              <a:rPr dirty="0" spc="-10"/>
              <a:t>will</a:t>
            </a:r>
            <a:r>
              <a:rPr dirty="0" spc="20"/>
              <a:t> </a:t>
            </a:r>
            <a:r>
              <a:rPr dirty="0" spc="-50"/>
              <a:t>be</a:t>
            </a:r>
            <a:r>
              <a:rPr dirty="0" spc="20"/>
              <a:t> </a:t>
            </a:r>
            <a:r>
              <a:rPr dirty="0" spc="-35"/>
              <a:t>reporting</a:t>
            </a:r>
            <a:r>
              <a:rPr dirty="0" spc="25"/>
              <a:t> </a:t>
            </a:r>
            <a:r>
              <a:rPr dirty="0" spc="-55"/>
              <a:t>you</a:t>
            </a:r>
            <a:r>
              <a:rPr dirty="0" spc="20"/>
              <a:t> </a:t>
            </a:r>
            <a:r>
              <a:rPr dirty="0" spc="-25"/>
              <a:t>about</a:t>
            </a:r>
            <a:r>
              <a:rPr dirty="0" spc="15"/>
              <a:t> </a:t>
            </a:r>
            <a:r>
              <a:rPr dirty="0" spc="-35"/>
              <a:t>the</a:t>
            </a:r>
            <a:r>
              <a:rPr dirty="0" spc="20"/>
              <a:t> </a:t>
            </a:r>
            <a:r>
              <a:rPr dirty="0" spc="-55"/>
              <a:t>changes</a:t>
            </a:r>
            <a:r>
              <a:rPr dirty="0" spc="25"/>
              <a:t> </a:t>
            </a:r>
            <a:r>
              <a:rPr dirty="0" spc="-55"/>
              <a:t>done</a:t>
            </a:r>
            <a:r>
              <a:rPr dirty="0" spc="25"/>
              <a:t> </a:t>
            </a:r>
            <a:r>
              <a:rPr dirty="0" spc="-45"/>
              <a:t>and</a:t>
            </a:r>
            <a:r>
              <a:rPr dirty="0" spc="20"/>
              <a:t> </a:t>
            </a:r>
            <a:r>
              <a:rPr dirty="0" spc="-35"/>
              <a:t>which </a:t>
            </a:r>
            <a:r>
              <a:rPr dirty="0" spc="-300"/>
              <a:t> </a:t>
            </a:r>
            <a:r>
              <a:rPr dirty="0" spc="-65"/>
              <a:t>are</a:t>
            </a:r>
            <a:r>
              <a:rPr dirty="0" spc="15"/>
              <a:t> </a:t>
            </a:r>
            <a:r>
              <a:rPr dirty="0" spc="-40"/>
              <a:t>pending</a:t>
            </a:r>
            <a:r>
              <a:rPr dirty="0" spc="20"/>
              <a:t> </a:t>
            </a:r>
            <a:r>
              <a:rPr dirty="0" spc="-10"/>
              <a:t>to</a:t>
            </a:r>
            <a:r>
              <a:rPr dirty="0" spc="15"/>
              <a:t> </a:t>
            </a:r>
            <a:r>
              <a:rPr dirty="0" spc="-50"/>
              <a:t>be</a:t>
            </a:r>
            <a:r>
              <a:rPr dirty="0" spc="15"/>
              <a:t> </a:t>
            </a:r>
            <a:r>
              <a:rPr dirty="0" spc="-50"/>
              <a:t>done.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405928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2025904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2645867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61009">
              <a:lnSpc>
                <a:spcPct val="100000"/>
              </a:lnSpc>
              <a:spcBef>
                <a:spcPts val="85"/>
              </a:spcBef>
            </a:pPr>
            <a:r>
              <a:rPr dirty="0" sz="500" spc="-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Cas</a:t>
            </a:r>
            <a:r>
              <a:rPr dirty="0" sz="500" spc="-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</a:t>
            </a:r>
            <a:r>
              <a:rPr dirty="0" sz="500" spc="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Studies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5">
                <a:latin typeface="Tahoma"/>
                <a:cs typeface="Tahoma"/>
              </a:rPr>
              <a:t>Table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of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Contents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615022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6159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814095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965924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117752"/>
            <a:ext cx="59601" cy="596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" y="1292593"/>
            <a:ext cx="146202" cy="1462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8414" y="1293485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1491653"/>
            <a:ext cx="59601" cy="596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643494"/>
            <a:ext cx="59601" cy="596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795322"/>
            <a:ext cx="59601" cy="596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947151"/>
            <a:ext cx="59601" cy="596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2098979"/>
            <a:ext cx="59601" cy="596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2250808"/>
            <a:ext cx="59601" cy="596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2402636"/>
            <a:ext cx="59601" cy="596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534" y="2577477"/>
            <a:ext cx="146202" cy="14620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8414" y="2578369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858" y="2776550"/>
            <a:ext cx="59601" cy="5960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6808" y="2902369"/>
            <a:ext cx="59601" cy="596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858" y="3048571"/>
            <a:ext cx="59601" cy="5960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68465" y="588256"/>
            <a:ext cx="3079750" cy="2564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197358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Introduction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Regulatory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1217295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Objectives</a:t>
            </a:r>
            <a:r>
              <a:rPr dirty="0" sz="1000" spc="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of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a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Regulatory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Body </a:t>
            </a:r>
            <a:r>
              <a:rPr dirty="0" sz="1000" spc="-29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Some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  <a:p>
            <a:pPr marL="139065" marR="1339850" indent="-127000">
              <a:lnSpc>
                <a:spcPct val="100000"/>
              </a:lnSpc>
              <a:spcBef>
                <a:spcPts val="505"/>
              </a:spcBef>
            </a:pP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What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do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managers </a:t>
            </a:r>
            <a:r>
              <a:rPr dirty="0" sz="1000" spc="-65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needs</a:t>
            </a:r>
            <a:r>
              <a:rPr dirty="0" sz="1000" spc="-60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to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do? </a:t>
            </a:r>
            <a:r>
              <a:rPr dirty="0" sz="1000" spc="-30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Stay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0"/>
              </a:lnSpc>
            </a:pPr>
            <a:r>
              <a:rPr dirty="0" sz="1000" spc="-15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Attend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Conferences</a:t>
            </a:r>
            <a:endParaRPr sz="1000">
              <a:latin typeface="Tahoma"/>
              <a:cs typeface="Tahoma"/>
            </a:endParaRPr>
          </a:p>
          <a:p>
            <a:pPr marL="139065" marR="41275">
              <a:lnSpc>
                <a:spcPts val="1200"/>
              </a:lnSpc>
              <a:spcBef>
                <a:spcPts val="40"/>
              </a:spcBef>
            </a:pP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Looking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How</a:t>
            </a:r>
            <a:r>
              <a:rPr dirty="0" sz="1000" spc="2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Regulatory</a:t>
            </a:r>
            <a:r>
              <a:rPr dirty="0" sz="1000" spc="2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Change</a:t>
            </a:r>
            <a:r>
              <a:rPr dirty="0" sz="1000" spc="2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Impacts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the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Business </a:t>
            </a:r>
            <a:r>
              <a:rPr dirty="0" sz="1000" spc="-29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Determining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Where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You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Need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to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Implement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Change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Deploy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Changes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To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Processes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And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Procedures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45"/>
              </a:lnSpc>
            </a:pP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Provide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Training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as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per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Requirement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Monitor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Implementation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and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Check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Alignment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of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Work</a:t>
            </a:r>
            <a:endParaRPr sz="1000">
              <a:latin typeface="Tahoma"/>
              <a:cs typeface="Tahoma"/>
            </a:endParaRPr>
          </a:p>
          <a:p>
            <a:pPr marL="139065" marR="1962785" indent="-127000">
              <a:lnSpc>
                <a:spcPct val="100000"/>
              </a:lnSpc>
              <a:spcBef>
                <a:spcPts val="545"/>
              </a:spcBef>
            </a:pPr>
            <a:r>
              <a:rPr dirty="0" sz="1000" spc="-45">
                <a:latin typeface="Tahoma"/>
                <a:cs typeface="Tahoma"/>
                <a:hlinkClick r:id="rId2" action="ppaction://hlinksldjump"/>
              </a:rPr>
              <a:t>Case</a:t>
            </a:r>
            <a:r>
              <a:rPr dirty="0" sz="1000" spc="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2" action="ppaction://hlinksldjump"/>
              </a:rPr>
              <a:t>Studies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  <a:hlinkClick r:id="rId22" action="ppaction://hlinksldjump"/>
              </a:rPr>
              <a:t>Lockdown</a:t>
            </a:r>
            <a:r>
              <a:rPr dirty="0" sz="1000" spc="-25"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22" action="ppaction://hlinksldjump"/>
              </a:rPr>
              <a:t>of</a:t>
            </a:r>
            <a:r>
              <a:rPr dirty="0" sz="1000" spc="-20"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22" action="ppaction://hlinksldjump"/>
              </a:rPr>
              <a:t>2020</a:t>
            </a:r>
            <a:endParaRPr sz="1000">
              <a:latin typeface="Tahoma"/>
              <a:cs typeface="Tahoma"/>
            </a:endParaRPr>
          </a:p>
          <a:p>
            <a:pPr marL="251460">
              <a:lnSpc>
                <a:spcPts val="900"/>
              </a:lnSpc>
            </a:pPr>
            <a:r>
              <a:rPr dirty="0" sz="800" spc="-1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How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 </a:t>
            </a:r>
            <a:r>
              <a:rPr dirty="0" sz="80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the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 </a:t>
            </a:r>
            <a:r>
              <a:rPr dirty="0" sz="800" spc="-2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Managers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 </a:t>
            </a:r>
            <a:r>
              <a:rPr dirty="0" sz="800" spc="-1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Brainstormed</a:t>
            </a:r>
            <a:endParaRPr sz="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dirty="0" sz="1000" spc="-20">
                <a:latin typeface="Tahoma"/>
                <a:cs typeface="Tahoma"/>
                <a:hlinkClick r:id="rId24" action="ppaction://hlinksldjump"/>
              </a:rPr>
              <a:t>Automobile</a:t>
            </a:r>
            <a:r>
              <a:rPr dirty="0" sz="1000" spc="15"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24" action="ppaction://hlinksldjump"/>
              </a:rPr>
              <a:t>Industry</a:t>
            </a:r>
            <a:r>
              <a:rPr dirty="0" sz="1000" spc="20"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24" action="ppaction://hlinksldjump"/>
              </a:rPr>
              <a:t>and</a:t>
            </a:r>
            <a:r>
              <a:rPr dirty="0" sz="1000" spc="15"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24" action="ppaction://hlinksldjump"/>
              </a:rPr>
              <a:t>Pollution</a:t>
            </a:r>
            <a:r>
              <a:rPr dirty="0" sz="1000" spc="15"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20">
                <a:latin typeface="Tahoma"/>
                <a:cs typeface="Tahoma"/>
                <a:hlinkClick r:id="rId24" action="ppaction://hlinksldjump"/>
              </a:rPr>
              <a:t>Control</a:t>
            </a:r>
            <a:r>
              <a:rPr dirty="0" sz="1000" spc="20"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24" action="ppaction://hlinksldjump"/>
              </a:rPr>
              <a:t>Norms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61009">
              <a:lnSpc>
                <a:spcPct val="100000"/>
              </a:lnSpc>
              <a:spcBef>
                <a:spcPts val="85"/>
              </a:spcBef>
            </a:pPr>
            <a:r>
              <a:rPr dirty="0" sz="500" spc="-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Cas</a:t>
            </a:r>
            <a:r>
              <a:rPr dirty="0" sz="500" spc="-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</a:t>
            </a:r>
            <a:r>
              <a:rPr dirty="0" sz="500" spc="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Studies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latin typeface="Tahoma"/>
                <a:cs typeface="Tahoma"/>
              </a:rPr>
              <a:t>Lockdown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094663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1017579"/>
            <a:ext cx="3945890" cy="156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9375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Complete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lockdown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announced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evening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March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24,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2020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India.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470534">
              <a:lnSpc>
                <a:spcPct val="100000"/>
              </a:lnSpc>
            </a:pPr>
            <a:r>
              <a:rPr dirty="0" sz="1000" spc="-40">
                <a:latin typeface="Tahoma"/>
                <a:cs typeface="Tahoma"/>
              </a:rPr>
              <a:t>It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impacted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organizations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very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much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because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many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organizations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required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move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across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nation.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35">
                <a:latin typeface="Tahoma"/>
                <a:cs typeface="Tahoma"/>
              </a:rPr>
              <a:t>Managers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quickly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brainstorm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feasible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idea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their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organization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critical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time.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714639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334615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61009">
              <a:lnSpc>
                <a:spcPct val="100000"/>
              </a:lnSpc>
              <a:spcBef>
                <a:spcPts val="85"/>
              </a:spcBef>
            </a:pPr>
            <a:r>
              <a:rPr dirty="0" sz="500" spc="-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Cas</a:t>
            </a:r>
            <a:r>
              <a:rPr dirty="0" sz="500" spc="-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</a:t>
            </a:r>
            <a:r>
              <a:rPr dirty="0" sz="500" spc="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Studies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latin typeface="Tahoma"/>
                <a:cs typeface="Tahoma"/>
              </a:rPr>
              <a:t>How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the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Managers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Brainstormed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973200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896117"/>
            <a:ext cx="4053204" cy="187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12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Reading/Gathering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minute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type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restrictions,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scope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restrictions,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expected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time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period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restrictions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imposed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them.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60">
                <a:latin typeface="Tahoma"/>
                <a:cs typeface="Tahoma"/>
              </a:rPr>
              <a:t>If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fall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essential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services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sector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making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arrangement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get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recognized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essential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services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taking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permissions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various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officials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District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Commissioner,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other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equivalent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officials.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algn="just" marL="12700" marR="48260">
              <a:lnSpc>
                <a:spcPct val="100000"/>
              </a:lnSpc>
            </a:pPr>
            <a:r>
              <a:rPr dirty="0" sz="1000" spc="-35">
                <a:latin typeface="Tahoma"/>
                <a:cs typeface="Tahoma"/>
              </a:rPr>
              <a:t>Checking </a:t>
            </a: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current infrastructure </a:t>
            </a:r>
            <a:r>
              <a:rPr dirty="0" sz="1000" spc="-40">
                <a:latin typeface="Tahoma"/>
                <a:cs typeface="Tahoma"/>
              </a:rPr>
              <a:t>allows </a:t>
            </a:r>
            <a:r>
              <a:rPr dirty="0" sz="1000" spc="-60">
                <a:latin typeface="Tahoma"/>
                <a:cs typeface="Tahoma"/>
              </a:rPr>
              <a:t>employees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work </a:t>
            </a:r>
            <a:r>
              <a:rPr dirty="0" sz="1000" spc="-40">
                <a:latin typeface="Tahoma"/>
                <a:cs typeface="Tahoma"/>
              </a:rPr>
              <a:t>form </a:t>
            </a:r>
            <a:r>
              <a:rPr dirty="0" sz="1000" spc="-50">
                <a:latin typeface="Tahoma"/>
                <a:cs typeface="Tahoma"/>
              </a:rPr>
              <a:t>home. 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Otherwise, making </a:t>
            </a:r>
            <a:r>
              <a:rPr dirty="0" sz="1000" spc="-40">
                <a:latin typeface="Tahoma"/>
                <a:cs typeface="Tahoma"/>
              </a:rPr>
              <a:t>essential </a:t>
            </a:r>
            <a:r>
              <a:rPr dirty="0" sz="1000" spc="-50">
                <a:latin typeface="Tahoma"/>
                <a:cs typeface="Tahoma"/>
              </a:rPr>
              <a:t>arrangements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20">
                <a:latin typeface="Tahoma"/>
                <a:cs typeface="Tahoma"/>
              </a:rPr>
              <a:t>let </a:t>
            </a:r>
            <a:r>
              <a:rPr dirty="0" sz="1000" spc="-60">
                <a:latin typeface="Tahoma"/>
                <a:cs typeface="Tahoma"/>
              </a:rPr>
              <a:t>employees </a:t>
            </a:r>
            <a:r>
              <a:rPr dirty="0" sz="1000" spc="-50">
                <a:latin typeface="Tahoma"/>
                <a:cs typeface="Tahoma"/>
              </a:rPr>
              <a:t>work </a:t>
            </a:r>
            <a:r>
              <a:rPr dirty="0" sz="1000" spc="-40">
                <a:latin typeface="Tahoma"/>
                <a:cs typeface="Tahoma"/>
              </a:rPr>
              <a:t>form </a:t>
            </a:r>
            <a:r>
              <a:rPr dirty="0" sz="1000" spc="-25">
                <a:latin typeface="Tahoma"/>
                <a:cs typeface="Tahoma"/>
              </a:rPr>
              <a:t>their 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place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efficiently.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593176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364981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61009">
              <a:lnSpc>
                <a:spcPct val="100000"/>
              </a:lnSpc>
              <a:spcBef>
                <a:spcPts val="85"/>
              </a:spcBef>
            </a:pPr>
            <a:r>
              <a:rPr dirty="0" sz="500" spc="-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Cas</a:t>
            </a:r>
            <a:r>
              <a:rPr dirty="0" sz="500" spc="-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</a:t>
            </a:r>
            <a:r>
              <a:rPr dirty="0" sz="500" spc="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Studies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5">
                <a:latin typeface="Tahoma"/>
                <a:cs typeface="Tahoma"/>
              </a:rPr>
              <a:t>The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”Coaching”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Industry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317358"/>
            <a:ext cx="59601" cy="596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507147"/>
            <a:ext cx="59601" cy="59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696935"/>
            <a:ext cx="59601" cy="596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30" y="594974"/>
            <a:ext cx="4376420" cy="260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One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example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90">
                <a:latin typeface="Tahoma"/>
                <a:cs typeface="Tahoma"/>
              </a:rPr>
              <a:t>we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say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Coaching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Industry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(Various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institutions 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offer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guidance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different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competitive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exams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(mostly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government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jobs)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before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lockdown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were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offering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offline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coaching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selected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areas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country.</a:t>
            </a:r>
            <a:endParaRPr sz="1000">
              <a:latin typeface="Tahoma"/>
              <a:cs typeface="Tahoma"/>
            </a:endParaRPr>
          </a:p>
          <a:p>
            <a:pPr marL="265430" marR="2453640">
              <a:lnSpc>
                <a:spcPts val="1490"/>
              </a:lnSpc>
              <a:spcBef>
                <a:spcPts val="90"/>
              </a:spcBef>
            </a:pPr>
            <a:r>
              <a:rPr dirty="0" sz="1000" spc="-5">
                <a:latin typeface="Tahoma"/>
                <a:cs typeface="Tahoma"/>
              </a:rPr>
              <a:t>Old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Rajinder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Nagar,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New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Delhi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Musallahpur,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Patna,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Bihar</a:t>
            </a:r>
            <a:endParaRPr sz="100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00"/>
              </a:spcBef>
            </a:pPr>
            <a:r>
              <a:rPr dirty="0" sz="1000" spc="-35">
                <a:latin typeface="Tahoma"/>
                <a:cs typeface="Tahoma"/>
              </a:rPr>
              <a:t>Colonelganj,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Prayagraj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(formerly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Allahabad),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UP</a:t>
            </a:r>
            <a:endParaRPr sz="1000">
              <a:latin typeface="Tahoma"/>
              <a:cs typeface="Tahoma"/>
            </a:endParaRPr>
          </a:p>
          <a:p>
            <a:pPr marL="12700" marR="318770">
              <a:lnSpc>
                <a:spcPct val="100000"/>
              </a:lnSpc>
              <a:spcBef>
                <a:spcPts val="295"/>
              </a:spcBef>
            </a:pPr>
            <a:r>
              <a:rPr dirty="0" sz="1000" spc="-35">
                <a:latin typeface="Tahoma"/>
                <a:cs typeface="Tahoma"/>
              </a:rPr>
              <a:t>Now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lockdown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pitched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it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possible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open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their </a:t>
            </a:r>
            <a:r>
              <a:rPr dirty="0" sz="1000" spc="-20">
                <a:latin typeface="Tahoma"/>
                <a:cs typeface="Tahoma"/>
              </a:rPr>
              <a:t> institutions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call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students.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So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their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immediately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gave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orders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various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software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firms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build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application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their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teachers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teach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students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online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mode.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ahoma"/>
              <a:cs typeface="Tahoma"/>
            </a:endParaRPr>
          </a:p>
          <a:p>
            <a:pPr marL="12700" marR="15240">
              <a:lnSpc>
                <a:spcPct val="100000"/>
              </a:lnSpc>
            </a:pPr>
            <a:r>
              <a:rPr dirty="0" sz="1000" spc="-25">
                <a:latin typeface="Tahoma"/>
                <a:cs typeface="Tahoma"/>
              </a:rPr>
              <a:t>Though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education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sector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considered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revolutionary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step,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 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society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accepted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online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mode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education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now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access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exclusive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content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anywhere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world.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But,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it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very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bold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decision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institutions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time.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891664">
              <a:lnSpc>
                <a:spcPct val="100000"/>
              </a:lnSpc>
              <a:spcBef>
                <a:spcPts val="85"/>
              </a:spcBef>
            </a:pPr>
            <a:r>
              <a:rPr dirty="0" sz="500" spc="-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Case</a:t>
            </a:r>
            <a:r>
              <a:rPr dirty="0" sz="500" spc="7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Studies</a:t>
            </a:r>
            <a:r>
              <a:rPr dirty="0" sz="500" spc="16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dirty="0" sz="500" spc="1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  <a:hlinkClick r:id="rId3" action="ppaction://hlinksldjump"/>
              </a:rPr>
              <a:t>Automobile</a:t>
            </a:r>
            <a:r>
              <a:rPr dirty="0" sz="500" spc="45"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>
                <a:latin typeface="Microsoft Sans Serif"/>
                <a:cs typeface="Microsoft Sans Serif"/>
                <a:hlinkClick r:id="rId3" action="ppaction://hlinksldjump"/>
              </a:rPr>
              <a:t>Industry</a:t>
            </a:r>
            <a:r>
              <a:rPr dirty="0" sz="500" spc="40"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-15"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dirty="0" sz="500" spc="40"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>
                <a:latin typeface="Microsoft Sans Serif"/>
                <a:cs typeface="Microsoft Sans Serif"/>
                <a:hlinkClick r:id="rId3" action="ppaction://hlinksldjump"/>
              </a:rPr>
              <a:t>Pollution</a:t>
            </a:r>
            <a:r>
              <a:rPr dirty="0" sz="500" spc="40"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-5">
                <a:latin typeface="Microsoft Sans Serif"/>
                <a:cs typeface="Microsoft Sans Serif"/>
                <a:hlinkClick r:id="rId3" action="ppaction://hlinksldjump"/>
              </a:rPr>
              <a:t>Control</a:t>
            </a:r>
            <a:r>
              <a:rPr dirty="0" sz="500" spc="40"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-10">
                <a:latin typeface="Microsoft Sans Serif"/>
                <a:cs typeface="Microsoft Sans Serif"/>
                <a:hlinkClick r:id="rId3" action="ppaction://hlinksldjump"/>
              </a:rPr>
              <a:t>Norms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30">
                <a:latin typeface="Tahoma"/>
                <a:cs typeface="Tahoma"/>
              </a:rPr>
              <a:t>Automobile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Industry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and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the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Pollution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Norms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851738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774641"/>
            <a:ext cx="4101465" cy="2176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ahoma"/>
                <a:cs typeface="Tahoma"/>
              </a:rPr>
              <a:t>Pollution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big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concern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humanity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since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couple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decades.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That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why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government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India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putted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their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efforts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minimize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every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possible 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pollution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also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controlled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huge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impact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economy.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That’s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why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government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India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came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up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Bharat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Stage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(Popularly 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Known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20">
                <a:latin typeface="Tahoma"/>
                <a:cs typeface="Tahoma"/>
              </a:rPr>
              <a:t>BS) </a:t>
            </a:r>
            <a:r>
              <a:rPr dirty="0" sz="1000" spc="-55">
                <a:latin typeface="Tahoma"/>
                <a:cs typeface="Tahoma"/>
              </a:rPr>
              <a:t>norms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65">
                <a:latin typeface="Tahoma"/>
                <a:cs typeface="Tahoma"/>
              </a:rPr>
              <a:t>year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2000.</a:t>
            </a:r>
            <a:r>
              <a:rPr dirty="0" sz="1000" spc="-40">
                <a:latin typeface="Tahoma"/>
                <a:cs typeface="Tahoma"/>
              </a:rPr>
              <a:t> These </a:t>
            </a:r>
            <a:r>
              <a:rPr dirty="0" sz="1000" spc="-55">
                <a:latin typeface="Tahoma"/>
                <a:cs typeface="Tahoma"/>
              </a:rPr>
              <a:t>norms </a:t>
            </a:r>
            <a:r>
              <a:rPr dirty="0" sz="1000" spc="-60">
                <a:latin typeface="Tahoma"/>
                <a:cs typeface="Tahoma"/>
              </a:rPr>
              <a:t>ensures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5">
                <a:latin typeface="Tahoma"/>
                <a:cs typeface="Tahoma"/>
              </a:rPr>
              <a:t>no 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manufacturer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should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sell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emits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more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pollution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than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certain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limit.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12700" marR="102870">
              <a:lnSpc>
                <a:spcPct val="100000"/>
              </a:lnSpc>
            </a:pPr>
            <a:r>
              <a:rPr dirty="0" sz="1000" spc="-40">
                <a:latin typeface="Tahoma"/>
                <a:cs typeface="Tahoma"/>
              </a:rPr>
              <a:t>These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norms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amended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constantly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after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years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i.e.</a:t>
            </a:r>
            <a:r>
              <a:rPr dirty="0" sz="1000" spc="1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after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years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government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asks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manufacturers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produce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engine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their 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vehicles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emits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even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lesser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pollution.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1775371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547188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16839"/>
          </a:xfrm>
          <a:custGeom>
            <a:avLst/>
            <a:gdLst/>
            <a:ahLst/>
            <a:cxnLst/>
            <a:rect l="l" t="t" r="r" b="b"/>
            <a:pathLst>
              <a:path w="4608195" h="116839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16687"/>
                </a:lnTo>
                <a:lnTo>
                  <a:pt x="2303996" y="116687"/>
                </a:lnTo>
                <a:lnTo>
                  <a:pt x="4607992" y="116687"/>
                </a:lnTo>
                <a:lnTo>
                  <a:pt x="4607992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615022"/>
            <a:ext cx="146202" cy="1462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14" y="6159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814095"/>
            <a:ext cx="59601" cy="59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965924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1117752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534" y="1292593"/>
            <a:ext cx="146202" cy="1462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8414" y="1293485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1491653"/>
            <a:ext cx="59601" cy="596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1643494"/>
            <a:ext cx="59601" cy="596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1795322"/>
            <a:ext cx="59601" cy="596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1947151"/>
            <a:ext cx="59601" cy="596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2098979"/>
            <a:ext cx="59601" cy="596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2250808"/>
            <a:ext cx="59601" cy="596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2402636"/>
            <a:ext cx="59601" cy="596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534" y="2577477"/>
            <a:ext cx="146202" cy="14620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8414" y="2578369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2776550"/>
            <a:ext cx="59601" cy="596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808" y="2902369"/>
            <a:ext cx="59601" cy="5960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3048571"/>
            <a:ext cx="59601" cy="5960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68465" y="588256"/>
            <a:ext cx="3079750" cy="2564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197358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  <a:hlinkClick r:id="rId7" action="ppaction://hlinksldjump"/>
              </a:rPr>
              <a:t>Introduction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  <a:hlinkClick r:id="rId8" action="ppaction://hlinksldjump"/>
              </a:rPr>
              <a:t>Regulatory</a:t>
            </a:r>
            <a:r>
              <a:rPr dirty="0" sz="1000" spc="-10"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8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1217295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latin typeface="Tahoma"/>
                <a:cs typeface="Tahoma"/>
                <a:hlinkClick r:id="rId9" action="ppaction://hlinksldjump"/>
              </a:rPr>
              <a:t>Objectives</a:t>
            </a:r>
            <a:r>
              <a:rPr dirty="0" sz="1000" spc="5"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9" action="ppaction://hlinksldjump"/>
              </a:rPr>
              <a:t>of</a:t>
            </a:r>
            <a:r>
              <a:rPr dirty="0" sz="1000" spc="15"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9" action="ppaction://hlinksldjump"/>
              </a:rPr>
              <a:t>a</a:t>
            </a:r>
            <a:r>
              <a:rPr dirty="0" sz="1000" spc="10"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9" action="ppaction://hlinksldjump"/>
              </a:rPr>
              <a:t>Regulatory</a:t>
            </a:r>
            <a:r>
              <a:rPr dirty="0" sz="1000" spc="15"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9" action="ppaction://hlinksldjump"/>
              </a:rPr>
              <a:t>Body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  <a:hlinkClick r:id="rId10" action="ppaction://hlinksldjump"/>
              </a:rPr>
              <a:t>Some</a:t>
            </a:r>
            <a:r>
              <a:rPr dirty="0" sz="1000" spc="10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0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  <a:p>
            <a:pPr marL="139065" marR="1339850" indent="-127000">
              <a:lnSpc>
                <a:spcPct val="100000"/>
              </a:lnSpc>
              <a:spcBef>
                <a:spcPts val="505"/>
              </a:spcBef>
            </a:pPr>
            <a:r>
              <a:rPr dirty="0" sz="1000" spc="-10">
                <a:latin typeface="Tahoma"/>
                <a:cs typeface="Tahoma"/>
                <a:hlinkClick r:id="rId11" action="ppaction://hlinksldjump"/>
              </a:rPr>
              <a:t>What </a:t>
            </a:r>
            <a:r>
              <a:rPr dirty="0" sz="1000" spc="-45">
                <a:latin typeface="Tahoma"/>
                <a:cs typeface="Tahoma"/>
                <a:hlinkClick r:id="rId11" action="ppaction://hlinksldjump"/>
              </a:rPr>
              <a:t>do </a:t>
            </a:r>
            <a:r>
              <a:rPr dirty="0" sz="1000" spc="-55">
                <a:latin typeface="Tahoma"/>
                <a:cs typeface="Tahoma"/>
                <a:hlinkClick r:id="rId11" action="ppaction://hlinksldjump"/>
              </a:rPr>
              <a:t>managers </a:t>
            </a:r>
            <a:r>
              <a:rPr dirty="0" sz="1000" spc="-65">
                <a:latin typeface="Tahoma"/>
                <a:cs typeface="Tahoma"/>
                <a:hlinkClick r:id="rId11" action="ppaction://hlinksldjump"/>
              </a:rPr>
              <a:t>needs</a:t>
            </a:r>
            <a:r>
              <a:rPr dirty="0" sz="1000" spc="-60"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11" action="ppaction://hlinksldjump"/>
              </a:rPr>
              <a:t>to </a:t>
            </a:r>
            <a:r>
              <a:rPr dirty="0" sz="1000" spc="-30">
                <a:latin typeface="Tahoma"/>
                <a:cs typeface="Tahoma"/>
                <a:hlinkClick r:id="rId11" action="ppaction://hlinksldjump"/>
              </a:rPr>
              <a:t>do?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  <a:hlinkClick r:id="rId12" action="ppaction://hlinksldjump"/>
              </a:rPr>
              <a:t>Stay</a:t>
            </a:r>
            <a:r>
              <a:rPr dirty="0" sz="1000" spc="10"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55">
                <a:latin typeface="Tahoma"/>
                <a:cs typeface="Tahoma"/>
                <a:hlinkClick r:id="rId12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0"/>
              </a:lnSpc>
            </a:pPr>
            <a:r>
              <a:rPr dirty="0" sz="1000" spc="-15">
                <a:latin typeface="Tahoma"/>
                <a:cs typeface="Tahoma"/>
                <a:hlinkClick r:id="rId13" action="ppaction://hlinksldjump"/>
              </a:rPr>
              <a:t>Attend</a:t>
            </a:r>
            <a:r>
              <a:rPr dirty="0" sz="1000" spc="-25"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3" action="ppaction://hlinksldjump"/>
              </a:rPr>
              <a:t>Conferences</a:t>
            </a:r>
            <a:endParaRPr sz="1000">
              <a:latin typeface="Tahoma"/>
              <a:cs typeface="Tahoma"/>
            </a:endParaRPr>
          </a:p>
          <a:p>
            <a:pPr marL="139065" marR="41275">
              <a:lnSpc>
                <a:spcPts val="1200"/>
              </a:lnSpc>
              <a:spcBef>
                <a:spcPts val="40"/>
              </a:spcBef>
            </a:pPr>
            <a:r>
              <a:rPr dirty="0" sz="1000" spc="-20">
                <a:latin typeface="Tahoma"/>
                <a:cs typeface="Tahoma"/>
                <a:hlinkClick r:id="rId14" action="ppaction://hlinksldjump"/>
              </a:rPr>
              <a:t>Looking</a:t>
            </a:r>
            <a:r>
              <a:rPr dirty="0" sz="1000" spc="20"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4" action="ppaction://hlinksldjump"/>
              </a:rPr>
              <a:t>How</a:t>
            </a:r>
            <a:r>
              <a:rPr dirty="0" sz="1000" spc="25"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4" action="ppaction://hlinksldjump"/>
              </a:rPr>
              <a:t>Regulatory</a:t>
            </a:r>
            <a:r>
              <a:rPr dirty="0" sz="1000" spc="25"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4" action="ppaction://hlinksldjump"/>
              </a:rPr>
              <a:t>Change</a:t>
            </a:r>
            <a:r>
              <a:rPr dirty="0" sz="1000" spc="25"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4" action="ppaction://hlinksldjump"/>
              </a:rPr>
              <a:t>Impacts</a:t>
            </a:r>
            <a:r>
              <a:rPr dirty="0" sz="1000" spc="20"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4" action="ppaction://hlinksldjump"/>
              </a:rPr>
              <a:t>the</a:t>
            </a:r>
            <a:r>
              <a:rPr dirty="0" sz="1000" spc="20"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4" action="ppaction://hlinksldjump"/>
              </a:rPr>
              <a:t>Business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  <a:hlinkClick r:id="rId15" action="ppaction://hlinksldjump"/>
              </a:rPr>
              <a:t>Determining</a:t>
            </a:r>
            <a:r>
              <a:rPr dirty="0" sz="1000" spc="10"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5" action="ppaction://hlinksldjump"/>
              </a:rPr>
              <a:t>Where</a:t>
            </a:r>
            <a:r>
              <a:rPr dirty="0" sz="1000" spc="20"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15" action="ppaction://hlinksldjump"/>
              </a:rPr>
              <a:t>You</a:t>
            </a:r>
            <a:r>
              <a:rPr dirty="0" sz="1000" spc="20"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5" action="ppaction://hlinksldjump"/>
              </a:rPr>
              <a:t>Need</a:t>
            </a:r>
            <a:r>
              <a:rPr dirty="0" sz="1000" spc="15"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15" action="ppaction://hlinksldjump"/>
              </a:rPr>
              <a:t>to</a:t>
            </a:r>
            <a:r>
              <a:rPr dirty="0" sz="1000" spc="15"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15" action="ppaction://hlinksldjump"/>
              </a:rPr>
              <a:t>Implement</a:t>
            </a:r>
            <a:r>
              <a:rPr dirty="0" sz="1000" spc="20"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5" action="ppaction://hlinksldjump"/>
              </a:rPr>
              <a:t>Change 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  <a:hlinkClick r:id="rId16" action="ppaction://hlinksldjump"/>
              </a:rPr>
              <a:t>Deploy</a:t>
            </a:r>
            <a:r>
              <a:rPr dirty="0" sz="1000" spc="20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16" action="ppaction://hlinksldjump"/>
              </a:rPr>
              <a:t>Changes</a:t>
            </a:r>
            <a:r>
              <a:rPr dirty="0" sz="1000" spc="15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20">
                <a:latin typeface="Tahoma"/>
                <a:cs typeface="Tahoma"/>
                <a:hlinkClick r:id="rId16" action="ppaction://hlinksldjump"/>
              </a:rPr>
              <a:t>To</a:t>
            </a:r>
            <a:r>
              <a:rPr dirty="0" sz="1000" spc="20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6" action="ppaction://hlinksldjump"/>
              </a:rPr>
              <a:t>Processes</a:t>
            </a:r>
            <a:r>
              <a:rPr dirty="0" sz="1000" spc="15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16" action="ppaction://hlinksldjump"/>
              </a:rPr>
              <a:t>And</a:t>
            </a:r>
            <a:r>
              <a:rPr dirty="0" sz="1000" spc="20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6" action="ppaction://hlinksldjump"/>
              </a:rPr>
              <a:t>Procedures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45"/>
              </a:lnSpc>
            </a:pPr>
            <a:r>
              <a:rPr dirty="0" sz="1000" spc="-20">
                <a:latin typeface="Tahoma"/>
                <a:cs typeface="Tahoma"/>
                <a:hlinkClick r:id="rId17" action="ppaction://hlinksldjump"/>
              </a:rPr>
              <a:t>Provide</a:t>
            </a:r>
            <a:r>
              <a:rPr dirty="0" sz="1000" spc="15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17" action="ppaction://hlinksldjump"/>
              </a:rPr>
              <a:t>Training</a:t>
            </a:r>
            <a:r>
              <a:rPr dirty="0" sz="1000" spc="15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60">
                <a:latin typeface="Tahoma"/>
                <a:cs typeface="Tahoma"/>
                <a:hlinkClick r:id="rId17" action="ppaction://hlinksldjump"/>
              </a:rPr>
              <a:t>as</a:t>
            </a:r>
            <a:r>
              <a:rPr dirty="0" sz="1000" spc="10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7" action="ppaction://hlinksldjump"/>
              </a:rPr>
              <a:t>per</a:t>
            </a:r>
            <a:r>
              <a:rPr dirty="0" sz="1000" spc="20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7" action="ppaction://hlinksldjump"/>
              </a:rPr>
              <a:t>Requirement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dirty="0" sz="1000" spc="-10">
                <a:latin typeface="Tahoma"/>
                <a:cs typeface="Tahoma"/>
                <a:hlinkClick r:id="rId18" action="ppaction://hlinksldjump"/>
              </a:rPr>
              <a:t>Monitor</a:t>
            </a:r>
            <a:r>
              <a:rPr dirty="0" sz="1000" spc="15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8" action="ppaction://hlinksldjump"/>
              </a:rPr>
              <a:t>Implementation</a:t>
            </a:r>
            <a:r>
              <a:rPr dirty="0" sz="1000" spc="15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8" action="ppaction://hlinksldjump"/>
              </a:rPr>
              <a:t>and</a:t>
            </a:r>
            <a:r>
              <a:rPr dirty="0" sz="1000" spc="15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18" action="ppaction://hlinksldjump"/>
              </a:rPr>
              <a:t>Check</a:t>
            </a:r>
            <a:r>
              <a:rPr dirty="0" sz="1000" spc="10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20">
                <a:latin typeface="Tahoma"/>
                <a:cs typeface="Tahoma"/>
                <a:hlinkClick r:id="rId18" action="ppaction://hlinksldjump"/>
              </a:rPr>
              <a:t>Alignment</a:t>
            </a:r>
            <a:r>
              <a:rPr dirty="0" sz="1000" spc="20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000" spc="15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18" action="ppaction://hlinksldjump"/>
              </a:rPr>
              <a:t>Work</a:t>
            </a:r>
            <a:endParaRPr sz="1000">
              <a:latin typeface="Tahoma"/>
              <a:cs typeface="Tahoma"/>
            </a:endParaRPr>
          </a:p>
          <a:p>
            <a:pPr marL="139065" marR="1962785" indent="-127000">
              <a:lnSpc>
                <a:spcPct val="100000"/>
              </a:lnSpc>
              <a:spcBef>
                <a:spcPts val="545"/>
              </a:spcBef>
            </a:pPr>
            <a:r>
              <a:rPr dirty="0" sz="1000" spc="-45">
                <a:latin typeface="Tahoma"/>
                <a:cs typeface="Tahoma"/>
                <a:hlinkClick r:id="rId19" action="ppaction://hlinksldjump"/>
              </a:rPr>
              <a:t>Case</a:t>
            </a:r>
            <a:r>
              <a:rPr dirty="0" sz="1000" spc="5"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19" action="ppaction://hlinksldjump"/>
              </a:rPr>
              <a:t>Studies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  <a:hlinkClick r:id="rId20" action="ppaction://hlinksldjump"/>
              </a:rPr>
              <a:t>Lockdown</a:t>
            </a:r>
            <a:r>
              <a:rPr dirty="0" sz="1000" spc="-25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20" action="ppaction://hlinksldjump"/>
              </a:rPr>
              <a:t>of</a:t>
            </a:r>
            <a:r>
              <a:rPr dirty="0" sz="1000" spc="-20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20" action="ppaction://hlinksldjump"/>
              </a:rPr>
              <a:t>2020</a:t>
            </a:r>
            <a:endParaRPr sz="1000">
              <a:latin typeface="Tahoma"/>
              <a:cs typeface="Tahoma"/>
            </a:endParaRPr>
          </a:p>
          <a:p>
            <a:pPr marL="251460">
              <a:lnSpc>
                <a:spcPts val="900"/>
              </a:lnSpc>
            </a:pPr>
            <a:r>
              <a:rPr dirty="0" sz="800" spc="-10">
                <a:latin typeface="Microsoft Sans Serif"/>
                <a:cs typeface="Microsoft Sans Serif"/>
                <a:hlinkClick r:id="rId21" action="ppaction://hlinksldjump"/>
              </a:rPr>
              <a:t>How</a:t>
            </a:r>
            <a:r>
              <a:rPr dirty="0" sz="800" spc="60">
                <a:latin typeface="Microsoft Sans Serif"/>
                <a:cs typeface="Microsoft Sans Serif"/>
                <a:hlinkClick r:id="rId21" action="ppaction://hlinksldjump"/>
              </a:rPr>
              <a:t> </a:t>
            </a:r>
            <a:r>
              <a:rPr dirty="0" sz="800">
                <a:latin typeface="Microsoft Sans Serif"/>
                <a:cs typeface="Microsoft Sans Serif"/>
                <a:hlinkClick r:id="rId21" action="ppaction://hlinksldjump"/>
              </a:rPr>
              <a:t>the</a:t>
            </a:r>
            <a:r>
              <a:rPr dirty="0" sz="800" spc="60">
                <a:latin typeface="Microsoft Sans Serif"/>
                <a:cs typeface="Microsoft Sans Serif"/>
                <a:hlinkClick r:id="rId21" action="ppaction://hlinksldjump"/>
              </a:rPr>
              <a:t> </a:t>
            </a:r>
            <a:r>
              <a:rPr dirty="0" sz="800" spc="-20">
                <a:latin typeface="Microsoft Sans Serif"/>
                <a:cs typeface="Microsoft Sans Serif"/>
                <a:hlinkClick r:id="rId21" action="ppaction://hlinksldjump"/>
              </a:rPr>
              <a:t>Managers</a:t>
            </a:r>
            <a:r>
              <a:rPr dirty="0" sz="800" spc="60">
                <a:latin typeface="Microsoft Sans Serif"/>
                <a:cs typeface="Microsoft Sans Serif"/>
                <a:hlinkClick r:id="rId21" action="ppaction://hlinksldjump"/>
              </a:rPr>
              <a:t> </a:t>
            </a:r>
            <a:r>
              <a:rPr dirty="0" sz="800" spc="-10">
                <a:latin typeface="Microsoft Sans Serif"/>
                <a:cs typeface="Microsoft Sans Serif"/>
                <a:hlinkClick r:id="rId21" action="ppaction://hlinksldjump"/>
              </a:rPr>
              <a:t>Brainstormed</a:t>
            </a:r>
            <a:endParaRPr sz="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dirty="0" sz="1000" spc="-20">
                <a:latin typeface="Tahoma"/>
                <a:cs typeface="Tahoma"/>
                <a:hlinkClick r:id="rId22" action="ppaction://hlinksldjump"/>
              </a:rPr>
              <a:t>Automobile</a:t>
            </a:r>
            <a:r>
              <a:rPr dirty="0" sz="1000" spc="15"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22" action="ppaction://hlinksldjump"/>
              </a:rPr>
              <a:t>Industry</a:t>
            </a:r>
            <a:r>
              <a:rPr dirty="0" sz="1000" spc="20"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22" action="ppaction://hlinksldjump"/>
              </a:rPr>
              <a:t>and</a:t>
            </a:r>
            <a:r>
              <a:rPr dirty="0" sz="1000" spc="15"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22" action="ppaction://hlinksldjump"/>
              </a:rPr>
              <a:t>Pollution</a:t>
            </a:r>
            <a:r>
              <a:rPr dirty="0" sz="1000" spc="15"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20">
                <a:latin typeface="Tahoma"/>
                <a:cs typeface="Tahoma"/>
                <a:hlinkClick r:id="rId22" action="ppaction://hlinksldjump"/>
              </a:rPr>
              <a:t>Control</a:t>
            </a:r>
            <a:r>
              <a:rPr dirty="0" sz="1000" spc="20"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22" action="ppaction://hlinksldjump"/>
              </a:rPr>
              <a:t>Norms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687"/>
                </a:lnTo>
                <a:lnTo>
                  <a:pt x="2303995" y="116687"/>
                </a:lnTo>
                <a:lnTo>
                  <a:pt x="2303995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4685" y="0"/>
            <a:ext cx="33591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Thank</a:t>
            </a:r>
            <a:r>
              <a:rPr dirty="0" sz="500" spc="4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Y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ou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687"/>
                </a:lnTo>
                <a:lnTo>
                  <a:pt x="2303995" y="116687"/>
                </a:lnTo>
                <a:lnTo>
                  <a:pt x="2303995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2219" y="1217009"/>
            <a:ext cx="120332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70"/>
              <a:t>Thank</a:t>
            </a:r>
            <a:r>
              <a:rPr dirty="0" spc="-55"/>
              <a:t> </a:t>
            </a:r>
            <a:r>
              <a:rPr dirty="0" spc="-145"/>
              <a:t>you!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5">
                <a:latin typeface="Tahoma"/>
                <a:cs typeface="Tahoma"/>
              </a:rPr>
              <a:t>Table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of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Contents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615022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6159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814095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965924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117752"/>
            <a:ext cx="59601" cy="596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" y="1292593"/>
            <a:ext cx="146202" cy="1462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8414" y="1293485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1491653"/>
            <a:ext cx="59601" cy="596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1643494"/>
            <a:ext cx="59601" cy="596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1795322"/>
            <a:ext cx="59601" cy="596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1947151"/>
            <a:ext cx="59601" cy="596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2098979"/>
            <a:ext cx="59601" cy="596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2250808"/>
            <a:ext cx="59601" cy="596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2402636"/>
            <a:ext cx="59601" cy="596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" y="2577477"/>
            <a:ext cx="146202" cy="14620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8414" y="2578369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2776550"/>
            <a:ext cx="59601" cy="5960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6808" y="2902369"/>
            <a:ext cx="59601" cy="596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3048571"/>
            <a:ext cx="59601" cy="5960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68465" y="588256"/>
            <a:ext cx="3079750" cy="2564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197358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  <a:hlinkClick r:id="rId2" action="ppaction://hlinksldjump"/>
              </a:rPr>
              <a:t>Introduction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  <a:hlinkClick r:id="rId9" action="ppaction://hlinksldjump"/>
              </a:rPr>
              <a:t>Regulatory</a:t>
            </a:r>
            <a:r>
              <a:rPr dirty="0" sz="1000" spc="-10"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9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1217295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latin typeface="Tahoma"/>
                <a:cs typeface="Tahoma"/>
                <a:hlinkClick r:id="rId10" action="ppaction://hlinksldjump"/>
              </a:rPr>
              <a:t>Objectives</a:t>
            </a:r>
            <a:r>
              <a:rPr dirty="0" sz="1000" spc="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10" action="ppaction://hlinksldjump"/>
              </a:rPr>
              <a:t>of</a:t>
            </a:r>
            <a:r>
              <a:rPr dirty="0" sz="10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10" action="ppaction://hlinksldjump"/>
              </a:rPr>
              <a:t>a</a:t>
            </a:r>
            <a:r>
              <a:rPr dirty="0" sz="1000" spc="10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0" action="ppaction://hlinksldjump"/>
              </a:rPr>
              <a:t>Regulatory</a:t>
            </a:r>
            <a:r>
              <a:rPr dirty="0" sz="10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10" action="ppaction://hlinksldjump"/>
              </a:rPr>
              <a:t>Body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  <a:hlinkClick r:id="rId11" action="ppaction://hlinksldjump"/>
              </a:rPr>
              <a:t>Some</a:t>
            </a:r>
            <a:r>
              <a:rPr dirty="0" sz="1000" spc="10"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1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  <a:p>
            <a:pPr marL="139065" marR="1339850" indent="-127000">
              <a:lnSpc>
                <a:spcPct val="100000"/>
              </a:lnSpc>
              <a:spcBef>
                <a:spcPts val="505"/>
              </a:spcBef>
            </a:pP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What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do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managers </a:t>
            </a:r>
            <a:r>
              <a:rPr dirty="0" sz="1000" spc="-6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needs</a:t>
            </a:r>
            <a:r>
              <a:rPr dirty="0" sz="1000" spc="-6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to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do? </a:t>
            </a:r>
            <a:r>
              <a:rPr dirty="0" sz="1000" spc="-30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Stay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0"/>
              </a:lnSpc>
            </a:pPr>
            <a:r>
              <a:rPr dirty="0" sz="1000" spc="-15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Attend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4" action="ppaction://hlinksldjump"/>
              </a:rPr>
              <a:t>Conferences</a:t>
            </a:r>
            <a:endParaRPr sz="1000">
              <a:latin typeface="Tahoma"/>
              <a:cs typeface="Tahoma"/>
            </a:endParaRPr>
          </a:p>
          <a:p>
            <a:pPr marL="139065" marR="41275">
              <a:lnSpc>
                <a:spcPts val="1200"/>
              </a:lnSpc>
              <a:spcBef>
                <a:spcPts val="40"/>
              </a:spcBef>
            </a:pP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Looking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How</a:t>
            </a:r>
            <a:r>
              <a:rPr dirty="0" sz="1000" spc="2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Regulatory</a:t>
            </a:r>
            <a:r>
              <a:rPr dirty="0" sz="1000" spc="2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Change</a:t>
            </a:r>
            <a:r>
              <a:rPr dirty="0" sz="1000" spc="2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Impacts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the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5" action="ppaction://hlinksldjump"/>
              </a:rPr>
              <a:t>Business </a:t>
            </a:r>
            <a:r>
              <a:rPr dirty="0" sz="1000" spc="-29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Determining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Where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You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Need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to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Implement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6" action="ppaction://hlinksldjump"/>
              </a:rPr>
              <a:t>Change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Deploy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Changes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To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Processes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And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7" action="ppaction://hlinksldjump"/>
              </a:rPr>
              <a:t>Procedures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45"/>
              </a:lnSpc>
            </a:pP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Provide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Training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6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as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per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8" action="ppaction://hlinksldjump"/>
              </a:rPr>
              <a:t>Requirement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Monitor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4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Implementation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and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Check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Alignment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of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9" action="ppaction://hlinksldjump"/>
              </a:rPr>
              <a:t>Work</a:t>
            </a:r>
            <a:endParaRPr sz="1000">
              <a:latin typeface="Tahoma"/>
              <a:cs typeface="Tahoma"/>
            </a:endParaRPr>
          </a:p>
          <a:p>
            <a:pPr marL="139065" marR="1962785" indent="-127000">
              <a:lnSpc>
                <a:spcPct val="100000"/>
              </a:lnSpc>
              <a:spcBef>
                <a:spcPts val="545"/>
              </a:spcBef>
            </a:pP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Case</a:t>
            </a:r>
            <a:r>
              <a:rPr dirty="0" sz="1000" spc="5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0" action="ppaction://hlinksldjump"/>
              </a:rPr>
              <a:t>Studies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Lockdown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of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2020</a:t>
            </a:r>
            <a:endParaRPr sz="1000">
              <a:latin typeface="Tahoma"/>
              <a:cs typeface="Tahoma"/>
            </a:endParaRPr>
          </a:p>
          <a:p>
            <a:pPr marL="251460">
              <a:lnSpc>
                <a:spcPts val="900"/>
              </a:lnSpc>
            </a:pPr>
            <a:r>
              <a:rPr dirty="0" sz="800" spc="-10">
                <a:solidFill>
                  <a:srgbClr val="CCCCCC"/>
                </a:solidFill>
                <a:latin typeface="Microsoft Sans Serif"/>
                <a:cs typeface="Microsoft Sans Serif"/>
                <a:hlinkClick r:id="rId22" action="ppaction://hlinksldjump"/>
              </a:rPr>
              <a:t>How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2" action="ppaction://hlinksldjump"/>
              </a:rPr>
              <a:t> </a:t>
            </a:r>
            <a:r>
              <a:rPr dirty="0" sz="800">
                <a:solidFill>
                  <a:srgbClr val="CCCCCC"/>
                </a:solidFill>
                <a:latin typeface="Microsoft Sans Serif"/>
                <a:cs typeface="Microsoft Sans Serif"/>
                <a:hlinkClick r:id="rId22" action="ppaction://hlinksldjump"/>
              </a:rPr>
              <a:t>the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2" action="ppaction://hlinksldjump"/>
              </a:rPr>
              <a:t> </a:t>
            </a:r>
            <a:r>
              <a:rPr dirty="0" sz="800" spc="-20">
                <a:solidFill>
                  <a:srgbClr val="CCCCCC"/>
                </a:solidFill>
                <a:latin typeface="Microsoft Sans Serif"/>
                <a:cs typeface="Microsoft Sans Serif"/>
                <a:hlinkClick r:id="rId22" action="ppaction://hlinksldjump"/>
              </a:rPr>
              <a:t>Managers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2" action="ppaction://hlinksldjump"/>
              </a:rPr>
              <a:t> </a:t>
            </a:r>
            <a:r>
              <a:rPr dirty="0" sz="800" spc="-10">
                <a:solidFill>
                  <a:srgbClr val="CCCCCC"/>
                </a:solidFill>
                <a:latin typeface="Microsoft Sans Serif"/>
                <a:cs typeface="Microsoft Sans Serif"/>
                <a:hlinkClick r:id="rId22" action="ppaction://hlinksldjump"/>
              </a:rPr>
              <a:t>Brainstormed</a:t>
            </a:r>
            <a:endParaRPr sz="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Automobile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Industry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and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Pollution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Control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23" action="ppaction://hlinksldjump"/>
              </a:rPr>
              <a:t>Norms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4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4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4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3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3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30" y="1455069"/>
            <a:ext cx="429006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independent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(mostly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governmental)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established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government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standards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domain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make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sure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standards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enforced.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latin typeface="Tahoma"/>
                <a:cs typeface="Tahoma"/>
              </a:rPr>
              <a:t>Objectives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of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a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Regulatory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Body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438821"/>
            <a:ext cx="59601" cy="596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628609"/>
            <a:ext cx="59601" cy="59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818398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2008187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197976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830" y="1133977"/>
            <a:ext cx="3013075" cy="116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-253365">
              <a:lnSpc>
                <a:spcPct val="124500"/>
              </a:lnSpc>
              <a:spcBef>
                <a:spcPts val="100"/>
              </a:spcBef>
            </a:pP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objectives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follows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-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Licensing</a:t>
            </a:r>
            <a:endParaRPr sz="1000">
              <a:latin typeface="Tahoma"/>
              <a:cs typeface="Tahoma"/>
            </a:endParaRPr>
          </a:p>
          <a:p>
            <a:pPr marL="265430" marR="2204085">
              <a:lnSpc>
                <a:spcPct val="124500"/>
              </a:lnSpc>
            </a:pPr>
            <a:r>
              <a:rPr dirty="0" sz="1000" spc="-60">
                <a:latin typeface="Tahoma"/>
                <a:cs typeface="Tahoma"/>
              </a:rPr>
              <a:t>Ins</a:t>
            </a:r>
            <a:r>
              <a:rPr dirty="0" sz="1000" spc="-45">
                <a:latin typeface="Tahoma"/>
                <a:cs typeface="Tahoma"/>
              </a:rPr>
              <a:t>p</a:t>
            </a:r>
            <a:r>
              <a:rPr dirty="0" sz="1000" spc="-30">
                <a:latin typeface="Tahoma"/>
                <a:cs typeface="Tahoma"/>
              </a:rPr>
              <a:t>ecting  </a:t>
            </a:r>
            <a:r>
              <a:rPr dirty="0" sz="1000" spc="-30">
                <a:latin typeface="Tahoma"/>
                <a:cs typeface="Tahoma"/>
              </a:rPr>
              <a:t>Enforcing</a:t>
            </a:r>
            <a:endParaRPr sz="1000">
              <a:latin typeface="Tahoma"/>
              <a:cs typeface="Tahoma"/>
            </a:endParaRPr>
          </a:p>
          <a:p>
            <a:pPr marL="265430" marR="1442085">
              <a:lnSpc>
                <a:spcPct val="124500"/>
              </a:lnSpc>
            </a:pPr>
            <a:r>
              <a:rPr dirty="0" sz="1000" spc="-40">
                <a:latin typeface="Tahoma"/>
                <a:cs typeface="Tahoma"/>
              </a:rPr>
              <a:t>Review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Assessments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Regulation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Guides.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3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60">
                <a:latin typeface="Tahoma"/>
                <a:cs typeface="Tahoma"/>
              </a:rPr>
              <a:t>Some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Examples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044537"/>
            <a:ext cx="59601" cy="596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234325"/>
            <a:ext cx="59601" cy="59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424114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613903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30" y="739692"/>
            <a:ext cx="3709670" cy="97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951230" indent="-253365">
              <a:lnSpc>
                <a:spcPct val="124500"/>
              </a:lnSpc>
              <a:spcBef>
                <a:spcPts val="100"/>
              </a:spcBef>
            </a:pPr>
            <a:r>
              <a:rPr dirty="0" sz="1000" spc="-50">
                <a:latin typeface="Tahoma"/>
                <a:cs typeface="Tahoma"/>
              </a:rPr>
              <a:t>Some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example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-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SEBI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(Securities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Exchange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Board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India)</a:t>
            </a:r>
            <a:endParaRPr sz="1000">
              <a:latin typeface="Tahoma"/>
              <a:cs typeface="Tahoma"/>
            </a:endParaRPr>
          </a:p>
          <a:p>
            <a:pPr marL="265430" marR="461645">
              <a:lnSpc>
                <a:spcPct val="124500"/>
              </a:lnSpc>
            </a:pPr>
            <a:r>
              <a:rPr dirty="0" sz="1000" spc="15">
                <a:latin typeface="Tahoma"/>
                <a:cs typeface="Tahoma"/>
              </a:rPr>
              <a:t>US-FDA </a:t>
            </a:r>
            <a:r>
              <a:rPr dirty="0" sz="1000" spc="-15">
                <a:latin typeface="Tahoma"/>
                <a:cs typeface="Tahoma"/>
              </a:rPr>
              <a:t>(United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States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Food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Drug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Administration)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RBI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(Reserve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Bank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India)</a:t>
            </a:r>
            <a:endParaRPr sz="100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dirty="0" sz="1000" spc="15">
                <a:latin typeface="Tahoma"/>
                <a:cs typeface="Tahoma"/>
              </a:rPr>
              <a:t>ICANN </a:t>
            </a:r>
            <a:r>
              <a:rPr dirty="0" sz="1000" spc="-40">
                <a:latin typeface="Tahoma"/>
                <a:cs typeface="Tahoma"/>
              </a:rPr>
              <a:t>(Internet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Corporation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Assigned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Names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Numbers)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3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830" y="2446596"/>
            <a:ext cx="428688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It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very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important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particular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firm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take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correct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measures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order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sustain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environment.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Below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given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measures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 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taken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environment.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5">
                <a:latin typeface="Tahoma"/>
                <a:cs typeface="Tahoma"/>
              </a:rPr>
              <a:t>Table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of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Contents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615022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6159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814095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965924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117752"/>
            <a:ext cx="59601" cy="596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" y="1292593"/>
            <a:ext cx="146202" cy="1462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8414" y="1293485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2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1491653"/>
            <a:ext cx="59601" cy="596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1643494"/>
            <a:ext cx="59601" cy="596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1795322"/>
            <a:ext cx="59601" cy="596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1947151"/>
            <a:ext cx="59601" cy="596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858" y="2098979"/>
            <a:ext cx="59601" cy="596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2250808"/>
            <a:ext cx="59601" cy="596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858" y="2402636"/>
            <a:ext cx="59601" cy="596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34" y="2577477"/>
            <a:ext cx="146202" cy="14620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8414" y="2578369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3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2776550"/>
            <a:ext cx="59601" cy="5960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6808" y="2902369"/>
            <a:ext cx="59601" cy="596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3048571"/>
            <a:ext cx="59601" cy="5960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68465" y="588256"/>
            <a:ext cx="3079750" cy="2564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197358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Introduction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Regulatory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1217295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Objectives</a:t>
            </a:r>
            <a:r>
              <a:rPr dirty="0" sz="1000" spc="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of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a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Regulatory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Body </a:t>
            </a:r>
            <a:r>
              <a:rPr dirty="0" sz="1000" spc="-29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Some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  <a:p>
            <a:pPr marL="139065" marR="1339850" indent="-127000">
              <a:lnSpc>
                <a:spcPct val="100000"/>
              </a:lnSpc>
              <a:spcBef>
                <a:spcPts val="505"/>
              </a:spcBef>
            </a:pPr>
            <a:r>
              <a:rPr dirty="0" sz="1000" spc="-10">
                <a:latin typeface="Tahoma"/>
                <a:cs typeface="Tahoma"/>
                <a:hlinkClick r:id="rId2" action="ppaction://hlinksldjump"/>
              </a:rPr>
              <a:t>What </a:t>
            </a:r>
            <a:r>
              <a:rPr dirty="0" sz="1000" spc="-45">
                <a:latin typeface="Tahoma"/>
                <a:cs typeface="Tahoma"/>
                <a:hlinkClick r:id="rId2" action="ppaction://hlinksldjump"/>
              </a:rPr>
              <a:t>do </a:t>
            </a:r>
            <a:r>
              <a:rPr dirty="0" sz="1000" spc="-55">
                <a:latin typeface="Tahoma"/>
                <a:cs typeface="Tahoma"/>
                <a:hlinkClick r:id="rId2" action="ppaction://hlinksldjump"/>
              </a:rPr>
              <a:t>managers </a:t>
            </a:r>
            <a:r>
              <a:rPr dirty="0" sz="1000" spc="-65">
                <a:latin typeface="Tahoma"/>
                <a:cs typeface="Tahoma"/>
                <a:hlinkClick r:id="rId2" action="ppaction://hlinksldjump"/>
              </a:rPr>
              <a:t>needs</a:t>
            </a:r>
            <a:r>
              <a:rPr dirty="0" sz="1000" spc="-6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2" action="ppaction://hlinksldjump"/>
              </a:rPr>
              <a:t>to </a:t>
            </a:r>
            <a:r>
              <a:rPr dirty="0" sz="1000" spc="-30">
                <a:latin typeface="Tahoma"/>
                <a:cs typeface="Tahoma"/>
                <a:hlinkClick r:id="rId2" action="ppaction://hlinksldjump"/>
              </a:rPr>
              <a:t>do?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  <a:hlinkClick r:id="rId14" action="ppaction://hlinksldjump"/>
              </a:rPr>
              <a:t>Stay</a:t>
            </a:r>
            <a:r>
              <a:rPr dirty="0" sz="1000" spc="10"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000" spc="-55">
                <a:latin typeface="Tahoma"/>
                <a:cs typeface="Tahoma"/>
                <a:hlinkClick r:id="rId14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0"/>
              </a:lnSpc>
            </a:pPr>
            <a:r>
              <a:rPr dirty="0" sz="1000" spc="-15">
                <a:latin typeface="Tahoma"/>
                <a:cs typeface="Tahoma"/>
                <a:hlinkClick r:id="rId15" action="ppaction://hlinksldjump"/>
              </a:rPr>
              <a:t>Attend</a:t>
            </a:r>
            <a:r>
              <a:rPr dirty="0" sz="1000" spc="-25"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5" action="ppaction://hlinksldjump"/>
              </a:rPr>
              <a:t>Conferences</a:t>
            </a:r>
            <a:endParaRPr sz="1000">
              <a:latin typeface="Tahoma"/>
              <a:cs typeface="Tahoma"/>
            </a:endParaRPr>
          </a:p>
          <a:p>
            <a:pPr marL="139065" marR="41275">
              <a:lnSpc>
                <a:spcPts val="1200"/>
              </a:lnSpc>
              <a:spcBef>
                <a:spcPts val="40"/>
              </a:spcBef>
            </a:pPr>
            <a:r>
              <a:rPr dirty="0" sz="1000" spc="-20">
                <a:latin typeface="Tahoma"/>
                <a:cs typeface="Tahoma"/>
                <a:hlinkClick r:id="rId16" action="ppaction://hlinksldjump"/>
              </a:rPr>
              <a:t>Looking</a:t>
            </a:r>
            <a:r>
              <a:rPr dirty="0" sz="1000" spc="20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6" action="ppaction://hlinksldjump"/>
              </a:rPr>
              <a:t>How</a:t>
            </a:r>
            <a:r>
              <a:rPr dirty="0" sz="1000" spc="25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6" action="ppaction://hlinksldjump"/>
              </a:rPr>
              <a:t>Regulatory</a:t>
            </a:r>
            <a:r>
              <a:rPr dirty="0" sz="1000" spc="25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6" action="ppaction://hlinksldjump"/>
              </a:rPr>
              <a:t>Change</a:t>
            </a:r>
            <a:r>
              <a:rPr dirty="0" sz="1000" spc="25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6" action="ppaction://hlinksldjump"/>
              </a:rPr>
              <a:t>Impacts</a:t>
            </a:r>
            <a:r>
              <a:rPr dirty="0" sz="1000" spc="20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6" action="ppaction://hlinksldjump"/>
              </a:rPr>
              <a:t>the</a:t>
            </a:r>
            <a:r>
              <a:rPr dirty="0" sz="1000" spc="20"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6" action="ppaction://hlinksldjump"/>
              </a:rPr>
              <a:t>Business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  <a:hlinkClick r:id="rId17" action="ppaction://hlinksldjump"/>
              </a:rPr>
              <a:t>Determining</a:t>
            </a:r>
            <a:r>
              <a:rPr dirty="0" sz="1000" spc="10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7" action="ppaction://hlinksldjump"/>
              </a:rPr>
              <a:t>Where</a:t>
            </a:r>
            <a:r>
              <a:rPr dirty="0" sz="1000" spc="20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17" action="ppaction://hlinksldjump"/>
              </a:rPr>
              <a:t>You</a:t>
            </a:r>
            <a:r>
              <a:rPr dirty="0" sz="1000" spc="20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7" action="ppaction://hlinksldjump"/>
              </a:rPr>
              <a:t>Need</a:t>
            </a:r>
            <a:r>
              <a:rPr dirty="0" sz="1000" spc="15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17" action="ppaction://hlinksldjump"/>
              </a:rPr>
              <a:t>to</a:t>
            </a:r>
            <a:r>
              <a:rPr dirty="0" sz="1000" spc="15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17" action="ppaction://hlinksldjump"/>
              </a:rPr>
              <a:t>Implement</a:t>
            </a:r>
            <a:r>
              <a:rPr dirty="0" sz="1000" spc="20"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17" action="ppaction://hlinksldjump"/>
              </a:rPr>
              <a:t>Change 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  <a:hlinkClick r:id="rId18" action="ppaction://hlinksldjump"/>
              </a:rPr>
              <a:t>Deploy</a:t>
            </a:r>
            <a:r>
              <a:rPr dirty="0" sz="1000" spc="20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18" action="ppaction://hlinksldjump"/>
              </a:rPr>
              <a:t>Changes</a:t>
            </a:r>
            <a:r>
              <a:rPr dirty="0" sz="1000" spc="15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20">
                <a:latin typeface="Tahoma"/>
                <a:cs typeface="Tahoma"/>
                <a:hlinkClick r:id="rId18" action="ppaction://hlinksldjump"/>
              </a:rPr>
              <a:t>To</a:t>
            </a:r>
            <a:r>
              <a:rPr dirty="0" sz="1000" spc="20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8" action="ppaction://hlinksldjump"/>
              </a:rPr>
              <a:t>Processes</a:t>
            </a:r>
            <a:r>
              <a:rPr dirty="0" sz="1000" spc="15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18" action="ppaction://hlinksldjump"/>
              </a:rPr>
              <a:t>And</a:t>
            </a:r>
            <a:r>
              <a:rPr dirty="0" sz="1000" spc="20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18" action="ppaction://hlinksldjump"/>
              </a:rPr>
              <a:t>Procedures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45"/>
              </a:lnSpc>
            </a:pPr>
            <a:r>
              <a:rPr dirty="0" sz="1000" spc="-20">
                <a:latin typeface="Tahoma"/>
                <a:cs typeface="Tahoma"/>
                <a:hlinkClick r:id="rId19" action="ppaction://hlinksldjump"/>
              </a:rPr>
              <a:t>Provide</a:t>
            </a:r>
            <a:r>
              <a:rPr dirty="0" sz="1000" spc="15"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19" action="ppaction://hlinksldjump"/>
              </a:rPr>
              <a:t>Training</a:t>
            </a:r>
            <a:r>
              <a:rPr dirty="0" sz="1000" spc="15"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60">
                <a:latin typeface="Tahoma"/>
                <a:cs typeface="Tahoma"/>
                <a:hlinkClick r:id="rId19" action="ppaction://hlinksldjump"/>
              </a:rPr>
              <a:t>as</a:t>
            </a:r>
            <a:r>
              <a:rPr dirty="0" sz="1000" spc="10"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9" action="ppaction://hlinksldjump"/>
              </a:rPr>
              <a:t>per</a:t>
            </a:r>
            <a:r>
              <a:rPr dirty="0" sz="1000" spc="20"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19" action="ppaction://hlinksldjump"/>
              </a:rPr>
              <a:t>Requirement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dirty="0" sz="1000" spc="-10">
                <a:latin typeface="Tahoma"/>
                <a:cs typeface="Tahoma"/>
                <a:hlinkClick r:id="rId20" action="ppaction://hlinksldjump"/>
              </a:rPr>
              <a:t>Monitor</a:t>
            </a:r>
            <a:r>
              <a:rPr dirty="0" sz="1000" spc="15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40">
                <a:latin typeface="Tahoma"/>
                <a:cs typeface="Tahoma"/>
                <a:hlinkClick r:id="rId20" action="ppaction://hlinksldjump"/>
              </a:rPr>
              <a:t>Implementation</a:t>
            </a:r>
            <a:r>
              <a:rPr dirty="0" sz="1000" spc="15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45"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000" spc="15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20" action="ppaction://hlinksldjump"/>
              </a:rPr>
              <a:t>Check</a:t>
            </a:r>
            <a:r>
              <a:rPr dirty="0" sz="1000" spc="10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20">
                <a:latin typeface="Tahoma"/>
                <a:cs typeface="Tahoma"/>
                <a:hlinkClick r:id="rId20" action="ppaction://hlinksldjump"/>
              </a:rPr>
              <a:t>Alignment</a:t>
            </a:r>
            <a:r>
              <a:rPr dirty="0" sz="1000" spc="20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20" action="ppaction://hlinksldjump"/>
              </a:rPr>
              <a:t>of</a:t>
            </a:r>
            <a:r>
              <a:rPr dirty="0" sz="1000" spc="15"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20" action="ppaction://hlinksldjump"/>
              </a:rPr>
              <a:t>Work</a:t>
            </a:r>
            <a:endParaRPr sz="1000">
              <a:latin typeface="Tahoma"/>
              <a:cs typeface="Tahoma"/>
            </a:endParaRPr>
          </a:p>
          <a:p>
            <a:pPr marL="139065" marR="1962785" indent="-127000">
              <a:lnSpc>
                <a:spcPct val="100000"/>
              </a:lnSpc>
              <a:spcBef>
                <a:spcPts val="545"/>
              </a:spcBef>
            </a:pP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Case</a:t>
            </a:r>
            <a:r>
              <a:rPr dirty="0" sz="1000" spc="5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1" action="ppaction://hlinksldjump"/>
              </a:rPr>
              <a:t>Studies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2" action="ppaction://hlinksldjump"/>
              </a:rPr>
              <a:t>Lockdown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22" action="ppaction://hlinksldjump"/>
              </a:rPr>
              <a:t>of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22" action="ppaction://hlinksldjump"/>
              </a:rPr>
              <a:t>2020</a:t>
            </a:r>
            <a:endParaRPr sz="1000">
              <a:latin typeface="Tahoma"/>
              <a:cs typeface="Tahoma"/>
            </a:endParaRPr>
          </a:p>
          <a:p>
            <a:pPr marL="251460">
              <a:lnSpc>
                <a:spcPts val="900"/>
              </a:lnSpc>
            </a:pPr>
            <a:r>
              <a:rPr dirty="0" sz="800" spc="-1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How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 </a:t>
            </a:r>
            <a:r>
              <a:rPr dirty="0" sz="80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the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 </a:t>
            </a:r>
            <a:r>
              <a:rPr dirty="0" sz="800" spc="-2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Managers</a:t>
            </a:r>
            <a:r>
              <a:rPr dirty="0" sz="800" spc="6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 </a:t>
            </a:r>
            <a:r>
              <a:rPr dirty="0" sz="800" spc="-10">
                <a:solidFill>
                  <a:srgbClr val="CCCCCC"/>
                </a:solidFill>
                <a:latin typeface="Microsoft Sans Serif"/>
                <a:cs typeface="Microsoft Sans Serif"/>
                <a:hlinkClick r:id="rId23" action="ppaction://hlinksldjump"/>
              </a:rPr>
              <a:t>Brainstormed</a:t>
            </a:r>
            <a:endParaRPr sz="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Automobile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Industry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and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Pollution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20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Control</a:t>
            </a:r>
            <a:r>
              <a:rPr dirty="0" sz="1000" spc="20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24" action="ppaction://hlinksldjump"/>
              </a:rPr>
              <a:t>Norms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3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35">
                <a:latin typeface="Tahoma"/>
                <a:cs typeface="Tahoma"/>
              </a:rPr>
              <a:t>Stay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75">
                <a:latin typeface="Tahoma"/>
                <a:cs typeface="Tahoma"/>
              </a:rPr>
              <a:t>Informed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708317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631220"/>
            <a:ext cx="4127500" cy="253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5415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dynamic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nature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i.e.</a:t>
            </a:r>
            <a:r>
              <a:rPr dirty="0" sz="1000" spc="14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get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evolved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overnight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decision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body.</a:t>
            </a:r>
            <a:endParaRPr sz="1000">
              <a:latin typeface="Tahoma"/>
              <a:cs typeface="Tahoma"/>
            </a:endParaRPr>
          </a:p>
          <a:p>
            <a:pPr marL="12700" marR="229870">
              <a:lnSpc>
                <a:spcPct val="100000"/>
              </a:lnSpc>
              <a:spcBef>
                <a:spcPts val="290"/>
              </a:spcBef>
            </a:pPr>
            <a:r>
              <a:rPr dirty="0" sz="1000" spc="-30">
                <a:latin typeface="Tahoma"/>
                <a:cs typeface="Tahoma"/>
              </a:rPr>
              <a:t>Every </a:t>
            </a:r>
            <a:r>
              <a:rPr dirty="0" sz="1000" spc="-25">
                <a:latin typeface="Tahoma"/>
                <a:cs typeface="Tahoma"/>
              </a:rPr>
              <a:t>firm </a:t>
            </a:r>
            <a:r>
              <a:rPr dirty="0" sz="1000" spc="-65">
                <a:latin typeface="Tahoma"/>
                <a:cs typeface="Tahoma"/>
              </a:rPr>
              <a:t>needs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change </a:t>
            </a:r>
            <a:r>
              <a:rPr dirty="0" sz="1000" spc="-25">
                <a:latin typeface="Tahoma"/>
                <a:cs typeface="Tahoma"/>
              </a:rPr>
              <a:t>itself </a:t>
            </a:r>
            <a:r>
              <a:rPr dirty="0" sz="1000" spc="-35">
                <a:latin typeface="Tahoma"/>
                <a:cs typeface="Tahoma"/>
              </a:rPr>
              <a:t>according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65">
                <a:latin typeface="Tahoma"/>
                <a:cs typeface="Tahoma"/>
              </a:rPr>
              <a:t>new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norms.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Therefore,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must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follow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sources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about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coming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changes.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dirty="0" sz="1000" spc="-35">
                <a:latin typeface="Tahoma"/>
                <a:cs typeface="Tahoma"/>
              </a:rPr>
              <a:t>Managers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keep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track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global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well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local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content,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multiple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sources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some 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publications,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local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news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channels,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global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news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channels,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industry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associations,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35">
                <a:solidFill>
                  <a:srgbClr val="FF0000"/>
                </a:solidFill>
                <a:latin typeface="Tahoma"/>
                <a:cs typeface="Tahoma"/>
              </a:rPr>
              <a:t>HACK</a:t>
            </a:r>
            <a:r>
              <a:rPr dirty="0" sz="1200" spc="-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 marL="12700" marR="83185">
              <a:lnSpc>
                <a:spcPct val="100000"/>
              </a:lnSpc>
              <a:spcBef>
                <a:spcPts val="960"/>
              </a:spcBef>
            </a:pPr>
            <a:r>
              <a:rPr dirty="0" sz="1000" spc="-40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possible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keep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track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these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information,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therefore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he/she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opt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service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provider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who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ensures 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necessary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should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received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soon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possible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too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summarized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form.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049934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1543380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2610497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8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latin typeface="Tahoma"/>
                <a:cs typeface="Tahoma"/>
              </a:rPr>
              <a:t>Attend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Conferences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782104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4160" marR="9271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Managers</a:t>
            </a:r>
            <a:r>
              <a:rPr dirty="0" spc="20"/>
              <a:t> </a:t>
            </a:r>
            <a:r>
              <a:rPr dirty="0" spc="-40"/>
              <a:t>should</a:t>
            </a:r>
            <a:r>
              <a:rPr dirty="0" spc="25"/>
              <a:t> </a:t>
            </a:r>
            <a:r>
              <a:rPr dirty="0" spc="-25"/>
              <a:t>actively</a:t>
            </a:r>
            <a:r>
              <a:rPr dirty="0" spc="25"/>
              <a:t> </a:t>
            </a:r>
            <a:r>
              <a:rPr dirty="0" spc="-30"/>
              <a:t>attend</a:t>
            </a:r>
            <a:r>
              <a:rPr dirty="0" spc="20"/>
              <a:t> </a:t>
            </a:r>
            <a:r>
              <a:rPr dirty="0" spc="-45"/>
              <a:t>any</a:t>
            </a:r>
            <a:r>
              <a:rPr dirty="0" spc="30"/>
              <a:t> </a:t>
            </a:r>
            <a:r>
              <a:rPr dirty="0" spc="-35"/>
              <a:t>online</a:t>
            </a:r>
            <a:r>
              <a:rPr dirty="0" spc="25"/>
              <a:t> </a:t>
            </a:r>
            <a:r>
              <a:rPr dirty="0" spc="-50"/>
              <a:t>or</a:t>
            </a:r>
            <a:r>
              <a:rPr dirty="0" spc="30"/>
              <a:t> </a:t>
            </a:r>
            <a:r>
              <a:rPr dirty="0" spc="-35"/>
              <a:t>offline</a:t>
            </a:r>
            <a:r>
              <a:rPr dirty="0" spc="25"/>
              <a:t> </a:t>
            </a:r>
            <a:r>
              <a:rPr dirty="0" spc="-50"/>
              <a:t>conference</a:t>
            </a:r>
            <a:r>
              <a:rPr dirty="0" spc="20"/>
              <a:t> </a:t>
            </a:r>
            <a:r>
              <a:rPr dirty="0" spc="-45"/>
              <a:t>hosted</a:t>
            </a:r>
            <a:r>
              <a:rPr dirty="0" spc="30"/>
              <a:t> </a:t>
            </a:r>
            <a:r>
              <a:rPr dirty="0" spc="-55"/>
              <a:t>by </a:t>
            </a:r>
            <a:r>
              <a:rPr dirty="0" spc="-300"/>
              <a:t> </a:t>
            </a:r>
            <a:r>
              <a:rPr dirty="0" spc="-35"/>
              <a:t>the</a:t>
            </a:r>
            <a:r>
              <a:rPr dirty="0" spc="15"/>
              <a:t> </a:t>
            </a:r>
            <a:r>
              <a:rPr dirty="0" spc="-35"/>
              <a:t>regulatory</a:t>
            </a:r>
            <a:r>
              <a:rPr dirty="0" spc="20"/>
              <a:t> </a:t>
            </a:r>
            <a:r>
              <a:rPr dirty="0" spc="-35"/>
              <a:t>bodies,</a:t>
            </a:r>
            <a:r>
              <a:rPr dirty="0" spc="20"/>
              <a:t> </a:t>
            </a:r>
            <a:r>
              <a:rPr dirty="0" spc="-25"/>
              <a:t>industrial</a:t>
            </a:r>
            <a:r>
              <a:rPr dirty="0" spc="20"/>
              <a:t> </a:t>
            </a:r>
            <a:r>
              <a:rPr dirty="0" spc="-35"/>
              <a:t>associations,</a:t>
            </a:r>
            <a:r>
              <a:rPr dirty="0" spc="15"/>
              <a:t> </a:t>
            </a:r>
            <a:r>
              <a:rPr dirty="0" spc="-30"/>
              <a:t>etc.</a:t>
            </a:r>
          </a:p>
          <a:p>
            <a:pPr marL="264160" marR="5080">
              <a:lnSpc>
                <a:spcPct val="100000"/>
              </a:lnSpc>
              <a:spcBef>
                <a:spcPts val="290"/>
              </a:spcBef>
            </a:pPr>
            <a:r>
              <a:rPr dirty="0" spc="-40"/>
              <a:t>It</a:t>
            </a:r>
            <a:r>
              <a:rPr dirty="0" spc="20"/>
              <a:t> </a:t>
            </a:r>
            <a:r>
              <a:rPr dirty="0" spc="-25"/>
              <a:t>not</a:t>
            </a:r>
            <a:r>
              <a:rPr dirty="0" spc="25"/>
              <a:t> </a:t>
            </a:r>
            <a:r>
              <a:rPr dirty="0" spc="-30"/>
              <a:t>only</a:t>
            </a:r>
            <a:r>
              <a:rPr dirty="0" spc="20"/>
              <a:t> </a:t>
            </a:r>
            <a:r>
              <a:rPr dirty="0" spc="-45"/>
              <a:t>helps</a:t>
            </a:r>
            <a:r>
              <a:rPr dirty="0" spc="20"/>
              <a:t> </a:t>
            </a:r>
            <a:r>
              <a:rPr dirty="0" spc="-35"/>
              <a:t>the</a:t>
            </a:r>
            <a:r>
              <a:rPr dirty="0" spc="25"/>
              <a:t> </a:t>
            </a:r>
            <a:r>
              <a:rPr dirty="0" spc="-55"/>
              <a:t>managers</a:t>
            </a:r>
            <a:r>
              <a:rPr dirty="0" spc="20"/>
              <a:t> </a:t>
            </a:r>
            <a:r>
              <a:rPr dirty="0" spc="-10"/>
              <a:t>to</a:t>
            </a:r>
            <a:r>
              <a:rPr dirty="0" spc="15"/>
              <a:t> </a:t>
            </a:r>
            <a:r>
              <a:rPr dirty="0" spc="-25"/>
              <a:t>build</a:t>
            </a:r>
            <a:r>
              <a:rPr dirty="0" spc="25"/>
              <a:t> </a:t>
            </a:r>
            <a:r>
              <a:rPr dirty="0" spc="-65"/>
              <a:t>some</a:t>
            </a:r>
            <a:r>
              <a:rPr dirty="0" spc="20"/>
              <a:t> </a:t>
            </a:r>
            <a:r>
              <a:rPr dirty="0" spc="-40"/>
              <a:t>great</a:t>
            </a:r>
            <a:r>
              <a:rPr dirty="0" spc="15"/>
              <a:t> </a:t>
            </a:r>
            <a:r>
              <a:rPr dirty="0" spc="-35"/>
              <a:t>connections</a:t>
            </a:r>
            <a:r>
              <a:rPr dirty="0" spc="25"/>
              <a:t> </a:t>
            </a:r>
            <a:r>
              <a:rPr dirty="0" spc="-20"/>
              <a:t>but</a:t>
            </a:r>
            <a:r>
              <a:rPr dirty="0" spc="25"/>
              <a:t> </a:t>
            </a:r>
            <a:r>
              <a:rPr dirty="0" spc="15"/>
              <a:t>it</a:t>
            </a:r>
            <a:r>
              <a:rPr dirty="0" spc="25"/>
              <a:t> </a:t>
            </a:r>
            <a:r>
              <a:rPr dirty="0" spc="-40"/>
              <a:t>also</a:t>
            </a:r>
            <a:r>
              <a:rPr dirty="0" spc="20"/>
              <a:t> </a:t>
            </a:r>
            <a:r>
              <a:rPr dirty="0" spc="-50"/>
              <a:t>a </a:t>
            </a:r>
            <a:r>
              <a:rPr dirty="0" spc="-295"/>
              <a:t> </a:t>
            </a:r>
            <a:r>
              <a:rPr dirty="0" spc="-35"/>
              <a:t>good</a:t>
            </a:r>
            <a:r>
              <a:rPr dirty="0" spc="15"/>
              <a:t> </a:t>
            </a:r>
            <a:r>
              <a:rPr dirty="0" spc="-70"/>
              <a:t>way</a:t>
            </a:r>
            <a:r>
              <a:rPr dirty="0" spc="20"/>
              <a:t> </a:t>
            </a:r>
            <a:r>
              <a:rPr dirty="0" spc="-10"/>
              <a:t>to</a:t>
            </a:r>
            <a:r>
              <a:rPr dirty="0" spc="10"/>
              <a:t> </a:t>
            </a:r>
            <a:r>
              <a:rPr dirty="0" spc="-50"/>
              <a:t>be</a:t>
            </a:r>
            <a:r>
              <a:rPr dirty="0" spc="15"/>
              <a:t> </a:t>
            </a:r>
            <a:r>
              <a:rPr dirty="0" spc="-70"/>
              <a:t>aware</a:t>
            </a:r>
            <a:r>
              <a:rPr dirty="0" spc="20"/>
              <a:t> </a:t>
            </a:r>
            <a:r>
              <a:rPr dirty="0" spc="-30"/>
              <a:t>of</a:t>
            </a:r>
            <a:r>
              <a:rPr dirty="0" spc="10"/>
              <a:t> </a:t>
            </a:r>
            <a:r>
              <a:rPr dirty="0" spc="-65"/>
              <a:t>new</a:t>
            </a:r>
            <a:r>
              <a:rPr dirty="0" spc="20"/>
              <a:t> </a:t>
            </a:r>
            <a:r>
              <a:rPr dirty="0" spc="-30"/>
              <a:t>regulation</a:t>
            </a:r>
            <a:r>
              <a:rPr dirty="0" spc="20"/>
              <a:t> </a:t>
            </a:r>
            <a:r>
              <a:rPr dirty="0" spc="-55"/>
              <a:t>changes</a:t>
            </a:r>
            <a:r>
              <a:rPr dirty="0" spc="10"/>
              <a:t> </a:t>
            </a:r>
            <a:r>
              <a:rPr dirty="0" spc="-10"/>
              <a:t>that</a:t>
            </a:r>
            <a:r>
              <a:rPr dirty="0" spc="20"/>
              <a:t> </a:t>
            </a:r>
            <a:r>
              <a:rPr dirty="0" spc="-45"/>
              <a:t>had</a:t>
            </a:r>
            <a:r>
              <a:rPr dirty="0" spc="20"/>
              <a:t> </a:t>
            </a:r>
            <a:r>
              <a:rPr dirty="0" spc="-50"/>
              <a:t>happened</a:t>
            </a:r>
            <a:r>
              <a:rPr dirty="0" spc="10"/>
              <a:t> </a:t>
            </a:r>
            <a:r>
              <a:rPr dirty="0" spc="-20"/>
              <a:t>in</a:t>
            </a:r>
            <a:r>
              <a:rPr dirty="0" spc="20"/>
              <a:t> </a:t>
            </a:r>
            <a:r>
              <a:rPr dirty="0" spc="-35"/>
              <a:t>the </a:t>
            </a:r>
            <a:r>
              <a:rPr dirty="0" spc="-30"/>
              <a:t> </a:t>
            </a:r>
            <a:r>
              <a:rPr dirty="0" spc="-40"/>
              <a:t>recent</a:t>
            </a:r>
            <a:r>
              <a:rPr dirty="0" spc="20"/>
              <a:t> </a:t>
            </a:r>
            <a:r>
              <a:rPr dirty="0" spc="-35"/>
              <a:t>past</a:t>
            </a:r>
            <a:r>
              <a:rPr dirty="0" spc="20"/>
              <a:t> </a:t>
            </a:r>
            <a:r>
              <a:rPr dirty="0" spc="-35"/>
              <a:t>(or</a:t>
            </a:r>
            <a:r>
              <a:rPr dirty="0" spc="25"/>
              <a:t> </a:t>
            </a:r>
            <a:r>
              <a:rPr dirty="0" spc="15"/>
              <a:t>it</a:t>
            </a:r>
            <a:r>
              <a:rPr dirty="0" spc="20"/>
              <a:t> </a:t>
            </a:r>
            <a:r>
              <a:rPr dirty="0" spc="-30"/>
              <a:t>is</a:t>
            </a:r>
            <a:r>
              <a:rPr dirty="0" spc="20"/>
              <a:t> </a:t>
            </a:r>
            <a:r>
              <a:rPr dirty="0" spc="-45"/>
              <a:t>expected</a:t>
            </a:r>
            <a:r>
              <a:rPr dirty="0" spc="20"/>
              <a:t> </a:t>
            </a:r>
            <a:r>
              <a:rPr dirty="0" spc="-10"/>
              <a:t>to</a:t>
            </a:r>
            <a:r>
              <a:rPr dirty="0" spc="20"/>
              <a:t> </a:t>
            </a:r>
            <a:r>
              <a:rPr dirty="0" spc="-50"/>
              <a:t>happen</a:t>
            </a:r>
            <a:r>
              <a:rPr dirty="0" spc="20"/>
              <a:t> </a:t>
            </a:r>
            <a:r>
              <a:rPr dirty="0" spc="-20"/>
              <a:t>in</a:t>
            </a:r>
            <a:r>
              <a:rPr dirty="0" spc="25"/>
              <a:t> </a:t>
            </a:r>
            <a:r>
              <a:rPr dirty="0" spc="-35"/>
              <a:t>the</a:t>
            </a:r>
            <a:r>
              <a:rPr dirty="0" spc="15"/>
              <a:t> </a:t>
            </a:r>
            <a:r>
              <a:rPr dirty="0" spc="-60"/>
              <a:t>near</a:t>
            </a:r>
            <a:r>
              <a:rPr dirty="0" spc="25"/>
              <a:t> </a:t>
            </a:r>
            <a:r>
              <a:rPr dirty="0" spc="-30"/>
              <a:t>future).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123734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318791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2660421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830" y="1900090"/>
            <a:ext cx="4380865" cy="1164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82295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how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attending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conference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beneficial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organization.</a:t>
            </a:r>
            <a:endParaRPr sz="1000">
              <a:latin typeface="Tahoma"/>
              <a:cs typeface="Tahoma"/>
            </a:endParaRPr>
          </a:p>
          <a:p>
            <a:pPr marL="265430" marR="368300">
              <a:lnSpc>
                <a:spcPct val="100000"/>
              </a:lnSpc>
              <a:spcBef>
                <a:spcPts val="290"/>
              </a:spcBef>
            </a:pPr>
            <a:r>
              <a:rPr dirty="0" sz="1000" spc="-25">
                <a:latin typeface="Tahoma"/>
                <a:cs typeface="Tahoma"/>
              </a:rPr>
              <a:t>Online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(webinars)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Offline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conferences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provide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insightful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ideas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implement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his/her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organization.</a:t>
            </a:r>
            <a:endParaRPr sz="1000">
              <a:latin typeface="Tahoma"/>
              <a:cs typeface="Tahoma"/>
            </a:endParaRP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dirty="0" sz="1000">
                <a:latin typeface="Tahoma"/>
                <a:cs typeface="Tahoma"/>
              </a:rPr>
              <a:t>Most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announcements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crystal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clear,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hence 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ask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queries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members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QA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session.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Entrepreneurship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5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10"/>
              <a:t>Functions</a:t>
            </a:r>
            <a:r>
              <a:rPr dirty="0" spc="175"/>
              <a:t> 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8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Paras Yadav (120CS0005)  Amit Sharma (120CS0022)</dc:creator>
  <dc:title>How managers deals with regulatory environment?</dc:title>
  <dcterms:created xsi:type="dcterms:W3CDTF">2022-10-06T06:32:46Z</dcterms:created>
  <dcterms:modified xsi:type="dcterms:W3CDTF">2022-10-06T06:32:46Z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2022-10-06T00:00:00Z</vt:filetime>
  </property>
</Properties>
</file>