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4610100" cy="3460750"/>
  <p:notesSz cx="4610100" cy="3460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02219" y="1043971"/>
            <a:ext cx="1205661" cy="340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580"/>
              </a:lnSpc>
            </a:pPr>
            <a:r>
              <a:rPr dirty="0" spc="-25"/>
              <a:t>Paras</a:t>
            </a:r>
            <a:r>
              <a:rPr dirty="0" spc="40"/>
              <a:t> </a:t>
            </a:r>
            <a:r>
              <a:rPr dirty="0" spc="-20"/>
              <a:t>Yadav</a:t>
            </a:r>
            <a:r>
              <a:rPr dirty="0" spc="45"/>
              <a:t> </a:t>
            </a:r>
            <a:r>
              <a:rPr dirty="0" spc="-10"/>
              <a:t>(120CS0005)</a:t>
            </a:r>
            <a:r>
              <a:rPr dirty="0" spc="225"/>
              <a:t> </a:t>
            </a:r>
            <a:r>
              <a:rPr dirty="0" spc="20"/>
              <a:t>Amit</a:t>
            </a:r>
            <a:r>
              <a:rPr dirty="0" spc="40"/>
              <a:t> </a:t>
            </a:r>
            <a:r>
              <a:rPr dirty="0" spc="-20"/>
              <a:t>Sharma</a:t>
            </a:r>
            <a:r>
              <a:rPr dirty="0" spc="45"/>
              <a:t> </a:t>
            </a:r>
            <a:r>
              <a:rPr dirty="0" spc="-10"/>
              <a:t>(120CS0022)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580"/>
              </a:lnSpc>
            </a:pPr>
            <a:r>
              <a:rPr dirty="0" spc="-5"/>
              <a:t>Entre</a:t>
            </a:r>
            <a:r>
              <a:rPr dirty="0" spc="-20"/>
              <a:t>p</a:t>
            </a:r>
            <a:r>
              <a:rPr dirty="0" spc="-15"/>
              <a:t>reneurship</a:t>
            </a:r>
            <a:r>
              <a:rPr dirty="0" spc="40"/>
              <a:t> </a:t>
            </a:r>
            <a:r>
              <a:rPr dirty="0" spc="65"/>
              <a:t>&amp;</a:t>
            </a:r>
            <a:r>
              <a:rPr dirty="0" spc="40"/>
              <a:t> </a:t>
            </a:r>
            <a:r>
              <a:rPr dirty="0" spc="-10"/>
              <a:t>Management</a:t>
            </a:r>
            <a:r>
              <a:rPr dirty="0" spc="40"/>
              <a:t> </a:t>
            </a:r>
            <a:r>
              <a:rPr dirty="0" spc="-20"/>
              <a:t>F</a:t>
            </a:r>
            <a:r>
              <a:rPr dirty="0" spc="-10"/>
              <a:t>unc</a:t>
            </a:r>
            <a:r>
              <a:rPr dirty="0" spc="35"/>
              <a:t>t</a:t>
            </a:r>
            <a:r>
              <a:rPr dirty="0" spc="20"/>
              <a:t>i</a:t>
            </a:r>
            <a:r>
              <a:rPr dirty="0" spc="-25"/>
              <a:t>on</a:t>
            </a:r>
            <a:r>
              <a:rPr dirty="0" spc="10"/>
              <a:t>s</a:t>
            </a:r>
            <a:fld id="{81D60167-4931-47E6-BA6A-407CBD079E47}" type="slidenum">
              <a:rPr dirty="0" spc="-15">
                <a:solidFill>
                  <a:srgbClr val="000000"/>
                </a:solidFill>
              </a:rPr>
              <a:t>#</a:t>
            </a:fld>
            <a:r>
              <a:rPr dirty="0" spc="-45">
                <a:solidFill>
                  <a:srgbClr val="000000"/>
                </a:solidFill>
              </a:rPr>
              <a:t> </a:t>
            </a:r>
            <a:r>
              <a:rPr dirty="0" spc="125">
                <a:solidFill>
                  <a:srgbClr val="000000"/>
                </a:solidFill>
              </a:rPr>
              <a:t>/</a:t>
            </a:r>
            <a:r>
              <a:rPr dirty="0" spc="-45">
                <a:solidFill>
                  <a:srgbClr val="000000"/>
                </a:solidFill>
              </a:rPr>
              <a:t> </a:t>
            </a:r>
            <a:r>
              <a:rPr dirty="0" spc="-15">
                <a:solidFill>
                  <a:srgbClr val="000000"/>
                </a:solidFill>
              </a:rPr>
              <a:t>11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C549A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580"/>
              </a:lnSpc>
            </a:pPr>
            <a:r>
              <a:rPr dirty="0" spc="-25"/>
              <a:t>Paras</a:t>
            </a:r>
            <a:r>
              <a:rPr dirty="0" spc="40"/>
              <a:t> </a:t>
            </a:r>
            <a:r>
              <a:rPr dirty="0" spc="-20"/>
              <a:t>Yadav</a:t>
            </a:r>
            <a:r>
              <a:rPr dirty="0" spc="45"/>
              <a:t> </a:t>
            </a:r>
            <a:r>
              <a:rPr dirty="0" spc="-10"/>
              <a:t>(120CS0005)</a:t>
            </a:r>
            <a:r>
              <a:rPr dirty="0" spc="225"/>
              <a:t> </a:t>
            </a:r>
            <a:r>
              <a:rPr dirty="0" spc="20"/>
              <a:t>Amit</a:t>
            </a:r>
            <a:r>
              <a:rPr dirty="0" spc="40"/>
              <a:t> </a:t>
            </a:r>
            <a:r>
              <a:rPr dirty="0" spc="-20"/>
              <a:t>Sharma</a:t>
            </a:r>
            <a:r>
              <a:rPr dirty="0" spc="45"/>
              <a:t> </a:t>
            </a:r>
            <a:r>
              <a:rPr dirty="0" spc="-10"/>
              <a:t>(120CS0022)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580"/>
              </a:lnSpc>
            </a:pPr>
            <a:r>
              <a:rPr dirty="0" spc="-5"/>
              <a:t>Entre</a:t>
            </a:r>
            <a:r>
              <a:rPr dirty="0" spc="-20"/>
              <a:t>p</a:t>
            </a:r>
            <a:r>
              <a:rPr dirty="0" spc="-15"/>
              <a:t>reneurship</a:t>
            </a:r>
            <a:r>
              <a:rPr dirty="0" spc="40"/>
              <a:t> </a:t>
            </a:r>
            <a:r>
              <a:rPr dirty="0" spc="65"/>
              <a:t>&amp;</a:t>
            </a:r>
            <a:r>
              <a:rPr dirty="0" spc="40"/>
              <a:t> </a:t>
            </a:r>
            <a:r>
              <a:rPr dirty="0" spc="-10"/>
              <a:t>Management</a:t>
            </a:r>
            <a:r>
              <a:rPr dirty="0" spc="40"/>
              <a:t> </a:t>
            </a:r>
            <a:r>
              <a:rPr dirty="0" spc="-20"/>
              <a:t>F</a:t>
            </a:r>
            <a:r>
              <a:rPr dirty="0" spc="-10"/>
              <a:t>unc</a:t>
            </a:r>
            <a:r>
              <a:rPr dirty="0" spc="35"/>
              <a:t>t</a:t>
            </a:r>
            <a:r>
              <a:rPr dirty="0" spc="20"/>
              <a:t>i</a:t>
            </a:r>
            <a:r>
              <a:rPr dirty="0" spc="-25"/>
              <a:t>on</a:t>
            </a:r>
            <a:r>
              <a:rPr dirty="0" spc="10"/>
              <a:t>s</a:t>
            </a:r>
            <a:fld id="{81D60167-4931-47E6-BA6A-407CBD079E47}" type="slidenum">
              <a:rPr dirty="0" spc="-15">
                <a:solidFill>
                  <a:srgbClr val="000000"/>
                </a:solidFill>
              </a:rPr>
              <a:t>#</a:t>
            </a:fld>
            <a:r>
              <a:rPr dirty="0" spc="-45">
                <a:solidFill>
                  <a:srgbClr val="000000"/>
                </a:solidFill>
              </a:rPr>
              <a:t> </a:t>
            </a:r>
            <a:r>
              <a:rPr dirty="0" spc="125">
                <a:solidFill>
                  <a:srgbClr val="000000"/>
                </a:solidFill>
              </a:rPr>
              <a:t>/</a:t>
            </a:r>
            <a:r>
              <a:rPr dirty="0" spc="-45">
                <a:solidFill>
                  <a:srgbClr val="000000"/>
                </a:solidFill>
              </a:rPr>
              <a:t> </a:t>
            </a:r>
            <a:r>
              <a:rPr dirty="0" spc="-15">
                <a:solidFill>
                  <a:srgbClr val="000000"/>
                </a:solidFill>
              </a:rPr>
              <a:t>11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C549A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580"/>
              </a:lnSpc>
            </a:pPr>
            <a:r>
              <a:rPr dirty="0" spc="-25"/>
              <a:t>Paras</a:t>
            </a:r>
            <a:r>
              <a:rPr dirty="0" spc="40"/>
              <a:t> </a:t>
            </a:r>
            <a:r>
              <a:rPr dirty="0" spc="-20"/>
              <a:t>Yadav</a:t>
            </a:r>
            <a:r>
              <a:rPr dirty="0" spc="45"/>
              <a:t> </a:t>
            </a:r>
            <a:r>
              <a:rPr dirty="0" spc="-10"/>
              <a:t>(120CS0005)</a:t>
            </a:r>
            <a:r>
              <a:rPr dirty="0" spc="225"/>
              <a:t> </a:t>
            </a:r>
            <a:r>
              <a:rPr dirty="0" spc="20"/>
              <a:t>Amit</a:t>
            </a:r>
            <a:r>
              <a:rPr dirty="0" spc="40"/>
              <a:t> </a:t>
            </a:r>
            <a:r>
              <a:rPr dirty="0" spc="-20"/>
              <a:t>Sharma</a:t>
            </a:r>
            <a:r>
              <a:rPr dirty="0" spc="45"/>
              <a:t> </a:t>
            </a:r>
            <a:r>
              <a:rPr dirty="0" spc="-10"/>
              <a:t>(120CS0022)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580"/>
              </a:lnSpc>
            </a:pPr>
            <a:r>
              <a:rPr dirty="0" spc="-5"/>
              <a:t>Entre</a:t>
            </a:r>
            <a:r>
              <a:rPr dirty="0" spc="-20"/>
              <a:t>p</a:t>
            </a:r>
            <a:r>
              <a:rPr dirty="0" spc="-15"/>
              <a:t>reneurship</a:t>
            </a:r>
            <a:r>
              <a:rPr dirty="0" spc="40"/>
              <a:t> </a:t>
            </a:r>
            <a:r>
              <a:rPr dirty="0" spc="65"/>
              <a:t>&amp;</a:t>
            </a:r>
            <a:r>
              <a:rPr dirty="0" spc="40"/>
              <a:t> </a:t>
            </a:r>
            <a:r>
              <a:rPr dirty="0" spc="-10"/>
              <a:t>Management</a:t>
            </a:r>
            <a:r>
              <a:rPr dirty="0" spc="40"/>
              <a:t> </a:t>
            </a:r>
            <a:r>
              <a:rPr dirty="0" spc="-20"/>
              <a:t>F</a:t>
            </a:r>
            <a:r>
              <a:rPr dirty="0" spc="-10"/>
              <a:t>unc</a:t>
            </a:r>
            <a:r>
              <a:rPr dirty="0" spc="35"/>
              <a:t>t</a:t>
            </a:r>
            <a:r>
              <a:rPr dirty="0" spc="20"/>
              <a:t>i</a:t>
            </a:r>
            <a:r>
              <a:rPr dirty="0" spc="-25"/>
              <a:t>on</a:t>
            </a:r>
            <a:r>
              <a:rPr dirty="0" spc="10"/>
              <a:t>s</a:t>
            </a:r>
            <a:fld id="{81D60167-4931-47E6-BA6A-407CBD079E47}" type="slidenum">
              <a:rPr dirty="0" spc="-15">
                <a:solidFill>
                  <a:srgbClr val="000000"/>
                </a:solidFill>
              </a:rPr>
              <a:t>#</a:t>
            </a:fld>
            <a:r>
              <a:rPr dirty="0" spc="-45">
                <a:solidFill>
                  <a:srgbClr val="000000"/>
                </a:solidFill>
              </a:rPr>
              <a:t> </a:t>
            </a:r>
            <a:r>
              <a:rPr dirty="0" spc="125">
                <a:solidFill>
                  <a:srgbClr val="000000"/>
                </a:solidFill>
              </a:rPr>
              <a:t>/</a:t>
            </a:r>
            <a:r>
              <a:rPr dirty="0" spc="-45">
                <a:solidFill>
                  <a:srgbClr val="000000"/>
                </a:solidFill>
              </a:rPr>
              <a:t> </a:t>
            </a:r>
            <a:r>
              <a:rPr dirty="0" spc="-15">
                <a:solidFill>
                  <a:srgbClr val="000000"/>
                </a:solidFill>
              </a:rPr>
              <a:t>11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27985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989465" y="327588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167268" y="327588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323614" y="3269538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3260445" y="327588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3620326" y="328223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3531425" y="327588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3607626" y="3269538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3878593" y="3269538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3802393" y="327588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3878593" y="3307638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4149573" y="3269538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4451033" y="3300018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4423969" y="3273524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4329112" y="3269538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0" y="3364623"/>
            <a:ext cx="4608195" cy="91440"/>
          </a:xfrm>
          <a:custGeom>
            <a:avLst/>
            <a:gdLst/>
            <a:ahLst/>
            <a:cxnLst/>
            <a:rect l="l" t="t" r="r" b="b"/>
            <a:pathLst>
              <a:path w="4608195" h="91439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lnTo>
                  <a:pt x="1535976" y="91376"/>
                </a:lnTo>
                <a:lnTo>
                  <a:pt x="3071952" y="91376"/>
                </a:lnTo>
                <a:lnTo>
                  <a:pt x="4607928" y="91376"/>
                </a:lnTo>
                <a:lnTo>
                  <a:pt x="4607928" y="0"/>
                </a:lnTo>
                <a:close/>
              </a:path>
            </a:pathLst>
          </a:custGeom>
          <a:solidFill>
            <a:srgbClr val="4C54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C549A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580"/>
              </a:lnSpc>
            </a:pPr>
            <a:r>
              <a:rPr dirty="0" spc="-25"/>
              <a:t>Paras</a:t>
            </a:r>
            <a:r>
              <a:rPr dirty="0" spc="40"/>
              <a:t> </a:t>
            </a:r>
            <a:r>
              <a:rPr dirty="0" spc="-20"/>
              <a:t>Yadav</a:t>
            </a:r>
            <a:r>
              <a:rPr dirty="0" spc="45"/>
              <a:t> </a:t>
            </a:r>
            <a:r>
              <a:rPr dirty="0" spc="-10"/>
              <a:t>(120CS0005)</a:t>
            </a:r>
            <a:r>
              <a:rPr dirty="0" spc="225"/>
              <a:t> </a:t>
            </a:r>
            <a:r>
              <a:rPr dirty="0" spc="20"/>
              <a:t>Amit</a:t>
            </a:r>
            <a:r>
              <a:rPr dirty="0" spc="40"/>
              <a:t> </a:t>
            </a:r>
            <a:r>
              <a:rPr dirty="0" spc="-20"/>
              <a:t>Sharma</a:t>
            </a:r>
            <a:r>
              <a:rPr dirty="0" spc="45"/>
              <a:t> </a:t>
            </a:r>
            <a:r>
              <a:rPr dirty="0" spc="-10"/>
              <a:t>(120CS0022)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580"/>
              </a:lnSpc>
            </a:pPr>
            <a:r>
              <a:rPr dirty="0" spc="-5"/>
              <a:t>Entre</a:t>
            </a:r>
            <a:r>
              <a:rPr dirty="0" spc="-20"/>
              <a:t>p</a:t>
            </a:r>
            <a:r>
              <a:rPr dirty="0" spc="-15"/>
              <a:t>reneurship</a:t>
            </a:r>
            <a:r>
              <a:rPr dirty="0" spc="40"/>
              <a:t> </a:t>
            </a:r>
            <a:r>
              <a:rPr dirty="0" spc="65"/>
              <a:t>&amp;</a:t>
            </a:r>
            <a:r>
              <a:rPr dirty="0" spc="40"/>
              <a:t> </a:t>
            </a:r>
            <a:r>
              <a:rPr dirty="0" spc="-10"/>
              <a:t>Management</a:t>
            </a:r>
            <a:r>
              <a:rPr dirty="0" spc="40"/>
              <a:t> </a:t>
            </a:r>
            <a:r>
              <a:rPr dirty="0" spc="-20"/>
              <a:t>F</a:t>
            </a:r>
            <a:r>
              <a:rPr dirty="0" spc="-10"/>
              <a:t>unc</a:t>
            </a:r>
            <a:r>
              <a:rPr dirty="0" spc="35"/>
              <a:t>t</a:t>
            </a:r>
            <a:r>
              <a:rPr dirty="0" spc="20"/>
              <a:t>i</a:t>
            </a:r>
            <a:r>
              <a:rPr dirty="0" spc="-25"/>
              <a:t>on</a:t>
            </a:r>
            <a:r>
              <a:rPr dirty="0" spc="10"/>
              <a:t>s</a:t>
            </a:r>
            <a:fld id="{81D60167-4931-47E6-BA6A-407CBD079E47}" type="slidenum">
              <a:rPr dirty="0" spc="-15">
                <a:solidFill>
                  <a:srgbClr val="000000"/>
                </a:solidFill>
              </a:rPr>
              <a:t>#</a:t>
            </a:fld>
            <a:r>
              <a:rPr dirty="0" spc="-45">
                <a:solidFill>
                  <a:srgbClr val="000000"/>
                </a:solidFill>
              </a:rPr>
              <a:t> </a:t>
            </a:r>
            <a:r>
              <a:rPr dirty="0" spc="125">
                <a:solidFill>
                  <a:srgbClr val="000000"/>
                </a:solidFill>
              </a:rPr>
              <a:t>/</a:t>
            </a:r>
            <a:r>
              <a:rPr dirty="0" spc="-45">
                <a:solidFill>
                  <a:srgbClr val="000000"/>
                </a:solidFill>
              </a:rPr>
              <a:t> </a:t>
            </a:r>
            <a:r>
              <a:rPr dirty="0" spc="-15">
                <a:solidFill>
                  <a:srgbClr val="000000"/>
                </a:solidFill>
              </a:rPr>
              <a:t>11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27985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989465" y="327588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167268" y="327588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323614" y="3269538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3260445" y="327588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3620326" y="328223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3531425" y="327588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3607626" y="3269538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3878593" y="3269538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3802393" y="327588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3878593" y="3307638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4149573" y="3269538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4451033" y="3300018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4423969" y="3273524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4329112" y="3269538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0" y="3364623"/>
            <a:ext cx="4608195" cy="91440"/>
          </a:xfrm>
          <a:custGeom>
            <a:avLst/>
            <a:gdLst/>
            <a:ahLst/>
            <a:cxnLst/>
            <a:rect l="l" t="t" r="r" b="b"/>
            <a:pathLst>
              <a:path w="4608195" h="91439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lnTo>
                  <a:pt x="1535976" y="91376"/>
                </a:lnTo>
                <a:lnTo>
                  <a:pt x="3071952" y="91376"/>
                </a:lnTo>
                <a:lnTo>
                  <a:pt x="4607928" y="91376"/>
                </a:lnTo>
                <a:lnTo>
                  <a:pt x="4607928" y="0"/>
                </a:lnTo>
                <a:close/>
              </a:path>
            </a:pathLst>
          </a:custGeom>
          <a:solidFill>
            <a:srgbClr val="4C54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580"/>
              </a:lnSpc>
            </a:pPr>
            <a:r>
              <a:rPr dirty="0" spc="-25"/>
              <a:t>Paras</a:t>
            </a:r>
            <a:r>
              <a:rPr dirty="0" spc="40"/>
              <a:t> </a:t>
            </a:r>
            <a:r>
              <a:rPr dirty="0" spc="-20"/>
              <a:t>Yadav</a:t>
            </a:r>
            <a:r>
              <a:rPr dirty="0" spc="45"/>
              <a:t> </a:t>
            </a:r>
            <a:r>
              <a:rPr dirty="0" spc="-10"/>
              <a:t>(120CS0005)</a:t>
            </a:r>
            <a:r>
              <a:rPr dirty="0" spc="225"/>
              <a:t> </a:t>
            </a:r>
            <a:r>
              <a:rPr dirty="0" spc="20"/>
              <a:t>Amit</a:t>
            </a:r>
            <a:r>
              <a:rPr dirty="0" spc="40"/>
              <a:t> </a:t>
            </a:r>
            <a:r>
              <a:rPr dirty="0" spc="-20"/>
              <a:t>Sharma</a:t>
            </a:r>
            <a:r>
              <a:rPr dirty="0" spc="45"/>
              <a:t> </a:t>
            </a:r>
            <a:r>
              <a:rPr dirty="0" spc="-10"/>
              <a:t>(120CS0022)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580"/>
              </a:lnSpc>
            </a:pPr>
            <a:r>
              <a:rPr dirty="0" spc="-5"/>
              <a:t>Entre</a:t>
            </a:r>
            <a:r>
              <a:rPr dirty="0" spc="-20"/>
              <a:t>p</a:t>
            </a:r>
            <a:r>
              <a:rPr dirty="0" spc="-15"/>
              <a:t>reneurship</a:t>
            </a:r>
            <a:r>
              <a:rPr dirty="0" spc="40"/>
              <a:t> </a:t>
            </a:r>
            <a:r>
              <a:rPr dirty="0" spc="65"/>
              <a:t>&amp;</a:t>
            </a:r>
            <a:r>
              <a:rPr dirty="0" spc="40"/>
              <a:t> </a:t>
            </a:r>
            <a:r>
              <a:rPr dirty="0" spc="-10"/>
              <a:t>Management</a:t>
            </a:r>
            <a:r>
              <a:rPr dirty="0" spc="40"/>
              <a:t> </a:t>
            </a:r>
            <a:r>
              <a:rPr dirty="0" spc="-20"/>
              <a:t>F</a:t>
            </a:r>
            <a:r>
              <a:rPr dirty="0" spc="-10"/>
              <a:t>unc</a:t>
            </a:r>
            <a:r>
              <a:rPr dirty="0" spc="35"/>
              <a:t>t</a:t>
            </a:r>
            <a:r>
              <a:rPr dirty="0" spc="20"/>
              <a:t>i</a:t>
            </a:r>
            <a:r>
              <a:rPr dirty="0" spc="-25"/>
              <a:t>on</a:t>
            </a:r>
            <a:r>
              <a:rPr dirty="0" spc="10"/>
              <a:t>s</a:t>
            </a:r>
            <a:fld id="{81D60167-4931-47E6-BA6A-407CBD079E47}" type="slidenum">
              <a:rPr dirty="0" spc="-15">
                <a:solidFill>
                  <a:srgbClr val="000000"/>
                </a:solidFill>
              </a:rPr>
              <a:t>#</a:t>
            </a:fld>
            <a:r>
              <a:rPr dirty="0" spc="-45">
                <a:solidFill>
                  <a:srgbClr val="000000"/>
                </a:solidFill>
              </a:rPr>
              <a:t> </a:t>
            </a:r>
            <a:r>
              <a:rPr dirty="0" spc="125">
                <a:solidFill>
                  <a:srgbClr val="000000"/>
                </a:solidFill>
              </a:rPr>
              <a:t>/</a:t>
            </a:r>
            <a:r>
              <a:rPr dirty="0" spc="-45">
                <a:solidFill>
                  <a:srgbClr val="000000"/>
                </a:solidFill>
              </a:rPr>
              <a:t> </a:t>
            </a:r>
            <a:r>
              <a:rPr dirty="0" spc="-15">
                <a:solidFill>
                  <a:srgbClr val="000000"/>
                </a:solidFill>
              </a:rPr>
              <a:t>11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27985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989465" y="327588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167268" y="327588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323614" y="3269538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3260445" y="327588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3620326" y="328223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3531425" y="327588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3607626" y="3269538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3878593" y="3269538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3802393" y="327588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3878593" y="3307638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4149573" y="3269538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4451033" y="3300018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4423969" y="3273524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4329112" y="3269538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116674"/>
            <a:ext cx="4608195" cy="350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4C549A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3830" y="739692"/>
            <a:ext cx="4382439" cy="974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-12700" y="3367039"/>
            <a:ext cx="1567180" cy="89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580"/>
              </a:lnSpc>
            </a:pPr>
            <a:r>
              <a:rPr dirty="0" spc="-25"/>
              <a:t>Paras</a:t>
            </a:r>
            <a:r>
              <a:rPr dirty="0" spc="40"/>
              <a:t> </a:t>
            </a:r>
            <a:r>
              <a:rPr dirty="0" spc="-20"/>
              <a:t>Yadav</a:t>
            </a:r>
            <a:r>
              <a:rPr dirty="0" spc="45"/>
              <a:t> </a:t>
            </a:r>
            <a:r>
              <a:rPr dirty="0" spc="-10"/>
              <a:t>(120CS0005)</a:t>
            </a:r>
            <a:r>
              <a:rPr dirty="0" spc="225"/>
              <a:t> </a:t>
            </a:r>
            <a:r>
              <a:rPr dirty="0" spc="20"/>
              <a:t>Amit</a:t>
            </a:r>
            <a:r>
              <a:rPr dirty="0" spc="40"/>
              <a:t> </a:t>
            </a:r>
            <a:r>
              <a:rPr dirty="0" spc="-20"/>
              <a:t>Sharma</a:t>
            </a:r>
            <a:r>
              <a:rPr dirty="0" spc="45"/>
              <a:t> </a:t>
            </a:r>
            <a:r>
              <a:rPr dirty="0" spc="-10"/>
              <a:t>(120CS0022)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120351" y="3367027"/>
            <a:ext cx="1482089" cy="89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580"/>
              </a:lnSpc>
            </a:pPr>
            <a:r>
              <a:rPr dirty="0" spc="-5"/>
              <a:t>Entre</a:t>
            </a:r>
            <a:r>
              <a:rPr dirty="0" spc="-20"/>
              <a:t>p</a:t>
            </a:r>
            <a:r>
              <a:rPr dirty="0" spc="-15"/>
              <a:t>reneurship</a:t>
            </a:r>
            <a:r>
              <a:rPr dirty="0" spc="40"/>
              <a:t> </a:t>
            </a:r>
            <a:r>
              <a:rPr dirty="0" spc="65"/>
              <a:t>&amp;</a:t>
            </a:r>
            <a:r>
              <a:rPr dirty="0" spc="40"/>
              <a:t> </a:t>
            </a:r>
            <a:r>
              <a:rPr dirty="0" spc="-10"/>
              <a:t>Management</a:t>
            </a:r>
            <a:r>
              <a:rPr dirty="0" spc="40"/>
              <a:t> </a:t>
            </a:r>
            <a:r>
              <a:rPr dirty="0" spc="-20"/>
              <a:t>F</a:t>
            </a:r>
            <a:r>
              <a:rPr dirty="0" spc="-10"/>
              <a:t>unc</a:t>
            </a:r>
            <a:r>
              <a:rPr dirty="0" spc="35"/>
              <a:t>t</a:t>
            </a:r>
            <a:r>
              <a:rPr dirty="0" spc="20"/>
              <a:t>i</a:t>
            </a:r>
            <a:r>
              <a:rPr dirty="0" spc="-25"/>
              <a:t>on</a:t>
            </a:r>
            <a:r>
              <a:rPr dirty="0" spc="10"/>
              <a:t>s</a:t>
            </a:r>
            <a:fld id="{81D60167-4931-47E6-BA6A-407CBD079E47}" type="slidenum">
              <a:rPr dirty="0" spc="-15">
                <a:solidFill>
                  <a:srgbClr val="000000"/>
                </a:solidFill>
              </a:rPr>
              <a:t>#</a:t>
            </a:fld>
            <a:r>
              <a:rPr dirty="0" spc="-45">
                <a:solidFill>
                  <a:srgbClr val="000000"/>
                </a:solidFill>
              </a:rPr>
              <a:t> </a:t>
            </a:r>
            <a:r>
              <a:rPr dirty="0" spc="125">
                <a:solidFill>
                  <a:srgbClr val="000000"/>
                </a:solidFill>
              </a:rPr>
              <a:t>/</a:t>
            </a:r>
            <a:r>
              <a:rPr dirty="0" spc="-45">
                <a:solidFill>
                  <a:srgbClr val="000000"/>
                </a:solidFill>
              </a:rPr>
              <a:t> </a:t>
            </a:r>
            <a:r>
              <a:rPr dirty="0" spc="-15">
                <a:solidFill>
                  <a:srgbClr val="000000"/>
                </a:solidFill>
              </a:rPr>
              <a:t>11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slide" Target="slide1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9.xml"/><Relationship Id="rId3" Type="http://schemas.openxmlformats.org/officeDocument/2006/relationships/slide" Target="slide11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" Target="slide11.xml"/><Relationship Id="rId3" Type="http://schemas.openxmlformats.org/officeDocument/2006/relationships/hyperlink" Target="mailto:YourBamaID@crimson.ua.edu" TargetMode="External"/><Relationship Id="rId4" Type="http://schemas.openxmlformats.org/officeDocument/2006/relationships/hyperlink" Target="mailto:ourBamaID@crimson.ua.edu" TargetMode="Externa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" Target="slide3.xml"/><Relationship Id="rId6" Type="http://schemas.openxmlformats.org/officeDocument/2006/relationships/slide" Target="slide4.xml"/><Relationship Id="rId7" Type="http://schemas.openxmlformats.org/officeDocument/2006/relationships/slide" Target="slide5.xml"/><Relationship Id="rId8" Type="http://schemas.openxmlformats.org/officeDocument/2006/relationships/slide" Target="slide6.xml"/><Relationship Id="rId9" Type="http://schemas.openxmlformats.org/officeDocument/2006/relationships/image" Target="../media/image5.png"/><Relationship Id="rId10" Type="http://schemas.openxmlformats.org/officeDocument/2006/relationships/slide" Target="slide7.xml"/><Relationship Id="rId11" Type="http://schemas.openxmlformats.org/officeDocument/2006/relationships/slide" Target="slide8.xml"/><Relationship Id="rId12" Type="http://schemas.openxmlformats.org/officeDocument/2006/relationships/slide" Target="slide9.xml"/><Relationship Id="rId13" Type="http://schemas.openxmlformats.org/officeDocument/2006/relationships/slide" Target="slide11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" Target="slide4.xml"/><Relationship Id="rId7" Type="http://schemas.openxmlformats.org/officeDocument/2006/relationships/slide" Target="slide5.xml"/><Relationship Id="rId8" Type="http://schemas.openxmlformats.org/officeDocument/2006/relationships/slide" Target="slide6.xml"/><Relationship Id="rId9" Type="http://schemas.openxmlformats.org/officeDocument/2006/relationships/image" Target="../media/image6.png"/><Relationship Id="rId10" Type="http://schemas.openxmlformats.org/officeDocument/2006/relationships/image" Target="../media/image7.png"/><Relationship Id="rId11" Type="http://schemas.openxmlformats.org/officeDocument/2006/relationships/slide" Target="slide7.xml"/><Relationship Id="rId12" Type="http://schemas.openxmlformats.org/officeDocument/2006/relationships/slide" Target="slide8.xml"/><Relationship Id="rId13" Type="http://schemas.openxmlformats.org/officeDocument/2006/relationships/slide" Target="slide9.xml"/><Relationship Id="rId14" Type="http://schemas.openxmlformats.org/officeDocument/2006/relationships/slide" Target="slide11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" Target="slide3.xml"/><Relationship Id="rId3" Type="http://schemas.openxmlformats.org/officeDocument/2006/relationships/slide" Target="slide11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" Target="slide11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slide" Target="slide11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7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slide" Target="slide3.xml"/><Relationship Id="rId7" Type="http://schemas.openxmlformats.org/officeDocument/2006/relationships/slide" Target="slide4.xml"/><Relationship Id="rId8" Type="http://schemas.openxmlformats.org/officeDocument/2006/relationships/slide" Target="slide5.xml"/><Relationship Id="rId9" Type="http://schemas.openxmlformats.org/officeDocument/2006/relationships/slide" Target="slide6.xml"/><Relationship Id="rId10" Type="http://schemas.openxmlformats.org/officeDocument/2006/relationships/image" Target="../media/image2.png"/><Relationship Id="rId11" Type="http://schemas.openxmlformats.org/officeDocument/2006/relationships/image" Target="../media/image5.png"/><Relationship Id="rId12" Type="http://schemas.openxmlformats.org/officeDocument/2006/relationships/slide" Target="slide8.xml"/><Relationship Id="rId13" Type="http://schemas.openxmlformats.org/officeDocument/2006/relationships/slide" Target="slide9.xml"/><Relationship Id="rId14" Type="http://schemas.openxmlformats.org/officeDocument/2006/relationships/slide" Target="slide11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7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8.png"/><Relationship Id="rId6" Type="http://schemas.openxmlformats.org/officeDocument/2006/relationships/slide" Target="slide11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9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slide" Target="slide3.xml"/><Relationship Id="rId7" Type="http://schemas.openxmlformats.org/officeDocument/2006/relationships/slide" Target="slide4.xml"/><Relationship Id="rId8" Type="http://schemas.openxmlformats.org/officeDocument/2006/relationships/slide" Target="slide5.xml"/><Relationship Id="rId9" Type="http://schemas.openxmlformats.org/officeDocument/2006/relationships/slide" Target="slide6.xml"/><Relationship Id="rId10" Type="http://schemas.openxmlformats.org/officeDocument/2006/relationships/image" Target="../media/image7.png"/><Relationship Id="rId11" Type="http://schemas.openxmlformats.org/officeDocument/2006/relationships/slide" Target="slide7.xml"/><Relationship Id="rId12" Type="http://schemas.openxmlformats.org/officeDocument/2006/relationships/slide" Target="slide8.xml"/><Relationship Id="rId13" Type="http://schemas.openxmlformats.org/officeDocument/2006/relationships/image" Target="../media/image2.png"/><Relationship Id="rId14" Type="http://schemas.openxmlformats.org/officeDocument/2006/relationships/slide" Target="slide1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116839"/>
          </a:xfrm>
          <a:custGeom>
            <a:avLst/>
            <a:gdLst/>
            <a:ahLst/>
            <a:cxnLst/>
            <a:rect l="l" t="t" r="r" b="b"/>
            <a:pathLst>
              <a:path w="4608195" h="116839">
                <a:moveTo>
                  <a:pt x="4607992" y="0"/>
                </a:moveTo>
                <a:lnTo>
                  <a:pt x="2303996" y="0"/>
                </a:lnTo>
                <a:lnTo>
                  <a:pt x="0" y="0"/>
                </a:lnTo>
                <a:lnTo>
                  <a:pt x="0" y="116687"/>
                </a:lnTo>
                <a:lnTo>
                  <a:pt x="2303996" y="116687"/>
                </a:lnTo>
                <a:lnTo>
                  <a:pt x="4607992" y="116687"/>
                </a:lnTo>
                <a:lnTo>
                  <a:pt x="4607992" y="0"/>
                </a:lnTo>
                <a:close/>
              </a:path>
            </a:pathLst>
          </a:custGeom>
          <a:solidFill>
            <a:srgbClr val="4C549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5729" y="380339"/>
            <a:ext cx="4507865" cy="502920"/>
            <a:chOff x="75729" y="380339"/>
            <a:chExt cx="4507865" cy="502920"/>
          </a:xfrm>
        </p:grpSpPr>
        <p:sp>
          <p:nvSpPr>
            <p:cNvPr id="4" name="object 4"/>
            <p:cNvSpPr/>
            <p:nvPr/>
          </p:nvSpPr>
          <p:spPr>
            <a:xfrm>
              <a:off x="75729" y="380339"/>
              <a:ext cx="4457065" cy="82550"/>
            </a:xfrm>
            <a:custGeom>
              <a:avLst/>
              <a:gdLst/>
              <a:ahLst/>
              <a:cxnLst/>
              <a:rect l="l" t="t" r="r" b="b"/>
              <a:pathLst>
                <a:path w="4457065" h="82550">
                  <a:moveTo>
                    <a:pt x="440580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56606" y="82384"/>
                  </a:lnTo>
                  <a:lnTo>
                    <a:pt x="4456606" y="50800"/>
                  </a:lnTo>
                  <a:lnTo>
                    <a:pt x="4452598" y="31075"/>
                  </a:lnTo>
                  <a:lnTo>
                    <a:pt x="4441684" y="14922"/>
                  </a:lnTo>
                  <a:lnTo>
                    <a:pt x="4425531" y="4008"/>
                  </a:lnTo>
                  <a:lnTo>
                    <a:pt x="4405806" y="0"/>
                  </a:lnTo>
                  <a:close/>
                </a:path>
              </a:pathLst>
            </a:custGeom>
            <a:solidFill>
              <a:srgbClr val="4C549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26530" y="443600"/>
              <a:ext cx="4457065" cy="439420"/>
            </a:xfrm>
            <a:custGeom>
              <a:avLst/>
              <a:gdLst/>
              <a:ahLst/>
              <a:cxnLst/>
              <a:rect l="l" t="t" r="r" b="b"/>
              <a:pathLst>
                <a:path w="4457065" h="439419">
                  <a:moveTo>
                    <a:pt x="4456607" y="0"/>
                  </a:moveTo>
                  <a:lnTo>
                    <a:pt x="0" y="0"/>
                  </a:lnTo>
                  <a:lnTo>
                    <a:pt x="0" y="439101"/>
                  </a:lnTo>
                  <a:lnTo>
                    <a:pt x="4456607" y="439101"/>
                  </a:lnTo>
                  <a:lnTo>
                    <a:pt x="44566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5729" y="424763"/>
              <a:ext cx="4457065" cy="407670"/>
            </a:xfrm>
            <a:custGeom>
              <a:avLst/>
              <a:gdLst/>
              <a:ahLst/>
              <a:cxnLst/>
              <a:rect l="l" t="t" r="r" b="b"/>
              <a:pathLst>
                <a:path w="4457065" h="407669">
                  <a:moveTo>
                    <a:pt x="4456606" y="0"/>
                  </a:moveTo>
                  <a:lnTo>
                    <a:pt x="0" y="0"/>
                  </a:lnTo>
                  <a:lnTo>
                    <a:pt x="0" y="356336"/>
                  </a:lnTo>
                  <a:lnTo>
                    <a:pt x="4008" y="376061"/>
                  </a:lnTo>
                  <a:lnTo>
                    <a:pt x="14922" y="392214"/>
                  </a:lnTo>
                  <a:lnTo>
                    <a:pt x="31075" y="403128"/>
                  </a:lnTo>
                  <a:lnTo>
                    <a:pt x="50800" y="407137"/>
                  </a:lnTo>
                  <a:lnTo>
                    <a:pt x="4405806" y="407137"/>
                  </a:lnTo>
                  <a:lnTo>
                    <a:pt x="4425531" y="403128"/>
                  </a:lnTo>
                  <a:lnTo>
                    <a:pt x="4441684" y="392214"/>
                  </a:lnTo>
                  <a:lnTo>
                    <a:pt x="4452598" y="376061"/>
                  </a:lnTo>
                  <a:lnTo>
                    <a:pt x="4456606" y="356336"/>
                  </a:lnTo>
                  <a:lnTo>
                    <a:pt x="4456606" y="0"/>
                  </a:lnTo>
                  <a:close/>
                </a:path>
              </a:pathLst>
            </a:custGeom>
            <a:solidFill>
              <a:srgbClr val="4C549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728941" y="492198"/>
            <a:ext cx="315023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5">
                <a:solidFill>
                  <a:srgbClr val="FFFFFF"/>
                </a:solidFill>
                <a:latin typeface="Trebuchet MS"/>
                <a:cs typeface="Trebuchet MS"/>
              </a:rPr>
              <a:t>How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70">
                <a:solidFill>
                  <a:srgbClr val="FFFFFF"/>
                </a:solidFill>
                <a:latin typeface="Trebuchet MS"/>
                <a:cs typeface="Trebuchet MS"/>
              </a:rPr>
              <a:t>managers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80">
                <a:solidFill>
                  <a:srgbClr val="FFFFFF"/>
                </a:solidFill>
                <a:latin typeface="Trebuchet MS"/>
                <a:cs typeface="Trebuchet MS"/>
              </a:rPr>
              <a:t>deals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7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75">
                <a:solidFill>
                  <a:srgbClr val="FFFFFF"/>
                </a:solidFill>
                <a:latin typeface="Trebuchet MS"/>
                <a:cs typeface="Trebuchet MS"/>
              </a:rPr>
              <a:t>regulatory</a:t>
            </a: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60">
                <a:solidFill>
                  <a:srgbClr val="FFFFFF"/>
                </a:solidFill>
                <a:latin typeface="Trebuchet MS"/>
                <a:cs typeface="Trebuchet MS"/>
              </a:rPr>
              <a:t>environment?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1042" y="1043833"/>
            <a:ext cx="3465195" cy="91821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ctr" marL="1068705" marR="1059815" indent="-635">
              <a:lnSpc>
                <a:spcPct val="101499"/>
              </a:lnSpc>
              <a:spcBef>
                <a:spcPts val="80"/>
              </a:spcBef>
            </a:pPr>
            <a:r>
              <a:rPr dirty="0" sz="900" spc="-20">
                <a:latin typeface="Trebuchet MS"/>
                <a:cs typeface="Trebuchet MS"/>
              </a:rPr>
              <a:t>Paras</a:t>
            </a:r>
            <a:r>
              <a:rPr dirty="0" sz="900" spc="30">
                <a:latin typeface="Trebuchet MS"/>
                <a:cs typeface="Trebuchet MS"/>
              </a:rPr>
              <a:t> </a:t>
            </a:r>
            <a:r>
              <a:rPr dirty="0" sz="900" spc="-20">
                <a:latin typeface="Trebuchet MS"/>
                <a:cs typeface="Trebuchet MS"/>
              </a:rPr>
              <a:t>Yadav</a:t>
            </a:r>
            <a:r>
              <a:rPr dirty="0" sz="900" spc="30">
                <a:latin typeface="Trebuchet MS"/>
                <a:cs typeface="Trebuchet MS"/>
              </a:rPr>
              <a:t> </a:t>
            </a:r>
            <a:r>
              <a:rPr dirty="0" sz="900" spc="5">
                <a:latin typeface="Trebuchet MS"/>
                <a:cs typeface="Trebuchet MS"/>
              </a:rPr>
              <a:t>(120CS0005) </a:t>
            </a:r>
            <a:r>
              <a:rPr dirty="0" sz="900" spc="10">
                <a:latin typeface="Trebuchet MS"/>
                <a:cs typeface="Trebuchet MS"/>
              </a:rPr>
              <a:t> </a:t>
            </a:r>
            <a:r>
              <a:rPr dirty="0" sz="900">
                <a:latin typeface="Trebuchet MS"/>
                <a:cs typeface="Trebuchet MS"/>
              </a:rPr>
              <a:t>Amit</a:t>
            </a:r>
            <a:r>
              <a:rPr dirty="0" sz="900" spc="15">
                <a:latin typeface="Trebuchet MS"/>
                <a:cs typeface="Trebuchet MS"/>
              </a:rPr>
              <a:t> </a:t>
            </a:r>
            <a:r>
              <a:rPr dirty="0" sz="900" spc="-15">
                <a:latin typeface="Trebuchet MS"/>
                <a:cs typeface="Trebuchet MS"/>
              </a:rPr>
              <a:t>Sharma</a:t>
            </a:r>
            <a:r>
              <a:rPr dirty="0" sz="900" spc="15">
                <a:latin typeface="Trebuchet MS"/>
                <a:cs typeface="Trebuchet MS"/>
              </a:rPr>
              <a:t> </a:t>
            </a:r>
            <a:r>
              <a:rPr dirty="0" sz="900" spc="5">
                <a:latin typeface="Trebuchet MS"/>
                <a:cs typeface="Trebuchet MS"/>
              </a:rPr>
              <a:t>(120CS0022)</a:t>
            </a:r>
            <a:endParaRPr sz="900">
              <a:latin typeface="Trebuchet MS"/>
              <a:cs typeface="Trebuchet MS"/>
            </a:endParaRPr>
          </a:p>
          <a:p>
            <a:pPr algn="ctr" marL="12065" marR="5080">
              <a:lnSpc>
                <a:spcPct val="250199"/>
              </a:lnSpc>
              <a:spcBef>
                <a:spcPts val="50"/>
              </a:spcBef>
            </a:pPr>
            <a:r>
              <a:rPr dirty="0" sz="800" spc="-10">
                <a:latin typeface="Microsoft Sans Serif"/>
                <a:cs typeface="Microsoft Sans Serif"/>
              </a:rPr>
              <a:t>Indian</a:t>
            </a:r>
            <a:r>
              <a:rPr dirty="0" sz="800" spc="-5">
                <a:latin typeface="Microsoft Sans Serif"/>
                <a:cs typeface="Microsoft Sans Serif"/>
              </a:rPr>
              <a:t> </a:t>
            </a:r>
            <a:r>
              <a:rPr dirty="0" sz="800" spc="10">
                <a:latin typeface="Microsoft Sans Serif"/>
                <a:cs typeface="Microsoft Sans Serif"/>
              </a:rPr>
              <a:t>Institute </a:t>
            </a:r>
            <a:r>
              <a:rPr dirty="0" sz="800" spc="5">
                <a:latin typeface="Microsoft Sans Serif"/>
                <a:cs typeface="Microsoft Sans Serif"/>
              </a:rPr>
              <a:t>of Information </a:t>
            </a:r>
            <a:r>
              <a:rPr dirty="0" sz="800" spc="-20">
                <a:latin typeface="Microsoft Sans Serif"/>
                <a:cs typeface="Microsoft Sans Serif"/>
              </a:rPr>
              <a:t>Technology</a:t>
            </a:r>
            <a:r>
              <a:rPr dirty="0" sz="800" spc="-15">
                <a:latin typeface="Microsoft Sans Serif"/>
                <a:cs typeface="Microsoft Sans Serif"/>
              </a:rPr>
              <a:t> </a:t>
            </a:r>
            <a:r>
              <a:rPr dirty="0" sz="800" spc="-25">
                <a:latin typeface="Microsoft Sans Serif"/>
                <a:cs typeface="Microsoft Sans Serif"/>
              </a:rPr>
              <a:t>Design</a:t>
            </a:r>
            <a:r>
              <a:rPr dirty="0" sz="800" spc="-20">
                <a:latin typeface="Microsoft Sans Serif"/>
                <a:cs typeface="Microsoft Sans Serif"/>
              </a:rPr>
              <a:t> </a:t>
            </a:r>
            <a:r>
              <a:rPr dirty="0" sz="800" spc="105">
                <a:latin typeface="Microsoft Sans Serif"/>
                <a:cs typeface="Microsoft Sans Serif"/>
              </a:rPr>
              <a:t>&amp; </a:t>
            </a:r>
            <a:r>
              <a:rPr dirty="0" sz="800" spc="5">
                <a:latin typeface="Microsoft Sans Serif"/>
                <a:cs typeface="Microsoft Sans Serif"/>
              </a:rPr>
              <a:t>Manufacturing Kurnool </a:t>
            </a:r>
            <a:r>
              <a:rPr dirty="0" sz="800" spc="-200">
                <a:latin typeface="Microsoft Sans Serif"/>
                <a:cs typeface="Microsoft Sans Serif"/>
              </a:rPr>
              <a:t> </a:t>
            </a:r>
            <a:r>
              <a:rPr dirty="0" sz="800" spc="-20">
                <a:latin typeface="Microsoft Sans Serif"/>
                <a:cs typeface="Microsoft Sans Serif"/>
              </a:rPr>
              <a:t>September</a:t>
            </a:r>
            <a:r>
              <a:rPr dirty="0" sz="800" spc="65">
                <a:latin typeface="Microsoft Sans Serif"/>
                <a:cs typeface="Microsoft Sans Serif"/>
              </a:rPr>
              <a:t> </a:t>
            </a:r>
            <a:r>
              <a:rPr dirty="0" sz="800" spc="-25">
                <a:latin typeface="Microsoft Sans Serif"/>
                <a:cs typeface="Microsoft Sans Serif"/>
              </a:rPr>
              <a:t>27</a:t>
            </a:r>
            <a:r>
              <a:rPr dirty="0" sz="800" spc="65">
                <a:latin typeface="Microsoft Sans Serif"/>
                <a:cs typeface="Microsoft Sans Serif"/>
              </a:rPr>
              <a:t> </a:t>
            </a:r>
            <a:r>
              <a:rPr dirty="0" sz="800" spc="-25">
                <a:latin typeface="Microsoft Sans Serif"/>
                <a:cs typeface="Microsoft Sans Serif"/>
              </a:rPr>
              <a:t>2022</a:t>
            </a:r>
            <a:endParaRPr sz="80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4004" y="2125320"/>
            <a:ext cx="1079995" cy="1080591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0" y="3364636"/>
            <a:ext cx="4608195" cy="91440"/>
          </a:xfrm>
          <a:custGeom>
            <a:avLst/>
            <a:gdLst/>
            <a:ahLst/>
            <a:cxnLst/>
            <a:rect l="l" t="t" r="r" b="b"/>
            <a:pathLst>
              <a:path w="4608195" h="91439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91363"/>
                </a:lnTo>
                <a:lnTo>
                  <a:pt x="1535963" y="91363"/>
                </a:lnTo>
                <a:lnTo>
                  <a:pt x="3071939" y="91363"/>
                </a:lnTo>
                <a:lnTo>
                  <a:pt x="4607928" y="91363"/>
                </a:lnTo>
                <a:lnTo>
                  <a:pt x="4607928" y="0"/>
                </a:lnTo>
                <a:close/>
              </a:path>
            </a:pathLst>
          </a:custGeom>
          <a:solidFill>
            <a:srgbClr val="4C54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pc="-25"/>
              <a:t>Paras</a:t>
            </a:r>
            <a:r>
              <a:rPr dirty="0" spc="40"/>
              <a:t> </a:t>
            </a:r>
            <a:r>
              <a:rPr dirty="0" spc="-20"/>
              <a:t>Yadav</a:t>
            </a:r>
            <a:r>
              <a:rPr dirty="0" spc="45"/>
              <a:t> </a:t>
            </a:r>
            <a:r>
              <a:rPr dirty="0" spc="-10"/>
              <a:t>(120CS0005)</a:t>
            </a:r>
            <a:r>
              <a:rPr dirty="0" spc="225"/>
              <a:t> </a:t>
            </a:r>
            <a:r>
              <a:rPr dirty="0" spc="20"/>
              <a:t>Amit</a:t>
            </a:r>
            <a:r>
              <a:rPr dirty="0" spc="40"/>
              <a:t> </a:t>
            </a:r>
            <a:r>
              <a:rPr dirty="0" spc="-20"/>
              <a:t>Sharma</a:t>
            </a:r>
            <a:r>
              <a:rPr dirty="0" spc="45"/>
              <a:t> </a:t>
            </a:r>
            <a:r>
              <a:rPr dirty="0" spc="-10"/>
              <a:t>(120CS0022)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061552" y="3367039"/>
            <a:ext cx="485140" cy="89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z="500" spc="25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IIITDM</a:t>
            </a:r>
            <a:r>
              <a:rPr dirty="0" sz="500" spc="-1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dirty="0" sz="500" spc="5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Kurnool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pc="-5"/>
              <a:t>Entre</a:t>
            </a:r>
            <a:r>
              <a:rPr dirty="0" spc="-20"/>
              <a:t>p</a:t>
            </a:r>
            <a:r>
              <a:rPr dirty="0" spc="-15"/>
              <a:t>reneurship</a:t>
            </a:r>
            <a:r>
              <a:rPr dirty="0" spc="40"/>
              <a:t> </a:t>
            </a:r>
            <a:r>
              <a:rPr dirty="0" spc="65"/>
              <a:t>&amp;</a:t>
            </a:r>
            <a:r>
              <a:rPr dirty="0" spc="40"/>
              <a:t> </a:t>
            </a:r>
            <a:r>
              <a:rPr dirty="0" spc="-10"/>
              <a:t>Management</a:t>
            </a:r>
            <a:r>
              <a:rPr dirty="0" spc="40"/>
              <a:t> </a:t>
            </a:r>
            <a:r>
              <a:rPr dirty="0" spc="-20"/>
              <a:t>F</a:t>
            </a:r>
            <a:r>
              <a:rPr dirty="0" spc="-10"/>
              <a:t>unc</a:t>
            </a:r>
            <a:r>
              <a:rPr dirty="0" spc="35"/>
              <a:t>t</a:t>
            </a:r>
            <a:r>
              <a:rPr dirty="0" spc="20"/>
              <a:t>i</a:t>
            </a:r>
            <a:r>
              <a:rPr dirty="0" spc="-25"/>
              <a:t>on</a:t>
            </a:r>
            <a:r>
              <a:rPr dirty="0" spc="10"/>
              <a:t>s</a:t>
            </a:r>
            <a:fld id="{81D60167-4931-47E6-BA6A-407CBD079E47}" type="slidenum">
              <a:rPr dirty="0" spc="-15">
                <a:solidFill>
                  <a:srgbClr val="000000"/>
                </a:solidFill>
              </a:rPr>
              <a:t>10</a:t>
            </a:fld>
            <a:r>
              <a:rPr dirty="0" spc="-45">
                <a:solidFill>
                  <a:srgbClr val="000000"/>
                </a:solidFill>
              </a:rPr>
              <a:t> </a:t>
            </a:r>
            <a:r>
              <a:rPr dirty="0" spc="125">
                <a:solidFill>
                  <a:srgbClr val="000000"/>
                </a:solidFill>
              </a:rPr>
              <a:t>/</a:t>
            </a:r>
            <a:r>
              <a:rPr dirty="0" spc="-45">
                <a:solidFill>
                  <a:srgbClr val="000000"/>
                </a:solidFill>
              </a:rPr>
              <a:t> </a:t>
            </a:r>
            <a:r>
              <a:rPr dirty="0" spc="-15">
                <a:solidFill>
                  <a:srgbClr val="000000"/>
                </a:solidFill>
              </a:rPr>
              <a:t>11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16839"/>
          </a:xfrm>
          <a:prstGeom prst="rect">
            <a:avLst/>
          </a:prstGeom>
          <a:solidFill>
            <a:srgbClr val="4C549A"/>
          </a:solidFill>
        </p:spPr>
        <p:txBody>
          <a:bodyPr wrap="square" lIns="0" tIns="10795" rIns="0" bIns="0" rtlCol="0" vert="horz">
            <a:spAutoFit/>
          </a:bodyPr>
          <a:lstStyle/>
          <a:p>
            <a:pPr algn="ctr" marR="407034">
              <a:lnSpc>
                <a:spcPct val="100000"/>
              </a:lnSpc>
              <a:spcBef>
                <a:spcPts val="85"/>
              </a:spcBef>
            </a:pPr>
            <a:r>
              <a:rPr dirty="0" sz="500" spc="-2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Conclusion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pc="-25"/>
              <a:t>Paras</a:t>
            </a:r>
            <a:r>
              <a:rPr dirty="0" spc="40"/>
              <a:t> </a:t>
            </a:r>
            <a:r>
              <a:rPr dirty="0" spc="-20"/>
              <a:t>Yadav</a:t>
            </a:r>
            <a:r>
              <a:rPr dirty="0" spc="45"/>
              <a:t> </a:t>
            </a:r>
            <a:r>
              <a:rPr dirty="0" spc="-10"/>
              <a:t>(120CS0005)</a:t>
            </a:r>
            <a:r>
              <a:rPr dirty="0" spc="225"/>
              <a:t> </a:t>
            </a:r>
            <a:r>
              <a:rPr dirty="0" spc="20"/>
              <a:t>Amit</a:t>
            </a:r>
            <a:r>
              <a:rPr dirty="0" spc="40"/>
              <a:t> </a:t>
            </a:r>
            <a:r>
              <a:rPr dirty="0" spc="-20"/>
              <a:t>Sharma</a:t>
            </a:r>
            <a:r>
              <a:rPr dirty="0" spc="45"/>
              <a:t> </a:t>
            </a:r>
            <a:r>
              <a:rPr dirty="0" spc="-10"/>
              <a:t>(120CS0022)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61552" y="3367039"/>
            <a:ext cx="485140" cy="89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z="500" spc="25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IIITDM</a:t>
            </a:r>
            <a:r>
              <a:rPr dirty="0" sz="500" spc="-1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dirty="0" sz="500" spc="5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Kurnool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pc="-5"/>
              <a:t>Entre</a:t>
            </a:r>
            <a:r>
              <a:rPr dirty="0" spc="-20"/>
              <a:t>p</a:t>
            </a:r>
            <a:r>
              <a:rPr dirty="0" spc="-15"/>
              <a:t>reneurship</a:t>
            </a:r>
            <a:r>
              <a:rPr dirty="0" spc="40"/>
              <a:t> </a:t>
            </a:r>
            <a:r>
              <a:rPr dirty="0" spc="65"/>
              <a:t>&amp;</a:t>
            </a:r>
            <a:r>
              <a:rPr dirty="0" spc="40"/>
              <a:t> </a:t>
            </a:r>
            <a:r>
              <a:rPr dirty="0" spc="-10"/>
              <a:t>Management</a:t>
            </a:r>
            <a:r>
              <a:rPr dirty="0" spc="40"/>
              <a:t> </a:t>
            </a:r>
            <a:r>
              <a:rPr dirty="0" spc="-20"/>
              <a:t>F</a:t>
            </a:r>
            <a:r>
              <a:rPr dirty="0" spc="-10"/>
              <a:t>unc</a:t>
            </a:r>
            <a:r>
              <a:rPr dirty="0" spc="35"/>
              <a:t>t</a:t>
            </a:r>
            <a:r>
              <a:rPr dirty="0" spc="20"/>
              <a:t>i</a:t>
            </a:r>
            <a:r>
              <a:rPr dirty="0" spc="-25"/>
              <a:t>on</a:t>
            </a:r>
            <a:r>
              <a:rPr dirty="0" spc="10"/>
              <a:t>s</a:t>
            </a:r>
            <a:fld id="{81D60167-4931-47E6-BA6A-407CBD079E47}" type="slidenum">
              <a:rPr dirty="0" spc="-15">
                <a:solidFill>
                  <a:srgbClr val="000000"/>
                </a:solidFill>
              </a:rPr>
              <a:t>10</a:t>
            </a:fld>
            <a:r>
              <a:rPr dirty="0" spc="-45">
                <a:solidFill>
                  <a:srgbClr val="000000"/>
                </a:solidFill>
              </a:rPr>
              <a:t> </a:t>
            </a:r>
            <a:r>
              <a:rPr dirty="0" spc="125">
                <a:solidFill>
                  <a:srgbClr val="000000"/>
                </a:solidFill>
              </a:rPr>
              <a:t>/</a:t>
            </a:r>
            <a:r>
              <a:rPr dirty="0" spc="-45">
                <a:solidFill>
                  <a:srgbClr val="000000"/>
                </a:solidFill>
              </a:rPr>
              <a:t> </a:t>
            </a:r>
            <a:r>
              <a:rPr dirty="0" spc="-15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0" y="116674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z="1400" spc="-50">
                <a:solidFill>
                  <a:srgbClr val="4C549A"/>
                </a:solidFill>
                <a:latin typeface="Trebuchet MS"/>
                <a:cs typeface="Trebuchet MS"/>
              </a:rPr>
              <a:t>Conclusion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304415" cy="116839"/>
          </a:xfrm>
          <a:custGeom>
            <a:avLst/>
            <a:gdLst/>
            <a:ahLst/>
            <a:cxnLst/>
            <a:rect l="l" t="t" r="r" b="b"/>
            <a:pathLst>
              <a:path w="2304415" h="116839">
                <a:moveTo>
                  <a:pt x="2303995" y="0"/>
                </a:moveTo>
                <a:lnTo>
                  <a:pt x="0" y="0"/>
                </a:lnTo>
                <a:lnTo>
                  <a:pt x="0" y="116687"/>
                </a:lnTo>
                <a:lnTo>
                  <a:pt x="2303995" y="116687"/>
                </a:lnTo>
                <a:lnTo>
                  <a:pt x="2303995" y="0"/>
                </a:lnTo>
                <a:close/>
              </a:path>
            </a:pathLst>
          </a:custGeom>
          <a:solidFill>
            <a:srgbClr val="4C54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728851" y="0"/>
            <a:ext cx="53213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1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Acknowledgement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0"/>
            <a:ext cx="2304415" cy="116839"/>
          </a:xfrm>
          <a:custGeom>
            <a:avLst/>
            <a:gdLst/>
            <a:ahLst/>
            <a:cxnLst/>
            <a:rect l="l" t="t" r="r" b="b"/>
            <a:pathLst>
              <a:path w="2304415" h="116839">
                <a:moveTo>
                  <a:pt x="2303995" y="0"/>
                </a:moveTo>
                <a:lnTo>
                  <a:pt x="0" y="0"/>
                </a:lnTo>
                <a:lnTo>
                  <a:pt x="0" y="116687"/>
                </a:lnTo>
                <a:lnTo>
                  <a:pt x="2303995" y="116687"/>
                </a:lnTo>
                <a:lnTo>
                  <a:pt x="2303995" y="0"/>
                </a:lnTo>
                <a:close/>
              </a:path>
            </a:pathLst>
          </a:custGeom>
          <a:solidFill>
            <a:srgbClr val="4C54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702219" y="1043971"/>
            <a:ext cx="1203325" cy="3403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70">
                <a:solidFill>
                  <a:srgbClr val="4C549A"/>
                </a:solidFill>
                <a:latin typeface="Trebuchet MS"/>
                <a:cs typeface="Trebuchet MS"/>
              </a:rPr>
              <a:t>Thank</a:t>
            </a:r>
            <a:r>
              <a:rPr dirty="0" sz="2050" spc="-55">
                <a:solidFill>
                  <a:srgbClr val="4C549A"/>
                </a:solidFill>
                <a:latin typeface="Trebuchet MS"/>
                <a:cs typeface="Trebuchet MS"/>
              </a:rPr>
              <a:t> </a:t>
            </a:r>
            <a:r>
              <a:rPr dirty="0" sz="2050" spc="-145">
                <a:solidFill>
                  <a:srgbClr val="4C549A"/>
                </a:solidFill>
                <a:latin typeface="Trebuchet MS"/>
                <a:cs typeface="Trebuchet MS"/>
              </a:rPr>
              <a:t>you!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8397" y="1607843"/>
            <a:ext cx="281178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5">
                <a:solidFill>
                  <a:srgbClr val="4C549A"/>
                </a:solidFill>
                <a:latin typeface="Trebuchet MS"/>
                <a:cs typeface="Trebuchet MS"/>
              </a:rPr>
              <a:t>E-mail:</a:t>
            </a:r>
            <a:r>
              <a:rPr dirty="0" sz="1400" spc="200">
                <a:solidFill>
                  <a:srgbClr val="4C549A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4C549A"/>
                </a:solidFill>
                <a:latin typeface="Trebuchet MS"/>
                <a:cs typeface="Trebuchet MS"/>
                <a:hlinkClick r:id="rId3"/>
              </a:rPr>
              <a:t>Y</a:t>
            </a:r>
            <a:r>
              <a:rPr dirty="0" sz="1400" spc="-50">
                <a:solidFill>
                  <a:srgbClr val="4C549A"/>
                </a:solidFill>
                <a:latin typeface="Trebuchet MS"/>
                <a:cs typeface="Trebuchet MS"/>
                <a:hlinkClick r:id="rId4"/>
              </a:rPr>
              <a:t>ourBamaID@crimson.ua.edu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64623"/>
            <a:ext cx="4608195" cy="91440"/>
          </a:xfrm>
          <a:custGeom>
            <a:avLst/>
            <a:gdLst/>
            <a:ahLst/>
            <a:cxnLst/>
            <a:rect l="l" t="t" r="r" b="b"/>
            <a:pathLst>
              <a:path w="4608195" h="91439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lnTo>
                  <a:pt x="1535976" y="91376"/>
                </a:lnTo>
                <a:lnTo>
                  <a:pt x="3071952" y="91376"/>
                </a:lnTo>
                <a:lnTo>
                  <a:pt x="4607928" y="91376"/>
                </a:lnTo>
                <a:lnTo>
                  <a:pt x="4607928" y="0"/>
                </a:lnTo>
                <a:close/>
              </a:path>
            </a:pathLst>
          </a:custGeom>
          <a:solidFill>
            <a:srgbClr val="4C54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pc="-25"/>
              <a:t>Paras</a:t>
            </a:r>
            <a:r>
              <a:rPr dirty="0" spc="40"/>
              <a:t> </a:t>
            </a:r>
            <a:r>
              <a:rPr dirty="0" spc="-20"/>
              <a:t>Yadav</a:t>
            </a:r>
            <a:r>
              <a:rPr dirty="0" spc="45"/>
              <a:t> </a:t>
            </a:r>
            <a:r>
              <a:rPr dirty="0" spc="-10"/>
              <a:t>(120CS0005)</a:t>
            </a:r>
            <a:r>
              <a:rPr dirty="0" spc="225"/>
              <a:t> </a:t>
            </a:r>
            <a:r>
              <a:rPr dirty="0" spc="20"/>
              <a:t>Amit</a:t>
            </a:r>
            <a:r>
              <a:rPr dirty="0" spc="40"/>
              <a:t> </a:t>
            </a:r>
            <a:r>
              <a:rPr dirty="0" spc="-20"/>
              <a:t>Sharma</a:t>
            </a:r>
            <a:r>
              <a:rPr dirty="0" spc="45"/>
              <a:t> </a:t>
            </a:r>
            <a:r>
              <a:rPr dirty="0" spc="-10"/>
              <a:t>(120CS0022)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61552" y="3367039"/>
            <a:ext cx="485140" cy="89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z="500" spc="25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IIITDM</a:t>
            </a:r>
            <a:r>
              <a:rPr dirty="0" sz="500" spc="-1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500" spc="5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Kurnool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pc="-5"/>
              <a:t>Entre</a:t>
            </a:r>
            <a:r>
              <a:rPr dirty="0" spc="-20"/>
              <a:t>p</a:t>
            </a:r>
            <a:r>
              <a:rPr dirty="0" spc="-15"/>
              <a:t>reneurship</a:t>
            </a:r>
            <a:r>
              <a:rPr dirty="0" spc="40"/>
              <a:t> </a:t>
            </a:r>
            <a:r>
              <a:rPr dirty="0" spc="65"/>
              <a:t>&amp;</a:t>
            </a:r>
            <a:r>
              <a:rPr dirty="0" spc="40"/>
              <a:t> </a:t>
            </a:r>
            <a:r>
              <a:rPr dirty="0" spc="-10"/>
              <a:t>Management</a:t>
            </a:r>
            <a:r>
              <a:rPr dirty="0" spc="40"/>
              <a:t> </a:t>
            </a:r>
            <a:r>
              <a:rPr dirty="0" spc="-20"/>
              <a:t>F</a:t>
            </a:r>
            <a:r>
              <a:rPr dirty="0" spc="-10"/>
              <a:t>unc</a:t>
            </a:r>
            <a:r>
              <a:rPr dirty="0" spc="35"/>
              <a:t>t</a:t>
            </a:r>
            <a:r>
              <a:rPr dirty="0" spc="20"/>
              <a:t>i</a:t>
            </a:r>
            <a:r>
              <a:rPr dirty="0" spc="-25"/>
              <a:t>on</a:t>
            </a:r>
            <a:r>
              <a:rPr dirty="0" spc="10"/>
              <a:t>s</a:t>
            </a:r>
            <a:fld id="{81D60167-4931-47E6-BA6A-407CBD079E47}" type="slidenum">
              <a:rPr dirty="0" spc="-15">
                <a:solidFill>
                  <a:srgbClr val="000000"/>
                </a:solidFill>
              </a:rPr>
              <a:t>10</a:t>
            </a:fld>
            <a:r>
              <a:rPr dirty="0" spc="-45">
                <a:solidFill>
                  <a:srgbClr val="000000"/>
                </a:solidFill>
              </a:rPr>
              <a:t> </a:t>
            </a:r>
            <a:r>
              <a:rPr dirty="0" spc="125">
                <a:solidFill>
                  <a:srgbClr val="000000"/>
                </a:solidFill>
              </a:rPr>
              <a:t>/</a:t>
            </a:r>
            <a:r>
              <a:rPr dirty="0" spc="-45">
                <a:solidFill>
                  <a:srgbClr val="000000"/>
                </a:solidFill>
              </a:rPr>
              <a:t> </a:t>
            </a:r>
            <a:r>
              <a:rPr dirty="0" spc="-15">
                <a:solidFill>
                  <a:srgbClr val="000000"/>
                </a:solidFill>
              </a:rPr>
              <a:t>11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116839"/>
          </a:xfrm>
          <a:custGeom>
            <a:avLst/>
            <a:gdLst/>
            <a:ahLst/>
            <a:cxnLst/>
            <a:rect l="l" t="t" r="r" b="b"/>
            <a:pathLst>
              <a:path w="4608195" h="116839">
                <a:moveTo>
                  <a:pt x="4607992" y="0"/>
                </a:moveTo>
                <a:lnTo>
                  <a:pt x="2303996" y="0"/>
                </a:lnTo>
                <a:lnTo>
                  <a:pt x="0" y="0"/>
                </a:lnTo>
                <a:lnTo>
                  <a:pt x="0" y="116687"/>
                </a:lnTo>
                <a:lnTo>
                  <a:pt x="2303996" y="116687"/>
                </a:lnTo>
                <a:lnTo>
                  <a:pt x="4607992" y="116687"/>
                </a:lnTo>
                <a:lnTo>
                  <a:pt x="4607992" y="0"/>
                </a:lnTo>
                <a:close/>
              </a:path>
            </a:pathLst>
          </a:custGeom>
          <a:solidFill>
            <a:srgbClr val="4C54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16674"/>
            <a:ext cx="4608195" cy="350520"/>
          </a:xfrm>
          <a:prstGeom prst="rect"/>
          <a:solidFill>
            <a:srgbClr val="F2F2F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pc="-50"/>
              <a:t>Outline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534" y="1033322"/>
            <a:ext cx="146202" cy="14620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8414" y="1034214"/>
            <a:ext cx="7302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0">
                <a:solidFill>
                  <a:srgbClr val="EDEDF4"/>
                </a:solidFill>
                <a:latin typeface="Microsoft Sans Serif"/>
                <a:cs typeface="Microsoft Sans Serif"/>
              </a:rPr>
              <a:t>1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1858" y="1232382"/>
            <a:ext cx="59601" cy="5960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1858" y="1384211"/>
            <a:ext cx="59601" cy="5960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1858" y="1536039"/>
            <a:ext cx="59601" cy="5960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68465" y="1006556"/>
            <a:ext cx="1866900" cy="6330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9065" marR="760730" indent="-1270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latin typeface="Tahoma"/>
                <a:cs typeface="Tahoma"/>
                <a:hlinkClick r:id="rId5" action="ppaction://hlinksldjump"/>
              </a:rPr>
              <a:t>Introduction 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  <a:hlinkClick r:id="rId6" action="ppaction://hlinksldjump"/>
              </a:rPr>
              <a:t>Regulatory</a:t>
            </a:r>
            <a:r>
              <a:rPr dirty="0" sz="1000" spc="-10"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1000" spc="-25">
                <a:latin typeface="Tahoma"/>
                <a:cs typeface="Tahoma"/>
                <a:hlinkClick r:id="rId6" action="ppaction://hlinksldjump"/>
              </a:rPr>
              <a:t>Bodies</a:t>
            </a:r>
            <a:endParaRPr sz="1000">
              <a:latin typeface="Tahoma"/>
              <a:cs typeface="Tahoma"/>
            </a:endParaRPr>
          </a:p>
          <a:p>
            <a:pPr marL="139065" marR="5080">
              <a:lnSpc>
                <a:spcPts val="1200"/>
              </a:lnSpc>
              <a:spcBef>
                <a:spcPts val="30"/>
              </a:spcBef>
            </a:pPr>
            <a:r>
              <a:rPr dirty="0" sz="1000" spc="-30">
                <a:latin typeface="Tahoma"/>
                <a:cs typeface="Tahoma"/>
                <a:hlinkClick r:id="rId7" action="ppaction://hlinksldjump"/>
              </a:rPr>
              <a:t>Objectives</a:t>
            </a:r>
            <a:r>
              <a:rPr dirty="0" sz="1000" spc="5">
                <a:latin typeface="Tahoma"/>
                <a:cs typeface="Tahoma"/>
                <a:hlinkClick r:id="rId7" action="ppaction://hlinksldjump"/>
              </a:rPr>
              <a:t> </a:t>
            </a:r>
            <a:r>
              <a:rPr dirty="0" sz="1000" spc="-30">
                <a:latin typeface="Tahoma"/>
                <a:cs typeface="Tahoma"/>
                <a:hlinkClick r:id="rId7" action="ppaction://hlinksldjump"/>
              </a:rPr>
              <a:t>of</a:t>
            </a:r>
            <a:r>
              <a:rPr dirty="0" sz="1000" spc="15">
                <a:latin typeface="Tahoma"/>
                <a:cs typeface="Tahoma"/>
                <a:hlinkClick r:id="rId7" action="ppaction://hlinksldjump"/>
              </a:rPr>
              <a:t> </a:t>
            </a:r>
            <a:r>
              <a:rPr dirty="0" sz="1000" spc="-50">
                <a:latin typeface="Tahoma"/>
                <a:cs typeface="Tahoma"/>
                <a:hlinkClick r:id="rId7" action="ppaction://hlinksldjump"/>
              </a:rPr>
              <a:t>a</a:t>
            </a:r>
            <a:r>
              <a:rPr dirty="0" sz="1000" spc="10">
                <a:latin typeface="Tahoma"/>
                <a:cs typeface="Tahoma"/>
                <a:hlinkClick r:id="rId7" action="ppaction://hlinksldjump"/>
              </a:rPr>
              <a:t> </a:t>
            </a:r>
            <a:r>
              <a:rPr dirty="0" sz="1000" spc="-35">
                <a:latin typeface="Tahoma"/>
                <a:cs typeface="Tahoma"/>
                <a:hlinkClick r:id="rId7" action="ppaction://hlinksldjump"/>
              </a:rPr>
              <a:t>Regulatory</a:t>
            </a:r>
            <a:r>
              <a:rPr dirty="0" sz="1000" spc="15">
                <a:latin typeface="Tahoma"/>
                <a:cs typeface="Tahoma"/>
                <a:hlinkClick r:id="rId7" action="ppaction://hlinksldjump"/>
              </a:rPr>
              <a:t> </a:t>
            </a:r>
            <a:r>
              <a:rPr dirty="0" sz="1000" spc="-10">
                <a:latin typeface="Tahoma"/>
                <a:cs typeface="Tahoma"/>
                <a:hlinkClick r:id="rId7" action="ppaction://hlinksldjump"/>
              </a:rPr>
              <a:t>Body </a:t>
            </a:r>
            <a:r>
              <a:rPr dirty="0" sz="1000" spc="-29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  <a:hlinkClick r:id="rId8" action="ppaction://hlinksldjump"/>
              </a:rPr>
              <a:t>Some</a:t>
            </a:r>
            <a:r>
              <a:rPr dirty="0" sz="1000" spc="10">
                <a:latin typeface="Tahoma"/>
                <a:cs typeface="Tahoma"/>
                <a:hlinkClick r:id="rId8" action="ppaction://hlinksldjump"/>
              </a:rPr>
              <a:t> </a:t>
            </a:r>
            <a:r>
              <a:rPr dirty="0" sz="1000" spc="-35">
                <a:latin typeface="Tahoma"/>
                <a:cs typeface="Tahoma"/>
                <a:hlinkClick r:id="rId8" action="ppaction://hlinksldjump"/>
              </a:rPr>
              <a:t>Examples</a:t>
            </a:r>
            <a:endParaRPr sz="10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534" y="1920024"/>
            <a:ext cx="146202" cy="14620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91858" y="2119096"/>
            <a:ext cx="59601" cy="5960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534" y="2503081"/>
            <a:ext cx="146202" cy="146202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05714" y="1893270"/>
            <a:ext cx="1920239" cy="7607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01625" marR="17780" indent="-276860">
              <a:lnSpc>
                <a:spcPct val="100000"/>
              </a:lnSpc>
              <a:spcBef>
                <a:spcPts val="95"/>
              </a:spcBef>
            </a:pPr>
            <a:r>
              <a:rPr dirty="0" baseline="7936" sz="1050" spc="-30">
                <a:solidFill>
                  <a:srgbClr val="EDEDF4"/>
                </a:solidFill>
                <a:latin typeface="Microsoft Sans Serif"/>
                <a:cs typeface="Microsoft Sans Serif"/>
              </a:rPr>
              <a:t>2</a:t>
            </a:r>
            <a:r>
              <a:rPr dirty="0" baseline="7936" sz="1050" spc="-22">
                <a:solidFill>
                  <a:srgbClr val="EDEDF4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10">
                <a:latin typeface="Tahoma"/>
                <a:cs typeface="Tahoma"/>
                <a:hlinkClick r:id="rId10" action="ppaction://hlinksldjump"/>
              </a:rPr>
              <a:t>What </a:t>
            </a:r>
            <a:r>
              <a:rPr dirty="0" sz="1000" spc="-45">
                <a:latin typeface="Tahoma"/>
                <a:cs typeface="Tahoma"/>
                <a:hlinkClick r:id="rId10" action="ppaction://hlinksldjump"/>
              </a:rPr>
              <a:t>do </a:t>
            </a:r>
            <a:r>
              <a:rPr dirty="0" sz="1000" spc="-55">
                <a:latin typeface="Tahoma"/>
                <a:cs typeface="Tahoma"/>
                <a:hlinkClick r:id="rId10" action="ppaction://hlinksldjump"/>
              </a:rPr>
              <a:t>managers </a:t>
            </a:r>
            <a:r>
              <a:rPr dirty="0" sz="1000" spc="-65">
                <a:latin typeface="Tahoma"/>
                <a:cs typeface="Tahoma"/>
                <a:hlinkClick r:id="rId10" action="ppaction://hlinksldjump"/>
              </a:rPr>
              <a:t>needs</a:t>
            </a:r>
            <a:r>
              <a:rPr dirty="0" sz="1000" spc="-60">
                <a:latin typeface="Tahoma"/>
                <a:cs typeface="Tahoma"/>
                <a:hlinkClick r:id="rId10" action="ppaction://hlinksldjump"/>
              </a:rPr>
              <a:t> </a:t>
            </a:r>
            <a:r>
              <a:rPr dirty="0" sz="1000" spc="-10">
                <a:latin typeface="Tahoma"/>
                <a:cs typeface="Tahoma"/>
                <a:hlinkClick r:id="rId10" action="ppaction://hlinksldjump"/>
              </a:rPr>
              <a:t>to </a:t>
            </a:r>
            <a:r>
              <a:rPr dirty="0" sz="1000" spc="-30">
                <a:latin typeface="Tahoma"/>
                <a:cs typeface="Tahoma"/>
                <a:hlinkClick r:id="rId10" action="ppaction://hlinksldjump"/>
              </a:rPr>
              <a:t>do? </a:t>
            </a:r>
            <a:r>
              <a:rPr dirty="0" sz="1000" spc="-30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  <a:hlinkClick r:id="rId11" action="ppaction://hlinksldjump"/>
              </a:rPr>
              <a:t>Stay</a:t>
            </a:r>
            <a:r>
              <a:rPr dirty="0" sz="1000" spc="10">
                <a:latin typeface="Tahoma"/>
                <a:cs typeface="Tahoma"/>
                <a:hlinkClick r:id="rId11" action="ppaction://hlinksldjump"/>
              </a:rPr>
              <a:t> </a:t>
            </a:r>
            <a:r>
              <a:rPr dirty="0" sz="1000" spc="-55">
                <a:latin typeface="Tahoma"/>
                <a:cs typeface="Tahoma"/>
                <a:hlinkClick r:id="rId11" action="ppaction://hlinksldjump"/>
              </a:rPr>
              <a:t>Informed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5"/>
              </a:spcBef>
            </a:pPr>
            <a:r>
              <a:rPr dirty="0" baseline="7936" sz="1050" spc="-30">
                <a:solidFill>
                  <a:srgbClr val="EDEDF4"/>
                </a:solidFill>
                <a:latin typeface="Microsoft Sans Serif"/>
                <a:cs typeface="Microsoft Sans Serif"/>
              </a:rPr>
              <a:t>3</a:t>
            </a:r>
            <a:r>
              <a:rPr dirty="0" baseline="7936" sz="1050" spc="292">
                <a:solidFill>
                  <a:srgbClr val="EDEDF4"/>
                </a:solidFill>
                <a:latin typeface="Microsoft Sans Serif"/>
                <a:cs typeface="Microsoft Sans Serif"/>
              </a:rPr>
              <a:t> </a:t>
            </a:r>
            <a:r>
              <a:rPr dirty="0" baseline="7936" sz="1050" spc="292">
                <a:solidFill>
                  <a:srgbClr val="EDEDF4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35">
                <a:latin typeface="Tahoma"/>
                <a:cs typeface="Tahoma"/>
                <a:hlinkClick r:id="rId12" action="ppaction://hlinksldjump"/>
              </a:rPr>
              <a:t>Conclusion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3364610"/>
            <a:ext cx="4608195" cy="91440"/>
          </a:xfrm>
          <a:custGeom>
            <a:avLst/>
            <a:gdLst/>
            <a:ahLst/>
            <a:cxnLst/>
            <a:rect l="l" t="t" r="r" b="b"/>
            <a:pathLst>
              <a:path w="4608195" h="91439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91376"/>
                </a:lnTo>
                <a:lnTo>
                  <a:pt x="1535963" y="91376"/>
                </a:lnTo>
                <a:lnTo>
                  <a:pt x="3071939" y="91376"/>
                </a:lnTo>
                <a:lnTo>
                  <a:pt x="4607928" y="91376"/>
                </a:lnTo>
                <a:lnTo>
                  <a:pt x="4607928" y="0"/>
                </a:lnTo>
                <a:close/>
              </a:path>
            </a:pathLst>
          </a:custGeom>
          <a:solidFill>
            <a:srgbClr val="4C54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pc="-25"/>
              <a:t>Paras</a:t>
            </a:r>
            <a:r>
              <a:rPr dirty="0" spc="40"/>
              <a:t> </a:t>
            </a:r>
            <a:r>
              <a:rPr dirty="0" spc="-20"/>
              <a:t>Yadav</a:t>
            </a:r>
            <a:r>
              <a:rPr dirty="0" spc="45"/>
              <a:t> </a:t>
            </a:r>
            <a:r>
              <a:rPr dirty="0" spc="-10"/>
              <a:t>(120CS0005)</a:t>
            </a:r>
            <a:r>
              <a:rPr dirty="0" spc="225"/>
              <a:t> </a:t>
            </a:r>
            <a:r>
              <a:rPr dirty="0" spc="20"/>
              <a:t>Amit</a:t>
            </a:r>
            <a:r>
              <a:rPr dirty="0" spc="40"/>
              <a:t> </a:t>
            </a:r>
            <a:r>
              <a:rPr dirty="0" spc="-20"/>
              <a:t>Sharma</a:t>
            </a:r>
            <a:r>
              <a:rPr dirty="0" spc="45"/>
              <a:t> </a:t>
            </a:r>
            <a:r>
              <a:rPr dirty="0" spc="-10"/>
              <a:t>(120CS0022)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061552" y="3367039"/>
            <a:ext cx="485140" cy="89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z="500" spc="25">
                <a:solidFill>
                  <a:srgbClr val="FFFFFF"/>
                </a:solidFill>
                <a:latin typeface="Microsoft Sans Serif"/>
                <a:cs typeface="Microsoft Sans Serif"/>
                <a:hlinkClick r:id="rId13" action="ppaction://hlinksldjump"/>
              </a:rPr>
              <a:t>IIITDM</a:t>
            </a:r>
            <a:r>
              <a:rPr dirty="0" sz="500" spc="-10">
                <a:solidFill>
                  <a:srgbClr val="FFFFFF"/>
                </a:solidFill>
                <a:latin typeface="Microsoft Sans Serif"/>
                <a:cs typeface="Microsoft Sans Serif"/>
                <a:hlinkClick r:id="rId13" action="ppaction://hlinksldjump"/>
              </a:rPr>
              <a:t> </a:t>
            </a:r>
            <a:r>
              <a:rPr dirty="0" sz="500" spc="5">
                <a:solidFill>
                  <a:srgbClr val="FFFFFF"/>
                </a:solidFill>
                <a:latin typeface="Microsoft Sans Serif"/>
                <a:cs typeface="Microsoft Sans Serif"/>
                <a:hlinkClick r:id="rId13" action="ppaction://hlinksldjump"/>
              </a:rPr>
              <a:t>Kurnool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pc="-5"/>
              <a:t>Entre</a:t>
            </a:r>
            <a:r>
              <a:rPr dirty="0" spc="-20"/>
              <a:t>p</a:t>
            </a:r>
            <a:r>
              <a:rPr dirty="0" spc="-15"/>
              <a:t>reneurship</a:t>
            </a:r>
            <a:r>
              <a:rPr dirty="0" spc="40"/>
              <a:t> </a:t>
            </a:r>
            <a:r>
              <a:rPr dirty="0" spc="65"/>
              <a:t>&amp;</a:t>
            </a:r>
            <a:r>
              <a:rPr dirty="0" spc="40"/>
              <a:t> </a:t>
            </a:r>
            <a:r>
              <a:rPr dirty="0" spc="-10"/>
              <a:t>Management</a:t>
            </a:r>
            <a:r>
              <a:rPr dirty="0" spc="40"/>
              <a:t> </a:t>
            </a:r>
            <a:r>
              <a:rPr dirty="0" spc="-20"/>
              <a:t>F</a:t>
            </a:r>
            <a:r>
              <a:rPr dirty="0" spc="-10"/>
              <a:t>unc</a:t>
            </a:r>
            <a:r>
              <a:rPr dirty="0" spc="35"/>
              <a:t>t</a:t>
            </a:r>
            <a:r>
              <a:rPr dirty="0" spc="20"/>
              <a:t>i</a:t>
            </a:r>
            <a:r>
              <a:rPr dirty="0" spc="-25"/>
              <a:t>on</a:t>
            </a:r>
            <a:r>
              <a:rPr dirty="0" spc="10"/>
              <a:t>s</a:t>
            </a:r>
            <a:fld id="{81D60167-4931-47E6-BA6A-407CBD079E47}" type="slidenum">
              <a:rPr dirty="0" spc="-15">
                <a:solidFill>
                  <a:srgbClr val="000000"/>
                </a:solidFill>
              </a:rPr>
              <a:t>10</a:t>
            </a:fld>
            <a:r>
              <a:rPr dirty="0" spc="-45">
                <a:solidFill>
                  <a:srgbClr val="000000"/>
                </a:solidFill>
              </a:rPr>
              <a:t> </a:t>
            </a:r>
            <a:r>
              <a:rPr dirty="0" spc="125">
                <a:solidFill>
                  <a:srgbClr val="000000"/>
                </a:solidFill>
              </a:rPr>
              <a:t>/</a:t>
            </a:r>
            <a:r>
              <a:rPr dirty="0" spc="-45">
                <a:solidFill>
                  <a:srgbClr val="000000"/>
                </a:solidFill>
              </a:rPr>
              <a:t> </a:t>
            </a:r>
            <a:r>
              <a:rPr dirty="0" spc="-15">
                <a:solidFill>
                  <a:srgbClr val="000000"/>
                </a:solidFill>
              </a:rPr>
              <a:t>11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364611"/>
            <a:ext cx="4608195" cy="91440"/>
          </a:xfrm>
          <a:custGeom>
            <a:avLst/>
            <a:gdLst/>
            <a:ahLst/>
            <a:cxnLst/>
            <a:rect l="l" t="t" r="r" b="b"/>
            <a:pathLst>
              <a:path w="4608195" h="91439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91376"/>
                </a:lnTo>
                <a:lnTo>
                  <a:pt x="1535963" y="91376"/>
                </a:lnTo>
                <a:lnTo>
                  <a:pt x="3071939" y="91376"/>
                </a:lnTo>
                <a:lnTo>
                  <a:pt x="4607928" y="91376"/>
                </a:lnTo>
                <a:lnTo>
                  <a:pt x="4607928" y="0"/>
                </a:lnTo>
                <a:close/>
              </a:path>
            </a:pathLst>
          </a:custGeom>
          <a:solidFill>
            <a:srgbClr val="4C54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0" y="0"/>
            <a:ext cx="4608195" cy="116839"/>
          </a:xfrm>
          <a:prstGeom prst="rect">
            <a:avLst/>
          </a:prstGeom>
          <a:solidFill>
            <a:srgbClr val="4C549A"/>
          </a:solidFill>
        </p:spPr>
        <p:txBody>
          <a:bodyPr wrap="square" lIns="0" tIns="10795" rIns="0" bIns="0" rtlCol="0" vert="horz">
            <a:spAutoFit/>
          </a:bodyPr>
          <a:lstStyle/>
          <a:p>
            <a:pPr algn="ctr" marR="448309">
              <a:lnSpc>
                <a:spcPct val="100000"/>
              </a:lnSpc>
              <a:spcBef>
                <a:spcPts val="85"/>
              </a:spcBef>
            </a:pPr>
            <a:r>
              <a:rPr dirty="0" sz="500" spc="5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Introduction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16674"/>
            <a:ext cx="4608195" cy="350520"/>
          </a:xfrm>
          <a:prstGeom prst="rect"/>
          <a:solidFill>
            <a:srgbClr val="F2F2F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pc="-65"/>
              <a:t>Table</a:t>
            </a:r>
            <a:r>
              <a:rPr dirty="0" spc="5"/>
              <a:t> </a:t>
            </a:r>
            <a:r>
              <a:rPr dirty="0" spc="-70"/>
              <a:t>of</a:t>
            </a:r>
            <a:r>
              <a:rPr dirty="0" spc="5"/>
              <a:t> </a:t>
            </a:r>
            <a:r>
              <a:rPr dirty="0" spc="-50"/>
              <a:t>Contents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534" y="1033322"/>
            <a:ext cx="146202" cy="14620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8414" y="1034214"/>
            <a:ext cx="7302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0">
                <a:solidFill>
                  <a:srgbClr val="EDEDF4"/>
                </a:solidFill>
                <a:latin typeface="Microsoft Sans Serif"/>
                <a:cs typeface="Microsoft Sans Serif"/>
              </a:rPr>
              <a:t>1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1858" y="1232382"/>
            <a:ext cx="59601" cy="5960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1858" y="1384211"/>
            <a:ext cx="59601" cy="5960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1858" y="1536039"/>
            <a:ext cx="59601" cy="5960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68465" y="1006556"/>
            <a:ext cx="1866900" cy="6330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9065" marR="760730" indent="-1270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latin typeface="Tahoma"/>
                <a:cs typeface="Tahoma"/>
                <a:hlinkClick r:id="rId2" action="ppaction://hlinksldjump"/>
              </a:rPr>
              <a:t>Introduction 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  <a:hlinkClick r:id="rId6" action="ppaction://hlinksldjump"/>
              </a:rPr>
              <a:t>Regulatory</a:t>
            </a:r>
            <a:r>
              <a:rPr dirty="0" sz="1000" spc="-10"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1000" spc="-25">
                <a:latin typeface="Tahoma"/>
                <a:cs typeface="Tahoma"/>
                <a:hlinkClick r:id="rId6" action="ppaction://hlinksldjump"/>
              </a:rPr>
              <a:t>Bodies</a:t>
            </a:r>
            <a:endParaRPr sz="1000">
              <a:latin typeface="Tahoma"/>
              <a:cs typeface="Tahoma"/>
            </a:endParaRPr>
          </a:p>
          <a:p>
            <a:pPr marL="139065" marR="5080">
              <a:lnSpc>
                <a:spcPts val="1200"/>
              </a:lnSpc>
              <a:spcBef>
                <a:spcPts val="30"/>
              </a:spcBef>
            </a:pPr>
            <a:r>
              <a:rPr dirty="0" sz="1000" spc="-30">
                <a:latin typeface="Tahoma"/>
                <a:cs typeface="Tahoma"/>
                <a:hlinkClick r:id="rId7" action="ppaction://hlinksldjump"/>
              </a:rPr>
              <a:t>Objectives</a:t>
            </a:r>
            <a:r>
              <a:rPr dirty="0" sz="1000" spc="5">
                <a:latin typeface="Tahoma"/>
                <a:cs typeface="Tahoma"/>
                <a:hlinkClick r:id="rId7" action="ppaction://hlinksldjump"/>
              </a:rPr>
              <a:t> </a:t>
            </a:r>
            <a:r>
              <a:rPr dirty="0" sz="1000" spc="-30">
                <a:latin typeface="Tahoma"/>
                <a:cs typeface="Tahoma"/>
                <a:hlinkClick r:id="rId7" action="ppaction://hlinksldjump"/>
              </a:rPr>
              <a:t>of</a:t>
            </a:r>
            <a:r>
              <a:rPr dirty="0" sz="1000" spc="15">
                <a:latin typeface="Tahoma"/>
                <a:cs typeface="Tahoma"/>
                <a:hlinkClick r:id="rId7" action="ppaction://hlinksldjump"/>
              </a:rPr>
              <a:t> </a:t>
            </a:r>
            <a:r>
              <a:rPr dirty="0" sz="1000" spc="-50">
                <a:latin typeface="Tahoma"/>
                <a:cs typeface="Tahoma"/>
                <a:hlinkClick r:id="rId7" action="ppaction://hlinksldjump"/>
              </a:rPr>
              <a:t>a</a:t>
            </a:r>
            <a:r>
              <a:rPr dirty="0" sz="1000" spc="10">
                <a:latin typeface="Tahoma"/>
                <a:cs typeface="Tahoma"/>
                <a:hlinkClick r:id="rId7" action="ppaction://hlinksldjump"/>
              </a:rPr>
              <a:t> </a:t>
            </a:r>
            <a:r>
              <a:rPr dirty="0" sz="1000" spc="-35">
                <a:latin typeface="Tahoma"/>
                <a:cs typeface="Tahoma"/>
                <a:hlinkClick r:id="rId7" action="ppaction://hlinksldjump"/>
              </a:rPr>
              <a:t>Regulatory</a:t>
            </a:r>
            <a:r>
              <a:rPr dirty="0" sz="1000" spc="15">
                <a:latin typeface="Tahoma"/>
                <a:cs typeface="Tahoma"/>
                <a:hlinkClick r:id="rId7" action="ppaction://hlinksldjump"/>
              </a:rPr>
              <a:t> </a:t>
            </a:r>
            <a:r>
              <a:rPr dirty="0" sz="1000" spc="-10">
                <a:latin typeface="Tahoma"/>
                <a:cs typeface="Tahoma"/>
                <a:hlinkClick r:id="rId7" action="ppaction://hlinksldjump"/>
              </a:rPr>
              <a:t>Body </a:t>
            </a:r>
            <a:r>
              <a:rPr dirty="0" sz="1000" spc="-29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  <a:hlinkClick r:id="rId8" action="ppaction://hlinksldjump"/>
              </a:rPr>
              <a:t>Some</a:t>
            </a:r>
            <a:r>
              <a:rPr dirty="0" sz="1000" spc="10">
                <a:latin typeface="Tahoma"/>
                <a:cs typeface="Tahoma"/>
                <a:hlinkClick r:id="rId8" action="ppaction://hlinksldjump"/>
              </a:rPr>
              <a:t> </a:t>
            </a:r>
            <a:r>
              <a:rPr dirty="0" sz="1000" spc="-35">
                <a:latin typeface="Tahoma"/>
                <a:cs typeface="Tahoma"/>
                <a:hlinkClick r:id="rId8" action="ppaction://hlinksldjump"/>
              </a:rPr>
              <a:t>Examples</a:t>
            </a:r>
            <a:endParaRPr sz="1000">
              <a:latin typeface="Tahoma"/>
              <a:cs typeface="Tahom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1534" y="1920024"/>
            <a:ext cx="146202" cy="14620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91858" y="2119096"/>
            <a:ext cx="59601" cy="5960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1534" y="2503081"/>
            <a:ext cx="146202" cy="146202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05714" y="1893270"/>
            <a:ext cx="1920239" cy="7607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01625" marR="17780" indent="-276860">
              <a:lnSpc>
                <a:spcPct val="100000"/>
              </a:lnSpc>
              <a:spcBef>
                <a:spcPts val="95"/>
              </a:spcBef>
            </a:pPr>
            <a:r>
              <a:rPr dirty="0" baseline="7936" sz="1050" spc="-30">
                <a:solidFill>
                  <a:srgbClr val="FBFBFC"/>
                </a:solidFill>
                <a:latin typeface="Microsoft Sans Serif"/>
                <a:cs typeface="Microsoft Sans Serif"/>
              </a:rPr>
              <a:t>2</a:t>
            </a:r>
            <a:r>
              <a:rPr dirty="0" baseline="7936" sz="1050" spc="-22">
                <a:solidFill>
                  <a:srgbClr val="FBFBFC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10">
                <a:solidFill>
                  <a:srgbClr val="CCCCCC"/>
                </a:solidFill>
                <a:latin typeface="Tahoma"/>
                <a:cs typeface="Tahoma"/>
                <a:hlinkClick r:id="rId11" action="ppaction://hlinksldjump"/>
              </a:rPr>
              <a:t>What </a:t>
            </a:r>
            <a:r>
              <a:rPr dirty="0" sz="1000" spc="-45">
                <a:solidFill>
                  <a:srgbClr val="CCCCCC"/>
                </a:solidFill>
                <a:latin typeface="Tahoma"/>
                <a:cs typeface="Tahoma"/>
                <a:hlinkClick r:id="rId11" action="ppaction://hlinksldjump"/>
              </a:rPr>
              <a:t>do </a:t>
            </a:r>
            <a:r>
              <a:rPr dirty="0" sz="1000" spc="-55">
                <a:solidFill>
                  <a:srgbClr val="CCCCCC"/>
                </a:solidFill>
                <a:latin typeface="Tahoma"/>
                <a:cs typeface="Tahoma"/>
                <a:hlinkClick r:id="rId11" action="ppaction://hlinksldjump"/>
              </a:rPr>
              <a:t>managers </a:t>
            </a:r>
            <a:r>
              <a:rPr dirty="0" sz="1000" spc="-65">
                <a:solidFill>
                  <a:srgbClr val="CCCCCC"/>
                </a:solidFill>
                <a:latin typeface="Tahoma"/>
                <a:cs typeface="Tahoma"/>
                <a:hlinkClick r:id="rId11" action="ppaction://hlinksldjump"/>
              </a:rPr>
              <a:t>needs</a:t>
            </a:r>
            <a:r>
              <a:rPr dirty="0" sz="1000" spc="-60">
                <a:solidFill>
                  <a:srgbClr val="CCCCCC"/>
                </a:solidFill>
                <a:latin typeface="Tahoma"/>
                <a:cs typeface="Tahoma"/>
                <a:hlinkClick r:id="rId11" action="ppaction://hlinksldjump"/>
              </a:rPr>
              <a:t> </a:t>
            </a:r>
            <a:r>
              <a:rPr dirty="0" sz="1000" spc="-10">
                <a:solidFill>
                  <a:srgbClr val="CCCCCC"/>
                </a:solidFill>
                <a:latin typeface="Tahoma"/>
                <a:cs typeface="Tahoma"/>
                <a:hlinkClick r:id="rId11" action="ppaction://hlinksldjump"/>
              </a:rPr>
              <a:t>to </a:t>
            </a:r>
            <a:r>
              <a:rPr dirty="0" sz="1000" spc="-30">
                <a:solidFill>
                  <a:srgbClr val="CCCCCC"/>
                </a:solidFill>
                <a:latin typeface="Tahoma"/>
                <a:cs typeface="Tahoma"/>
                <a:hlinkClick r:id="rId11" action="ppaction://hlinksldjump"/>
              </a:rPr>
              <a:t>do? </a:t>
            </a:r>
            <a:r>
              <a:rPr dirty="0" sz="1000" spc="-305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dirty="0" sz="1000" spc="-25">
                <a:solidFill>
                  <a:srgbClr val="CCCCCC"/>
                </a:solidFill>
                <a:latin typeface="Tahoma"/>
                <a:cs typeface="Tahoma"/>
                <a:hlinkClick r:id="rId12" action="ppaction://hlinksldjump"/>
              </a:rPr>
              <a:t>Stay</a:t>
            </a:r>
            <a:r>
              <a:rPr dirty="0" sz="1000" spc="10">
                <a:solidFill>
                  <a:srgbClr val="CCCCCC"/>
                </a:solidFill>
                <a:latin typeface="Tahoma"/>
                <a:cs typeface="Tahoma"/>
                <a:hlinkClick r:id="rId12" action="ppaction://hlinksldjump"/>
              </a:rPr>
              <a:t> </a:t>
            </a:r>
            <a:r>
              <a:rPr dirty="0" sz="1000" spc="-55">
                <a:solidFill>
                  <a:srgbClr val="CCCCCC"/>
                </a:solidFill>
                <a:latin typeface="Tahoma"/>
                <a:cs typeface="Tahoma"/>
                <a:hlinkClick r:id="rId12" action="ppaction://hlinksldjump"/>
              </a:rPr>
              <a:t>Informed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5"/>
              </a:spcBef>
            </a:pPr>
            <a:r>
              <a:rPr dirty="0" baseline="7936" sz="1050" spc="-30">
                <a:solidFill>
                  <a:srgbClr val="FBFBFC"/>
                </a:solidFill>
                <a:latin typeface="Microsoft Sans Serif"/>
                <a:cs typeface="Microsoft Sans Serif"/>
              </a:rPr>
              <a:t>3</a:t>
            </a:r>
            <a:r>
              <a:rPr dirty="0" baseline="7936" sz="1050" spc="292">
                <a:solidFill>
                  <a:srgbClr val="FBFBFC"/>
                </a:solidFill>
                <a:latin typeface="Microsoft Sans Serif"/>
                <a:cs typeface="Microsoft Sans Serif"/>
              </a:rPr>
              <a:t> </a:t>
            </a:r>
            <a:r>
              <a:rPr dirty="0" baseline="7936" sz="1050" spc="292">
                <a:solidFill>
                  <a:srgbClr val="FBFBFC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35">
                <a:solidFill>
                  <a:srgbClr val="CCCCCC"/>
                </a:solidFill>
                <a:latin typeface="Tahoma"/>
                <a:cs typeface="Tahoma"/>
                <a:hlinkClick r:id="rId13" action="ppaction://hlinksldjump"/>
              </a:rPr>
              <a:t>Conclusion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pc="-25"/>
              <a:t>Paras</a:t>
            </a:r>
            <a:r>
              <a:rPr dirty="0" spc="40"/>
              <a:t> </a:t>
            </a:r>
            <a:r>
              <a:rPr dirty="0" spc="-20"/>
              <a:t>Yadav</a:t>
            </a:r>
            <a:r>
              <a:rPr dirty="0" spc="45"/>
              <a:t> </a:t>
            </a:r>
            <a:r>
              <a:rPr dirty="0" spc="-10"/>
              <a:t>(120CS0005)</a:t>
            </a:r>
            <a:r>
              <a:rPr dirty="0" spc="225"/>
              <a:t> </a:t>
            </a:r>
            <a:r>
              <a:rPr dirty="0" spc="20"/>
              <a:t>Amit</a:t>
            </a:r>
            <a:r>
              <a:rPr dirty="0" spc="40"/>
              <a:t> </a:t>
            </a:r>
            <a:r>
              <a:rPr dirty="0" spc="-20"/>
              <a:t>Sharma</a:t>
            </a:r>
            <a:r>
              <a:rPr dirty="0" spc="45"/>
              <a:t> </a:t>
            </a:r>
            <a:r>
              <a:rPr dirty="0" spc="-10"/>
              <a:t>(120CS0022)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061552" y="3367039"/>
            <a:ext cx="485140" cy="89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z="500" spc="25">
                <a:solidFill>
                  <a:srgbClr val="FFFFFF"/>
                </a:solidFill>
                <a:latin typeface="Microsoft Sans Serif"/>
                <a:cs typeface="Microsoft Sans Serif"/>
                <a:hlinkClick r:id="rId14" action="ppaction://hlinksldjump"/>
              </a:rPr>
              <a:t>IIITDM</a:t>
            </a:r>
            <a:r>
              <a:rPr dirty="0" sz="500" spc="-10">
                <a:solidFill>
                  <a:srgbClr val="FFFFFF"/>
                </a:solidFill>
                <a:latin typeface="Microsoft Sans Serif"/>
                <a:cs typeface="Microsoft Sans Serif"/>
                <a:hlinkClick r:id="rId14" action="ppaction://hlinksldjump"/>
              </a:rPr>
              <a:t> </a:t>
            </a:r>
            <a:r>
              <a:rPr dirty="0" sz="500" spc="5">
                <a:solidFill>
                  <a:srgbClr val="FFFFFF"/>
                </a:solidFill>
                <a:latin typeface="Microsoft Sans Serif"/>
                <a:cs typeface="Microsoft Sans Serif"/>
                <a:hlinkClick r:id="rId14" action="ppaction://hlinksldjump"/>
              </a:rPr>
              <a:t>Kurnool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pc="-5"/>
              <a:t>Entre</a:t>
            </a:r>
            <a:r>
              <a:rPr dirty="0" spc="-20"/>
              <a:t>p</a:t>
            </a:r>
            <a:r>
              <a:rPr dirty="0" spc="-15"/>
              <a:t>reneurship</a:t>
            </a:r>
            <a:r>
              <a:rPr dirty="0" spc="40"/>
              <a:t> </a:t>
            </a:r>
            <a:r>
              <a:rPr dirty="0" spc="65"/>
              <a:t>&amp;</a:t>
            </a:r>
            <a:r>
              <a:rPr dirty="0" spc="40"/>
              <a:t> </a:t>
            </a:r>
            <a:r>
              <a:rPr dirty="0" spc="-10"/>
              <a:t>Management</a:t>
            </a:r>
            <a:r>
              <a:rPr dirty="0" spc="40"/>
              <a:t> </a:t>
            </a:r>
            <a:r>
              <a:rPr dirty="0" spc="-20"/>
              <a:t>F</a:t>
            </a:r>
            <a:r>
              <a:rPr dirty="0" spc="-10"/>
              <a:t>unc</a:t>
            </a:r>
            <a:r>
              <a:rPr dirty="0" spc="35"/>
              <a:t>t</a:t>
            </a:r>
            <a:r>
              <a:rPr dirty="0" spc="20"/>
              <a:t>i</a:t>
            </a:r>
            <a:r>
              <a:rPr dirty="0" spc="-25"/>
              <a:t>on</a:t>
            </a:r>
            <a:r>
              <a:rPr dirty="0" spc="10"/>
              <a:t>s</a:t>
            </a:r>
            <a:fld id="{81D60167-4931-47E6-BA6A-407CBD079E47}" type="slidenum">
              <a:rPr dirty="0" spc="-15">
                <a:solidFill>
                  <a:srgbClr val="000000"/>
                </a:solidFill>
              </a:rPr>
              <a:t>10</a:t>
            </a:fld>
            <a:r>
              <a:rPr dirty="0" spc="-45">
                <a:solidFill>
                  <a:srgbClr val="000000"/>
                </a:solidFill>
              </a:rPr>
              <a:t> </a:t>
            </a:r>
            <a:r>
              <a:rPr dirty="0" spc="125">
                <a:solidFill>
                  <a:srgbClr val="000000"/>
                </a:solidFill>
              </a:rPr>
              <a:t>/</a:t>
            </a:r>
            <a:r>
              <a:rPr dirty="0" spc="-45">
                <a:solidFill>
                  <a:srgbClr val="000000"/>
                </a:solidFill>
              </a:rPr>
              <a:t> </a:t>
            </a:r>
            <a:r>
              <a:rPr dirty="0" spc="-15">
                <a:solidFill>
                  <a:srgbClr val="000000"/>
                </a:solidFill>
              </a:rPr>
              <a:t>11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16839"/>
          </a:xfrm>
          <a:prstGeom prst="rect">
            <a:avLst/>
          </a:prstGeom>
          <a:solidFill>
            <a:srgbClr val="4C549A"/>
          </a:solidFill>
        </p:spPr>
        <p:txBody>
          <a:bodyPr wrap="square" lIns="0" tIns="10795" rIns="0" bIns="0" rtlCol="0" vert="horz">
            <a:spAutoFit/>
          </a:bodyPr>
          <a:lstStyle/>
          <a:p>
            <a:pPr algn="ctr" marR="448309">
              <a:lnSpc>
                <a:spcPct val="100000"/>
              </a:lnSpc>
              <a:spcBef>
                <a:spcPts val="85"/>
              </a:spcBef>
            </a:pPr>
            <a:r>
              <a:rPr dirty="0" sz="500" spc="5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Introduction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pc="-25"/>
              <a:t>Paras</a:t>
            </a:r>
            <a:r>
              <a:rPr dirty="0" spc="40"/>
              <a:t> </a:t>
            </a:r>
            <a:r>
              <a:rPr dirty="0" spc="-20"/>
              <a:t>Yadav</a:t>
            </a:r>
            <a:r>
              <a:rPr dirty="0" spc="45"/>
              <a:t> </a:t>
            </a:r>
            <a:r>
              <a:rPr dirty="0" spc="-10"/>
              <a:t>(120CS0005)</a:t>
            </a:r>
            <a:r>
              <a:rPr dirty="0" spc="225"/>
              <a:t> </a:t>
            </a:r>
            <a:r>
              <a:rPr dirty="0" spc="20"/>
              <a:t>Amit</a:t>
            </a:r>
            <a:r>
              <a:rPr dirty="0" spc="40"/>
              <a:t> </a:t>
            </a:r>
            <a:r>
              <a:rPr dirty="0" spc="-20"/>
              <a:t>Sharma</a:t>
            </a:r>
            <a:r>
              <a:rPr dirty="0" spc="45"/>
              <a:t> </a:t>
            </a:r>
            <a:r>
              <a:rPr dirty="0" spc="-10"/>
              <a:t>(120CS0022)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61552" y="3367039"/>
            <a:ext cx="485140" cy="89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z="500" spc="25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IIITDM</a:t>
            </a:r>
            <a:r>
              <a:rPr dirty="0" sz="500" spc="-1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dirty="0" sz="500" spc="5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Kurnool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pc="-5"/>
              <a:t>Entre</a:t>
            </a:r>
            <a:r>
              <a:rPr dirty="0" spc="-20"/>
              <a:t>p</a:t>
            </a:r>
            <a:r>
              <a:rPr dirty="0" spc="-15"/>
              <a:t>reneurship</a:t>
            </a:r>
            <a:r>
              <a:rPr dirty="0" spc="40"/>
              <a:t> </a:t>
            </a:r>
            <a:r>
              <a:rPr dirty="0" spc="65"/>
              <a:t>&amp;</a:t>
            </a:r>
            <a:r>
              <a:rPr dirty="0" spc="40"/>
              <a:t> </a:t>
            </a:r>
            <a:r>
              <a:rPr dirty="0" spc="-10"/>
              <a:t>Management</a:t>
            </a:r>
            <a:r>
              <a:rPr dirty="0" spc="40"/>
              <a:t> </a:t>
            </a:r>
            <a:r>
              <a:rPr dirty="0" spc="-20"/>
              <a:t>F</a:t>
            </a:r>
            <a:r>
              <a:rPr dirty="0" spc="-10"/>
              <a:t>unc</a:t>
            </a:r>
            <a:r>
              <a:rPr dirty="0" spc="35"/>
              <a:t>t</a:t>
            </a:r>
            <a:r>
              <a:rPr dirty="0" spc="20"/>
              <a:t>i</a:t>
            </a:r>
            <a:r>
              <a:rPr dirty="0" spc="-25"/>
              <a:t>on</a:t>
            </a:r>
            <a:r>
              <a:rPr dirty="0" spc="10"/>
              <a:t>s</a:t>
            </a:r>
            <a:fld id="{81D60167-4931-47E6-BA6A-407CBD079E47}" type="slidenum">
              <a:rPr dirty="0" spc="-15">
                <a:solidFill>
                  <a:srgbClr val="000000"/>
                </a:solidFill>
              </a:rPr>
              <a:t>10</a:t>
            </a:fld>
            <a:r>
              <a:rPr dirty="0" spc="-45">
                <a:solidFill>
                  <a:srgbClr val="000000"/>
                </a:solidFill>
              </a:rPr>
              <a:t> </a:t>
            </a:r>
            <a:r>
              <a:rPr dirty="0" spc="125">
                <a:solidFill>
                  <a:srgbClr val="000000"/>
                </a:solidFill>
              </a:rPr>
              <a:t>/</a:t>
            </a:r>
            <a:r>
              <a:rPr dirty="0" spc="-45">
                <a:solidFill>
                  <a:srgbClr val="000000"/>
                </a:solidFill>
              </a:rPr>
              <a:t> </a:t>
            </a:r>
            <a:r>
              <a:rPr dirty="0" spc="-15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16674"/>
            <a:ext cx="4608195" cy="350520"/>
          </a:xfrm>
          <a:prstGeom prst="rect"/>
          <a:solidFill>
            <a:srgbClr val="F2F2F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pc="-50"/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3830" y="1455069"/>
            <a:ext cx="4290060" cy="4813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-35">
                <a:latin typeface="Tahoma"/>
                <a:cs typeface="Tahoma"/>
              </a:rPr>
              <a:t>Regulatory</a:t>
            </a:r>
            <a:r>
              <a:rPr dirty="0" sz="1000" spc="3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bodies</a:t>
            </a:r>
            <a:r>
              <a:rPr dirty="0" sz="1000" spc="30">
                <a:latin typeface="Tahoma"/>
                <a:cs typeface="Tahoma"/>
              </a:rPr>
              <a:t> </a:t>
            </a:r>
            <a:r>
              <a:rPr dirty="0" sz="1000" spc="-65">
                <a:latin typeface="Tahoma"/>
                <a:cs typeface="Tahoma"/>
              </a:rPr>
              <a:t>are</a:t>
            </a:r>
            <a:r>
              <a:rPr dirty="0" sz="1000" spc="3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the</a:t>
            </a:r>
            <a:r>
              <a:rPr dirty="0" sz="1000" spc="3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independent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bodies</a:t>
            </a:r>
            <a:r>
              <a:rPr dirty="0" sz="1000" spc="3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(mostly</a:t>
            </a:r>
            <a:r>
              <a:rPr dirty="0" sz="1000" spc="3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governmental)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established </a:t>
            </a:r>
            <a:r>
              <a:rPr dirty="0" sz="1000" spc="-30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by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the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government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to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set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standards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in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a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domain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and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to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make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sure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that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all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the 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standards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65">
                <a:latin typeface="Tahoma"/>
                <a:cs typeface="Tahoma"/>
              </a:rPr>
              <a:t>are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enforced.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364623"/>
            <a:ext cx="4608195" cy="91440"/>
          </a:xfrm>
          <a:custGeom>
            <a:avLst/>
            <a:gdLst/>
            <a:ahLst/>
            <a:cxnLst/>
            <a:rect l="l" t="t" r="r" b="b"/>
            <a:pathLst>
              <a:path w="4608195" h="91439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lnTo>
                  <a:pt x="1535976" y="91376"/>
                </a:lnTo>
                <a:lnTo>
                  <a:pt x="3071952" y="91376"/>
                </a:lnTo>
                <a:lnTo>
                  <a:pt x="4607928" y="91376"/>
                </a:lnTo>
                <a:lnTo>
                  <a:pt x="4607928" y="0"/>
                </a:lnTo>
                <a:close/>
              </a:path>
            </a:pathLst>
          </a:custGeom>
          <a:solidFill>
            <a:srgbClr val="4C54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0" y="0"/>
            <a:ext cx="4608195" cy="116839"/>
          </a:xfrm>
          <a:prstGeom prst="rect">
            <a:avLst/>
          </a:prstGeom>
          <a:solidFill>
            <a:srgbClr val="4C549A"/>
          </a:solidFill>
        </p:spPr>
        <p:txBody>
          <a:bodyPr wrap="square" lIns="0" tIns="10795" rIns="0" bIns="0" rtlCol="0" vert="horz">
            <a:spAutoFit/>
          </a:bodyPr>
          <a:lstStyle/>
          <a:p>
            <a:pPr algn="ctr" marR="448309">
              <a:lnSpc>
                <a:spcPct val="100000"/>
              </a:lnSpc>
              <a:spcBef>
                <a:spcPts val="85"/>
              </a:spcBef>
            </a:pPr>
            <a:r>
              <a:rPr dirty="0" sz="500" spc="5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Introduction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16674"/>
            <a:ext cx="4608195" cy="350520"/>
          </a:xfrm>
          <a:prstGeom prst="rect"/>
          <a:solidFill>
            <a:srgbClr val="F2F2F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pc="-70"/>
              <a:t>Objectives</a:t>
            </a:r>
            <a:r>
              <a:rPr dirty="0" spc="35"/>
              <a:t> </a:t>
            </a:r>
            <a:r>
              <a:rPr dirty="0" spc="-70"/>
              <a:t>of</a:t>
            </a:r>
            <a:r>
              <a:rPr dirty="0" spc="35"/>
              <a:t> </a:t>
            </a:r>
            <a:r>
              <a:rPr dirty="0" spc="-65"/>
              <a:t>a</a:t>
            </a:r>
            <a:r>
              <a:rPr dirty="0" spc="35"/>
              <a:t> </a:t>
            </a:r>
            <a:r>
              <a:rPr dirty="0" spc="-50"/>
              <a:t>Regulatory</a:t>
            </a:r>
            <a:r>
              <a:rPr dirty="0" spc="35"/>
              <a:t> </a:t>
            </a:r>
            <a:r>
              <a:rPr dirty="0" spc="5"/>
              <a:t>Body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6705" y="1438821"/>
            <a:ext cx="59601" cy="596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6705" y="1628609"/>
            <a:ext cx="59601" cy="5960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6705" y="1818398"/>
            <a:ext cx="59601" cy="5960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6705" y="2008187"/>
            <a:ext cx="59601" cy="5960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6705" y="2197976"/>
            <a:ext cx="59601" cy="5960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13830" y="1133977"/>
            <a:ext cx="3013075" cy="1164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5430" marR="5080" indent="-253365">
              <a:lnSpc>
                <a:spcPct val="124500"/>
              </a:lnSpc>
              <a:spcBef>
                <a:spcPts val="100"/>
              </a:spcBef>
            </a:pPr>
            <a:r>
              <a:rPr dirty="0" sz="1000" spc="-15">
                <a:latin typeface="Tahoma"/>
                <a:cs typeface="Tahoma"/>
              </a:rPr>
              <a:t>The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main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objectives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of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regulatory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bodies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65">
                <a:latin typeface="Tahoma"/>
                <a:cs typeface="Tahoma"/>
              </a:rPr>
              <a:t>are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as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follows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- </a:t>
            </a:r>
            <a:r>
              <a:rPr dirty="0" sz="1000" spc="-29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Licensing</a:t>
            </a:r>
            <a:endParaRPr sz="1000">
              <a:latin typeface="Tahoma"/>
              <a:cs typeface="Tahoma"/>
            </a:endParaRPr>
          </a:p>
          <a:p>
            <a:pPr marL="265430" marR="2204085">
              <a:lnSpc>
                <a:spcPct val="124500"/>
              </a:lnSpc>
            </a:pPr>
            <a:r>
              <a:rPr dirty="0" sz="1000" spc="-60">
                <a:latin typeface="Tahoma"/>
                <a:cs typeface="Tahoma"/>
              </a:rPr>
              <a:t>Ins</a:t>
            </a:r>
            <a:r>
              <a:rPr dirty="0" sz="1000" spc="-45">
                <a:latin typeface="Tahoma"/>
                <a:cs typeface="Tahoma"/>
              </a:rPr>
              <a:t>p</a:t>
            </a:r>
            <a:r>
              <a:rPr dirty="0" sz="1000" spc="-30">
                <a:latin typeface="Tahoma"/>
                <a:cs typeface="Tahoma"/>
              </a:rPr>
              <a:t>ecting  </a:t>
            </a:r>
            <a:r>
              <a:rPr dirty="0" sz="1000" spc="-30">
                <a:latin typeface="Tahoma"/>
                <a:cs typeface="Tahoma"/>
              </a:rPr>
              <a:t>Enforcing</a:t>
            </a:r>
            <a:endParaRPr sz="1000">
              <a:latin typeface="Tahoma"/>
              <a:cs typeface="Tahoma"/>
            </a:endParaRPr>
          </a:p>
          <a:p>
            <a:pPr marL="265430" marR="1442085">
              <a:lnSpc>
                <a:spcPct val="124500"/>
              </a:lnSpc>
            </a:pPr>
            <a:r>
              <a:rPr dirty="0" sz="1000" spc="-40">
                <a:latin typeface="Tahoma"/>
                <a:cs typeface="Tahoma"/>
              </a:rPr>
              <a:t>Review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and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Assessments </a:t>
            </a:r>
            <a:r>
              <a:rPr dirty="0" sz="1000" spc="-29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Regulation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and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Guides.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pc="-25"/>
              <a:t>Paras</a:t>
            </a:r>
            <a:r>
              <a:rPr dirty="0" spc="40"/>
              <a:t> </a:t>
            </a:r>
            <a:r>
              <a:rPr dirty="0" spc="-20"/>
              <a:t>Yadav</a:t>
            </a:r>
            <a:r>
              <a:rPr dirty="0" spc="45"/>
              <a:t> </a:t>
            </a:r>
            <a:r>
              <a:rPr dirty="0" spc="-10"/>
              <a:t>(120CS0005)</a:t>
            </a:r>
            <a:r>
              <a:rPr dirty="0" spc="225"/>
              <a:t> </a:t>
            </a:r>
            <a:r>
              <a:rPr dirty="0" spc="20"/>
              <a:t>Amit</a:t>
            </a:r>
            <a:r>
              <a:rPr dirty="0" spc="40"/>
              <a:t> </a:t>
            </a:r>
            <a:r>
              <a:rPr dirty="0" spc="-20"/>
              <a:t>Sharma</a:t>
            </a:r>
            <a:r>
              <a:rPr dirty="0" spc="45"/>
              <a:t> </a:t>
            </a:r>
            <a:r>
              <a:rPr dirty="0" spc="-10"/>
              <a:t>(120CS0022)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061552" y="3367039"/>
            <a:ext cx="485140" cy="89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z="500" spc="25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IIITDM</a:t>
            </a:r>
            <a:r>
              <a:rPr dirty="0" sz="500" spc="-1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500" spc="5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Kurnool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pc="-5"/>
              <a:t>Entre</a:t>
            </a:r>
            <a:r>
              <a:rPr dirty="0" spc="-20"/>
              <a:t>p</a:t>
            </a:r>
            <a:r>
              <a:rPr dirty="0" spc="-15"/>
              <a:t>reneurship</a:t>
            </a:r>
            <a:r>
              <a:rPr dirty="0" spc="40"/>
              <a:t> </a:t>
            </a:r>
            <a:r>
              <a:rPr dirty="0" spc="65"/>
              <a:t>&amp;</a:t>
            </a:r>
            <a:r>
              <a:rPr dirty="0" spc="40"/>
              <a:t> </a:t>
            </a:r>
            <a:r>
              <a:rPr dirty="0" spc="-10"/>
              <a:t>Management</a:t>
            </a:r>
            <a:r>
              <a:rPr dirty="0" spc="40"/>
              <a:t> </a:t>
            </a:r>
            <a:r>
              <a:rPr dirty="0" spc="-20"/>
              <a:t>F</a:t>
            </a:r>
            <a:r>
              <a:rPr dirty="0" spc="-10"/>
              <a:t>unc</a:t>
            </a:r>
            <a:r>
              <a:rPr dirty="0" spc="35"/>
              <a:t>t</a:t>
            </a:r>
            <a:r>
              <a:rPr dirty="0" spc="20"/>
              <a:t>i</a:t>
            </a:r>
            <a:r>
              <a:rPr dirty="0" spc="-25"/>
              <a:t>on</a:t>
            </a:r>
            <a:r>
              <a:rPr dirty="0" spc="10"/>
              <a:t>s</a:t>
            </a:r>
            <a:fld id="{81D60167-4931-47E6-BA6A-407CBD079E47}" type="slidenum">
              <a:rPr dirty="0" spc="-15">
                <a:solidFill>
                  <a:srgbClr val="000000"/>
                </a:solidFill>
              </a:rPr>
              <a:t>10</a:t>
            </a:fld>
            <a:r>
              <a:rPr dirty="0" spc="-45">
                <a:solidFill>
                  <a:srgbClr val="000000"/>
                </a:solidFill>
              </a:rPr>
              <a:t> </a:t>
            </a:r>
            <a:r>
              <a:rPr dirty="0" spc="125">
                <a:solidFill>
                  <a:srgbClr val="000000"/>
                </a:solidFill>
              </a:rPr>
              <a:t>/</a:t>
            </a:r>
            <a:r>
              <a:rPr dirty="0" spc="-45">
                <a:solidFill>
                  <a:srgbClr val="000000"/>
                </a:solidFill>
              </a:rPr>
              <a:t> </a:t>
            </a:r>
            <a:r>
              <a:rPr dirty="0" spc="-15">
                <a:solidFill>
                  <a:srgbClr val="000000"/>
                </a:solidFill>
              </a:rPr>
              <a:t>11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364623"/>
            <a:ext cx="4608195" cy="91440"/>
          </a:xfrm>
          <a:custGeom>
            <a:avLst/>
            <a:gdLst/>
            <a:ahLst/>
            <a:cxnLst/>
            <a:rect l="l" t="t" r="r" b="b"/>
            <a:pathLst>
              <a:path w="4608195" h="91439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lnTo>
                  <a:pt x="1535976" y="91376"/>
                </a:lnTo>
                <a:lnTo>
                  <a:pt x="3071952" y="91376"/>
                </a:lnTo>
                <a:lnTo>
                  <a:pt x="4607928" y="91376"/>
                </a:lnTo>
                <a:lnTo>
                  <a:pt x="4607928" y="0"/>
                </a:lnTo>
                <a:close/>
              </a:path>
            </a:pathLst>
          </a:custGeom>
          <a:solidFill>
            <a:srgbClr val="4C54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0" y="0"/>
            <a:ext cx="4608195" cy="116839"/>
          </a:xfrm>
          <a:prstGeom prst="rect">
            <a:avLst/>
          </a:prstGeom>
          <a:solidFill>
            <a:srgbClr val="4C549A"/>
          </a:solidFill>
        </p:spPr>
        <p:txBody>
          <a:bodyPr wrap="square" lIns="0" tIns="10795" rIns="0" bIns="0" rtlCol="0" vert="horz">
            <a:spAutoFit/>
          </a:bodyPr>
          <a:lstStyle/>
          <a:p>
            <a:pPr algn="ctr" marR="448309">
              <a:lnSpc>
                <a:spcPct val="100000"/>
              </a:lnSpc>
              <a:spcBef>
                <a:spcPts val="85"/>
              </a:spcBef>
            </a:pPr>
            <a:r>
              <a:rPr dirty="0" sz="500" spc="5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Introduction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16674"/>
            <a:ext cx="4608195" cy="350520"/>
          </a:xfrm>
          <a:prstGeom prst="rect"/>
          <a:solidFill>
            <a:srgbClr val="F2F2F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pc="-35"/>
              <a:t>Some</a:t>
            </a:r>
            <a:r>
              <a:rPr dirty="0" spc="15"/>
              <a:t> </a:t>
            </a:r>
            <a:r>
              <a:rPr dirty="0" spc="-55"/>
              <a:t>Examples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6705" y="1044537"/>
            <a:ext cx="59601" cy="596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6705" y="1234325"/>
            <a:ext cx="59601" cy="5960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6705" y="1424114"/>
            <a:ext cx="59601" cy="5960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6705" y="1613903"/>
            <a:ext cx="59601" cy="5960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3830" y="739692"/>
            <a:ext cx="3709670" cy="974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5430" marR="951230" indent="-253365">
              <a:lnSpc>
                <a:spcPct val="124500"/>
              </a:lnSpc>
              <a:spcBef>
                <a:spcPts val="100"/>
              </a:spcBef>
            </a:pPr>
            <a:r>
              <a:rPr dirty="0" sz="1000" spc="-50">
                <a:latin typeface="Tahoma"/>
                <a:cs typeface="Tahoma"/>
              </a:rPr>
              <a:t>Some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of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the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example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of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regulatory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bodies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65">
                <a:latin typeface="Tahoma"/>
                <a:cs typeface="Tahoma"/>
              </a:rPr>
              <a:t>are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- 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SEBI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(Securities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and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Exchange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Board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of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India)</a:t>
            </a:r>
            <a:endParaRPr sz="1000">
              <a:latin typeface="Tahoma"/>
              <a:cs typeface="Tahoma"/>
            </a:endParaRPr>
          </a:p>
          <a:p>
            <a:pPr marL="265430" marR="461645">
              <a:lnSpc>
                <a:spcPct val="124500"/>
              </a:lnSpc>
            </a:pPr>
            <a:r>
              <a:rPr dirty="0" sz="1000" spc="15">
                <a:latin typeface="Tahoma"/>
                <a:cs typeface="Tahoma"/>
              </a:rPr>
              <a:t>US-FDA </a:t>
            </a:r>
            <a:r>
              <a:rPr dirty="0" sz="1000" spc="-15">
                <a:latin typeface="Tahoma"/>
                <a:cs typeface="Tahoma"/>
              </a:rPr>
              <a:t>(United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States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Food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and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Drug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15">
                <a:latin typeface="Tahoma"/>
                <a:cs typeface="Tahoma"/>
              </a:rPr>
              <a:t>Administration) </a:t>
            </a:r>
            <a:r>
              <a:rPr dirty="0" sz="1000" spc="-29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RBI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(Reserve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Bank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of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India)</a:t>
            </a:r>
            <a:endParaRPr sz="1000">
              <a:latin typeface="Tahoma"/>
              <a:cs typeface="Tahoma"/>
            </a:endParaRPr>
          </a:p>
          <a:p>
            <a:pPr marL="265430">
              <a:lnSpc>
                <a:spcPct val="100000"/>
              </a:lnSpc>
              <a:spcBef>
                <a:spcPts val="295"/>
              </a:spcBef>
            </a:pPr>
            <a:r>
              <a:rPr dirty="0" sz="1000" spc="15">
                <a:latin typeface="Tahoma"/>
                <a:cs typeface="Tahoma"/>
              </a:rPr>
              <a:t>ICANN </a:t>
            </a:r>
            <a:r>
              <a:rPr dirty="0" sz="1000" spc="-40">
                <a:latin typeface="Tahoma"/>
                <a:cs typeface="Tahoma"/>
              </a:rPr>
              <a:t>(Internet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Corporation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for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Assigned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Names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and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Numbers)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pc="-25"/>
              <a:t>Paras</a:t>
            </a:r>
            <a:r>
              <a:rPr dirty="0" spc="40"/>
              <a:t> </a:t>
            </a:r>
            <a:r>
              <a:rPr dirty="0" spc="-20"/>
              <a:t>Yadav</a:t>
            </a:r>
            <a:r>
              <a:rPr dirty="0" spc="45"/>
              <a:t> </a:t>
            </a:r>
            <a:r>
              <a:rPr dirty="0" spc="-10"/>
              <a:t>(120CS0005)</a:t>
            </a:r>
            <a:r>
              <a:rPr dirty="0" spc="225"/>
              <a:t> </a:t>
            </a:r>
            <a:r>
              <a:rPr dirty="0" spc="20"/>
              <a:t>Amit</a:t>
            </a:r>
            <a:r>
              <a:rPr dirty="0" spc="40"/>
              <a:t> </a:t>
            </a:r>
            <a:r>
              <a:rPr dirty="0" spc="-20"/>
              <a:t>Sharma</a:t>
            </a:r>
            <a:r>
              <a:rPr dirty="0" spc="45"/>
              <a:t> </a:t>
            </a:r>
            <a:r>
              <a:rPr dirty="0" spc="-10"/>
              <a:t>(120CS0022)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061552" y="3367039"/>
            <a:ext cx="485140" cy="89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z="500" spc="25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IIITDM</a:t>
            </a:r>
            <a:r>
              <a:rPr dirty="0" sz="500" spc="-1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500" spc="5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Kurnool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pc="-5"/>
              <a:t>Entre</a:t>
            </a:r>
            <a:r>
              <a:rPr dirty="0" spc="-20"/>
              <a:t>p</a:t>
            </a:r>
            <a:r>
              <a:rPr dirty="0" spc="-15"/>
              <a:t>reneurship</a:t>
            </a:r>
            <a:r>
              <a:rPr dirty="0" spc="40"/>
              <a:t> </a:t>
            </a:r>
            <a:r>
              <a:rPr dirty="0" spc="65"/>
              <a:t>&amp;</a:t>
            </a:r>
            <a:r>
              <a:rPr dirty="0" spc="40"/>
              <a:t> </a:t>
            </a:r>
            <a:r>
              <a:rPr dirty="0" spc="-10"/>
              <a:t>Management</a:t>
            </a:r>
            <a:r>
              <a:rPr dirty="0" spc="40"/>
              <a:t> </a:t>
            </a:r>
            <a:r>
              <a:rPr dirty="0" spc="-20"/>
              <a:t>F</a:t>
            </a:r>
            <a:r>
              <a:rPr dirty="0" spc="-10"/>
              <a:t>unc</a:t>
            </a:r>
            <a:r>
              <a:rPr dirty="0" spc="35"/>
              <a:t>t</a:t>
            </a:r>
            <a:r>
              <a:rPr dirty="0" spc="20"/>
              <a:t>i</a:t>
            </a:r>
            <a:r>
              <a:rPr dirty="0" spc="-25"/>
              <a:t>on</a:t>
            </a:r>
            <a:r>
              <a:rPr dirty="0" spc="10"/>
              <a:t>s</a:t>
            </a:r>
            <a:fld id="{81D60167-4931-47E6-BA6A-407CBD079E47}" type="slidenum">
              <a:rPr dirty="0" spc="-15">
                <a:solidFill>
                  <a:srgbClr val="000000"/>
                </a:solidFill>
              </a:rPr>
              <a:t>10</a:t>
            </a:fld>
            <a:r>
              <a:rPr dirty="0" spc="-45">
                <a:solidFill>
                  <a:srgbClr val="000000"/>
                </a:solidFill>
              </a:rPr>
              <a:t> </a:t>
            </a:r>
            <a:r>
              <a:rPr dirty="0" spc="125">
                <a:solidFill>
                  <a:srgbClr val="000000"/>
                </a:solidFill>
              </a:rPr>
              <a:t>/</a:t>
            </a:r>
            <a:r>
              <a:rPr dirty="0" spc="-45">
                <a:solidFill>
                  <a:srgbClr val="000000"/>
                </a:solidFill>
              </a:rPr>
              <a:t> </a:t>
            </a:r>
            <a:r>
              <a:rPr dirty="0" spc="-15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3830" y="2446596"/>
            <a:ext cx="4286885" cy="4813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-40">
                <a:latin typeface="Tahoma"/>
                <a:cs typeface="Tahoma"/>
              </a:rPr>
              <a:t>It</a:t>
            </a:r>
            <a:r>
              <a:rPr dirty="0" sz="1000" spc="3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is</a:t>
            </a:r>
            <a:r>
              <a:rPr dirty="0" sz="1000" spc="3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very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important</a:t>
            </a:r>
            <a:r>
              <a:rPr dirty="0" sz="1000" spc="3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for</a:t>
            </a:r>
            <a:r>
              <a:rPr dirty="0" sz="1000" spc="3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managers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of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a</a:t>
            </a:r>
            <a:r>
              <a:rPr dirty="0" sz="1000" spc="3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particular</a:t>
            </a:r>
            <a:r>
              <a:rPr dirty="0" sz="1000" spc="3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firm</a:t>
            </a:r>
            <a:r>
              <a:rPr dirty="0" sz="1000" spc="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to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take</a:t>
            </a:r>
            <a:r>
              <a:rPr dirty="0" sz="1000" spc="3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correct</a:t>
            </a:r>
            <a:r>
              <a:rPr dirty="0" sz="1000" spc="30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measures</a:t>
            </a:r>
            <a:r>
              <a:rPr dirty="0" sz="1000" spc="3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in </a:t>
            </a:r>
            <a:r>
              <a:rPr dirty="0" sz="1000" spc="-29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order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to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sustain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in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the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regulatory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environment.</a:t>
            </a:r>
            <a:r>
              <a:rPr dirty="0" sz="1000" spc="13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Below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given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measures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can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be 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taken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by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managers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to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deal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with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regulatory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environment.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364611"/>
            <a:ext cx="4608195" cy="91440"/>
          </a:xfrm>
          <a:custGeom>
            <a:avLst/>
            <a:gdLst/>
            <a:ahLst/>
            <a:cxnLst/>
            <a:rect l="l" t="t" r="r" b="b"/>
            <a:pathLst>
              <a:path w="4608195" h="91439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91376"/>
                </a:lnTo>
                <a:lnTo>
                  <a:pt x="1535963" y="91376"/>
                </a:lnTo>
                <a:lnTo>
                  <a:pt x="3071939" y="91376"/>
                </a:lnTo>
                <a:lnTo>
                  <a:pt x="4607928" y="91376"/>
                </a:lnTo>
                <a:lnTo>
                  <a:pt x="4607928" y="0"/>
                </a:lnTo>
                <a:close/>
              </a:path>
            </a:pathLst>
          </a:custGeom>
          <a:solidFill>
            <a:srgbClr val="4C54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0" y="0"/>
            <a:ext cx="4608195" cy="116839"/>
          </a:xfrm>
          <a:prstGeom prst="rect">
            <a:avLst/>
          </a:prstGeom>
          <a:solidFill>
            <a:srgbClr val="4C549A"/>
          </a:solidFill>
        </p:spPr>
        <p:txBody>
          <a:bodyPr wrap="square" lIns="0" tIns="10795" rIns="0" bIns="0" rtlCol="0" vert="horz">
            <a:spAutoFit/>
          </a:bodyPr>
          <a:lstStyle/>
          <a:p>
            <a:pPr marL="1334770">
              <a:lnSpc>
                <a:spcPct val="100000"/>
              </a:lnSpc>
              <a:spcBef>
                <a:spcPts val="85"/>
              </a:spcBef>
            </a:pPr>
            <a:r>
              <a:rPr dirty="0" sz="500" spc="1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What</a:t>
            </a:r>
            <a:r>
              <a:rPr dirty="0" sz="500" spc="3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500" spc="-1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do</a:t>
            </a:r>
            <a:r>
              <a:rPr dirty="0" sz="500" spc="3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500" spc="-2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managers</a:t>
            </a:r>
            <a:r>
              <a:rPr dirty="0" sz="500" spc="35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500" spc="-3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needs</a:t>
            </a:r>
            <a:r>
              <a:rPr dirty="0" sz="500" spc="3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500" spc="15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to</a:t>
            </a:r>
            <a:r>
              <a:rPr dirty="0" sz="500" spc="3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500" spc="-2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do?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16674"/>
            <a:ext cx="4608195" cy="350520"/>
          </a:xfrm>
          <a:prstGeom prst="rect"/>
          <a:solidFill>
            <a:srgbClr val="F2F2F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pc="-65"/>
              <a:t>Table</a:t>
            </a:r>
            <a:r>
              <a:rPr dirty="0" spc="5"/>
              <a:t> </a:t>
            </a:r>
            <a:r>
              <a:rPr dirty="0" spc="-70"/>
              <a:t>of</a:t>
            </a:r>
            <a:r>
              <a:rPr dirty="0" spc="5"/>
              <a:t> </a:t>
            </a:r>
            <a:r>
              <a:rPr dirty="0" spc="-50"/>
              <a:t>Contents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534" y="1033322"/>
            <a:ext cx="146202" cy="14620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8414" y="1034214"/>
            <a:ext cx="7302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0">
                <a:solidFill>
                  <a:srgbClr val="FBFBFC"/>
                </a:solidFill>
                <a:latin typeface="Microsoft Sans Serif"/>
                <a:cs typeface="Microsoft Sans Serif"/>
              </a:rPr>
              <a:t>1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1858" y="1232382"/>
            <a:ext cx="59601" cy="5960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1858" y="1384211"/>
            <a:ext cx="59601" cy="5960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1858" y="1536039"/>
            <a:ext cx="59601" cy="5960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68465" y="1006556"/>
            <a:ext cx="1866900" cy="6330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9065" marR="760730" indent="-1270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solidFill>
                  <a:srgbClr val="CCCCCC"/>
                </a:solidFill>
                <a:latin typeface="Tahoma"/>
                <a:cs typeface="Tahoma"/>
                <a:hlinkClick r:id="rId6" action="ppaction://hlinksldjump"/>
              </a:rPr>
              <a:t>Introduction </a:t>
            </a:r>
            <a:r>
              <a:rPr dirty="0" sz="1000" spc="-25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dirty="0" sz="1000" spc="-35">
                <a:solidFill>
                  <a:srgbClr val="CCCCCC"/>
                </a:solidFill>
                <a:latin typeface="Tahoma"/>
                <a:cs typeface="Tahoma"/>
                <a:hlinkClick r:id="rId7" action="ppaction://hlinksldjump"/>
              </a:rPr>
              <a:t>Regulatory</a:t>
            </a:r>
            <a:r>
              <a:rPr dirty="0" sz="1000" spc="-10">
                <a:solidFill>
                  <a:srgbClr val="CCCCCC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dirty="0" sz="1000" spc="-25">
                <a:solidFill>
                  <a:srgbClr val="CCCCCC"/>
                </a:solidFill>
                <a:latin typeface="Tahoma"/>
                <a:cs typeface="Tahoma"/>
                <a:hlinkClick r:id="rId7" action="ppaction://hlinksldjump"/>
              </a:rPr>
              <a:t>Bodies</a:t>
            </a:r>
            <a:endParaRPr sz="1000">
              <a:latin typeface="Tahoma"/>
              <a:cs typeface="Tahoma"/>
            </a:endParaRPr>
          </a:p>
          <a:p>
            <a:pPr marL="139065" marR="5080">
              <a:lnSpc>
                <a:spcPts val="1200"/>
              </a:lnSpc>
              <a:spcBef>
                <a:spcPts val="30"/>
              </a:spcBef>
            </a:pPr>
            <a:r>
              <a:rPr dirty="0" sz="1000" spc="-30">
                <a:solidFill>
                  <a:srgbClr val="CCCCCC"/>
                </a:solidFill>
                <a:latin typeface="Tahoma"/>
                <a:cs typeface="Tahoma"/>
                <a:hlinkClick r:id="rId8" action="ppaction://hlinksldjump"/>
              </a:rPr>
              <a:t>Objectives</a:t>
            </a:r>
            <a:r>
              <a:rPr dirty="0" sz="1000" spc="5">
                <a:solidFill>
                  <a:srgbClr val="CCCCCC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dirty="0" sz="1000" spc="-30">
                <a:solidFill>
                  <a:srgbClr val="CCCCCC"/>
                </a:solidFill>
                <a:latin typeface="Tahoma"/>
                <a:cs typeface="Tahoma"/>
                <a:hlinkClick r:id="rId8" action="ppaction://hlinksldjump"/>
              </a:rPr>
              <a:t>of</a:t>
            </a:r>
            <a:r>
              <a:rPr dirty="0" sz="1000" spc="15">
                <a:solidFill>
                  <a:srgbClr val="CCCCCC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dirty="0" sz="1000" spc="-50">
                <a:solidFill>
                  <a:srgbClr val="CCCCCC"/>
                </a:solidFill>
                <a:latin typeface="Tahoma"/>
                <a:cs typeface="Tahoma"/>
                <a:hlinkClick r:id="rId8" action="ppaction://hlinksldjump"/>
              </a:rPr>
              <a:t>a</a:t>
            </a:r>
            <a:r>
              <a:rPr dirty="0" sz="1000" spc="10">
                <a:solidFill>
                  <a:srgbClr val="CCCCCC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dirty="0" sz="1000" spc="-35">
                <a:solidFill>
                  <a:srgbClr val="CCCCCC"/>
                </a:solidFill>
                <a:latin typeface="Tahoma"/>
                <a:cs typeface="Tahoma"/>
                <a:hlinkClick r:id="rId8" action="ppaction://hlinksldjump"/>
              </a:rPr>
              <a:t>Regulatory</a:t>
            </a:r>
            <a:r>
              <a:rPr dirty="0" sz="1000" spc="15">
                <a:solidFill>
                  <a:srgbClr val="CCCCCC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dirty="0" sz="1000" spc="-10">
                <a:solidFill>
                  <a:srgbClr val="CCCCCC"/>
                </a:solidFill>
                <a:latin typeface="Tahoma"/>
                <a:cs typeface="Tahoma"/>
                <a:hlinkClick r:id="rId8" action="ppaction://hlinksldjump"/>
              </a:rPr>
              <a:t>Body </a:t>
            </a:r>
            <a:r>
              <a:rPr dirty="0" sz="1000" spc="-295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dirty="0" sz="1000" spc="-50">
                <a:solidFill>
                  <a:srgbClr val="CCCCCC"/>
                </a:solidFill>
                <a:latin typeface="Tahoma"/>
                <a:cs typeface="Tahoma"/>
                <a:hlinkClick r:id="rId9" action="ppaction://hlinksldjump"/>
              </a:rPr>
              <a:t>Some</a:t>
            </a:r>
            <a:r>
              <a:rPr dirty="0" sz="1000" spc="10">
                <a:solidFill>
                  <a:srgbClr val="CCCCCC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dirty="0" sz="1000" spc="-35">
                <a:solidFill>
                  <a:srgbClr val="CCCCCC"/>
                </a:solidFill>
                <a:latin typeface="Tahoma"/>
                <a:cs typeface="Tahoma"/>
                <a:hlinkClick r:id="rId9" action="ppaction://hlinksldjump"/>
              </a:rPr>
              <a:t>Examples</a:t>
            </a:r>
            <a:endParaRPr sz="1000">
              <a:latin typeface="Tahoma"/>
              <a:cs typeface="Tahom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1534" y="1920024"/>
            <a:ext cx="146202" cy="14620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91858" y="2119096"/>
            <a:ext cx="59601" cy="59601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18414" y="1893270"/>
            <a:ext cx="1894839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8925" marR="5080" indent="-276860">
              <a:lnSpc>
                <a:spcPct val="100000"/>
              </a:lnSpc>
              <a:spcBef>
                <a:spcPts val="95"/>
              </a:spcBef>
            </a:pPr>
            <a:r>
              <a:rPr dirty="0" baseline="7936" sz="1050" spc="-30">
                <a:solidFill>
                  <a:srgbClr val="EDEDF4"/>
                </a:solidFill>
                <a:latin typeface="Microsoft Sans Serif"/>
                <a:cs typeface="Microsoft Sans Serif"/>
              </a:rPr>
              <a:t>2</a:t>
            </a:r>
            <a:r>
              <a:rPr dirty="0" baseline="7936" sz="1050" spc="-22">
                <a:solidFill>
                  <a:srgbClr val="EDEDF4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10">
                <a:latin typeface="Tahoma"/>
                <a:cs typeface="Tahoma"/>
                <a:hlinkClick r:id="rId2" action="ppaction://hlinksldjump"/>
              </a:rPr>
              <a:t>What </a:t>
            </a:r>
            <a:r>
              <a:rPr dirty="0" sz="1000" spc="-45">
                <a:latin typeface="Tahoma"/>
                <a:cs typeface="Tahoma"/>
                <a:hlinkClick r:id="rId2" action="ppaction://hlinksldjump"/>
              </a:rPr>
              <a:t>do </a:t>
            </a:r>
            <a:r>
              <a:rPr dirty="0" sz="1000" spc="-55">
                <a:latin typeface="Tahoma"/>
                <a:cs typeface="Tahoma"/>
                <a:hlinkClick r:id="rId2" action="ppaction://hlinksldjump"/>
              </a:rPr>
              <a:t>managers </a:t>
            </a:r>
            <a:r>
              <a:rPr dirty="0" sz="1000" spc="-65">
                <a:latin typeface="Tahoma"/>
                <a:cs typeface="Tahoma"/>
                <a:hlinkClick r:id="rId2" action="ppaction://hlinksldjump"/>
              </a:rPr>
              <a:t>needs</a:t>
            </a:r>
            <a:r>
              <a:rPr dirty="0" sz="1000" spc="-60"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1000" spc="-10">
                <a:latin typeface="Tahoma"/>
                <a:cs typeface="Tahoma"/>
                <a:hlinkClick r:id="rId2" action="ppaction://hlinksldjump"/>
              </a:rPr>
              <a:t>to </a:t>
            </a:r>
            <a:r>
              <a:rPr dirty="0" sz="1000" spc="-30">
                <a:latin typeface="Tahoma"/>
                <a:cs typeface="Tahoma"/>
                <a:hlinkClick r:id="rId2" action="ppaction://hlinksldjump"/>
              </a:rPr>
              <a:t>do? </a:t>
            </a:r>
            <a:r>
              <a:rPr dirty="0" sz="1000" spc="-30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  <a:hlinkClick r:id="rId12" action="ppaction://hlinksldjump"/>
              </a:rPr>
              <a:t>Stay</a:t>
            </a:r>
            <a:r>
              <a:rPr dirty="0" sz="1000" spc="10">
                <a:latin typeface="Tahoma"/>
                <a:cs typeface="Tahoma"/>
                <a:hlinkClick r:id="rId12" action="ppaction://hlinksldjump"/>
              </a:rPr>
              <a:t> </a:t>
            </a:r>
            <a:r>
              <a:rPr dirty="0" sz="1000" spc="-55">
                <a:latin typeface="Tahoma"/>
                <a:cs typeface="Tahoma"/>
                <a:hlinkClick r:id="rId12" action="ppaction://hlinksldjump"/>
              </a:rPr>
              <a:t>Informed</a:t>
            </a:r>
            <a:endParaRPr sz="1000">
              <a:latin typeface="Tahoma"/>
              <a:cs typeface="Tahoma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534" y="2503081"/>
            <a:ext cx="146202" cy="146202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18414" y="2476301"/>
            <a:ext cx="7435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7936" sz="1050" spc="-30">
                <a:solidFill>
                  <a:srgbClr val="FBFBFC"/>
                </a:solidFill>
                <a:latin typeface="Microsoft Sans Serif"/>
                <a:cs typeface="Microsoft Sans Serif"/>
              </a:rPr>
              <a:t>3</a:t>
            </a:r>
            <a:r>
              <a:rPr dirty="0" baseline="7936" sz="1050" spc="292">
                <a:solidFill>
                  <a:srgbClr val="FBFBFC"/>
                </a:solidFill>
                <a:latin typeface="Microsoft Sans Serif"/>
                <a:cs typeface="Microsoft Sans Serif"/>
              </a:rPr>
              <a:t> </a:t>
            </a:r>
            <a:r>
              <a:rPr dirty="0" baseline="7936" sz="1050" spc="292">
                <a:solidFill>
                  <a:srgbClr val="FBFBFC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35">
                <a:solidFill>
                  <a:srgbClr val="CCCCCC"/>
                </a:solidFill>
                <a:latin typeface="Tahoma"/>
                <a:cs typeface="Tahoma"/>
                <a:hlinkClick r:id="rId13" action="ppaction://hlinksldjump"/>
              </a:rPr>
              <a:t>Conclusion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pc="-25"/>
              <a:t>Paras</a:t>
            </a:r>
            <a:r>
              <a:rPr dirty="0" spc="40"/>
              <a:t> </a:t>
            </a:r>
            <a:r>
              <a:rPr dirty="0" spc="-20"/>
              <a:t>Yadav</a:t>
            </a:r>
            <a:r>
              <a:rPr dirty="0" spc="45"/>
              <a:t> </a:t>
            </a:r>
            <a:r>
              <a:rPr dirty="0" spc="-10"/>
              <a:t>(120CS0005)</a:t>
            </a:r>
            <a:r>
              <a:rPr dirty="0" spc="225"/>
              <a:t> </a:t>
            </a:r>
            <a:r>
              <a:rPr dirty="0" spc="20"/>
              <a:t>Amit</a:t>
            </a:r>
            <a:r>
              <a:rPr dirty="0" spc="40"/>
              <a:t> </a:t>
            </a:r>
            <a:r>
              <a:rPr dirty="0" spc="-20"/>
              <a:t>Sharma</a:t>
            </a:r>
            <a:r>
              <a:rPr dirty="0" spc="45"/>
              <a:t> </a:t>
            </a:r>
            <a:r>
              <a:rPr dirty="0" spc="-10"/>
              <a:t>(120CS0022)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061552" y="3367039"/>
            <a:ext cx="485140" cy="89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z="500" spc="25">
                <a:solidFill>
                  <a:srgbClr val="FFFFFF"/>
                </a:solidFill>
                <a:latin typeface="Microsoft Sans Serif"/>
                <a:cs typeface="Microsoft Sans Serif"/>
                <a:hlinkClick r:id="rId14" action="ppaction://hlinksldjump"/>
              </a:rPr>
              <a:t>IIITDM</a:t>
            </a:r>
            <a:r>
              <a:rPr dirty="0" sz="500" spc="-10">
                <a:solidFill>
                  <a:srgbClr val="FFFFFF"/>
                </a:solidFill>
                <a:latin typeface="Microsoft Sans Serif"/>
                <a:cs typeface="Microsoft Sans Serif"/>
                <a:hlinkClick r:id="rId14" action="ppaction://hlinksldjump"/>
              </a:rPr>
              <a:t> </a:t>
            </a:r>
            <a:r>
              <a:rPr dirty="0" sz="500" spc="5">
                <a:solidFill>
                  <a:srgbClr val="FFFFFF"/>
                </a:solidFill>
                <a:latin typeface="Microsoft Sans Serif"/>
                <a:cs typeface="Microsoft Sans Serif"/>
                <a:hlinkClick r:id="rId14" action="ppaction://hlinksldjump"/>
              </a:rPr>
              <a:t>Kurnool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pc="-5"/>
              <a:t>Entre</a:t>
            </a:r>
            <a:r>
              <a:rPr dirty="0" spc="-20"/>
              <a:t>p</a:t>
            </a:r>
            <a:r>
              <a:rPr dirty="0" spc="-15"/>
              <a:t>reneurship</a:t>
            </a:r>
            <a:r>
              <a:rPr dirty="0" spc="40"/>
              <a:t> </a:t>
            </a:r>
            <a:r>
              <a:rPr dirty="0" spc="65"/>
              <a:t>&amp;</a:t>
            </a:r>
            <a:r>
              <a:rPr dirty="0" spc="40"/>
              <a:t> </a:t>
            </a:r>
            <a:r>
              <a:rPr dirty="0" spc="-10"/>
              <a:t>Management</a:t>
            </a:r>
            <a:r>
              <a:rPr dirty="0" spc="40"/>
              <a:t> </a:t>
            </a:r>
            <a:r>
              <a:rPr dirty="0" spc="-20"/>
              <a:t>F</a:t>
            </a:r>
            <a:r>
              <a:rPr dirty="0" spc="-10"/>
              <a:t>unc</a:t>
            </a:r>
            <a:r>
              <a:rPr dirty="0" spc="35"/>
              <a:t>t</a:t>
            </a:r>
            <a:r>
              <a:rPr dirty="0" spc="20"/>
              <a:t>i</a:t>
            </a:r>
            <a:r>
              <a:rPr dirty="0" spc="-25"/>
              <a:t>on</a:t>
            </a:r>
            <a:r>
              <a:rPr dirty="0" spc="10"/>
              <a:t>s</a:t>
            </a:r>
            <a:fld id="{81D60167-4931-47E6-BA6A-407CBD079E47}" type="slidenum">
              <a:rPr dirty="0" spc="-15">
                <a:solidFill>
                  <a:srgbClr val="000000"/>
                </a:solidFill>
              </a:rPr>
              <a:t>10</a:t>
            </a:fld>
            <a:r>
              <a:rPr dirty="0" spc="-45">
                <a:solidFill>
                  <a:srgbClr val="000000"/>
                </a:solidFill>
              </a:rPr>
              <a:t> </a:t>
            </a:r>
            <a:r>
              <a:rPr dirty="0" spc="125">
                <a:solidFill>
                  <a:srgbClr val="000000"/>
                </a:solidFill>
              </a:rPr>
              <a:t>/</a:t>
            </a:r>
            <a:r>
              <a:rPr dirty="0" spc="-45">
                <a:solidFill>
                  <a:srgbClr val="000000"/>
                </a:solidFill>
              </a:rPr>
              <a:t> </a:t>
            </a:r>
            <a:r>
              <a:rPr dirty="0" spc="-15">
                <a:solidFill>
                  <a:srgbClr val="000000"/>
                </a:solidFill>
              </a:rPr>
              <a:t>11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364623"/>
            <a:ext cx="4608195" cy="91440"/>
          </a:xfrm>
          <a:custGeom>
            <a:avLst/>
            <a:gdLst/>
            <a:ahLst/>
            <a:cxnLst/>
            <a:rect l="l" t="t" r="r" b="b"/>
            <a:pathLst>
              <a:path w="4608195" h="91439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91376"/>
                </a:lnTo>
                <a:lnTo>
                  <a:pt x="1535976" y="91376"/>
                </a:lnTo>
                <a:lnTo>
                  <a:pt x="3071952" y="91376"/>
                </a:lnTo>
                <a:lnTo>
                  <a:pt x="4607928" y="91376"/>
                </a:lnTo>
                <a:lnTo>
                  <a:pt x="4607928" y="0"/>
                </a:lnTo>
                <a:close/>
              </a:path>
            </a:pathLst>
          </a:custGeom>
          <a:solidFill>
            <a:srgbClr val="4C54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0" y="0"/>
            <a:ext cx="4608195" cy="116839"/>
          </a:xfrm>
          <a:prstGeom prst="rect">
            <a:avLst/>
          </a:prstGeom>
          <a:solidFill>
            <a:srgbClr val="4C549A"/>
          </a:solidFill>
        </p:spPr>
        <p:txBody>
          <a:bodyPr wrap="square" lIns="0" tIns="10795" rIns="0" bIns="0" rtlCol="0" vert="horz">
            <a:spAutoFit/>
          </a:bodyPr>
          <a:lstStyle/>
          <a:p>
            <a:pPr marL="1334770">
              <a:lnSpc>
                <a:spcPct val="100000"/>
              </a:lnSpc>
              <a:spcBef>
                <a:spcPts val="85"/>
              </a:spcBef>
            </a:pPr>
            <a:r>
              <a:rPr dirty="0" sz="500" spc="1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What</a:t>
            </a:r>
            <a:r>
              <a:rPr dirty="0" sz="500" spc="3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500" spc="-1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do</a:t>
            </a:r>
            <a:r>
              <a:rPr dirty="0" sz="500" spc="3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500" spc="-2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managers</a:t>
            </a:r>
            <a:r>
              <a:rPr dirty="0" sz="500" spc="35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500" spc="-3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needs</a:t>
            </a:r>
            <a:r>
              <a:rPr dirty="0" sz="500" spc="3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500" spc="15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to</a:t>
            </a:r>
            <a:r>
              <a:rPr dirty="0" sz="500" spc="3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500" spc="-2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do?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16674"/>
            <a:ext cx="4608195" cy="350520"/>
          </a:xfrm>
          <a:prstGeom prst="rect"/>
          <a:solidFill>
            <a:srgbClr val="F2F2F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pc="-25"/>
              <a:t>Stay</a:t>
            </a:r>
            <a:r>
              <a:rPr dirty="0"/>
              <a:t> </a:t>
            </a:r>
            <a:r>
              <a:rPr dirty="0" spc="-70"/>
              <a:t>Informed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6705" y="708317"/>
            <a:ext cx="59601" cy="5960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66877" y="631220"/>
            <a:ext cx="4127500" cy="2534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45415">
              <a:lnSpc>
                <a:spcPct val="100000"/>
              </a:lnSpc>
              <a:spcBef>
                <a:spcPts val="95"/>
              </a:spcBef>
            </a:pPr>
            <a:r>
              <a:rPr dirty="0" sz="1000" spc="-35">
                <a:latin typeface="Tahoma"/>
                <a:cs typeface="Tahoma"/>
              </a:rPr>
              <a:t>Regulatory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changes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65">
                <a:latin typeface="Tahoma"/>
                <a:cs typeface="Tahoma"/>
              </a:rPr>
              <a:t>are</a:t>
            </a:r>
            <a:r>
              <a:rPr dirty="0" sz="1000" spc="3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dynamic</a:t>
            </a:r>
            <a:r>
              <a:rPr dirty="0" sz="1000" spc="3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in</a:t>
            </a:r>
            <a:r>
              <a:rPr dirty="0" sz="1000" spc="3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nature</a:t>
            </a:r>
            <a:r>
              <a:rPr dirty="0" sz="1000" spc="3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i.e.</a:t>
            </a:r>
            <a:r>
              <a:rPr dirty="0" sz="1000" spc="14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they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can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be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get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evolved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and </a:t>
            </a:r>
            <a:r>
              <a:rPr dirty="0" sz="1000" spc="-29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changed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overnight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as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per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the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decision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of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the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governing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body.</a:t>
            </a:r>
            <a:endParaRPr sz="1000">
              <a:latin typeface="Tahoma"/>
              <a:cs typeface="Tahoma"/>
            </a:endParaRPr>
          </a:p>
          <a:p>
            <a:pPr marL="12700" marR="229870">
              <a:lnSpc>
                <a:spcPct val="100000"/>
              </a:lnSpc>
              <a:spcBef>
                <a:spcPts val="290"/>
              </a:spcBef>
            </a:pPr>
            <a:r>
              <a:rPr dirty="0" sz="1000" spc="-30">
                <a:latin typeface="Tahoma"/>
                <a:cs typeface="Tahoma"/>
              </a:rPr>
              <a:t>Every </a:t>
            </a:r>
            <a:r>
              <a:rPr dirty="0" sz="1000" spc="-25">
                <a:latin typeface="Tahoma"/>
                <a:cs typeface="Tahoma"/>
              </a:rPr>
              <a:t>firm </a:t>
            </a:r>
            <a:r>
              <a:rPr dirty="0" sz="1000" spc="-65">
                <a:latin typeface="Tahoma"/>
                <a:cs typeface="Tahoma"/>
              </a:rPr>
              <a:t>needs</a:t>
            </a:r>
            <a:r>
              <a:rPr dirty="0" sz="1000" spc="-6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to </a:t>
            </a:r>
            <a:r>
              <a:rPr dirty="0" sz="1000" spc="-50">
                <a:latin typeface="Tahoma"/>
                <a:cs typeface="Tahoma"/>
              </a:rPr>
              <a:t>change </a:t>
            </a:r>
            <a:r>
              <a:rPr dirty="0" sz="1000" spc="-25">
                <a:latin typeface="Tahoma"/>
                <a:cs typeface="Tahoma"/>
              </a:rPr>
              <a:t>itself </a:t>
            </a:r>
            <a:r>
              <a:rPr dirty="0" sz="1000" spc="-35">
                <a:latin typeface="Tahoma"/>
                <a:cs typeface="Tahoma"/>
              </a:rPr>
              <a:t>according </a:t>
            </a:r>
            <a:r>
              <a:rPr dirty="0" sz="1000" spc="-10">
                <a:latin typeface="Tahoma"/>
                <a:cs typeface="Tahoma"/>
              </a:rPr>
              <a:t>to </a:t>
            </a:r>
            <a:r>
              <a:rPr dirty="0" sz="1000" spc="-35">
                <a:latin typeface="Tahoma"/>
                <a:cs typeface="Tahoma"/>
              </a:rPr>
              <a:t>the </a:t>
            </a:r>
            <a:r>
              <a:rPr dirty="0" sz="1000" spc="-65">
                <a:latin typeface="Tahoma"/>
                <a:cs typeface="Tahoma"/>
              </a:rPr>
              <a:t>new</a:t>
            </a:r>
            <a:r>
              <a:rPr dirty="0" sz="1000" spc="-6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norms.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Therefore, </a:t>
            </a:r>
            <a:r>
              <a:rPr dirty="0" sz="1000" spc="-30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managers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must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follow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all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the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sources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of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information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about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the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coming 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regulatory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changes.</a:t>
            </a:r>
            <a:endParaRPr sz="10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285"/>
              </a:spcBef>
            </a:pPr>
            <a:r>
              <a:rPr dirty="0" sz="1000" spc="-35">
                <a:latin typeface="Tahoma"/>
                <a:cs typeface="Tahoma"/>
              </a:rPr>
              <a:t>Managers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65">
                <a:latin typeface="Tahoma"/>
                <a:cs typeface="Tahoma"/>
              </a:rPr>
              <a:t>need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to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65">
                <a:latin typeface="Tahoma"/>
                <a:cs typeface="Tahoma"/>
              </a:rPr>
              <a:t>keep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15">
                <a:latin typeface="Tahoma"/>
                <a:cs typeface="Tahoma"/>
              </a:rPr>
              <a:t>track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of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global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regulatory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content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as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well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as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the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15">
                <a:latin typeface="Tahoma"/>
                <a:cs typeface="Tahoma"/>
              </a:rPr>
              <a:t>local </a:t>
            </a:r>
            <a:r>
              <a:rPr dirty="0" sz="1000" spc="-29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regulatory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content,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from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multiple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sources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of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information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such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as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65">
                <a:latin typeface="Tahoma"/>
                <a:cs typeface="Tahoma"/>
              </a:rPr>
              <a:t>some </a:t>
            </a:r>
            <a:r>
              <a:rPr dirty="0" sz="1000" spc="-6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publications,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15">
                <a:latin typeface="Tahoma"/>
                <a:cs typeface="Tahoma"/>
              </a:rPr>
              <a:t>local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65">
                <a:latin typeface="Tahoma"/>
                <a:cs typeface="Tahoma"/>
              </a:rPr>
              <a:t>news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channels,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global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65">
                <a:latin typeface="Tahoma"/>
                <a:cs typeface="Tahoma"/>
              </a:rPr>
              <a:t>news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channels,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industry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associations, </a:t>
            </a:r>
            <a:r>
              <a:rPr dirty="0" sz="1000" spc="-30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etc.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50">
                <a:solidFill>
                  <a:srgbClr val="FF0000"/>
                </a:solidFill>
                <a:latin typeface="Trebuchet MS"/>
                <a:cs typeface="Trebuchet MS"/>
              </a:rPr>
              <a:t>HACK</a:t>
            </a:r>
            <a:r>
              <a:rPr dirty="0" sz="1200" spc="-2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200" spc="-55">
                <a:latin typeface="Trebuchet MS"/>
                <a:cs typeface="Trebuchet MS"/>
              </a:rPr>
              <a:t>-</a:t>
            </a:r>
            <a:endParaRPr sz="1200">
              <a:latin typeface="Trebuchet MS"/>
              <a:cs typeface="Trebuchet MS"/>
            </a:endParaRPr>
          </a:p>
          <a:p>
            <a:pPr marL="12700" marR="83185">
              <a:lnSpc>
                <a:spcPct val="100000"/>
              </a:lnSpc>
              <a:spcBef>
                <a:spcPts val="960"/>
              </a:spcBef>
            </a:pPr>
            <a:r>
              <a:rPr dirty="0" sz="1000" spc="-40">
                <a:latin typeface="Tahoma"/>
                <a:cs typeface="Tahoma"/>
              </a:rPr>
              <a:t>It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is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not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possible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for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a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manager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to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65">
                <a:latin typeface="Tahoma"/>
                <a:cs typeface="Tahoma"/>
              </a:rPr>
              <a:t>keep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15">
                <a:latin typeface="Tahoma"/>
                <a:cs typeface="Tahoma"/>
              </a:rPr>
              <a:t>track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of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all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these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information, 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therefore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he/she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can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opt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for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a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service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from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a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content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provider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who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ensures </a:t>
            </a:r>
            <a:r>
              <a:rPr dirty="0" sz="1000" spc="-5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that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all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the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necessary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information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should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be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received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by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manager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as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soon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as </a:t>
            </a:r>
            <a:r>
              <a:rPr dirty="0" sz="1000" spc="-30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possible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that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15">
                <a:latin typeface="Tahoma"/>
                <a:cs typeface="Tahoma"/>
              </a:rPr>
              <a:t>too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in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a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summarized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form.</a:t>
            </a:r>
            <a:endParaRPr sz="10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6705" y="1049934"/>
            <a:ext cx="59601" cy="5960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6705" y="1543380"/>
            <a:ext cx="59601" cy="5960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6705" y="2610497"/>
            <a:ext cx="59601" cy="59601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pc="-25"/>
              <a:t>Paras</a:t>
            </a:r>
            <a:r>
              <a:rPr dirty="0" spc="40"/>
              <a:t> </a:t>
            </a:r>
            <a:r>
              <a:rPr dirty="0" spc="-20"/>
              <a:t>Yadav</a:t>
            </a:r>
            <a:r>
              <a:rPr dirty="0" spc="45"/>
              <a:t> </a:t>
            </a:r>
            <a:r>
              <a:rPr dirty="0" spc="-10"/>
              <a:t>(120CS0005)</a:t>
            </a:r>
            <a:r>
              <a:rPr dirty="0" spc="225"/>
              <a:t> </a:t>
            </a:r>
            <a:r>
              <a:rPr dirty="0" spc="20"/>
              <a:t>Amit</a:t>
            </a:r>
            <a:r>
              <a:rPr dirty="0" spc="40"/>
              <a:t> </a:t>
            </a:r>
            <a:r>
              <a:rPr dirty="0" spc="-20"/>
              <a:t>Sharma</a:t>
            </a:r>
            <a:r>
              <a:rPr dirty="0" spc="45"/>
              <a:t> </a:t>
            </a:r>
            <a:r>
              <a:rPr dirty="0" spc="-10"/>
              <a:t>(120CS0022)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61552" y="3367039"/>
            <a:ext cx="485140" cy="89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z="500" spc="25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IIITDM</a:t>
            </a:r>
            <a:r>
              <a:rPr dirty="0" sz="500" spc="-1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dirty="0" sz="500" spc="5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Kurnool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pc="-5"/>
              <a:t>Entre</a:t>
            </a:r>
            <a:r>
              <a:rPr dirty="0" spc="-20"/>
              <a:t>p</a:t>
            </a:r>
            <a:r>
              <a:rPr dirty="0" spc="-15"/>
              <a:t>reneurship</a:t>
            </a:r>
            <a:r>
              <a:rPr dirty="0" spc="40"/>
              <a:t> </a:t>
            </a:r>
            <a:r>
              <a:rPr dirty="0" spc="65"/>
              <a:t>&amp;</a:t>
            </a:r>
            <a:r>
              <a:rPr dirty="0" spc="40"/>
              <a:t> </a:t>
            </a:r>
            <a:r>
              <a:rPr dirty="0" spc="-10"/>
              <a:t>Management</a:t>
            </a:r>
            <a:r>
              <a:rPr dirty="0" spc="40"/>
              <a:t> </a:t>
            </a:r>
            <a:r>
              <a:rPr dirty="0" spc="-20"/>
              <a:t>F</a:t>
            </a:r>
            <a:r>
              <a:rPr dirty="0" spc="-10"/>
              <a:t>unc</a:t>
            </a:r>
            <a:r>
              <a:rPr dirty="0" spc="35"/>
              <a:t>t</a:t>
            </a:r>
            <a:r>
              <a:rPr dirty="0" spc="20"/>
              <a:t>i</a:t>
            </a:r>
            <a:r>
              <a:rPr dirty="0" spc="-25"/>
              <a:t>on</a:t>
            </a:r>
            <a:r>
              <a:rPr dirty="0" spc="10"/>
              <a:t>s</a:t>
            </a:r>
            <a:fld id="{81D60167-4931-47E6-BA6A-407CBD079E47}" type="slidenum">
              <a:rPr dirty="0" spc="-15">
                <a:solidFill>
                  <a:srgbClr val="000000"/>
                </a:solidFill>
              </a:rPr>
              <a:t>10</a:t>
            </a:fld>
            <a:r>
              <a:rPr dirty="0" spc="-45">
                <a:solidFill>
                  <a:srgbClr val="000000"/>
                </a:solidFill>
              </a:rPr>
              <a:t> </a:t>
            </a:r>
            <a:r>
              <a:rPr dirty="0" spc="125">
                <a:solidFill>
                  <a:srgbClr val="000000"/>
                </a:solidFill>
              </a:rPr>
              <a:t>/</a:t>
            </a:r>
            <a:r>
              <a:rPr dirty="0" spc="-45">
                <a:solidFill>
                  <a:srgbClr val="000000"/>
                </a:solidFill>
              </a:rPr>
              <a:t> </a:t>
            </a:r>
            <a:r>
              <a:rPr dirty="0" spc="-15">
                <a:solidFill>
                  <a:srgbClr val="000000"/>
                </a:solidFill>
              </a:rPr>
              <a:t>11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364611"/>
            <a:ext cx="4608195" cy="91440"/>
          </a:xfrm>
          <a:custGeom>
            <a:avLst/>
            <a:gdLst/>
            <a:ahLst/>
            <a:cxnLst/>
            <a:rect l="l" t="t" r="r" b="b"/>
            <a:pathLst>
              <a:path w="4608195" h="91439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91376"/>
                </a:lnTo>
                <a:lnTo>
                  <a:pt x="1535963" y="91376"/>
                </a:lnTo>
                <a:lnTo>
                  <a:pt x="3071939" y="91376"/>
                </a:lnTo>
                <a:lnTo>
                  <a:pt x="4607928" y="91376"/>
                </a:lnTo>
                <a:lnTo>
                  <a:pt x="4607928" y="0"/>
                </a:lnTo>
                <a:close/>
              </a:path>
            </a:pathLst>
          </a:custGeom>
          <a:solidFill>
            <a:srgbClr val="4C54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0" y="0"/>
            <a:ext cx="4608195" cy="116839"/>
          </a:xfrm>
          <a:prstGeom prst="rect">
            <a:avLst/>
          </a:prstGeom>
          <a:solidFill>
            <a:srgbClr val="4C549A"/>
          </a:solidFill>
        </p:spPr>
        <p:txBody>
          <a:bodyPr wrap="square" lIns="0" tIns="10795" rIns="0" bIns="0" rtlCol="0" vert="horz">
            <a:spAutoFit/>
          </a:bodyPr>
          <a:lstStyle/>
          <a:p>
            <a:pPr algn="ctr" marR="407034">
              <a:lnSpc>
                <a:spcPct val="100000"/>
              </a:lnSpc>
              <a:spcBef>
                <a:spcPts val="85"/>
              </a:spcBef>
            </a:pPr>
            <a:r>
              <a:rPr dirty="0" sz="500" spc="-2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Conclusion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16674"/>
            <a:ext cx="4608195" cy="350520"/>
          </a:xfrm>
          <a:prstGeom prst="rect"/>
          <a:solidFill>
            <a:srgbClr val="F2F2F2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pc="-65"/>
              <a:t>Table</a:t>
            </a:r>
            <a:r>
              <a:rPr dirty="0" spc="5"/>
              <a:t> </a:t>
            </a:r>
            <a:r>
              <a:rPr dirty="0" spc="-70"/>
              <a:t>of</a:t>
            </a:r>
            <a:r>
              <a:rPr dirty="0" spc="5"/>
              <a:t> </a:t>
            </a:r>
            <a:r>
              <a:rPr dirty="0" spc="-50"/>
              <a:t>Contents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534" y="1033322"/>
            <a:ext cx="146202" cy="14620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8414" y="1034214"/>
            <a:ext cx="7302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0">
                <a:solidFill>
                  <a:srgbClr val="FBFBFC"/>
                </a:solidFill>
                <a:latin typeface="Microsoft Sans Serif"/>
                <a:cs typeface="Microsoft Sans Serif"/>
              </a:rPr>
              <a:t>1</a:t>
            </a:r>
            <a:endParaRPr sz="7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1858" y="1232382"/>
            <a:ext cx="59601" cy="5960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1858" y="1384211"/>
            <a:ext cx="59601" cy="5960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1858" y="1536039"/>
            <a:ext cx="59601" cy="5960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68465" y="1006556"/>
            <a:ext cx="1866900" cy="6330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9065" marR="760730" indent="-1270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solidFill>
                  <a:srgbClr val="CCCCCC"/>
                </a:solidFill>
                <a:latin typeface="Tahoma"/>
                <a:cs typeface="Tahoma"/>
                <a:hlinkClick r:id="rId6" action="ppaction://hlinksldjump"/>
              </a:rPr>
              <a:t>Introduction </a:t>
            </a:r>
            <a:r>
              <a:rPr dirty="0" sz="1000" spc="-25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dirty="0" sz="1000" spc="-35">
                <a:solidFill>
                  <a:srgbClr val="CCCCCC"/>
                </a:solidFill>
                <a:latin typeface="Tahoma"/>
                <a:cs typeface="Tahoma"/>
                <a:hlinkClick r:id="rId7" action="ppaction://hlinksldjump"/>
              </a:rPr>
              <a:t>Regulatory</a:t>
            </a:r>
            <a:r>
              <a:rPr dirty="0" sz="1000" spc="-10">
                <a:solidFill>
                  <a:srgbClr val="CCCCCC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dirty="0" sz="1000" spc="-25">
                <a:solidFill>
                  <a:srgbClr val="CCCCCC"/>
                </a:solidFill>
                <a:latin typeface="Tahoma"/>
                <a:cs typeface="Tahoma"/>
                <a:hlinkClick r:id="rId7" action="ppaction://hlinksldjump"/>
              </a:rPr>
              <a:t>Bodies</a:t>
            </a:r>
            <a:endParaRPr sz="1000">
              <a:latin typeface="Tahoma"/>
              <a:cs typeface="Tahoma"/>
            </a:endParaRPr>
          </a:p>
          <a:p>
            <a:pPr marL="139065" marR="5080">
              <a:lnSpc>
                <a:spcPts val="1200"/>
              </a:lnSpc>
              <a:spcBef>
                <a:spcPts val="30"/>
              </a:spcBef>
            </a:pPr>
            <a:r>
              <a:rPr dirty="0" sz="1000" spc="-30">
                <a:solidFill>
                  <a:srgbClr val="CCCCCC"/>
                </a:solidFill>
                <a:latin typeface="Tahoma"/>
                <a:cs typeface="Tahoma"/>
                <a:hlinkClick r:id="rId8" action="ppaction://hlinksldjump"/>
              </a:rPr>
              <a:t>Objectives</a:t>
            </a:r>
            <a:r>
              <a:rPr dirty="0" sz="1000" spc="5">
                <a:solidFill>
                  <a:srgbClr val="CCCCCC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dirty="0" sz="1000" spc="-30">
                <a:solidFill>
                  <a:srgbClr val="CCCCCC"/>
                </a:solidFill>
                <a:latin typeface="Tahoma"/>
                <a:cs typeface="Tahoma"/>
                <a:hlinkClick r:id="rId8" action="ppaction://hlinksldjump"/>
              </a:rPr>
              <a:t>of</a:t>
            </a:r>
            <a:r>
              <a:rPr dirty="0" sz="1000" spc="15">
                <a:solidFill>
                  <a:srgbClr val="CCCCCC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dirty="0" sz="1000" spc="-50">
                <a:solidFill>
                  <a:srgbClr val="CCCCCC"/>
                </a:solidFill>
                <a:latin typeface="Tahoma"/>
                <a:cs typeface="Tahoma"/>
                <a:hlinkClick r:id="rId8" action="ppaction://hlinksldjump"/>
              </a:rPr>
              <a:t>a</a:t>
            </a:r>
            <a:r>
              <a:rPr dirty="0" sz="1000" spc="10">
                <a:solidFill>
                  <a:srgbClr val="CCCCCC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dirty="0" sz="1000" spc="-35">
                <a:solidFill>
                  <a:srgbClr val="CCCCCC"/>
                </a:solidFill>
                <a:latin typeface="Tahoma"/>
                <a:cs typeface="Tahoma"/>
                <a:hlinkClick r:id="rId8" action="ppaction://hlinksldjump"/>
              </a:rPr>
              <a:t>Regulatory</a:t>
            </a:r>
            <a:r>
              <a:rPr dirty="0" sz="1000" spc="15">
                <a:solidFill>
                  <a:srgbClr val="CCCCCC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dirty="0" sz="1000" spc="-10">
                <a:solidFill>
                  <a:srgbClr val="CCCCCC"/>
                </a:solidFill>
                <a:latin typeface="Tahoma"/>
                <a:cs typeface="Tahoma"/>
                <a:hlinkClick r:id="rId8" action="ppaction://hlinksldjump"/>
              </a:rPr>
              <a:t>Body </a:t>
            </a:r>
            <a:r>
              <a:rPr dirty="0" sz="1000" spc="-295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dirty="0" sz="1000" spc="-50">
                <a:solidFill>
                  <a:srgbClr val="CCCCCC"/>
                </a:solidFill>
                <a:latin typeface="Tahoma"/>
                <a:cs typeface="Tahoma"/>
                <a:hlinkClick r:id="rId9" action="ppaction://hlinksldjump"/>
              </a:rPr>
              <a:t>Some</a:t>
            </a:r>
            <a:r>
              <a:rPr dirty="0" sz="1000" spc="10">
                <a:solidFill>
                  <a:srgbClr val="CCCCCC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dirty="0" sz="1000" spc="-35">
                <a:solidFill>
                  <a:srgbClr val="CCCCCC"/>
                </a:solidFill>
                <a:latin typeface="Tahoma"/>
                <a:cs typeface="Tahoma"/>
                <a:hlinkClick r:id="rId9" action="ppaction://hlinksldjump"/>
              </a:rPr>
              <a:t>Examples</a:t>
            </a:r>
            <a:endParaRPr sz="1000">
              <a:latin typeface="Tahoma"/>
              <a:cs typeface="Tahom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534" y="1920024"/>
            <a:ext cx="146202" cy="14620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91858" y="2119096"/>
            <a:ext cx="59601" cy="59601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18414" y="1893270"/>
            <a:ext cx="1894839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8925" marR="5080" indent="-276860">
              <a:lnSpc>
                <a:spcPct val="100000"/>
              </a:lnSpc>
              <a:spcBef>
                <a:spcPts val="95"/>
              </a:spcBef>
            </a:pPr>
            <a:r>
              <a:rPr dirty="0" baseline="7936" sz="1050" spc="-30">
                <a:solidFill>
                  <a:srgbClr val="FBFBFC"/>
                </a:solidFill>
                <a:latin typeface="Microsoft Sans Serif"/>
                <a:cs typeface="Microsoft Sans Serif"/>
              </a:rPr>
              <a:t>2</a:t>
            </a:r>
            <a:r>
              <a:rPr dirty="0" baseline="7936" sz="1050" spc="-22">
                <a:solidFill>
                  <a:srgbClr val="FBFBFC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10">
                <a:solidFill>
                  <a:srgbClr val="CCCCCC"/>
                </a:solidFill>
                <a:latin typeface="Tahoma"/>
                <a:cs typeface="Tahoma"/>
                <a:hlinkClick r:id="rId11" action="ppaction://hlinksldjump"/>
              </a:rPr>
              <a:t>What </a:t>
            </a:r>
            <a:r>
              <a:rPr dirty="0" sz="1000" spc="-45">
                <a:solidFill>
                  <a:srgbClr val="CCCCCC"/>
                </a:solidFill>
                <a:latin typeface="Tahoma"/>
                <a:cs typeface="Tahoma"/>
                <a:hlinkClick r:id="rId11" action="ppaction://hlinksldjump"/>
              </a:rPr>
              <a:t>do </a:t>
            </a:r>
            <a:r>
              <a:rPr dirty="0" sz="1000" spc="-55">
                <a:solidFill>
                  <a:srgbClr val="CCCCCC"/>
                </a:solidFill>
                <a:latin typeface="Tahoma"/>
                <a:cs typeface="Tahoma"/>
                <a:hlinkClick r:id="rId11" action="ppaction://hlinksldjump"/>
              </a:rPr>
              <a:t>managers </a:t>
            </a:r>
            <a:r>
              <a:rPr dirty="0" sz="1000" spc="-65">
                <a:solidFill>
                  <a:srgbClr val="CCCCCC"/>
                </a:solidFill>
                <a:latin typeface="Tahoma"/>
                <a:cs typeface="Tahoma"/>
                <a:hlinkClick r:id="rId11" action="ppaction://hlinksldjump"/>
              </a:rPr>
              <a:t>needs</a:t>
            </a:r>
            <a:r>
              <a:rPr dirty="0" sz="1000" spc="-60">
                <a:solidFill>
                  <a:srgbClr val="CCCCCC"/>
                </a:solidFill>
                <a:latin typeface="Tahoma"/>
                <a:cs typeface="Tahoma"/>
                <a:hlinkClick r:id="rId11" action="ppaction://hlinksldjump"/>
              </a:rPr>
              <a:t> </a:t>
            </a:r>
            <a:r>
              <a:rPr dirty="0" sz="1000" spc="-10">
                <a:solidFill>
                  <a:srgbClr val="CCCCCC"/>
                </a:solidFill>
                <a:latin typeface="Tahoma"/>
                <a:cs typeface="Tahoma"/>
                <a:hlinkClick r:id="rId11" action="ppaction://hlinksldjump"/>
              </a:rPr>
              <a:t>to </a:t>
            </a:r>
            <a:r>
              <a:rPr dirty="0" sz="1000" spc="-30">
                <a:solidFill>
                  <a:srgbClr val="CCCCCC"/>
                </a:solidFill>
                <a:latin typeface="Tahoma"/>
                <a:cs typeface="Tahoma"/>
                <a:hlinkClick r:id="rId11" action="ppaction://hlinksldjump"/>
              </a:rPr>
              <a:t>do? </a:t>
            </a:r>
            <a:r>
              <a:rPr dirty="0" sz="1000" spc="-305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dirty="0" sz="1000" spc="-25">
                <a:solidFill>
                  <a:srgbClr val="CCCCCC"/>
                </a:solidFill>
                <a:latin typeface="Tahoma"/>
                <a:cs typeface="Tahoma"/>
                <a:hlinkClick r:id="rId12" action="ppaction://hlinksldjump"/>
              </a:rPr>
              <a:t>Stay</a:t>
            </a:r>
            <a:r>
              <a:rPr dirty="0" sz="1000" spc="10">
                <a:solidFill>
                  <a:srgbClr val="CCCCCC"/>
                </a:solidFill>
                <a:latin typeface="Tahoma"/>
                <a:cs typeface="Tahoma"/>
                <a:hlinkClick r:id="rId12" action="ppaction://hlinksldjump"/>
              </a:rPr>
              <a:t> </a:t>
            </a:r>
            <a:r>
              <a:rPr dirty="0" sz="1000" spc="-55">
                <a:solidFill>
                  <a:srgbClr val="CCCCCC"/>
                </a:solidFill>
                <a:latin typeface="Tahoma"/>
                <a:cs typeface="Tahoma"/>
                <a:hlinkClick r:id="rId12" action="ppaction://hlinksldjump"/>
              </a:rPr>
              <a:t>Informed</a:t>
            </a:r>
            <a:endParaRPr sz="1000">
              <a:latin typeface="Tahoma"/>
              <a:cs typeface="Tahoma"/>
            </a:endParaRPr>
          </a:p>
        </p:txBody>
      </p:sp>
      <p:pic>
        <p:nvPicPr>
          <p:cNvPr id="14" name="object 1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1534" y="2503081"/>
            <a:ext cx="146202" cy="146202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18414" y="2476301"/>
            <a:ext cx="7435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7936" sz="1050" spc="-30">
                <a:solidFill>
                  <a:srgbClr val="EDEDF4"/>
                </a:solidFill>
                <a:latin typeface="Microsoft Sans Serif"/>
                <a:cs typeface="Microsoft Sans Serif"/>
              </a:rPr>
              <a:t>3</a:t>
            </a:r>
            <a:r>
              <a:rPr dirty="0" baseline="7936" sz="1050" spc="292">
                <a:solidFill>
                  <a:srgbClr val="EDEDF4"/>
                </a:solidFill>
                <a:latin typeface="Microsoft Sans Serif"/>
                <a:cs typeface="Microsoft Sans Serif"/>
              </a:rPr>
              <a:t> </a:t>
            </a:r>
            <a:r>
              <a:rPr dirty="0" baseline="7936" sz="1050" spc="292">
                <a:solidFill>
                  <a:srgbClr val="EDEDF4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35">
                <a:latin typeface="Tahoma"/>
                <a:cs typeface="Tahoma"/>
                <a:hlinkClick r:id="rId2" action="ppaction://hlinksldjump"/>
              </a:rPr>
              <a:t>Conclusion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pc="-25"/>
              <a:t>Paras</a:t>
            </a:r>
            <a:r>
              <a:rPr dirty="0" spc="40"/>
              <a:t> </a:t>
            </a:r>
            <a:r>
              <a:rPr dirty="0" spc="-20"/>
              <a:t>Yadav</a:t>
            </a:r>
            <a:r>
              <a:rPr dirty="0" spc="45"/>
              <a:t> </a:t>
            </a:r>
            <a:r>
              <a:rPr dirty="0" spc="-10"/>
              <a:t>(120CS0005)</a:t>
            </a:r>
            <a:r>
              <a:rPr dirty="0" spc="225"/>
              <a:t> </a:t>
            </a:r>
            <a:r>
              <a:rPr dirty="0" spc="20"/>
              <a:t>Amit</a:t>
            </a:r>
            <a:r>
              <a:rPr dirty="0" spc="40"/>
              <a:t> </a:t>
            </a:r>
            <a:r>
              <a:rPr dirty="0" spc="-20"/>
              <a:t>Sharma</a:t>
            </a:r>
            <a:r>
              <a:rPr dirty="0" spc="45"/>
              <a:t> </a:t>
            </a:r>
            <a:r>
              <a:rPr dirty="0" spc="-10"/>
              <a:t>(120CS0022)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061552" y="3367039"/>
            <a:ext cx="485140" cy="89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z="500" spc="25">
                <a:solidFill>
                  <a:srgbClr val="FFFFFF"/>
                </a:solidFill>
                <a:latin typeface="Microsoft Sans Serif"/>
                <a:cs typeface="Microsoft Sans Serif"/>
                <a:hlinkClick r:id="rId14" action="ppaction://hlinksldjump"/>
              </a:rPr>
              <a:t>IIITDM</a:t>
            </a:r>
            <a:r>
              <a:rPr dirty="0" sz="500" spc="-10">
                <a:solidFill>
                  <a:srgbClr val="FFFFFF"/>
                </a:solidFill>
                <a:latin typeface="Microsoft Sans Serif"/>
                <a:cs typeface="Microsoft Sans Serif"/>
                <a:hlinkClick r:id="rId14" action="ppaction://hlinksldjump"/>
              </a:rPr>
              <a:t> </a:t>
            </a:r>
            <a:r>
              <a:rPr dirty="0" sz="500" spc="5">
                <a:solidFill>
                  <a:srgbClr val="FFFFFF"/>
                </a:solidFill>
                <a:latin typeface="Microsoft Sans Serif"/>
                <a:cs typeface="Microsoft Sans Serif"/>
                <a:hlinkClick r:id="rId14" action="ppaction://hlinksldjump"/>
              </a:rPr>
              <a:t>Kurnool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pc="-5"/>
              <a:t>Entre</a:t>
            </a:r>
            <a:r>
              <a:rPr dirty="0" spc="-20"/>
              <a:t>p</a:t>
            </a:r>
            <a:r>
              <a:rPr dirty="0" spc="-15"/>
              <a:t>reneurship</a:t>
            </a:r>
            <a:r>
              <a:rPr dirty="0" spc="40"/>
              <a:t> </a:t>
            </a:r>
            <a:r>
              <a:rPr dirty="0" spc="65"/>
              <a:t>&amp;</a:t>
            </a:r>
            <a:r>
              <a:rPr dirty="0" spc="40"/>
              <a:t> </a:t>
            </a:r>
            <a:r>
              <a:rPr dirty="0" spc="-10"/>
              <a:t>Management</a:t>
            </a:r>
            <a:r>
              <a:rPr dirty="0" spc="40"/>
              <a:t> </a:t>
            </a:r>
            <a:r>
              <a:rPr dirty="0" spc="-20"/>
              <a:t>F</a:t>
            </a:r>
            <a:r>
              <a:rPr dirty="0" spc="-10"/>
              <a:t>unc</a:t>
            </a:r>
            <a:r>
              <a:rPr dirty="0" spc="35"/>
              <a:t>t</a:t>
            </a:r>
            <a:r>
              <a:rPr dirty="0" spc="20"/>
              <a:t>i</a:t>
            </a:r>
            <a:r>
              <a:rPr dirty="0" spc="-25"/>
              <a:t>on</a:t>
            </a:r>
            <a:r>
              <a:rPr dirty="0" spc="10"/>
              <a:t>s</a:t>
            </a:r>
            <a:fld id="{81D60167-4931-47E6-BA6A-407CBD079E47}" type="slidenum">
              <a:rPr dirty="0" spc="-15">
                <a:solidFill>
                  <a:srgbClr val="000000"/>
                </a:solidFill>
              </a:rPr>
              <a:t>10</a:t>
            </a:fld>
            <a:r>
              <a:rPr dirty="0" spc="-45">
                <a:solidFill>
                  <a:srgbClr val="000000"/>
                </a:solidFill>
              </a:rPr>
              <a:t> </a:t>
            </a:r>
            <a:r>
              <a:rPr dirty="0" spc="125">
                <a:solidFill>
                  <a:srgbClr val="000000"/>
                </a:solidFill>
              </a:rPr>
              <a:t>/</a:t>
            </a:r>
            <a:r>
              <a:rPr dirty="0" spc="-45">
                <a:solidFill>
                  <a:srgbClr val="000000"/>
                </a:solidFill>
              </a:rPr>
              <a:t> </a:t>
            </a:r>
            <a:r>
              <a:rPr dirty="0" spc="-15">
                <a:solidFill>
                  <a:srgbClr val="000000"/>
                </a:solidFill>
              </a:rPr>
              <a:t>11</a:t>
            </a: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Paras Yadav (120CS0005)  Amit Sharma (120CS0022)</dc:creator>
  <dc:title>How managers deals with regulatory environment?</dc:title>
  <dcterms:created xsi:type="dcterms:W3CDTF">2022-09-25T04:58:35Z</dcterms:created>
  <dcterms:modified xsi:type="dcterms:W3CDTF">2022-09-25T04:58:35Z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2022-09-25T00:00:00Z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2022-09-25T00:00:00Z</vt:filetime>
  </property>
</Properties>
</file>