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94660"/>
  </p:normalViewPr>
  <p:slideViewPr>
    <p:cSldViewPr snapToGrid="0">
      <p:cViewPr>
        <p:scale>
          <a:sx n="98" d="100"/>
          <a:sy n="98" d="100"/>
        </p:scale>
        <p:origin x="72" y="7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82C95F-C6BC-4DBD-8E59-6CEDD0E6E653}"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21900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2C95F-C6BC-4DBD-8E59-6CEDD0E6E653}"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186801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2C95F-C6BC-4DBD-8E59-6CEDD0E6E653}"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495910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2C95F-C6BC-4DBD-8E59-6CEDD0E6E653}"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412616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82C95F-C6BC-4DBD-8E59-6CEDD0E6E653}"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301830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82C95F-C6BC-4DBD-8E59-6CEDD0E6E653}"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166648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82C95F-C6BC-4DBD-8E59-6CEDD0E6E653}" type="datetimeFigureOut">
              <a:rPr lang="en-US" smtClean="0"/>
              <a:t>7/26/2019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227127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82C95F-C6BC-4DBD-8E59-6CEDD0E6E653}" type="datetimeFigureOut">
              <a:rPr lang="en-US" smtClean="0"/>
              <a:t>7/26/2019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290925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2C95F-C6BC-4DBD-8E59-6CEDD0E6E653}" type="datetimeFigureOut">
              <a:rPr lang="en-US" smtClean="0"/>
              <a:t>7/26/2019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34392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2C95F-C6BC-4DBD-8E59-6CEDD0E6E653}"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215174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2C95F-C6BC-4DBD-8E59-6CEDD0E6E653}"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F7FD8-3EBA-4245-BCE0-27280F5E1FFB}" type="slidenum">
              <a:rPr lang="en-US" smtClean="0"/>
              <a:t>‹#›</a:t>
            </a:fld>
            <a:endParaRPr lang="en-US"/>
          </a:p>
        </p:txBody>
      </p:sp>
    </p:spTree>
    <p:extLst>
      <p:ext uri="{BB962C8B-B14F-4D97-AF65-F5344CB8AC3E}">
        <p14:creationId xmlns:p14="http://schemas.microsoft.com/office/powerpoint/2010/main" val="408359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2C95F-C6BC-4DBD-8E59-6CEDD0E6E653}" type="datetimeFigureOut">
              <a:rPr lang="en-US" smtClean="0"/>
              <a:t>7/26/2019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F7FD8-3EBA-4245-BCE0-27280F5E1FFB}" type="slidenum">
              <a:rPr lang="en-US" smtClean="0"/>
              <a:t>‹#›</a:t>
            </a:fld>
            <a:endParaRPr lang="en-US"/>
          </a:p>
        </p:txBody>
      </p:sp>
    </p:spTree>
    <p:extLst>
      <p:ext uri="{BB962C8B-B14F-4D97-AF65-F5344CB8AC3E}">
        <p14:creationId xmlns:p14="http://schemas.microsoft.com/office/powerpoint/2010/main" val="103125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churn prediction</a:t>
            </a:r>
            <a:endParaRPr lang="en-US" dirty="0"/>
          </a:p>
        </p:txBody>
      </p:sp>
      <p:sp>
        <p:nvSpPr>
          <p:cNvPr id="3" name="Subtitle 2"/>
          <p:cNvSpPr>
            <a:spLocks noGrp="1"/>
          </p:cNvSpPr>
          <p:nvPr>
            <p:ph type="subTitle" idx="1"/>
          </p:nvPr>
        </p:nvSpPr>
        <p:spPr/>
        <p:txBody>
          <a:bodyPr/>
          <a:lstStyle/>
          <a:p>
            <a:r>
              <a:rPr lang="en-US" dirty="0" smtClean="0"/>
              <a:t>Data Science project to predicting customer churn for a Telco</a:t>
            </a:r>
            <a:endParaRPr lang="en-US" dirty="0"/>
          </a:p>
        </p:txBody>
      </p:sp>
    </p:spTree>
    <p:extLst>
      <p:ext uri="{BB962C8B-B14F-4D97-AF65-F5344CB8AC3E}">
        <p14:creationId xmlns:p14="http://schemas.microsoft.com/office/powerpoint/2010/main" val="23953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3.3 Feature Importance Score</a:t>
            </a:r>
            <a:endParaRPr lang="en-US" dirty="0"/>
          </a:p>
        </p:txBody>
      </p:sp>
      <p:sp>
        <p:nvSpPr>
          <p:cNvPr id="3" name="Content Placeholder 2"/>
          <p:cNvSpPr>
            <a:spLocks noGrp="1"/>
          </p:cNvSpPr>
          <p:nvPr>
            <p:ph idx="1"/>
          </p:nvPr>
        </p:nvSpPr>
        <p:spPr>
          <a:xfrm>
            <a:off x="838200" y="1007477"/>
            <a:ext cx="10515600" cy="4351338"/>
          </a:xfrm>
        </p:spPr>
        <p:txBody>
          <a:bodyPr/>
          <a:lstStyle/>
          <a:p>
            <a:r>
              <a:rPr lang="en-US" dirty="0" smtClean="0"/>
              <a:t>This was part of Random Forest implementation but it’s good information as part of EDA</a:t>
            </a:r>
            <a:endParaRPr lang="en-US" dirty="0"/>
          </a:p>
        </p:txBody>
      </p:sp>
      <p:pic>
        <p:nvPicPr>
          <p:cNvPr id="4" name="Picture 3"/>
          <p:cNvPicPr>
            <a:picLocks noChangeAspect="1"/>
          </p:cNvPicPr>
          <p:nvPr/>
        </p:nvPicPr>
        <p:blipFill>
          <a:blip r:embed="rId2"/>
          <a:stretch>
            <a:fillRect/>
          </a:stretch>
        </p:blipFill>
        <p:spPr>
          <a:xfrm>
            <a:off x="1012658" y="1801119"/>
            <a:ext cx="8835189" cy="4856522"/>
          </a:xfrm>
          <a:prstGeom prst="rect">
            <a:avLst/>
          </a:prstGeom>
        </p:spPr>
      </p:pic>
    </p:spTree>
    <p:extLst>
      <p:ext uri="{BB962C8B-B14F-4D97-AF65-F5344CB8AC3E}">
        <p14:creationId xmlns:p14="http://schemas.microsoft.com/office/powerpoint/2010/main" val="277068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Automated payment methods decreases likelihood of churn</a:t>
            </a:r>
            <a:endParaRPr lang="en-US" dirty="0"/>
          </a:p>
        </p:txBody>
      </p:sp>
      <p:pic>
        <p:nvPicPr>
          <p:cNvPr id="4" name="Picture 3"/>
          <p:cNvPicPr>
            <a:picLocks noChangeAspect="1"/>
          </p:cNvPicPr>
          <p:nvPr/>
        </p:nvPicPr>
        <p:blipFill>
          <a:blip r:embed="rId2"/>
          <a:stretch>
            <a:fillRect/>
          </a:stretch>
        </p:blipFill>
        <p:spPr>
          <a:xfrm>
            <a:off x="2405062" y="1690688"/>
            <a:ext cx="6119812" cy="4943474"/>
          </a:xfrm>
          <a:prstGeom prst="rect">
            <a:avLst/>
          </a:prstGeom>
        </p:spPr>
      </p:pic>
    </p:spTree>
    <p:extLst>
      <p:ext uri="{BB962C8B-B14F-4D97-AF65-F5344CB8AC3E}">
        <p14:creationId xmlns:p14="http://schemas.microsoft.com/office/powerpoint/2010/main" val="389756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Being in contracts reduces likelihood of churn</a:t>
            </a:r>
            <a:endParaRPr lang="en-US" dirty="0"/>
          </a:p>
        </p:txBody>
      </p:sp>
      <p:pic>
        <p:nvPicPr>
          <p:cNvPr id="4" name="Content Placeholder 3"/>
          <p:cNvPicPr>
            <a:picLocks noGrp="1" noChangeAspect="1"/>
          </p:cNvPicPr>
          <p:nvPr>
            <p:ph idx="1"/>
          </p:nvPr>
        </p:nvPicPr>
        <p:blipFill>
          <a:blip r:embed="rId2"/>
          <a:stretch>
            <a:fillRect/>
          </a:stretch>
        </p:blipFill>
        <p:spPr>
          <a:xfrm>
            <a:off x="2629111" y="1825625"/>
            <a:ext cx="6933778" cy="4351338"/>
          </a:xfrm>
          <a:prstGeom prst="rect">
            <a:avLst/>
          </a:prstGeom>
        </p:spPr>
      </p:pic>
    </p:spTree>
    <p:extLst>
      <p:ext uri="{BB962C8B-B14F-4D97-AF65-F5344CB8AC3E}">
        <p14:creationId xmlns:p14="http://schemas.microsoft.com/office/powerpoint/2010/main" val="112682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Machine Learning (ML) </a:t>
            </a:r>
            <a:endParaRPr lang="en-US" dirty="0"/>
          </a:p>
        </p:txBody>
      </p:sp>
      <p:sp>
        <p:nvSpPr>
          <p:cNvPr id="3" name="Content Placeholder 2"/>
          <p:cNvSpPr>
            <a:spLocks noGrp="1"/>
          </p:cNvSpPr>
          <p:nvPr>
            <p:ph idx="1"/>
          </p:nvPr>
        </p:nvSpPr>
        <p:spPr/>
        <p:txBody>
          <a:bodyPr/>
          <a:lstStyle/>
          <a:p>
            <a:r>
              <a:rPr lang="en-US" dirty="0" smtClean="0"/>
              <a:t>Built Train &amp; Test sets. Also converted some features into dummy variables that was needed.</a:t>
            </a:r>
          </a:p>
          <a:p>
            <a:r>
              <a:rPr lang="en-US" dirty="0" smtClean="0"/>
              <a:t>Since this is a binary classification problem, I implemented following algorithms:</a:t>
            </a:r>
          </a:p>
          <a:p>
            <a:pPr lvl="1"/>
            <a:r>
              <a:rPr lang="en-US" dirty="0" smtClean="0"/>
              <a:t>Logistic regression</a:t>
            </a:r>
          </a:p>
          <a:p>
            <a:pPr lvl="1"/>
            <a:r>
              <a:rPr lang="en-US" dirty="0" smtClean="0"/>
              <a:t>Decision Tree</a:t>
            </a:r>
          </a:p>
          <a:p>
            <a:pPr lvl="1"/>
            <a:r>
              <a:rPr lang="en-US" dirty="0" smtClean="0"/>
              <a:t>Random Forest</a:t>
            </a:r>
          </a:p>
          <a:p>
            <a:pPr lvl="1"/>
            <a:r>
              <a:rPr lang="en-US" dirty="0" smtClean="0"/>
              <a:t>Gaussian Process</a:t>
            </a:r>
          </a:p>
          <a:p>
            <a:pPr lvl="1"/>
            <a:r>
              <a:rPr lang="en-US" dirty="0" err="1" smtClean="0"/>
              <a:t>XGBoost</a:t>
            </a:r>
            <a:endParaRPr lang="en-US" dirty="0" smtClean="0"/>
          </a:p>
          <a:p>
            <a:pPr lvl="1"/>
            <a:endParaRPr lang="en-US" dirty="0"/>
          </a:p>
        </p:txBody>
      </p:sp>
    </p:spTree>
    <p:extLst>
      <p:ext uri="{BB962C8B-B14F-4D97-AF65-F5344CB8AC3E}">
        <p14:creationId xmlns:p14="http://schemas.microsoft.com/office/powerpoint/2010/main" val="47362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Inferencing: </a:t>
            </a:r>
            <a:r>
              <a:rPr lang="en-US" dirty="0"/>
              <a:t>c</a:t>
            </a:r>
            <a:r>
              <a:rPr lang="en-US" dirty="0" smtClean="0"/>
              <a:t>riteria to pick winning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a:t>Based on the business goal, we determined that it's very important that we identify all customers that are at-risk. As a part of this process, it will be acceptable if we target some customers that were not likely to churn but we still give them incentives.</a:t>
            </a:r>
          </a:p>
          <a:p>
            <a:r>
              <a:rPr lang="en-US" dirty="0"/>
              <a:t>So, false positives are acceptable but false negatives (customers who eventually churned but the model didn't identify them) are not acceptable.</a:t>
            </a:r>
          </a:p>
          <a:p>
            <a:r>
              <a:rPr lang="en-US" dirty="0"/>
              <a:t>With the goal of minimizing false negatives, we will identify models that have the lowest false negatives in the classification report. And since: Recall = True Positive / (True Positive + False Negative), we will use the classification report and identify models that have </a:t>
            </a:r>
            <a:r>
              <a:rPr lang="en-US" b="1" dirty="0"/>
              <a:t>higher Recall</a:t>
            </a:r>
            <a:r>
              <a:rPr lang="en-US" dirty="0"/>
              <a:t> but at the same time look at other metrics to ensure that the model is acceptable</a:t>
            </a:r>
          </a:p>
          <a:p>
            <a:r>
              <a:rPr lang="en-US" dirty="0"/>
              <a:t>Conclusion: we will pick the winning model that</a:t>
            </a:r>
          </a:p>
          <a:p>
            <a:pPr lvl="1"/>
            <a:r>
              <a:rPr lang="en-US" dirty="0"/>
              <a:t>Maximize recall</a:t>
            </a:r>
          </a:p>
          <a:p>
            <a:pPr lvl="1"/>
            <a:r>
              <a:rPr lang="en-US" dirty="0"/>
              <a:t>Acceptable Accuracy, Precision, F1 Score, AUC</a:t>
            </a:r>
          </a:p>
          <a:p>
            <a:endParaRPr lang="en-US" dirty="0"/>
          </a:p>
        </p:txBody>
      </p:sp>
    </p:spTree>
    <p:extLst>
      <p:ext uri="{BB962C8B-B14F-4D97-AF65-F5344CB8AC3E}">
        <p14:creationId xmlns:p14="http://schemas.microsoft.com/office/powerpoint/2010/main" val="86467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ML Performance metrics summary </a:t>
            </a:r>
            <a:endParaRPr lang="en-US" dirty="0"/>
          </a:p>
        </p:txBody>
      </p:sp>
      <p:pic>
        <p:nvPicPr>
          <p:cNvPr id="4" name="Picture 3"/>
          <p:cNvPicPr>
            <a:picLocks noChangeAspect="1"/>
          </p:cNvPicPr>
          <p:nvPr/>
        </p:nvPicPr>
        <p:blipFill>
          <a:blip r:embed="rId2"/>
          <a:stretch>
            <a:fillRect/>
          </a:stretch>
        </p:blipFill>
        <p:spPr>
          <a:xfrm>
            <a:off x="583760" y="2498184"/>
            <a:ext cx="9591371" cy="4134796"/>
          </a:xfrm>
          <a:prstGeom prst="rect">
            <a:avLst/>
          </a:prstGeom>
        </p:spPr>
      </p:pic>
      <p:sp>
        <p:nvSpPr>
          <p:cNvPr id="5" name="TextBox 4"/>
          <p:cNvSpPr txBox="1"/>
          <p:nvPr/>
        </p:nvSpPr>
        <p:spPr>
          <a:xfrm>
            <a:off x="838200" y="1848255"/>
            <a:ext cx="10941996" cy="646331"/>
          </a:xfrm>
          <a:prstGeom prst="rect">
            <a:avLst/>
          </a:prstGeom>
          <a:noFill/>
        </p:spPr>
        <p:txBody>
          <a:bodyPr wrap="square" rtlCol="0">
            <a:spAutoFit/>
          </a:bodyPr>
          <a:lstStyle/>
          <a:p>
            <a:r>
              <a:rPr lang="en-US" dirty="0" smtClean="0"/>
              <a:t>Logistic regression and </a:t>
            </a:r>
            <a:r>
              <a:rPr lang="en-US" dirty="0" err="1" smtClean="0"/>
              <a:t>XGBoost</a:t>
            </a:r>
            <a:r>
              <a:rPr lang="en-US" dirty="0" smtClean="0"/>
              <a:t> have the best recall with other guard-rail metrics looking good as well. In the next slide, I show the revised performance metrics after they are tuned </a:t>
            </a:r>
            <a:endParaRPr lang="en-US" dirty="0"/>
          </a:p>
        </p:txBody>
      </p:sp>
    </p:spTree>
    <p:extLst>
      <p:ext uri="{BB962C8B-B14F-4D97-AF65-F5344CB8AC3E}">
        <p14:creationId xmlns:p14="http://schemas.microsoft.com/office/powerpoint/2010/main" val="2247200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Model Tuning</a:t>
            </a:r>
            <a:endParaRPr lang="en-US" dirty="0"/>
          </a:p>
        </p:txBody>
      </p:sp>
      <p:sp>
        <p:nvSpPr>
          <p:cNvPr id="3" name="Content Placeholder 2"/>
          <p:cNvSpPr>
            <a:spLocks noGrp="1"/>
          </p:cNvSpPr>
          <p:nvPr>
            <p:ph idx="1"/>
          </p:nvPr>
        </p:nvSpPr>
        <p:spPr/>
        <p:txBody>
          <a:bodyPr/>
          <a:lstStyle/>
          <a:p>
            <a:pPr marL="0" indent="0">
              <a:buNone/>
            </a:pPr>
            <a:r>
              <a:rPr lang="en-US" dirty="0" smtClean="0"/>
              <a:t>Performance metrics for tuned models:</a:t>
            </a:r>
          </a:p>
          <a:p>
            <a:r>
              <a:rPr lang="en-US" dirty="0" smtClean="0"/>
              <a:t>Tuned Logistic Regression</a:t>
            </a:r>
          </a:p>
          <a:p>
            <a:pPr lvl="1"/>
            <a:r>
              <a:rPr lang="en-US" dirty="0" smtClean="0"/>
              <a:t>Accuracy: 0.788</a:t>
            </a:r>
          </a:p>
          <a:p>
            <a:pPr lvl="1"/>
            <a:r>
              <a:rPr lang="en-US" dirty="0" smtClean="0"/>
              <a:t>Recall: 0.79</a:t>
            </a:r>
          </a:p>
          <a:p>
            <a:r>
              <a:rPr lang="en-US" dirty="0" smtClean="0"/>
              <a:t>Tuned </a:t>
            </a:r>
            <a:r>
              <a:rPr lang="en-US" dirty="0" err="1" smtClean="0"/>
              <a:t>XGBoost</a:t>
            </a:r>
            <a:endParaRPr lang="en-US" dirty="0"/>
          </a:p>
          <a:p>
            <a:pPr lvl="1"/>
            <a:r>
              <a:rPr lang="en-US" dirty="0" smtClean="0"/>
              <a:t>Accuracy: 0.794</a:t>
            </a:r>
          </a:p>
          <a:p>
            <a:pPr lvl="1"/>
            <a:r>
              <a:rPr lang="en-US" dirty="0" smtClean="0"/>
              <a:t>Recall: 0.79</a:t>
            </a:r>
          </a:p>
          <a:p>
            <a:pPr lvl="1"/>
            <a:endParaRPr lang="en-US" dirty="0"/>
          </a:p>
          <a:p>
            <a:pPr marL="457200" lvl="1" indent="0">
              <a:buNone/>
            </a:pPr>
            <a:r>
              <a:rPr lang="en-US" dirty="0" smtClean="0"/>
              <a:t>Winning Model: Tuned </a:t>
            </a:r>
            <a:r>
              <a:rPr lang="en-US" dirty="0" err="1" smtClean="0"/>
              <a:t>XGBoost</a:t>
            </a:r>
            <a:r>
              <a:rPr lang="en-US" dirty="0" smtClean="0"/>
              <a:t>!</a:t>
            </a:r>
            <a:endParaRPr lang="en-US" dirty="0"/>
          </a:p>
        </p:txBody>
      </p:sp>
    </p:spTree>
    <p:extLst>
      <p:ext uri="{BB962C8B-B14F-4D97-AF65-F5344CB8AC3E}">
        <p14:creationId xmlns:p14="http://schemas.microsoft.com/office/powerpoint/2010/main" val="134655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Based on the ML models applied, we can conclude that we can apply Logistic regression, decision tree, random forest, </a:t>
            </a:r>
            <a:r>
              <a:rPr lang="en-US" dirty="0" err="1"/>
              <a:t>gaussian</a:t>
            </a:r>
            <a:r>
              <a:rPr lang="en-US" dirty="0"/>
              <a:t> process &amp; </a:t>
            </a:r>
            <a:r>
              <a:rPr lang="en-US" dirty="0" err="1"/>
              <a:t>XGBoost</a:t>
            </a:r>
            <a:r>
              <a:rPr lang="en-US" dirty="0"/>
              <a:t> for predicting customer churn. After tuning the models, we found the winning model in Tuned </a:t>
            </a:r>
            <a:r>
              <a:rPr lang="en-US" dirty="0" err="1"/>
              <a:t>XGBoost</a:t>
            </a:r>
            <a:r>
              <a:rPr lang="en-US" dirty="0"/>
              <a:t>.</a:t>
            </a:r>
          </a:p>
          <a:p>
            <a:r>
              <a:rPr lang="en-US" dirty="0"/>
              <a:t>During the process, I have learned following things about this dataset:</a:t>
            </a:r>
          </a:p>
          <a:p>
            <a:pPr lvl="1"/>
            <a:r>
              <a:rPr lang="en-US" dirty="0"/>
              <a:t>Tenure and Monthly Charge have the highest feature importance score. The data shows that there is a statistically significant difference in churn &amp; tenure and also churn &amp; monthly charge. Longer </a:t>
            </a:r>
            <a:r>
              <a:rPr lang="en-US" dirty="0" err="1"/>
              <a:t>tensure</a:t>
            </a:r>
            <a:r>
              <a:rPr lang="en-US" dirty="0"/>
              <a:t> reduces the probability of churn. Higher monthly charges increases the probability of churn.</a:t>
            </a:r>
          </a:p>
          <a:p>
            <a:pPr lvl="1"/>
            <a:r>
              <a:rPr lang="en-US" dirty="0"/>
              <a:t>Factors that are NOT statistically significant drivers of churn are Gender and Phone Service.</a:t>
            </a:r>
          </a:p>
          <a:p>
            <a:pPr lvl="1"/>
            <a:r>
              <a:rPr lang="en-US" dirty="0"/>
              <a:t>Factors that are statistically significant drivers of churn are Senior Citizen, Partners, Dependents, Multiple Lines, Internet Service, Online Security, Online Backup, Device protection, Tech Support, Streaming TV, Streaming Movies, Contract, Paperless billing and Payment method -- Along these lines, we can conclude things such as customers on a Month to Month contract with electronic check as payment method are more likely to churn </a:t>
            </a:r>
            <a:r>
              <a:rPr lang="en-US" dirty="0" err="1"/>
              <a:t>comapred</a:t>
            </a:r>
            <a:r>
              <a:rPr lang="en-US" dirty="0"/>
              <a:t> to customers that are on a one or two year contract and pay through automatic bank transfer or automatic credit card.</a:t>
            </a:r>
          </a:p>
          <a:p>
            <a:endParaRPr lang="en-US" dirty="0"/>
          </a:p>
        </p:txBody>
      </p:sp>
    </p:spTree>
    <p:extLst>
      <p:ext uri="{BB962C8B-B14F-4D97-AF65-F5344CB8AC3E}">
        <p14:creationId xmlns:p14="http://schemas.microsoft.com/office/powerpoint/2010/main" val="61789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 </a:t>
            </a:r>
            <a:r>
              <a:rPr lang="en-US" b="1" dirty="0"/>
              <a:t>Limitations of Analysis and Dataset</a:t>
            </a:r>
            <a:r>
              <a:rPr lang="en-US" b="1" dirty="0" smtClean="0"/>
              <a: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There are few limitations of the analysis and dataset that I wanted to call out:</a:t>
            </a:r>
          </a:p>
          <a:p>
            <a:r>
              <a:rPr lang="en-US" dirty="0"/>
              <a:t>Snapshot vs temporal/time based: The current data is snapshot based without giving us a indication the data/time when the churn occurred. This also blocks us from analyzing if there are any seasonal changes.</a:t>
            </a:r>
          </a:p>
          <a:p>
            <a:r>
              <a:rPr lang="en-US" dirty="0"/>
              <a:t>Service usage data: While the data has flags to indicate if the customer signed up for a service or not, it doesn't tell anything about the usage of these services. My hypothesis is that if a customer doesn't use a service then they are likely to stop the plan.</a:t>
            </a:r>
          </a:p>
          <a:p>
            <a:r>
              <a:rPr lang="en-US" dirty="0"/>
              <a:t>Leading indicators of bad customer experience that increases likelihood to churn: This dataset also doesn't list any leading indicators before which a churn could happen: For instance, a service outage, bad customer service call, angry emails, etc. These leading indicators would be great in predicting the churn as well.</a:t>
            </a:r>
          </a:p>
          <a:p>
            <a:endParaRPr lang="en-US" dirty="0"/>
          </a:p>
        </p:txBody>
      </p:sp>
    </p:spTree>
    <p:extLst>
      <p:ext uri="{BB962C8B-B14F-4D97-AF65-F5344CB8AC3E}">
        <p14:creationId xmlns:p14="http://schemas.microsoft.com/office/powerpoint/2010/main" val="127202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6.2 What </a:t>
            </a:r>
            <a:r>
              <a:rPr lang="en-US" b="1" dirty="0"/>
              <a:t>are the next steps in analysis</a:t>
            </a:r>
            <a:r>
              <a:rPr lang="en-US" b="1" dirty="0" smtClean="0"/>
              <a:t>?</a:t>
            </a:r>
            <a:endParaRPr lang="en-US" dirty="0"/>
          </a:p>
        </p:txBody>
      </p:sp>
      <p:sp>
        <p:nvSpPr>
          <p:cNvPr id="3" name="Content Placeholder 2"/>
          <p:cNvSpPr>
            <a:spLocks noGrp="1"/>
          </p:cNvSpPr>
          <p:nvPr>
            <p:ph idx="1"/>
          </p:nvPr>
        </p:nvSpPr>
        <p:spPr/>
        <p:txBody>
          <a:bodyPr/>
          <a:lstStyle/>
          <a:p>
            <a:r>
              <a:rPr lang="en-US" dirty="0"/>
              <a:t>The next step in the analysis is to incorporate missing features called out in "limitation" section and continue to iterate on the model.</a:t>
            </a:r>
          </a:p>
        </p:txBody>
      </p:sp>
    </p:spTree>
    <p:extLst>
      <p:ext uri="{BB962C8B-B14F-4D97-AF65-F5344CB8AC3E}">
        <p14:creationId xmlns:p14="http://schemas.microsoft.com/office/powerpoint/2010/main" val="58962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3" name="Content Placeholder 2"/>
          <p:cNvSpPr>
            <a:spLocks noGrp="1"/>
          </p:cNvSpPr>
          <p:nvPr>
            <p:ph idx="1"/>
          </p:nvPr>
        </p:nvSpPr>
        <p:spPr/>
        <p:txBody>
          <a:bodyPr/>
          <a:lstStyle/>
          <a:p>
            <a:r>
              <a:rPr lang="en-US" dirty="0" smtClean="0"/>
              <a:t>Predicting a customer churn before it actually happens enables our business to take corrective actions to potentially retain the customer.</a:t>
            </a:r>
          </a:p>
          <a:p>
            <a:r>
              <a:rPr lang="en-US" dirty="0" smtClean="0"/>
              <a:t>From a customer standpoint, taking corrective actions to retain the customer is a positive customer experience and helps us build long-term brand value.  </a:t>
            </a:r>
          </a:p>
          <a:p>
            <a:r>
              <a:rPr lang="en-US" dirty="0" smtClean="0"/>
              <a:t>From a financial perspective, retaining customers help increase overall revenue and customer lifetime value metrics. </a:t>
            </a:r>
            <a:endParaRPr lang="en-US" dirty="0"/>
          </a:p>
        </p:txBody>
      </p:sp>
    </p:spTree>
    <p:extLst>
      <p:ext uri="{BB962C8B-B14F-4D97-AF65-F5344CB8AC3E}">
        <p14:creationId xmlns:p14="http://schemas.microsoft.com/office/powerpoint/2010/main" val="3289818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5499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&amp; Tools used </a:t>
            </a:r>
            <a:endParaRPr lang="en-US" dirty="0"/>
          </a:p>
        </p:txBody>
      </p:sp>
      <p:sp>
        <p:nvSpPr>
          <p:cNvPr id="3" name="Content Placeholder 2"/>
          <p:cNvSpPr>
            <a:spLocks noGrp="1"/>
          </p:cNvSpPr>
          <p:nvPr>
            <p:ph idx="1"/>
          </p:nvPr>
        </p:nvSpPr>
        <p:spPr/>
        <p:txBody>
          <a:bodyPr/>
          <a:lstStyle/>
          <a:p>
            <a:pPr marL="0" indent="0">
              <a:buNone/>
            </a:pPr>
            <a:r>
              <a:rPr lang="en-US" dirty="0" smtClean="0"/>
              <a:t>Data</a:t>
            </a:r>
          </a:p>
          <a:p>
            <a:r>
              <a:rPr lang="en-US" dirty="0" smtClean="0"/>
              <a:t>The </a:t>
            </a:r>
            <a:r>
              <a:rPr lang="en-US" dirty="0"/>
              <a:t>raw data contains 7043 rows (customers) and 21 columns (features). The “Churn” column is our target/dependent variable</a:t>
            </a:r>
            <a:r>
              <a:rPr lang="en-US" dirty="0" smtClean="0"/>
              <a:t>.</a:t>
            </a:r>
          </a:p>
          <a:p>
            <a:r>
              <a:rPr lang="en-US" dirty="0" smtClean="0"/>
              <a:t>Data was obtained from IBM Watson Analytics Sample dataset website </a:t>
            </a:r>
          </a:p>
          <a:p>
            <a:endParaRPr lang="en-US" dirty="0" smtClean="0"/>
          </a:p>
          <a:p>
            <a:pPr marL="0" indent="0">
              <a:buNone/>
            </a:pPr>
            <a:r>
              <a:rPr lang="en-US" dirty="0" smtClean="0"/>
              <a:t>Tools used: </a:t>
            </a:r>
          </a:p>
          <a:p>
            <a:r>
              <a:rPr lang="en-US" dirty="0" smtClean="0"/>
              <a:t>Python &amp; </a:t>
            </a:r>
            <a:r>
              <a:rPr lang="en-US" dirty="0" err="1" smtClean="0"/>
              <a:t>Jupyter</a:t>
            </a:r>
            <a:r>
              <a:rPr lang="en-US" dirty="0" smtClean="0"/>
              <a:t> Notebook</a:t>
            </a:r>
          </a:p>
          <a:p>
            <a:pPr marL="0" indent="0">
              <a:buNone/>
            </a:pPr>
            <a:endParaRPr lang="en-US" dirty="0"/>
          </a:p>
        </p:txBody>
      </p:sp>
    </p:spTree>
    <p:extLst>
      <p:ext uri="{BB962C8B-B14F-4D97-AF65-F5344CB8AC3E}">
        <p14:creationId xmlns:p14="http://schemas.microsoft.com/office/powerpoint/2010/main" val="192981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6-step ML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Import data</a:t>
            </a:r>
          </a:p>
          <a:p>
            <a:pPr marL="514350" indent="-514350">
              <a:buFont typeface="+mj-lt"/>
              <a:buAutoNum type="arabicPeriod"/>
            </a:pPr>
            <a:r>
              <a:rPr lang="en-US" dirty="0"/>
              <a:t>Data wrangling</a:t>
            </a:r>
          </a:p>
          <a:p>
            <a:pPr marL="514350" indent="-514350">
              <a:buFont typeface="+mj-lt"/>
              <a:buAutoNum type="arabicPeriod"/>
            </a:pPr>
            <a:r>
              <a:rPr lang="en-US" dirty="0"/>
              <a:t>Exploratory data analysis</a:t>
            </a:r>
          </a:p>
          <a:p>
            <a:pPr marL="514350" indent="-514350">
              <a:buFont typeface="+mj-lt"/>
              <a:buAutoNum type="arabicPeriod"/>
            </a:pPr>
            <a:r>
              <a:rPr lang="en-US" dirty="0"/>
              <a:t>Machine Learning (Model Training &amp; Testing)</a:t>
            </a:r>
          </a:p>
          <a:p>
            <a:pPr marL="514350" indent="-514350">
              <a:buFont typeface="+mj-lt"/>
              <a:buAutoNum type="arabicPeriod"/>
            </a:pPr>
            <a:r>
              <a:rPr lang="en-US" dirty="0"/>
              <a:t>Inferencing</a:t>
            </a:r>
          </a:p>
          <a:p>
            <a:pPr marL="514350" indent="-514350">
              <a:buFont typeface="+mj-lt"/>
              <a:buAutoNum type="arabicPeriod"/>
            </a:pPr>
            <a:r>
              <a:rPr lang="en-US" dirty="0"/>
              <a:t>Conclusion/Story</a:t>
            </a:r>
          </a:p>
          <a:p>
            <a:endParaRPr lang="en-US" dirty="0"/>
          </a:p>
        </p:txBody>
      </p:sp>
    </p:spTree>
    <p:extLst>
      <p:ext uri="{BB962C8B-B14F-4D97-AF65-F5344CB8AC3E}">
        <p14:creationId xmlns:p14="http://schemas.microsoft.com/office/powerpoint/2010/main" val="395201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Import Data</a:t>
            </a:r>
            <a:endParaRPr lang="en-US" dirty="0"/>
          </a:p>
        </p:txBody>
      </p:sp>
      <p:sp>
        <p:nvSpPr>
          <p:cNvPr id="3" name="Content Placeholder 2"/>
          <p:cNvSpPr>
            <a:spLocks noGrp="1"/>
          </p:cNvSpPr>
          <p:nvPr>
            <p:ph idx="1"/>
          </p:nvPr>
        </p:nvSpPr>
        <p:spPr/>
        <p:txBody>
          <a:bodyPr/>
          <a:lstStyle/>
          <a:p>
            <a:r>
              <a:rPr lang="en-US" dirty="0" smtClean="0"/>
              <a:t>Data is imported through Python’s pandas data frame </a:t>
            </a:r>
          </a:p>
          <a:p>
            <a:r>
              <a:rPr lang="en-US" dirty="0" smtClean="0"/>
              <a:t>If the size of the data is bigger, we could explore </a:t>
            </a:r>
            <a:r>
              <a:rPr lang="en-US" dirty="0" err="1" smtClean="0"/>
              <a:t>PySpark</a:t>
            </a:r>
            <a:r>
              <a:rPr lang="en-US" dirty="0" smtClean="0"/>
              <a:t> for a future iterations of this project </a:t>
            </a:r>
            <a:endParaRPr lang="en-US" dirty="0"/>
          </a:p>
        </p:txBody>
      </p:sp>
    </p:spTree>
    <p:extLst>
      <p:ext uri="{BB962C8B-B14F-4D97-AF65-F5344CB8AC3E}">
        <p14:creationId xmlns:p14="http://schemas.microsoft.com/office/powerpoint/2010/main" val="343423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Wrangling</a:t>
            </a:r>
            <a:endParaRPr lang="en-US" dirty="0"/>
          </a:p>
        </p:txBody>
      </p:sp>
      <p:sp>
        <p:nvSpPr>
          <p:cNvPr id="3" name="Content Placeholder 2"/>
          <p:cNvSpPr>
            <a:spLocks noGrp="1"/>
          </p:cNvSpPr>
          <p:nvPr>
            <p:ph idx="1"/>
          </p:nvPr>
        </p:nvSpPr>
        <p:spPr/>
        <p:txBody>
          <a:bodyPr/>
          <a:lstStyle/>
          <a:p>
            <a:pPr marL="0" indent="0">
              <a:buNone/>
            </a:pPr>
            <a:r>
              <a:rPr lang="en-US" dirty="0" smtClean="0"/>
              <a:t>As a part of data wrangling, performed following steps</a:t>
            </a:r>
          </a:p>
          <a:p>
            <a:r>
              <a:rPr lang="en-US" dirty="0" smtClean="0"/>
              <a:t>Removed 11 rows from the data that had missing values </a:t>
            </a:r>
          </a:p>
          <a:p>
            <a:r>
              <a:rPr lang="en-US" dirty="0" smtClean="0"/>
              <a:t>Converted yes/no values into 1/0 to enable the use of these columns in ML algorithms later</a:t>
            </a:r>
          </a:p>
          <a:p>
            <a:endParaRPr lang="en-US" dirty="0"/>
          </a:p>
        </p:txBody>
      </p:sp>
    </p:spTree>
    <p:extLst>
      <p:ext uri="{BB962C8B-B14F-4D97-AF65-F5344CB8AC3E}">
        <p14:creationId xmlns:p14="http://schemas.microsoft.com/office/powerpoint/2010/main" val="126925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Exploratory Data Analysis (EDA)</a:t>
            </a:r>
            <a:endParaRPr lang="en-US" dirty="0"/>
          </a:p>
        </p:txBody>
      </p:sp>
      <p:sp>
        <p:nvSpPr>
          <p:cNvPr id="3" name="Content Placeholder 2"/>
          <p:cNvSpPr>
            <a:spLocks noGrp="1"/>
          </p:cNvSpPr>
          <p:nvPr>
            <p:ph idx="1"/>
          </p:nvPr>
        </p:nvSpPr>
        <p:spPr/>
        <p:txBody>
          <a:bodyPr/>
          <a:lstStyle/>
          <a:p>
            <a:pPr marL="0" indent="0">
              <a:buNone/>
            </a:pPr>
            <a:r>
              <a:rPr lang="en-US" dirty="0" smtClean="0"/>
              <a:t>As a part of EDA, performed visual and statistical analysis for each variable.</a:t>
            </a:r>
          </a:p>
          <a:p>
            <a:r>
              <a:rPr lang="en-US" dirty="0" smtClean="0"/>
              <a:t>Ran a visual </a:t>
            </a:r>
          </a:p>
          <a:p>
            <a:r>
              <a:rPr lang="en-US" dirty="0" smtClean="0"/>
              <a:t>Ran a statistical inference on it’s relationship with Target variable: churn </a:t>
            </a:r>
          </a:p>
          <a:p>
            <a:r>
              <a:rPr lang="en-US" dirty="0" smtClean="0"/>
              <a:t>Following slides show 5 important findings from EDA</a:t>
            </a:r>
            <a:endParaRPr lang="en-US" dirty="0"/>
          </a:p>
        </p:txBody>
      </p:sp>
    </p:spTree>
    <p:extLst>
      <p:ext uri="{BB962C8B-B14F-4D97-AF65-F5344CB8AC3E}">
        <p14:creationId xmlns:p14="http://schemas.microsoft.com/office/powerpoint/2010/main" val="305578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Longer tenure reduces likelihood of churn</a:t>
            </a:r>
            <a:endParaRPr lang="en-US" dirty="0"/>
          </a:p>
        </p:txBody>
      </p:sp>
      <p:sp>
        <p:nvSpPr>
          <p:cNvPr id="5" name="AutoShape 4" descr="data:image/png;base64,iVBORw0KGgoAAAANSUhEUgAAAYMAAAEeCAYAAABonHmPAAAABHNCSVQICAgIfAhkiAAAAAlwSFlzAAALEgAACxIB0t1+/AAAADl0RVh0U29mdHdhcmUAbWF0cGxvdGxpYiB2ZXJzaW9uIDMuMC4yLCBodHRwOi8vbWF0cGxvdGxpYi5vcmcvOIA7rQAAFvVJREFUeJzt3X+UX3V95/HnTNQkzQwFpt9sEn4kWpp3ECSpCHgq8jNsNy09nK4gBV2NEdAjIj2uazkSFV1tQ2sBixxhqyEom5UairWgVGSoMSLB9RglxbyDbmDFjGZ2pJIEEgkz+8e9g1+HJPP9TubOdzLzfJyTw9w7n8/9vGe8fl/fz+fOvd+2gYEBJEmTW3urC5AktZ5hIEkyDCRJhoEkCcNAkoRhIEkCXtLqAjS+RMQ84MfAI+WuKcAzwHsz81sVjDcA1DLz/+2nzR8Dp2Tmh0Z7/LEQEXcDazJz1ZD9q4CNmfmJAzj2EcDHgVcDA8Au4C8z85/K7w/7+5XAmYH27tnMXFT+exXwt8CqFtZzEnB4C8cflyKiBjwI3A8szMyFwGXA30fEOS0tTgcdZwZqRBfQM7gREZcB7wGeB34OvBv4EXAf8N3MfH9ELKYIkBOBa4FngUXATOBrwHsy87n6QSLig8BFwB5gc3ncucA7gSkR8cvMvHpInz8qj/88sAFYDJwKnAG8HZgB/DIzz9zb8TPzZxHxr8CnMnNNecwXtiNiD7ACWFIe6wOZ+Y9lu7cD76J4U9VXHm9TRMwBbgPmAE+UP/O+nBoR5wOHlL+X9wEXAu/KzNeV4xwNPATMy8xf1fV9F7AuMz8/uCMzv18e76m6dh+JiNdS/O/4N5l5U0QsBc7PzHPLMV7YLmcshwO/C9wN/AfgaeBVwFHAD4C3ZOaO/fxcOsg4M9DeTI+IDeW/J4BPAn8FEBFnAe8Hzizfia4GvkSxRPFm4C0RcR5FEFycmT8vj3kKcA7wyvLfO+oHjIi3UbzgnpSZJwAbgVWZuR64GbhjL0HQBXweeHNmLgIeAI6oa3IccEYZBHs9fgO/iynAM5l5IvBGYGVE1CLidOCtwOsz8/eBvwbuKvvcBDyUmcdRhOaC/Rz/SOBsiqBcCFwKfBE4JiKOK9tcAtw2JAgAXgO8aOkuM9dm5iN1u/5PWf+fAn8bES9t4Of+rcw8LjP/otw+EfhPwLHAPOCCBo6hg4hhoL2pXyaaC/wR8MWIeDnFC8IdmdkLUK6DH0HxrrWH4sXsLuCWzFxbd8xVmbkjM3cDnwP+cMiYS4BbM3Nnuf1J4OyIeNl+6jwNeDQzv1/WchvFO9hBP8jMwe2RHH/Qp8rj/4DiWsppwB8DxwAPRsQGijA4LCIOp5idrCr7/Ajo3s+xP5+ZO8sX+tuBc8qvPwNcEhFTgKXA/9hL334a+//w6vK/G4CpFLOQ4awbsn1vZu4uZ3OP4LLdhGMYaFiZ+XWKZaCTKd4pD32gVRsw+G7zOIqlo1OGtNlT93U7xbJOvaHHbadYxmzbT2l79vL9/rqv65cx9nf8gSHHGRoQe6t9CsUL+aJyVvJqinfqT+3lePX9h6r/PbQDg0tnN1Msaf0JxUXmLXvp+xDw2qE7I+IdEfHeul3PAWTm4M/fyM88dAno2bqvh/bVBGAYaFgRMZ9iaeB7wL3An5UXLweXd/qAH0XEycCVFC+Kvx0RV9Yd5sKImBoR0yiWV/55yDD3AssiYka5/R5gbTmT2MOvw6bet4D5EXFCWcsbgEN5cVgNd/zesmYi4pXACUP6vqX83qsplny+AfwLcFFEzC7bvJPiQu7gWJeVfY4GztxLPYP+bMjv5asAmfkT4NvA9cCn99H3FuCMiHhTRLSV450IfJRf/zXYvvQCx0fEtHLZ6Pxh2muC8wKy9mZ6ufQxqB24LDM3A5sj4nqgOyLaKV5UzqW4uPq/gCsy86flBcmHI2JwqegZ4JvAYcAa4NYhY36W4uLkw+VxfwS8qfxeN7A6Im7MzCsGO2TmLyLiIuBzEdEP/G+K4HhmLz/T/o7/MeC28k9YNwFrh/R9XXnRvB24MDOfAr4WEdcC95VjPw3858wciIjLgVsj4ofAkxTLM/uypfy9dFIsr91W971bKZaovrK3juXPfwbFEtUHyjp2Am/PzPv2MyYUF6u/Uf68PRTXW4aGoCaRNh9hraqNxt/T7+O4hwDLgWsy85nynfs9wJy6JZEDHaMlf6dfBtangCcy89qxHFuTk8tEOmiVF4d/BXynnMncArxxtIKgVSKik2Lp7Wjg71pcjiYJZwaSJGcGkiTDQJKEYSBJwjCQJGEYSJIwDCRJGAaSJAwDSRKGgSQJw0CSRGueWjqV4jNte3jxM+0lSQduCjAb+A6wu5EOrQiDkyge2StJqtbrefGn1u1VK8KgB+Cpp3bS3+9D8kZTV1cHfX1+RrkOHp6z1Whvb+Oww2ZA+XrbiFaEwfMA/f0DhkEF/J3qYOM5W6mGl+K9gCxJMgwkSYaBJAnDQJJEay4gS5rk5s+fy7//+1MvbB966GFs3vxECyuSMwNJY2owCObPX8ATTzzB/PkLyu25rS5tUjMMJI2pwSBYt+5hjj76aNate/iFQFDruEx0EDrttFPYtOmHTfVZsOBY1q5dX1FFUnN6erYyc+YhL2x3dh6yn9YaC4bBQWhfL+rLVnSz8qqzxrgaqXnbtz/N/PkLuO++f+Gcc/6QzZs3tbqkSc9lIknS8DODiLgEeHfdrpcDnwe+BFwHTAfuyMzllVQoaULavHkTc+d60Xi8GHZmkJmfycxFmbkIeBOwDbgWWAmcBxwLnBQRSyqtVNKEMnXqNB566CGmTp3W6lJE88tEnwY+ALwCeCwzt2TmHuB24ILRLk7SxDV37jxmz57N3LnzWl2KaOICckQsBqZn5hcj4iJ+89GoPcCRzQzc1dXRTHM1qFbrbHUJ0rA6Ojp+Y5moo6ODHTt2eP62UDN/TfQOimsEUMwo6p872wb0NzNwX98OH11bgd7e7a0uQRrWc8/tYdu2p6nVOunt3c5RR80EPH9HS3t7W9NvuBsKg4h4GXA6sLTc9STFR6oNmgVsbWpkSZPG0Htjdu/e9Rv3GQyq3+e9MWOr0ZnBCcDmzNxZbq8HIiKOAbYAF1NcUJakFxn6oj5z5m8zdHFh27ZfjmlN+k2NXkB+BcVsAIDM3EUxS7gTeBTYBKwZ7eIkTUzbtv2Sbdue5tz3folt2542CMaBhmYGmfkPwD8M2Xc/sLCKoiRJY8s7kCVJhoEkyTCQJGEYSJIwDCRJGAaSJAwDSRKGgSQJw0CShGEgScIwkCRhGEiSMAwkSRgGkiQMA0kShoEkCcNAkoRhIEmiwY+9jIg/AT4MzAC+lplXRsRi4DpgOnBHZi6vrkxJUpWGDYOIeAVwM3AK8HOgOyKWALcApwM/Ae6JiCWZ+dUqi51srrhhLTt37Wmqz7IV3U21nzHtJdz456c11UfSxNPIzOBPKd75PwkQERcCvwc8lplbyn23AxcAhsEo2rlrDyuvOqvh9rVaJ72925sao9nwkDQxNRIGxwC/iogvA0cDdwP/BvTUtekBjmxm4K6ujmaaT1q1Wmel7UfaRxotnn/jQyNh8BLgNOAMYAfwZeBZYKCuTRvQ38zAfX076O8fGL7hJNfMO/2RzAyaHUMabZ5/o6+9va3pN9yNhMHPgK9nZi9ARNxFsST0fF2bWcDWpkaWJI0bjYTB3cBtEXEosB1YAqwBroqIY4AtwMXAysqqlCRVatj7DDJzPfDXwDrgUeAJ4NPAUuDOct8mioCQJB2EGrrPIDNX8uJ3/vcDC0e9IknSmPMOZEmSYSBJMgwkSRgGkiQMA0kShoEkCcNAkoRhIEnCMJAkYRhIkjAMJEkYBpIkDANJEoaBJAnDQJKEYSBJwjCQJGEYSJIwDCRJNPgZyBHxADATeK7c9Q7gd4HlwEuBGzLzpkoqlCRVbtgwiIg2YD4wNzP3lPuOAL4AnAjsBh6MiAcy89Eqi5UkVaORmUGU//1aRHQBfw9sB7oz8xcAEbEGOB/4aCVVSpIq1UgYHAbcD1xBsST0r8AdQE9dmx7g5GYG7urqaKb5pFWrdVbafqR9pNHi+Tc+DBsGmflt4NuD2xHxWeA64GN1zdqA/mYG7uvbQX//QDNdJqXe3u0Nt63VOptqP5IxpNHm+Tf62tvbmn7DPexfE0XEqRFxdt2uNuBxYHbdvlnA1qZGliSNG40sEx0KfDQi/oBimeitwJuB2yOiBuwE3gBcVlmVkqRKDTszyMy7gXuA7wHfBVZm5reAq4EHgA3A6sx8uMpCJUnVaeg+g8z8IPDBIftWA6urKEqSNLa8A1mSZBhIkgwDSRKGgSQJw0CShGEgScIwkCRhGEiSMAwkSRgGkiQMA0kShoEkCcNAkoRhIEnCMJAkYRhIkjAMJEkYBpIkDANJEg1+BjJARHwC+J3MXBoRi4DPAIcAa4F3ZuaeimqUJFWsoZlBRJwNvLVu1+3AuzNzPtAGXFpBbZKkMTJsGETE4cDHgb8st+cC0zPzobLJKuCCqgqUJFWvkWWiW4CrgaPK7TlAT933e4Ajmx24q6uj2S6TUq3WWWn7kfaRRovn3/iw3zCIiEuAn2Tm/RGxtNzdDgzUNWsD+psduK9vB/39A8M3nOR6e7c33LZW62yq/UjGkEab59/oa29va/oN93AzgwuB2RGxATgc6KAIgtl1bWYBW5saVZI0ruz3mkFmnpOZx2fmIuBDwJcz823Aroh4XdnsvwBfrbhOSVKFRnqfwZuA6yNiE8Vs4e9GryRJ0lhr+D6DzFxF8ZdDZOb3gZOrKUmDph6/jsu77614jA7grErHkDT+NRwGGnu7N57Kyqsaf6EeyQXkZSu64dxmK5M00fg4CkmSYSBJMgwkSRgGkiQMA0kShoEkCcNAkoRhIEnCMJAkYRhIkjAMJEkYBpIkDANJEoaBJAnDQJKEYSBJwjCQJNHgJ51FxEeB84EB4LOZeV1ELAauA6YDd2Tm8urKlCRVadiZQUScTvEhuScArwGuiIiFwErgPOBY4KSIWFJloZKk6gwbBpn5DeDMzNwDzKSYTRwKPJaZW8r9twMXVFqpJKkyDS0TZeZzEfER4H3AF4E5QE9dkx7gyGYG7urqaKb5pFWrdVbafqR9pNHi+Tc+NBQGAJn54Yi4FvhnYD7F9YNBbUB/MwP39e2gv39g+IaTXG/v9obb1mqdTbUfyRjSaPP8G33t7W1Nv+Fu5JrBgohYBJCZzwD/CJwBzK5rNgvY2tTIkqRxo5GZwSuAj0TEqRSzgfOAW4C/iYhjgC3AxRQXlCVNUlfcsJadu/Y03W/Ziu6m2s+Y9hJu/PPTmh5H+zdsGGTmVyLiZOB7wPPAnZn5hYjoBe4EpgFfAdZUWqmkcW3nrj2svOqspvqMZGmz2fBQYxq9gHwNcM2QffcDC0e/JEnSWPMOZEmSYSBJMgwkSRgGkiQMA0kShoEkCcNAkoRhIEnCMJAkYRhIkjAMJEkYBpIkDANJEoaBJAnDQJKEYSBJwjCQJGEYSJIwDCRJNPgZyBHxYeCN5eY9mfn+iFgMXAdMB+7IzOUV1ShJqtiwM4PyRf8/Ar8PLAJOjIiLgJXAecCxwEkRsaTKQiVJ1WlkmagH+K+Z+avMfA74ITAfeCwzt2TmHuB24IIK65QkVWjYZaLM/LfBryPi9yiWi26kCIlBPcCRzQzc1dXRTPNJq1brrLT9SPtIezNW55/n7Ohr6JoBQEQcB9wD/DdgD8XsYFAb0N/MwH19O+jvH2imy6TU27u94ba1WmdT7UcyhrQ/zZ5LnrPVaG9va/oNd0N/TRQRrwPuB67KzNuAJ4HZdU1mAVubGlmSNG4MOzOIiKOALwEXZmZ3uXt98a04BtgCXExxQVmSdBBqZJnofcA04LqIGNx3M7AUuLP83leANRXUJ0kaA41cQL4SuHIf3144uuVIklrBO5AlSYaBJMkwkCRhGEiSMAwkSRgGkiQMA0kShoEkiSYeVKfWWLaie/hGB2DGNE8BSYbBuLbyqrOaar9sRXfTfSQJXCaSJGEYSJIwDCRJGAaSJAwDSRKGgSQJw0CShGEgScIwkCTRxB3IEXEI8CBwbmY+HhGLgeuA6cAdmbm8oholSRVraGYQEacA64D55fZ0YCVwHnAscFJELKmqSElStRpdJroUuBzYWm6fDDyWmVsycw9wO3BBBfVJksZAQ8tEmXkJQEQM7poD9NQ16QGObGbgrq6OZpqrQbVaZ6tL0CQ19fh1XN597xiM00Gtdl7l40w2I31qaTswULfdBvQ3c4C+vh309w8M31BN6e3d3uoSNEnt3nhq00/NrdU6mz5nl63o9jwfRnt7W9NvuEf610RPArPrtmfx6yUkSdJBZqQzg/VARMQxwBbgYooLypKkg9CIZgaZuQtYCtwJPApsAtaMXlmSpLHU1MwgM+fVfX0/sHC0C5IkjT3vQJYkGQaSJMNAkoRhIEnCMJAkYRhIkjAMJEkYBpIkDANJEoaBJAnDQJKEYSBJwjCQJGEYSJIwDCRJGAaSJEb+sZeS9CLLVnRXPsaMab5sVcHfqqRRsfKqs5rus2xF94j6afS1DQwMjLhzRFwMLAdeCtyQmTc10G0esKWvbwf9/SMfezI77bRT2LTph031WbDgWNauXV9RRdL+ec6Orfb2Nrq6OgBeDjzeSJ8Rh0FEHAGsA04EdgMPAhdl5qPDdJ2HYVCJWq2T3t7trS5DapjnbDVGEgYHcgF5MdCdmb/IzJ3AGuD8AzieJKlFDuSawRygp267Bzi50c5lammU1WqdrS5Baorn7PhwIGHQDtSv87QB/Y12dplo9Dnl1sHGc7YadctEjfc5gPGeBGbXbc8Cth7A8SRJLXIgM4OvA9dERA3YCbwBuGxUqpIkjakRzwwy86fA1cADwAZgdWY+PFqFSZLGzgHddJaZq4HVo1SLJKlFWnEH8hQoLnBo9Pl71cHGc3b01f1OpzTapxVhMBvgsMNmtGDoic8/2dXBxnO2UrOBHzfS8IAeRzFCU4GTKO5LeH6sB5ekSWAKRRB8h+IJEcNqRRhIksYZP89AkmQYSJIMA0kShoEkCcNAkoRhIEnCMJAkYRhIkmjN4yhUgYi4GFgOvBS4ITNvanFJ0n5FxCEUn51+bmY+3uJyJj1nBhNARBwBfBw4FVgEXBYRr2xtVdK+RcQpwDpgfqtrUcEwmBgWA92Z+YvM3AmsAc5vcU3S/lwKXI6fjjhuuEw0McyhePDfoB7g5BbVIg0rMy8BiIhWl6KSM4OJoR2of+JgG9DfolokHYQMg4nhScrPiSjNwum3pCa4TDQxfB24JiJqwE7gDcBlrS1J0sHEmcEEkJk/Ba4GHgA2AKsz8+HWViXpYOKH20iSnBlIkgwDSRKGgSQJw0CShGEgScL7DDSBRcQ84MfAI8BS4LeAD1HclDcF+L/AX2Tmxog4A/hUZh5fUS23AkuANZn57irGkA6EMwNNdM9m5iLgEOALwNWZuSgzXwWsBr5R3qxXqcx8G3Bz1eNII+XMQJPFR4D/npnfHdyRmf8zInZRzBIAOiLiC8ACYBpwaWZ+MyJWARsz8xMA9dsR8TiwHjgB+ABwPbAKOBs4GvhcZn6w8p9OOkDODDRZvAb41tCdmXlnZv6s3DwSuL6cSdwCXNPgsTdm5rGZeVe53ZGZrwf+AHhfRLz8wEqXqmcYaLLoZ/jz/ceZub78egMws8Fjf3PI9j/BC48J2QYc3miRUqu4TKTJ4iHgtcDG+p0RcRNwF7AHeK7uWwMUjwIf+jXAy4Yce8eQ7Wf3cRxp3HJmoMniY8CHI+LEwR0RsZTiE+EeGaZvL8UyExExBzi9ohqlljEMNClk5jeBS4BPRsSGiHiU4lHfZ2bmz4fpfiMwOyISuBXorrZaaez51FJNWOV9Bhszs6PVtQBExDXA73ifgcYjZwaa6KaXM4FFrSyivOnsna2sQdofZwaSJGcGkiTDQJKEYSBJwjCQJGEYSJKA/w/baYwSf5TAYwAAAABJRU5ErkJggg=="/>
          <p:cNvSpPr>
            <a:spLocks noChangeAspect="1" noChangeArrowheads="1"/>
          </p:cNvSpPr>
          <p:nvPr/>
        </p:nvSpPr>
        <p:spPr bwMode="auto">
          <a:xfrm>
            <a:off x="155575" y="-144463"/>
            <a:ext cx="77828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586071" y="1532107"/>
            <a:ext cx="6305313" cy="5152636"/>
          </a:xfrm>
          <a:prstGeom prst="rect">
            <a:avLst/>
          </a:prstGeom>
        </p:spPr>
      </p:pic>
    </p:spTree>
    <p:extLst>
      <p:ext uri="{BB962C8B-B14F-4D97-AF65-F5344CB8AC3E}">
        <p14:creationId xmlns:p14="http://schemas.microsoft.com/office/powerpoint/2010/main" val="9439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Higher monthly charges increases likelihood of churn</a:t>
            </a:r>
            <a:endParaRPr lang="en-US" dirty="0"/>
          </a:p>
        </p:txBody>
      </p:sp>
      <p:pic>
        <p:nvPicPr>
          <p:cNvPr id="4" name="Picture 3"/>
          <p:cNvPicPr>
            <a:picLocks noChangeAspect="1"/>
          </p:cNvPicPr>
          <p:nvPr/>
        </p:nvPicPr>
        <p:blipFill>
          <a:blip r:embed="rId2"/>
          <a:stretch>
            <a:fillRect/>
          </a:stretch>
        </p:blipFill>
        <p:spPr>
          <a:xfrm>
            <a:off x="2679969" y="1923299"/>
            <a:ext cx="6240091" cy="4541135"/>
          </a:xfrm>
          <a:prstGeom prst="rect">
            <a:avLst/>
          </a:prstGeom>
        </p:spPr>
      </p:pic>
    </p:spTree>
    <p:extLst>
      <p:ext uri="{BB962C8B-B14F-4D97-AF65-F5344CB8AC3E}">
        <p14:creationId xmlns:p14="http://schemas.microsoft.com/office/powerpoint/2010/main" val="2778838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997</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Customer churn prediction</vt:lpstr>
      <vt:lpstr>Why is this important?</vt:lpstr>
      <vt:lpstr>Data &amp; Tools used </vt:lpstr>
      <vt:lpstr>6-step ML Process</vt:lpstr>
      <vt:lpstr>1. Import Data</vt:lpstr>
      <vt:lpstr>2. Data Wrangling</vt:lpstr>
      <vt:lpstr>3. Exploratory Data Analysis (EDA)</vt:lpstr>
      <vt:lpstr>3.1. Longer tenure reduces likelihood of churn</vt:lpstr>
      <vt:lpstr>3.2 Higher monthly charges increases likelihood of churn</vt:lpstr>
      <vt:lpstr>3.3 Feature Importance Score</vt:lpstr>
      <vt:lpstr>3.4 Automated payment methods decreases likelihood of churn</vt:lpstr>
      <vt:lpstr>3.5 Being in contracts reduces likelihood of churn</vt:lpstr>
      <vt:lpstr>4. Machine Learning (ML) </vt:lpstr>
      <vt:lpstr>5. Inferencing: criteria to pick winning model</vt:lpstr>
      <vt:lpstr>5.1 ML Performance metrics summary </vt:lpstr>
      <vt:lpstr>5.2 Model Tuning</vt:lpstr>
      <vt:lpstr>6. Summary</vt:lpstr>
      <vt:lpstr>6.1 Limitations of Analysis and Dataset:</vt:lpstr>
      <vt:lpstr>6.2 What are the next steps in analysis?</vt:lpstr>
      <vt:lpstr>Thank you! </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Doshi, Paras</dc:creator>
  <cp:lastModifiedBy>Doshi, Paras</cp:lastModifiedBy>
  <cp:revision>45</cp:revision>
  <dcterms:created xsi:type="dcterms:W3CDTF">2019-07-26T21:01:29Z</dcterms:created>
  <dcterms:modified xsi:type="dcterms:W3CDTF">2019-07-26T21:41:55Z</dcterms:modified>
</cp:coreProperties>
</file>