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0E306-8691-4364-9235-21BEC6465ED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9CBE8-D02B-4FA4-AC3E-3F9C5B04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9CBE8-D02B-4FA4-AC3E-3F9C5B04897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84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4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3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6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6E81DA-0A9D-434D-8156-606698F3EA4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DA29EF-21B7-4B91-9313-F15E1B66CE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iosenka/sports-class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kaggle.com/datasets/gopalbhattrai/pascal-voc-2012-dataset" TargetMode="External"/><Relationship Id="rId4" Type="http://schemas.openxmlformats.org/officeDocument/2006/relationships/hyperlink" Target="https://www.kaggle.com/datasets/theblackmamba31/landscape-image-color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6B71-E8C8-5D80-E19F-CC6FE6BA2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496873"/>
            <a:ext cx="10058400" cy="1316441"/>
          </a:xfrm>
        </p:spPr>
        <p:txBody>
          <a:bodyPr/>
          <a:lstStyle/>
          <a:p>
            <a:r>
              <a:rPr lang="en-US" dirty="0"/>
              <a:t>Image Colorization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81BCF-2789-64AB-8D99-C71B5666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374" y="3955881"/>
            <a:ext cx="10058400" cy="1143000"/>
          </a:xfrm>
        </p:spPr>
        <p:txBody>
          <a:bodyPr/>
          <a:lstStyle/>
          <a:p>
            <a:r>
              <a:rPr lang="en-US" dirty="0"/>
              <a:t>Computer Vision Project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479782-AF87-767A-2DC7-FEBCA0DA2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56905"/>
              </p:ext>
            </p:extLst>
          </p:nvPr>
        </p:nvGraphicFramePr>
        <p:xfrm>
          <a:off x="6673812" y="5241448"/>
          <a:ext cx="539037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6790">
                  <a:extLst>
                    <a:ext uri="{9D8B030D-6E8A-4147-A177-3AD203B41FA5}">
                      <a16:colId xmlns:a16="http://schemas.microsoft.com/office/drawing/2014/main" val="3845155867"/>
                    </a:ext>
                  </a:extLst>
                </a:gridCol>
                <a:gridCol w="1796790">
                  <a:extLst>
                    <a:ext uri="{9D8B030D-6E8A-4147-A177-3AD203B41FA5}">
                      <a16:colId xmlns:a16="http://schemas.microsoft.com/office/drawing/2014/main" val="1108084625"/>
                    </a:ext>
                  </a:extLst>
                </a:gridCol>
                <a:gridCol w="1796790">
                  <a:extLst>
                    <a:ext uri="{9D8B030D-6E8A-4147-A177-3AD203B41FA5}">
                      <a16:colId xmlns:a16="http://schemas.microsoft.com/office/drawing/2014/main" val="4249505300"/>
                    </a:ext>
                  </a:extLst>
                </a:gridCol>
              </a:tblGrid>
              <a:tr h="28356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Submitted By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60964"/>
                  </a:ext>
                </a:extLst>
              </a:tr>
              <a:tr h="283568">
                <a:tc>
                  <a:txBody>
                    <a:bodyPr/>
                    <a:lstStyle/>
                    <a:p>
                      <a:r>
                        <a:rPr lang="en-US" sz="1400" dirty="0"/>
                        <a:t>Harsh Parashar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Prateek Singhal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Amit Panwar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8609161"/>
                  </a:ext>
                </a:extLst>
              </a:tr>
              <a:tr h="283568">
                <a:tc>
                  <a:txBody>
                    <a:bodyPr/>
                    <a:lstStyle/>
                    <a:p>
                      <a:r>
                        <a:rPr lang="en-US" sz="1400" dirty="0"/>
                        <a:t>M22AIE210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M22AIE215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M22AIE202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50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6B71-E8C8-5D80-E19F-CC6FE6BA2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84" y="2998318"/>
            <a:ext cx="10058400" cy="1316441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6657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F7BF-E0BC-CFD0-52FB-7D086E86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3F73-317B-741B-4ADC-8FFFA619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model for transforming grayscale pictures into vibrant and realistic colored pictures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Treat colorization as a classification task and utilize class-rebalancing during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Due to resource constraints, train the system on a minimal dataset of ~14k color images to achieve comparable color prediction quality.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 an end-to-end API and web application to use the model as a SaaS offering.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0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4DC6-7ECF-FCA0-42A9-8E62FB0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688CC-E757-A677-8C92-790532147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We will be using combination of following dataset to include diversity in images and train a generalize image colorization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>
                    <a:hlinkClick r:id="rId3"/>
                  </a:rPr>
                  <a:t>Sport Image</a:t>
                </a:r>
                <a:endParaRPr lang="en-IN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Dataset contains ~14.4k sports images sized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224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×224 </m:t>
                    </m:r>
                  </m:oMath>
                </a14:m>
                <a:r>
                  <a:rPr lang="en-US" sz="2000" dirty="0"/>
                  <a:t>covering 100 different sports.</a:t>
                </a:r>
                <a:endParaRPr lang="en-IN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>
                    <a:hlinkClick r:id="rId4"/>
                  </a:rPr>
                  <a:t>Landscape Images</a:t>
                </a:r>
                <a:endParaRPr lang="en-IN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dataset includes ~7.1k landscape images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×150 </m:t>
                    </m:r>
                  </m:oMath>
                </a14:m>
                <a:r>
                  <a:rPr lang="en-US" sz="2000" dirty="0"/>
                  <a:t>of trees, buildings, mountains, glaciers, and trees.</a:t>
                </a:r>
                <a:endParaRPr lang="en-IN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>
                    <a:hlinkClick r:id="rId5"/>
                  </a:rPr>
                  <a:t>Pascal VOC 2012</a:t>
                </a:r>
                <a:endParaRPr lang="en-IN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Dataset contains ~31k images however we will only be using images categorized in Train set as our corpse i.e. ~17k images. The dataset include images for various sizes varying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×500</m:t>
                    </m:r>
                  </m:oMath>
                </a14:m>
                <a:r>
                  <a:rPr lang="en-US" sz="2000" dirty="0"/>
                  <a:t> (this is approximate size range got from random check)</a:t>
                </a:r>
                <a:endParaRPr lang="en-IN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We are taking 30% from each above dataset and create our working dataset with ~11k Samples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688CC-E757-A677-8C92-790532147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455" t="-1667" r="-1394" b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1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0311-1C5C-1C16-E0F6-237BFB12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AB71-FC4F-14E0-583B-D52C11B5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95051"/>
            <a:ext cx="10018713" cy="312420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Convert the colored images to grayscale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Normalize grayscale images and colored images between 0 and 1 for easier processing.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Resize images to 256 X256.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Shuffle the dataset to remove any inherent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Split dataset into training, validation, and test sets (70%, 10% and 20% respectively).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52AA0C-A172-B417-E467-12609C04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55" y="47291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9B2C21-AE47-F6FA-810A-7F8E93B41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48" y="47291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5E2E56-2996-E7B7-7F9C-7C3C78A6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65" y="47291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C297C4-87C8-4052-400E-7C31F114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558" y="47291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8E37-8226-070E-6B8A-57A3CEFD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A81F4-9C72-C8C3-5C48-1F8E74EBA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83" y="2250959"/>
            <a:ext cx="8623393" cy="2356082"/>
          </a:xfrm>
        </p:spPr>
      </p:pic>
    </p:spTree>
    <p:extLst>
      <p:ext uri="{BB962C8B-B14F-4D97-AF65-F5344CB8AC3E}">
        <p14:creationId xmlns:p14="http://schemas.microsoft.com/office/powerpoint/2010/main" val="15309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D0D596-220D-9DB0-98AA-70E615C3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47046"/>
              </p:ext>
            </p:extLst>
          </p:nvPr>
        </p:nvGraphicFramePr>
        <p:xfrm>
          <a:off x="7068461" y="1934224"/>
          <a:ext cx="4588716" cy="3424357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4588716">
                  <a:extLst>
                    <a:ext uri="{9D8B030D-6E8A-4147-A177-3AD203B41FA5}">
                      <a16:colId xmlns:a16="http://schemas.microsoft.com/office/drawing/2014/main" val="3773851338"/>
                    </a:ext>
                  </a:extLst>
                </a:gridCol>
              </a:tblGrid>
              <a:tr h="9869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27914"/>
                  </a:ext>
                </a:extLst>
              </a:tr>
              <a:tr h="17491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71278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264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506CA-1DA3-EE6B-2341-F2F6458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71F8-1B21-5C52-1118-A9E05525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/>
            <a:r>
              <a:rPr lang="en-US" b="1" dirty="0"/>
              <a:t>L2 Loss functi</a:t>
            </a:r>
            <a:r>
              <a:rPr lang="en-US" dirty="0"/>
              <a:t>on:  It is Euclidian distance between predicted and the ground truth (but this is not robust as it may cause desaturated results due to averaging)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Class Rebalance</a:t>
            </a:r>
            <a:r>
              <a:rPr lang="en-US" dirty="0"/>
              <a:t>: It helps in rebalancing the ab (color gamut) values which helps in getting vibrant images</a:t>
            </a:r>
          </a:p>
          <a:p>
            <a:pPr marL="201168" lvl="1" indent="0">
              <a:buNone/>
            </a:pPr>
            <a:endParaRPr lang="en-US" b="1" dirty="0"/>
          </a:p>
          <a:p>
            <a:pPr lvl="1"/>
            <a:r>
              <a:rPr lang="en-US" b="1" dirty="0"/>
              <a:t>Class Probabilities to Point Probabilities</a:t>
            </a:r>
            <a:r>
              <a:rPr lang="en-US" dirty="0"/>
              <a:t>: It helps in getting better accuracies in the color of objects</a:t>
            </a:r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BE804-E663-2F34-39BF-196E0567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58" y="2926162"/>
            <a:ext cx="3827316" cy="64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93E41-BA38-50C3-5775-8D93DAE3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266" y="3556662"/>
            <a:ext cx="3947640" cy="1058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AA9DF-A7C0-08CC-0C6C-C631A6A9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33" y="4723677"/>
            <a:ext cx="4112765" cy="566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44A59D-64A5-54DC-6851-D13443F7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732" y="2028501"/>
            <a:ext cx="3480174" cy="7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22A3-0828-E50C-180F-9779515B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9B7-D1BC-D73A-82A2-10BA00DF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05366"/>
            <a:ext cx="10058400" cy="2323143"/>
          </a:xfrm>
        </p:spPr>
        <p:txBody>
          <a:bodyPr>
            <a:normAutofit/>
          </a:bodyPr>
          <a:lstStyle/>
          <a:p>
            <a:pPr indent="-36000">
              <a:lnSpc>
                <a:spcPct val="100000"/>
              </a:lnSpc>
            </a:pPr>
            <a:r>
              <a:rPr lang="en-US" sz="1800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Semantic interpretability (VGG classification):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This is achieved by feeding our fake colorized images to a VGG network that was trained to predict ImageNet classes from real color photos.</a:t>
            </a:r>
          </a:p>
          <a:p>
            <a:pPr indent="-36000">
              <a:lnSpc>
                <a:spcPct val="100000"/>
              </a:lnSpc>
            </a:pPr>
            <a:r>
              <a:rPr lang="en-US" sz="1800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Raw accuracy (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AuC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):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It is computed the percentage of predicted pixel colors within a threshold L2 distance of the ground truth in ab color space</a:t>
            </a:r>
          </a:p>
          <a:p>
            <a:pPr indent="-36000">
              <a:lnSpc>
                <a:spcPct val="100000"/>
              </a:lnSpc>
            </a:pPr>
            <a:r>
              <a:rPr lang="en-US" sz="1800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Perceptual realism (AMT):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This is a real vs. fake two-alternative forced choice experiment on Amazon Mechanical Turk (AMT).</a:t>
            </a:r>
          </a:p>
          <a:p>
            <a:pPr indent="-36000">
              <a:lnSpc>
                <a:spcPct val="100000"/>
              </a:lnSpc>
            </a:pP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928C7-2D24-1347-6D64-A4350DEB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26" y="2048919"/>
            <a:ext cx="8450148" cy="12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2C4F-37BF-0B12-1FA5-27C6F100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Colorization Result on ImageNet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37BBF-3CC9-86C0-59E8-FC0392C2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39" y="1976013"/>
            <a:ext cx="7924880" cy="3490721"/>
          </a:xfrm>
        </p:spPr>
      </p:pic>
    </p:spTree>
    <p:extLst>
      <p:ext uri="{BB962C8B-B14F-4D97-AF65-F5344CB8AC3E}">
        <p14:creationId xmlns:p14="http://schemas.microsoft.com/office/powerpoint/2010/main" val="45635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43EC-EC77-A6DB-A2D3-A35317D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2A9110-2172-D5E3-C336-BD7A05B4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49" y="2175755"/>
            <a:ext cx="9649701" cy="31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10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791</TotalTime>
  <Words>433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Roboto</vt:lpstr>
      <vt:lpstr>Wingdings</vt:lpstr>
      <vt:lpstr>Retrospect</vt:lpstr>
      <vt:lpstr>Image Colorization</vt:lpstr>
      <vt:lpstr>Project Objective</vt:lpstr>
      <vt:lpstr>Dataset</vt:lpstr>
      <vt:lpstr>Data Preprocessing</vt:lpstr>
      <vt:lpstr>Model Architecture</vt:lpstr>
      <vt:lpstr>Convergence Approach</vt:lpstr>
      <vt:lpstr>Evaluation Metrics</vt:lpstr>
      <vt:lpstr>Colorization Result on ImageNet</vt:lpstr>
      <vt:lpstr>Project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Harsh Parashar</dc:creator>
  <cp:lastModifiedBy>Harsh Parashar</cp:lastModifiedBy>
  <cp:revision>20</cp:revision>
  <dcterms:created xsi:type="dcterms:W3CDTF">2024-03-14T07:30:27Z</dcterms:created>
  <dcterms:modified xsi:type="dcterms:W3CDTF">2024-03-15T07:39:47Z</dcterms:modified>
</cp:coreProperties>
</file>