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7103EBF-56C8-4843-B241-0FE3D19BB271}">
  <a:tblStyle styleId="{B7103EBF-56C8-4843-B241-0FE3D19BB27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4" Type="http://schemas.openxmlformats.org/officeDocument/2006/relationships/slide" Target="slides/slide8.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fcdd8be55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fcdd8be55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fcdd8be55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fcdd8be55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fcdd8be5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fcdd8be5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fcdd8be55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fcdd8be55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f83395f7f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f83395f7f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cdd8be55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cdd8be55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f83395f7f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f83395f7f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4589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Daily NASA Dashboard</a:t>
            </a:r>
            <a:endParaRPr/>
          </a:p>
        </p:txBody>
      </p:sp>
      <p:sp>
        <p:nvSpPr>
          <p:cNvPr id="55" name="Google Shape;55;p13"/>
          <p:cNvSpPr txBox="1"/>
          <p:nvPr>
            <p:ph idx="1" type="subTitle"/>
          </p:nvPr>
        </p:nvSpPr>
        <p:spPr>
          <a:xfrm>
            <a:off x="311700" y="35485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000"/>
              <a:t>Parth Parashar, Vivian Huynh</a:t>
            </a:r>
            <a:endParaRPr sz="2000"/>
          </a:p>
        </p:txBody>
      </p:sp>
      <p:pic>
        <p:nvPicPr>
          <p:cNvPr id="56" name="Google Shape;56;p13"/>
          <p:cNvPicPr preferRelativeResize="0"/>
          <p:nvPr/>
        </p:nvPicPr>
        <p:blipFill>
          <a:blip r:embed="rId3">
            <a:alphaModFix/>
          </a:blip>
          <a:stretch>
            <a:fillRect/>
          </a:stretch>
        </p:blipFill>
        <p:spPr>
          <a:xfrm>
            <a:off x="3430238" y="567425"/>
            <a:ext cx="2283525" cy="1910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a:t>
            </a:r>
            <a:endParaRPr/>
          </a:p>
        </p:txBody>
      </p:sp>
      <p:sp>
        <p:nvSpPr>
          <p:cNvPr id="62" name="Google Shape;62;p14"/>
          <p:cNvSpPr txBox="1"/>
          <p:nvPr>
            <p:ph idx="1" type="body"/>
          </p:nvPr>
        </p:nvSpPr>
        <p:spPr>
          <a:xfrm>
            <a:off x="311700" y="12286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This application will be a dashboard for interesting data and photos from NASA about planets, asteroids, etc. We will be using several of the NASA APIs to display new data/photos everyday.</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We chose to build this application because it would be interesting to see all the NASA data put together and make it easier to explore the different data NASA has to offer.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Features</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Astronomy picture of the day</a:t>
            </a:r>
            <a:endParaRPr/>
          </a:p>
          <a:p>
            <a:pPr indent="-342900" lvl="0" marL="457200" rtl="0" algn="l">
              <a:spcBef>
                <a:spcPts val="0"/>
              </a:spcBef>
              <a:spcAft>
                <a:spcPts val="0"/>
              </a:spcAft>
              <a:buSzPts val="1800"/>
              <a:buChar char="●"/>
            </a:pPr>
            <a:r>
              <a:rPr lang="en"/>
              <a:t>Pages for different planets with further information</a:t>
            </a:r>
            <a:endParaRPr/>
          </a:p>
          <a:p>
            <a:pPr indent="-342900" lvl="0" marL="457200" rtl="0" algn="l">
              <a:spcBef>
                <a:spcPts val="0"/>
              </a:spcBef>
              <a:spcAft>
                <a:spcPts val="0"/>
              </a:spcAft>
              <a:buSzPts val="1800"/>
              <a:buChar char="●"/>
            </a:pPr>
            <a:r>
              <a:rPr lang="en"/>
              <a:t>Space news, photos, videos</a:t>
            </a:r>
            <a:endParaRPr/>
          </a:p>
          <a:p>
            <a:pPr indent="-342900" lvl="0" marL="457200" rtl="0" algn="l">
              <a:spcBef>
                <a:spcPts val="0"/>
              </a:spcBef>
              <a:spcAft>
                <a:spcPts val="0"/>
              </a:spcAft>
              <a:buSzPts val="1800"/>
              <a:buChar char="●"/>
            </a:pPr>
            <a:r>
              <a:rPr lang="en"/>
              <a:t>Searchbar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Stack</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Javascript / React </a:t>
            </a:r>
            <a:endParaRPr/>
          </a:p>
          <a:p>
            <a:pPr indent="-342900" lvl="0" marL="457200" rtl="0" algn="l">
              <a:spcBef>
                <a:spcPts val="0"/>
              </a:spcBef>
              <a:spcAft>
                <a:spcPts val="0"/>
              </a:spcAft>
              <a:buSzPts val="1800"/>
              <a:buChar char="●"/>
            </a:pPr>
            <a:r>
              <a:rPr lang="en"/>
              <a:t>HTML</a:t>
            </a:r>
            <a:endParaRPr/>
          </a:p>
          <a:p>
            <a:pPr indent="-342900" lvl="0" marL="457200" rtl="0" algn="l">
              <a:spcBef>
                <a:spcPts val="0"/>
              </a:spcBef>
              <a:spcAft>
                <a:spcPts val="0"/>
              </a:spcAft>
              <a:buSzPts val="1800"/>
              <a:buChar char="●"/>
            </a:pPr>
            <a:r>
              <a:rPr lang="en"/>
              <a:t>CSS</a:t>
            </a:r>
            <a:endParaRPr/>
          </a:p>
          <a:p>
            <a:pPr indent="0" lvl="0" marL="45720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APIs</a:t>
            </a:r>
            <a:endParaRPr/>
          </a:p>
        </p:txBody>
      </p:sp>
      <p:graphicFrame>
        <p:nvGraphicFramePr>
          <p:cNvPr id="80" name="Google Shape;80;p17"/>
          <p:cNvGraphicFramePr/>
          <p:nvPr/>
        </p:nvGraphicFramePr>
        <p:xfrm>
          <a:off x="422875" y="1180135"/>
          <a:ext cx="3000000" cy="3000000"/>
        </p:xfrm>
        <a:graphic>
          <a:graphicData uri="http://schemas.openxmlformats.org/drawingml/2006/table">
            <a:tbl>
              <a:tblPr>
                <a:noFill/>
                <a:tableStyleId>{B7103EBF-56C8-4843-B241-0FE3D19BB271}</a:tableStyleId>
              </a:tblPr>
              <a:tblGrid>
                <a:gridCol w="1374200"/>
                <a:gridCol w="1374200"/>
                <a:gridCol w="1374200"/>
                <a:gridCol w="1374200"/>
                <a:gridCol w="1374200"/>
                <a:gridCol w="1374200"/>
              </a:tblGrid>
              <a:tr h="570125">
                <a:tc>
                  <a:txBody>
                    <a:bodyPr/>
                    <a:lstStyle/>
                    <a:p>
                      <a:pPr indent="0" lvl="0" marL="0" rtl="0" algn="l">
                        <a:spcBef>
                          <a:spcPts val="0"/>
                        </a:spcBef>
                        <a:spcAft>
                          <a:spcPts val="0"/>
                        </a:spcAft>
                        <a:buNone/>
                      </a:pPr>
                      <a:r>
                        <a:rPr lang="en"/>
                        <a:t>API</a:t>
                      </a:r>
                      <a:endParaRPr/>
                    </a:p>
                  </a:txBody>
                  <a:tcPr marT="91425" marB="91425" marR="91425" marL="91425"/>
                </a:tc>
                <a:tc>
                  <a:txBody>
                    <a:bodyPr/>
                    <a:lstStyle/>
                    <a:p>
                      <a:pPr indent="0" lvl="0" marL="0" rtl="0" algn="l">
                        <a:spcBef>
                          <a:spcPts val="0"/>
                        </a:spcBef>
                        <a:spcAft>
                          <a:spcPts val="0"/>
                        </a:spcAft>
                        <a:buNone/>
                      </a:pPr>
                      <a:r>
                        <a:rPr lang="en"/>
                        <a:t>Information available</a:t>
                      </a:r>
                      <a:endParaRPr/>
                    </a:p>
                  </a:txBody>
                  <a:tcPr marT="91425" marB="91425" marR="91425" marL="91425"/>
                </a:tc>
                <a:tc>
                  <a:txBody>
                    <a:bodyPr/>
                    <a:lstStyle/>
                    <a:p>
                      <a:pPr indent="0" lvl="0" marL="0" rtl="0" algn="l">
                        <a:spcBef>
                          <a:spcPts val="0"/>
                        </a:spcBef>
                        <a:spcAft>
                          <a:spcPts val="0"/>
                        </a:spcAft>
                        <a:buNone/>
                      </a:pPr>
                      <a:r>
                        <a:rPr lang="en"/>
                        <a:t>Data Format</a:t>
                      </a:r>
                      <a:endParaRPr/>
                    </a:p>
                  </a:txBody>
                  <a:tcPr marT="91425" marB="91425" marR="91425" marL="91425"/>
                </a:tc>
                <a:tc>
                  <a:txBody>
                    <a:bodyPr/>
                    <a:lstStyle/>
                    <a:p>
                      <a:pPr indent="0" lvl="0" marL="0" rtl="0" algn="l">
                        <a:spcBef>
                          <a:spcPts val="0"/>
                        </a:spcBef>
                        <a:spcAft>
                          <a:spcPts val="0"/>
                        </a:spcAft>
                        <a:buNone/>
                      </a:pPr>
                      <a:r>
                        <a:rPr lang="en"/>
                        <a:t>Access / Authentication</a:t>
                      </a:r>
                      <a:endParaRPr/>
                    </a:p>
                  </a:txBody>
                  <a:tcPr marT="91425" marB="91425" marR="91425" marL="91425"/>
                </a:tc>
                <a:tc>
                  <a:txBody>
                    <a:bodyPr/>
                    <a:lstStyle/>
                    <a:p>
                      <a:pPr indent="0" lvl="0" marL="0" rtl="0" algn="l">
                        <a:spcBef>
                          <a:spcPts val="0"/>
                        </a:spcBef>
                        <a:spcAft>
                          <a:spcPts val="0"/>
                        </a:spcAft>
                        <a:buNone/>
                      </a:pPr>
                      <a:r>
                        <a:rPr lang="en"/>
                        <a:t>Cost</a:t>
                      </a:r>
                      <a:endParaRPr/>
                    </a:p>
                  </a:txBody>
                  <a:tcPr marT="91425" marB="91425" marR="91425" marL="91425"/>
                </a:tc>
                <a:tc>
                  <a:txBody>
                    <a:bodyPr/>
                    <a:lstStyle/>
                    <a:p>
                      <a:pPr indent="0" lvl="0" marL="0" rtl="0" algn="l">
                        <a:spcBef>
                          <a:spcPts val="0"/>
                        </a:spcBef>
                        <a:spcAft>
                          <a:spcPts val="0"/>
                        </a:spcAft>
                        <a:buNone/>
                      </a:pPr>
                      <a:r>
                        <a:rPr lang="en"/>
                        <a:t>Limits</a:t>
                      </a:r>
                      <a:endParaRPr/>
                    </a:p>
                  </a:txBody>
                  <a:tcPr marT="91425" marB="91425" marR="91425" marL="91425"/>
                </a:tc>
              </a:tr>
              <a:tr h="923300">
                <a:tc>
                  <a:txBody>
                    <a:bodyPr/>
                    <a:lstStyle/>
                    <a:p>
                      <a:pPr indent="0" lvl="0" marL="0" rtl="0" algn="l">
                        <a:spcBef>
                          <a:spcPts val="0"/>
                        </a:spcBef>
                        <a:spcAft>
                          <a:spcPts val="0"/>
                        </a:spcAft>
                        <a:buNone/>
                      </a:pPr>
                      <a:r>
                        <a:rPr lang="en"/>
                        <a:t>⭐ NASA APIs</a:t>
                      </a:r>
                      <a:endParaRPr/>
                    </a:p>
                    <a:p>
                      <a:pPr indent="0" lvl="0" marL="0" rtl="0" algn="l">
                        <a:spcBef>
                          <a:spcPts val="0"/>
                        </a:spcBef>
                        <a:spcAft>
                          <a:spcPts val="0"/>
                        </a:spcAft>
                        <a:buNone/>
                      </a:pPr>
                      <a:r>
                        <a:rPr lang="en"/>
                        <a:t>(multiple)</a:t>
                      </a:r>
                      <a:endParaRPr/>
                    </a:p>
                  </a:txBody>
                  <a:tcPr marT="91425" marB="91425" marR="91425" marL="91425"/>
                </a:tc>
                <a:tc>
                  <a:txBody>
                    <a:bodyPr/>
                    <a:lstStyle/>
                    <a:p>
                      <a:pPr indent="0" lvl="0" marL="0" rtl="0" algn="l">
                        <a:spcBef>
                          <a:spcPts val="0"/>
                        </a:spcBef>
                        <a:spcAft>
                          <a:spcPts val="0"/>
                        </a:spcAft>
                        <a:buNone/>
                      </a:pPr>
                      <a:r>
                        <a:rPr lang="en"/>
                        <a:t>Images, Earth data, Mars data, satellites, asteroids, etc.</a:t>
                      </a:r>
                      <a:endParaRPr/>
                    </a:p>
                  </a:txBody>
                  <a:tcPr marT="91425" marB="91425" marR="91425" marL="91425"/>
                </a:tc>
                <a:tc>
                  <a:txBody>
                    <a:bodyPr/>
                    <a:lstStyle/>
                    <a:p>
                      <a:pPr indent="0" lvl="0" marL="0" rtl="0" algn="l">
                        <a:spcBef>
                          <a:spcPts val="0"/>
                        </a:spcBef>
                        <a:spcAft>
                          <a:spcPts val="0"/>
                        </a:spcAft>
                        <a:buNone/>
                      </a:pPr>
                      <a:r>
                        <a:rPr lang="en"/>
                        <a:t>JSON</a:t>
                      </a:r>
                      <a:endParaRPr/>
                    </a:p>
                  </a:txBody>
                  <a:tcPr marT="91425" marB="91425" marR="91425" marL="91425"/>
                </a:tc>
                <a:tc>
                  <a:txBody>
                    <a:bodyPr/>
                    <a:lstStyle/>
                    <a:p>
                      <a:pPr indent="0" lvl="0" marL="0" rtl="0" algn="l">
                        <a:spcBef>
                          <a:spcPts val="0"/>
                        </a:spcBef>
                        <a:spcAft>
                          <a:spcPts val="0"/>
                        </a:spcAft>
                        <a:buNone/>
                      </a:pPr>
                      <a:r>
                        <a:rPr lang="en"/>
                        <a:t>None</a:t>
                      </a:r>
                      <a:endParaRPr/>
                    </a:p>
                  </a:txBody>
                  <a:tcPr marT="91425" marB="91425" marR="91425" marL="91425"/>
                </a:tc>
                <a:tc>
                  <a:txBody>
                    <a:bodyPr/>
                    <a:lstStyle/>
                    <a:p>
                      <a:pPr indent="0" lvl="0" marL="0" rtl="0" algn="l">
                        <a:spcBef>
                          <a:spcPts val="0"/>
                        </a:spcBef>
                        <a:spcAft>
                          <a:spcPts val="0"/>
                        </a:spcAft>
                        <a:buNone/>
                      </a:pPr>
                      <a:r>
                        <a:rPr lang="en"/>
                        <a:t>Free</a:t>
                      </a:r>
                      <a:endParaRPr/>
                    </a:p>
                  </a:txBody>
                  <a:tcPr marT="91425" marB="91425" marR="91425" marL="91425"/>
                </a:tc>
                <a:tc>
                  <a:txBody>
                    <a:bodyPr/>
                    <a:lstStyle/>
                    <a:p>
                      <a:pPr indent="0" lvl="0" marL="0" rtl="0" algn="l">
                        <a:spcBef>
                          <a:spcPts val="0"/>
                        </a:spcBef>
                        <a:spcAft>
                          <a:spcPts val="0"/>
                        </a:spcAft>
                        <a:buNone/>
                      </a:pPr>
                      <a:r>
                        <a:rPr lang="en"/>
                        <a:t>1,000 requests / hour</a:t>
                      </a:r>
                      <a:endParaRPr/>
                    </a:p>
                  </a:txBody>
                  <a:tcPr marT="91425" marB="91425" marR="91425" marL="91425"/>
                </a:tc>
              </a:tr>
              <a:tr h="887875">
                <a:tc>
                  <a:txBody>
                    <a:bodyPr/>
                    <a:lstStyle/>
                    <a:p>
                      <a:pPr indent="0" lvl="0" marL="0" rtl="0" algn="l">
                        <a:spcBef>
                          <a:spcPts val="0"/>
                        </a:spcBef>
                        <a:spcAft>
                          <a:spcPts val="0"/>
                        </a:spcAft>
                        <a:buNone/>
                      </a:pPr>
                      <a:r>
                        <a:rPr lang="en"/>
                        <a:t>REST Countries</a:t>
                      </a:r>
                      <a:endParaRPr/>
                    </a:p>
                  </a:txBody>
                  <a:tcPr marT="91425" marB="91425" marR="91425" marL="91425"/>
                </a:tc>
                <a:tc>
                  <a:txBody>
                    <a:bodyPr/>
                    <a:lstStyle/>
                    <a:p>
                      <a:pPr indent="0" lvl="0" marL="0" rtl="0" algn="l">
                        <a:spcBef>
                          <a:spcPts val="0"/>
                        </a:spcBef>
                        <a:spcAft>
                          <a:spcPts val="0"/>
                        </a:spcAft>
                        <a:buNone/>
                      </a:pPr>
                      <a:r>
                        <a:rPr lang="en"/>
                        <a:t>Country name, language, capital, etc.</a:t>
                      </a:r>
                      <a:endParaRPr/>
                    </a:p>
                  </a:txBody>
                  <a:tcPr marT="91425" marB="91425" marR="91425" marL="91425"/>
                </a:tc>
                <a:tc>
                  <a:txBody>
                    <a:bodyPr/>
                    <a:lstStyle/>
                    <a:p>
                      <a:pPr indent="0" lvl="0" marL="0" rtl="0" algn="l">
                        <a:spcBef>
                          <a:spcPts val="0"/>
                        </a:spcBef>
                        <a:spcAft>
                          <a:spcPts val="0"/>
                        </a:spcAft>
                        <a:buNone/>
                      </a:pPr>
                      <a:r>
                        <a:rPr lang="en"/>
                        <a:t>JSON</a:t>
                      </a:r>
                      <a:endParaRPr/>
                    </a:p>
                  </a:txBody>
                  <a:tcPr marT="91425" marB="91425" marR="91425" marL="91425"/>
                </a:tc>
                <a:tc>
                  <a:txBody>
                    <a:bodyPr/>
                    <a:lstStyle/>
                    <a:p>
                      <a:pPr indent="0" lvl="0" marL="0" rtl="0" algn="l">
                        <a:spcBef>
                          <a:spcPts val="0"/>
                        </a:spcBef>
                        <a:spcAft>
                          <a:spcPts val="0"/>
                        </a:spcAft>
                        <a:buNone/>
                      </a:pPr>
                      <a:r>
                        <a:rPr lang="en"/>
                        <a:t>None</a:t>
                      </a:r>
                      <a:endParaRPr/>
                    </a:p>
                  </a:txBody>
                  <a:tcPr marT="91425" marB="91425" marR="91425" marL="91425"/>
                </a:tc>
                <a:tc>
                  <a:txBody>
                    <a:bodyPr/>
                    <a:lstStyle/>
                    <a:p>
                      <a:pPr indent="0" lvl="0" marL="0" rtl="0" algn="l">
                        <a:spcBef>
                          <a:spcPts val="0"/>
                        </a:spcBef>
                        <a:spcAft>
                          <a:spcPts val="0"/>
                        </a:spcAft>
                        <a:buNone/>
                      </a:pPr>
                      <a:r>
                        <a:rPr lang="en"/>
                        <a:t>Free</a:t>
                      </a:r>
                      <a:endParaRPr/>
                    </a:p>
                  </a:txBody>
                  <a:tcPr marT="91425" marB="91425" marR="91425" marL="91425"/>
                </a:tc>
                <a:tc>
                  <a:txBody>
                    <a:bodyPr/>
                    <a:lstStyle/>
                    <a:p>
                      <a:pPr indent="0" lvl="0" marL="0" rtl="0" algn="l">
                        <a:spcBef>
                          <a:spcPts val="0"/>
                        </a:spcBef>
                        <a:spcAft>
                          <a:spcPts val="0"/>
                        </a:spcAft>
                        <a:buNone/>
                      </a:pPr>
                      <a:r>
                        <a:rPr lang="en"/>
                        <a:t>N/A</a:t>
                      </a:r>
                      <a:endParaRPr/>
                    </a:p>
                  </a:txBody>
                  <a:tcPr marT="91425" marB="91425" marR="91425" marL="91425"/>
                </a:tc>
              </a:tr>
              <a:tr h="887875">
                <a:tc>
                  <a:txBody>
                    <a:bodyPr/>
                    <a:lstStyle/>
                    <a:p>
                      <a:pPr indent="0" lvl="0" marL="0" rtl="0" algn="l">
                        <a:spcBef>
                          <a:spcPts val="0"/>
                        </a:spcBef>
                        <a:spcAft>
                          <a:spcPts val="0"/>
                        </a:spcAft>
                        <a:buNone/>
                      </a:pPr>
                      <a:r>
                        <a:rPr lang="en"/>
                        <a:t>TheCocktailDB</a:t>
                      </a:r>
                      <a:endParaRPr/>
                    </a:p>
                  </a:txBody>
                  <a:tcPr marT="91425" marB="91425" marR="91425" marL="91425"/>
                </a:tc>
                <a:tc>
                  <a:txBody>
                    <a:bodyPr/>
                    <a:lstStyle/>
                    <a:p>
                      <a:pPr indent="0" lvl="0" marL="0" rtl="0" algn="l">
                        <a:spcBef>
                          <a:spcPts val="0"/>
                        </a:spcBef>
                        <a:spcAft>
                          <a:spcPts val="0"/>
                        </a:spcAft>
                        <a:buNone/>
                      </a:pPr>
                      <a:r>
                        <a:rPr lang="en"/>
                        <a:t>Drink name, category, instructions, etc.</a:t>
                      </a:r>
                      <a:endParaRPr/>
                    </a:p>
                  </a:txBody>
                  <a:tcPr marT="91425" marB="91425" marR="91425" marL="91425"/>
                </a:tc>
                <a:tc>
                  <a:txBody>
                    <a:bodyPr/>
                    <a:lstStyle/>
                    <a:p>
                      <a:pPr indent="0" lvl="0" marL="0" rtl="0" algn="l">
                        <a:spcBef>
                          <a:spcPts val="0"/>
                        </a:spcBef>
                        <a:spcAft>
                          <a:spcPts val="0"/>
                        </a:spcAft>
                        <a:buNone/>
                      </a:pPr>
                      <a:r>
                        <a:rPr lang="en"/>
                        <a:t>JSON</a:t>
                      </a:r>
                      <a:endParaRPr/>
                    </a:p>
                  </a:txBody>
                  <a:tcPr marT="91425" marB="91425" marR="91425" marL="91425"/>
                </a:tc>
                <a:tc>
                  <a:txBody>
                    <a:bodyPr/>
                    <a:lstStyle/>
                    <a:p>
                      <a:pPr indent="0" lvl="0" marL="0" rtl="0" algn="l">
                        <a:spcBef>
                          <a:spcPts val="0"/>
                        </a:spcBef>
                        <a:spcAft>
                          <a:spcPts val="0"/>
                        </a:spcAft>
                        <a:buNone/>
                      </a:pPr>
                      <a:r>
                        <a:rPr lang="en"/>
                        <a:t>None</a:t>
                      </a:r>
                      <a:endParaRPr/>
                    </a:p>
                  </a:txBody>
                  <a:tcPr marT="91425" marB="91425" marR="91425" marL="91425"/>
                </a:tc>
                <a:tc>
                  <a:txBody>
                    <a:bodyPr/>
                    <a:lstStyle/>
                    <a:p>
                      <a:pPr indent="0" lvl="0" marL="0" rtl="0" algn="l">
                        <a:spcBef>
                          <a:spcPts val="0"/>
                        </a:spcBef>
                        <a:spcAft>
                          <a:spcPts val="0"/>
                        </a:spcAft>
                        <a:buNone/>
                      </a:pPr>
                      <a:r>
                        <a:rPr lang="en"/>
                        <a:t>Free</a:t>
                      </a:r>
                      <a:endParaRPr/>
                    </a:p>
                  </a:txBody>
                  <a:tcPr marT="91425" marB="91425" marR="91425" marL="91425"/>
                </a:tc>
                <a:tc>
                  <a:txBody>
                    <a:bodyPr/>
                    <a:lstStyle/>
                    <a:p>
                      <a:pPr indent="0" lvl="0" marL="0" rtl="0" algn="l">
                        <a:spcBef>
                          <a:spcPts val="0"/>
                        </a:spcBef>
                        <a:spcAft>
                          <a:spcPts val="0"/>
                        </a:spcAft>
                        <a:buNone/>
                      </a:pPr>
                      <a:r>
                        <a:rPr lang="en"/>
                        <a:t>100 items</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468775" y="98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Wireframes</a:t>
            </a:r>
            <a:endParaRPr/>
          </a:p>
        </p:txBody>
      </p:sp>
      <p:pic>
        <p:nvPicPr>
          <p:cNvPr id="86" name="Google Shape;86;p18"/>
          <p:cNvPicPr preferRelativeResize="0"/>
          <p:nvPr/>
        </p:nvPicPr>
        <p:blipFill>
          <a:blip r:embed="rId3">
            <a:alphaModFix/>
          </a:blip>
          <a:stretch>
            <a:fillRect/>
          </a:stretch>
        </p:blipFill>
        <p:spPr>
          <a:xfrm>
            <a:off x="152400" y="884375"/>
            <a:ext cx="4795510" cy="4106724"/>
          </a:xfrm>
          <a:prstGeom prst="rect">
            <a:avLst/>
          </a:prstGeom>
          <a:noFill/>
          <a:ln>
            <a:noFill/>
          </a:ln>
        </p:spPr>
      </p:pic>
      <p:sp>
        <p:nvSpPr>
          <p:cNvPr id="87" name="Google Shape;87;p18"/>
          <p:cNvSpPr txBox="1"/>
          <p:nvPr/>
        </p:nvSpPr>
        <p:spPr>
          <a:xfrm>
            <a:off x="5041800" y="481800"/>
            <a:ext cx="3821100" cy="4448400"/>
          </a:xfrm>
          <a:prstGeom prst="rect">
            <a:avLst/>
          </a:prstGeom>
          <a:noFill/>
          <a:ln>
            <a:noFill/>
          </a:ln>
        </p:spPr>
        <p:txBody>
          <a:bodyPr anchorCtr="0" anchor="t" bIns="91425" lIns="91425" spcFirstLastPara="1" rIns="91425" wrap="square" tIns="91425">
            <a:spAutoFit/>
          </a:bodyPr>
          <a:lstStyle/>
          <a:p>
            <a:pPr indent="-317500" lvl="0" marL="457200" rtl="0" algn="l">
              <a:lnSpc>
                <a:spcPct val="100000"/>
              </a:lnSpc>
              <a:spcBef>
                <a:spcPts val="0"/>
              </a:spcBef>
              <a:spcAft>
                <a:spcPts val="0"/>
              </a:spcAft>
              <a:buSzPts val="1400"/>
              <a:buChar char="●"/>
            </a:pPr>
            <a:r>
              <a:rPr lang="en"/>
              <a:t>Slideshow nav on the top acting as the HTML links to the astronomical objects shown in the pictures. </a:t>
            </a:r>
            <a:endParaRPr/>
          </a:p>
          <a:p>
            <a:pPr indent="-317500" lvl="0" marL="457200" rtl="0" algn="l">
              <a:spcBef>
                <a:spcPts val="1000"/>
              </a:spcBef>
              <a:spcAft>
                <a:spcPts val="0"/>
              </a:spcAft>
              <a:buSzPts val="1400"/>
              <a:buChar char="●"/>
            </a:pPr>
            <a:r>
              <a:rPr lang="en"/>
              <a:t>Button to switch between the different images on the slideshow navbar</a:t>
            </a:r>
            <a:endParaRPr/>
          </a:p>
          <a:p>
            <a:pPr indent="-317500" lvl="0" marL="457200" rtl="0" algn="l">
              <a:spcBef>
                <a:spcPts val="1000"/>
              </a:spcBef>
              <a:spcAft>
                <a:spcPts val="0"/>
              </a:spcAft>
              <a:buSzPts val="1400"/>
              <a:buChar char="●"/>
            </a:pPr>
            <a:r>
              <a:rPr lang="en"/>
              <a:t>Menu bar containing links to weekly magazine, news, photos ,videos and blogs</a:t>
            </a:r>
            <a:endParaRPr/>
          </a:p>
          <a:p>
            <a:pPr indent="-317500" lvl="0" marL="457200" rtl="0" algn="l">
              <a:spcBef>
                <a:spcPts val="1000"/>
              </a:spcBef>
              <a:spcAft>
                <a:spcPts val="0"/>
              </a:spcAft>
              <a:buSzPts val="1400"/>
              <a:buChar char="●"/>
            </a:pPr>
            <a:r>
              <a:rPr lang="en"/>
              <a:t>Search bar for searching on the </a:t>
            </a:r>
            <a:r>
              <a:rPr lang="en"/>
              <a:t>website</a:t>
            </a:r>
            <a:r>
              <a:rPr lang="en"/>
              <a:t> as well as from google as well.</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Image for the day</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Sky for the week containing </a:t>
            </a:r>
            <a:r>
              <a:rPr lang="en"/>
              <a:t>daily</a:t>
            </a:r>
            <a:r>
              <a:rPr lang="en"/>
              <a:t> updated images from NASA API</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Links for all the astronomical observations updated from NASA API</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Wireframes</a:t>
            </a:r>
            <a:endParaRPr/>
          </a:p>
        </p:txBody>
      </p:sp>
      <p:pic>
        <p:nvPicPr>
          <p:cNvPr id="93" name="Google Shape;93;p19"/>
          <p:cNvPicPr preferRelativeResize="0"/>
          <p:nvPr/>
        </p:nvPicPr>
        <p:blipFill rotWithShape="1">
          <a:blip r:embed="rId3">
            <a:alphaModFix/>
          </a:blip>
          <a:srcRect b="12342" l="2470" r="6047" t="0"/>
          <a:stretch/>
        </p:blipFill>
        <p:spPr>
          <a:xfrm>
            <a:off x="271400" y="1141975"/>
            <a:ext cx="4402024" cy="3349326"/>
          </a:xfrm>
          <a:prstGeom prst="rect">
            <a:avLst/>
          </a:prstGeom>
          <a:noFill/>
          <a:ln>
            <a:noFill/>
          </a:ln>
        </p:spPr>
      </p:pic>
      <p:sp>
        <p:nvSpPr>
          <p:cNvPr id="94" name="Google Shape;94;p19"/>
          <p:cNvSpPr txBox="1"/>
          <p:nvPr/>
        </p:nvSpPr>
        <p:spPr>
          <a:xfrm>
            <a:off x="5011325" y="1178075"/>
            <a:ext cx="3821100" cy="2293500"/>
          </a:xfrm>
          <a:prstGeom prst="rect">
            <a:avLst/>
          </a:prstGeom>
          <a:noFill/>
          <a:ln>
            <a:noFill/>
          </a:ln>
        </p:spPr>
        <p:txBody>
          <a:bodyPr anchorCtr="0" anchor="t" bIns="91425" lIns="91425" spcFirstLastPara="1" rIns="91425" wrap="square" tIns="91425">
            <a:spAutoFit/>
          </a:bodyPr>
          <a:lstStyle/>
          <a:p>
            <a:pPr indent="-317500" lvl="0" marL="457200" rtl="0" algn="l">
              <a:lnSpc>
                <a:spcPct val="100000"/>
              </a:lnSpc>
              <a:spcBef>
                <a:spcPts val="0"/>
              </a:spcBef>
              <a:spcAft>
                <a:spcPts val="0"/>
              </a:spcAft>
              <a:buSzPts val="1400"/>
              <a:buChar char="●"/>
            </a:pPr>
            <a:r>
              <a:rPr lang="en"/>
              <a:t>Image from Mars rover on the left from the most recent Martian sol (day on Mars)</a:t>
            </a:r>
            <a:endParaRPr/>
          </a:p>
          <a:p>
            <a:pPr indent="-317500" lvl="0" marL="457200" rtl="0" algn="l">
              <a:spcBef>
                <a:spcPts val="1000"/>
              </a:spcBef>
              <a:spcAft>
                <a:spcPts val="0"/>
              </a:spcAft>
              <a:buSzPts val="1400"/>
              <a:buChar char="●"/>
            </a:pPr>
            <a:r>
              <a:rPr lang="en"/>
              <a:t>Button to switch between different camera views of the Mars rover</a:t>
            </a:r>
            <a:endParaRPr/>
          </a:p>
          <a:p>
            <a:pPr indent="-317500" lvl="0" marL="457200" rtl="0" algn="l">
              <a:spcBef>
                <a:spcPts val="1000"/>
              </a:spcBef>
              <a:spcAft>
                <a:spcPts val="0"/>
              </a:spcAft>
              <a:buSzPts val="1400"/>
              <a:buChar char="●"/>
            </a:pPr>
            <a:r>
              <a:rPr lang="en"/>
              <a:t>Weather on Mars for the most recent Martian sol</a:t>
            </a:r>
            <a:endParaRPr/>
          </a:p>
          <a:p>
            <a:pPr indent="-317500" lvl="0" marL="457200" rtl="0" algn="l">
              <a:spcBef>
                <a:spcPts val="1000"/>
              </a:spcBef>
              <a:spcAft>
                <a:spcPts val="0"/>
              </a:spcAft>
              <a:buSzPts val="1400"/>
              <a:buChar char="●"/>
            </a:pPr>
            <a:r>
              <a:rPr lang="en"/>
              <a:t>Home button to return to home page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108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Wireframes</a:t>
            </a:r>
            <a:endParaRPr/>
          </a:p>
        </p:txBody>
      </p:sp>
      <p:pic>
        <p:nvPicPr>
          <p:cNvPr id="100" name="Google Shape;100;p20"/>
          <p:cNvPicPr preferRelativeResize="0"/>
          <p:nvPr/>
        </p:nvPicPr>
        <p:blipFill>
          <a:blip r:embed="rId3">
            <a:alphaModFix/>
          </a:blip>
          <a:stretch>
            <a:fillRect/>
          </a:stretch>
        </p:blipFill>
        <p:spPr>
          <a:xfrm>
            <a:off x="152400" y="833350"/>
            <a:ext cx="5480950" cy="4157751"/>
          </a:xfrm>
          <a:prstGeom prst="rect">
            <a:avLst/>
          </a:prstGeom>
          <a:noFill/>
          <a:ln>
            <a:noFill/>
          </a:ln>
        </p:spPr>
      </p:pic>
      <p:sp>
        <p:nvSpPr>
          <p:cNvPr id="101" name="Google Shape;101;p20"/>
          <p:cNvSpPr txBox="1"/>
          <p:nvPr/>
        </p:nvSpPr>
        <p:spPr>
          <a:xfrm>
            <a:off x="5162600" y="1155875"/>
            <a:ext cx="3821100" cy="1734300"/>
          </a:xfrm>
          <a:prstGeom prst="rect">
            <a:avLst/>
          </a:prstGeom>
          <a:noFill/>
          <a:ln>
            <a:noFill/>
          </a:ln>
        </p:spPr>
        <p:txBody>
          <a:bodyPr anchorCtr="0" anchor="t" bIns="91425" lIns="91425" spcFirstLastPara="1" rIns="91425" wrap="square" tIns="91425">
            <a:spAutoFit/>
          </a:bodyPr>
          <a:lstStyle/>
          <a:p>
            <a:pPr indent="-317500" lvl="0" marL="457200" rtl="0" algn="l">
              <a:lnSpc>
                <a:spcPct val="100000"/>
              </a:lnSpc>
              <a:spcBef>
                <a:spcPts val="0"/>
              </a:spcBef>
              <a:spcAft>
                <a:spcPts val="0"/>
              </a:spcAft>
              <a:buSzPts val="1400"/>
              <a:buChar char="●"/>
            </a:pPr>
            <a:r>
              <a:rPr lang="en"/>
              <a:t>Images from the NASA would be displayed on this</a:t>
            </a:r>
            <a:endParaRPr/>
          </a:p>
          <a:p>
            <a:pPr indent="-317500" lvl="0" marL="457200" rtl="0" algn="l">
              <a:spcBef>
                <a:spcPts val="1000"/>
              </a:spcBef>
              <a:spcAft>
                <a:spcPts val="0"/>
              </a:spcAft>
              <a:buSzPts val="1400"/>
              <a:buChar char="●"/>
            </a:pPr>
            <a:r>
              <a:rPr lang="en"/>
              <a:t>Images will have description below them for the user to know a little more about the image</a:t>
            </a:r>
            <a:endParaRPr/>
          </a:p>
          <a:p>
            <a:pPr indent="-317500" lvl="0" marL="457200" rtl="0" algn="l">
              <a:spcBef>
                <a:spcPts val="1000"/>
              </a:spcBef>
              <a:spcAft>
                <a:spcPts val="0"/>
              </a:spcAft>
              <a:buSzPts val="1400"/>
              <a:buChar char="●"/>
            </a:pPr>
            <a:r>
              <a:rPr lang="en"/>
              <a:t>Home button to return to home page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