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5612">
              <a:lnSpc>
                <a:spcPct val="102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lvl1pPr>
          </a:lstStyle>
          <a:p>
            <a:pPr/>
            <a:r>
              <a:t>Human analogy – social customs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324850" y="6462712"/>
            <a:ext cx="270526" cy="26923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33400" y="1611312"/>
            <a:ext cx="7772400" cy="4648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24850" y="6462712"/>
            <a:ext cx="443167" cy="4370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42900" marR="0" indent="-3429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65000"/>
        <a:buFontTx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90575" marR="0" indent="-333375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▪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34438" marR="0" indent="-320038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272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844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416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988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560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132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yahoo.com/index.htm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Lecture 3: Internetworking Protocols</a:t>
            </a:r>
          </a:p>
        </p:txBody>
      </p:sp>
      <p:sp>
        <p:nvSpPr>
          <p:cNvPr id="73" name="Shape 73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Part 1: Introduction</a:t>
            </a:r>
          </a:p>
          <a:p>
            <a:pPr marL="0" indent="0" algn="ctr">
              <a:buSzTx/>
              <a:buNone/>
            </a:pPr>
            <a:r>
              <a:t>Part 2: Application Layer</a:t>
            </a:r>
          </a:p>
        </p:txBody>
      </p:sp>
      <p:sp>
        <p:nvSpPr>
          <p:cNvPr id="74" name="Shape 74"/>
          <p:cNvSpPr txBox="1"/>
          <p:nvPr>
            <p:ph type="sldNum" sz="quarter" idx="4294967295"/>
          </p:nvPr>
        </p:nvSpPr>
        <p:spPr>
          <a:xfrm>
            <a:off x="8324849" y="6462712"/>
            <a:ext cx="187332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5" name="Shape 305"/>
          <p:cNvSpPr txBox="1"/>
          <p:nvPr>
            <p:ph type="title" idx="4294967295"/>
          </p:nvPr>
        </p:nvSpPr>
        <p:spPr>
          <a:xfrm>
            <a:off x="304800" y="23812"/>
            <a:ext cx="8610600" cy="1401763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/>
            </a:lvl1pPr>
          </a:lstStyle>
          <a:p>
            <a:pPr/>
            <a:r>
              <a:t>A day in the life of an Internet host…</a:t>
            </a:r>
          </a:p>
        </p:txBody>
      </p:sp>
      <p:sp>
        <p:nvSpPr>
          <p:cNvPr id="306" name="Shape 306"/>
          <p:cNvSpPr txBox="1"/>
          <p:nvPr>
            <p:ph type="body" idx="4294967295"/>
          </p:nvPr>
        </p:nvSpPr>
        <p:spPr>
          <a:xfrm>
            <a:off x="304800" y="1155696"/>
            <a:ext cx="8610600" cy="5668972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lnSpc>
                <a:spcPct val="93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Web request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http://www.yahoo.com/index.html</a:t>
            </a:r>
            <a:endParaRPr>
              <a:solidFill>
                <a:srgbClr val="CCCCFF"/>
              </a:solidFill>
            </a:endParaRP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Step #1: Locate DNS server</a:t>
            </a:r>
          </a:p>
          <a:p>
            <a:pPr lvl="2" marL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if (netmask &amp; IP</a:t>
            </a:r>
            <a:r>
              <a:rPr baseline="-33000"/>
              <a:t>Host</a:t>
            </a:r>
            <a:r>
              <a:t> == netmask &amp; IP</a:t>
            </a:r>
            <a:r>
              <a:rPr baseline="-33000"/>
              <a:t>DNS</a:t>
            </a:r>
            <a:r>
              <a:t>)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DNS server on local network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ARP for hardware address of IP</a:t>
            </a:r>
            <a:r>
              <a:rPr baseline="-33000"/>
              <a:t>DNS</a:t>
            </a:r>
          </a:p>
          <a:p>
            <a:pPr lvl="2" marL="0" indent="9144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else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DNS server on remote network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ARP for hardware address of IP</a:t>
            </a:r>
            <a:r>
              <a:rPr baseline="-33000"/>
              <a:t>DefaultRouter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ARP (Address Resolution Protocol)</a:t>
            </a:r>
          </a:p>
          <a:p>
            <a:pPr lvl="3" marL="16002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IP address to hardware address mapping</a:t>
            </a:r>
          </a:p>
          <a:p>
            <a:pPr lvl="3" marL="16002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Request broadcast for all hosts on network to see</a:t>
            </a:r>
          </a:p>
          <a:p>
            <a:pPr lvl="3" marL="16002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Reply broadcast for all hosts to cache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sldNum" sz="quarter" idx="4294967295"/>
          </p:nvPr>
        </p:nvSpPr>
        <p:spPr>
          <a:xfrm>
            <a:off x="8324849" y="6462712"/>
            <a:ext cx="250881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9" name="Shape 309"/>
          <p:cNvSpPr txBox="1"/>
          <p:nvPr>
            <p:ph type="title" idx="4294967295"/>
          </p:nvPr>
        </p:nvSpPr>
        <p:spPr>
          <a:xfrm>
            <a:off x="304800" y="23812"/>
            <a:ext cx="8610600" cy="1401763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/>
            </a:lvl1pPr>
          </a:lstStyle>
          <a:p>
            <a:pPr/>
            <a:r>
              <a:t>A day in the life of an Internet host…</a:t>
            </a:r>
          </a:p>
        </p:txBody>
      </p:sp>
      <p:sp>
        <p:nvSpPr>
          <p:cNvPr id="310" name="Shape 310"/>
          <p:cNvSpPr txBox="1"/>
          <p:nvPr>
            <p:ph type="body" idx="4294967295"/>
          </p:nvPr>
        </p:nvSpPr>
        <p:spPr>
          <a:xfrm>
            <a:off x="533399" y="1600200"/>
            <a:ext cx="7773990" cy="4649788"/>
          </a:xfrm>
          <a:prstGeom prst="rect">
            <a:avLst/>
          </a:prstGeom>
        </p:spPr>
        <p:txBody>
          <a:bodyPr lIns="46798" tIns="46798" rIns="46798" bIns="46798"/>
          <a:lstStyle>
            <a:lvl1pPr marL="341310" indent="-341310" defTabSz="457200">
              <a:lnSpc>
                <a:spcPct val="93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lvl1pPr>
          </a:lstStyle>
          <a:p>
            <a:pPr/>
            <a:r>
              <a:t>Step #2: ARP request and reply</a:t>
            </a:r>
          </a:p>
        </p:txBody>
      </p:sp>
      <p:pic>
        <p:nvPicPr>
          <p:cNvPr id="311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675" y="2794000"/>
            <a:ext cx="7286625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1400" y="4305300"/>
            <a:ext cx="6608765" cy="102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5" name="Shape 315"/>
          <p:cNvSpPr txBox="1"/>
          <p:nvPr>
            <p:ph type="title" idx="4294967295"/>
          </p:nvPr>
        </p:nvSpPr>
        <p:spPr>
          <a:xfrm>
            <a:off x="304800" y="23812"/>
            <a:ext cx="8610600" cy="1401763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/>
            </a:lvl1pPr>
          </a:lstStyle>
          <a:p>
            <a:pPr/>
            <a:r>
              <a:t>A day in the life of an Internet host…</a:t>
            </a:r>
          </a:p>
        </p:txBody>
      </p:sp>
      <p:sp>
        <p:nvSpPr>
          <p:cNvPr id="316" name="Shape 316"/>
          <p:cNvSpPr txBox="1"/>
          <p:nvPr>
            <p:ph type="body" idx="4294967295"/>
          </p:nvPr>
        </p:nvSpPr>
        <p:spPr>
          <a:xfrm>
            <a:off x="533399" y="1600200"/>
            <a:ext cx="7773990" cy="4649788"/>
          </a:xfrm>
          <a:prstGeom prst="rect">
            <a:avLst/>
          </a:prstGeom>
        </p:spPr>
        <p:txBody>
          <a:bodyPr lIns="46798" tIns="46798" rIns="46798" bIns="46798"/>
          <a:lstStyle>
            <a:lvl1pPr marL="341310" indent="-341310" defTabSz="457200">
              <a:lnSpc>
                <a:spcPct val="93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lvl1pPr>
            <a:lvl2pPr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lvl2pPr>
          </a:lstStyle>
          <a:p>
            <a:pPr/>
            <a:r>
              <a:t>Step #2: DNS request and reply</a:t>
            </a:r>
          </a:p>
          <a:p>
            <a:pPr lvl="1"/>
            <a:r>
              <a:t>UDP, IP, data-link header</a:t>
            </a:r>
          </a:p>
        </p:txBody>
      </p:sp>
      <p:pic>
        <p:nvPicPr>
          <p:cNvPr id="317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928934"/>
            <a:ext cx="7624765" cy="10287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3" name="Group 343"/>
          <p:cNvGrpSpPr/>
          <p:nvPr/>
        </p:nvGrpSpPr>
        <p:grpSpPr>
          <a:xfrm>
            <a:off x="761993" y="4762492"/>
            <a:ext cx="7523178" cy="1026761"/>
            <a:chOff x="-1" y="0"/>
            <a:chExt cx="7523176" cy="1026759"/>
          </a:xfrm>
        </p:grpSpPr>
        <p:sp>
          <p:nvSpPr>
            <p:cNvPr id="318" name="Shape 318"/>
            <p:cNvSpPr txBox="1"/>
            <p:nvPr/>
          </p:nvSpPr>
          <p:spPr>
            <a:xfrm>
              <a:off x="-2" y="2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-2" y="-1"/>
              <a:ext cx="2014547" cy="1025536"/>
            </a:xfrm>
            <a:prstGeom prst="roundRect">
              <a:avLst>
                <a:gd name="adj" fmla="val 15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2" y="1"/>
              <a:ext cx="2014183" cy="1026759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141286" y="71439"/>
              <a:ext cx="1613905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Datalink header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1549402" y="71439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141285" y="327027"/>
              <a:ext cx="5970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(host)</a:t>
              </a: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746127" y="598490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2000252" y="-1"/>
              <a:ext cx="1352556" cy="1025536"/>
            </a:xfrm>
            <a:prstGeom prst="roundRect">
              <a:avLst>
                <a:gd name="adj" fmla="val 15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000251" y="1"/>
              <a:ext cx="1352197" cy="1026759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2141539" y="85727"/>
              <a:ext cx="97431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IP of host</a:t>
              </a:r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3014664" y="85727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3340103" y="-1"/>
              <a:ext cx="1506544" cy="1025536"/>
            </a:xfrm>
            <a:prstGeom prst="roundRect">
              <a:avLst>
                <a:gd name="adj" fmla="val 15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3338515" y="1"/>
              <a:ext cx="1507771" cy="1026759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3479803" y="85727"/>
              <a:ext cx="1304492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UDP Header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4635504" y="85727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4846641" y="-1"/>
              <a:ext cx="2676535" cy="1025536"/>
            </a:xfrm>
            <a:prstGeom prst="roundRect">
              <a:avLst>
                <a:gd name="adj" fmla="val 15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4846641" y="1"/>
              <a:ext cx="2676171" cy="1026759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4987929" y="71439"/>
              <a:ext cx="1054349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DNS reply</a:t>
              </a: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5945192" y="71439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4987929" y="327027"/>
              <a:ext cx="1677083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www.yahoo.com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987929" y="555628"/>
              <a:ext cx="1520832" cy="14293"/>
            </a:xfrm>
            <a:prstGeom prst="roundRect">
              <a:avLst>
                <a:gd name="adj" fmla="val 12500"/>
              </a:avLst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6508756" y="327027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6564319" y="327027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4987929" y="598490"/>
              <a:ext cx="168623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is 216.115.105.2</a:t>
              </a:r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6480181" y="598490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6" name="Shape 346"/>
          <p:cNvSpPr txBox="1"/>
          <p:nvPr>
            <p:ph type="title" idx="4294967295"/>
          </p:nvPr>
        </p:nvSpPr>
        <p:spPr>
          <a:xfrm>
            <a:off x="304800" y="23812"/>
            <a:ext cx="8610600" cy="1401763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/>
            </a:lvl1pPr>
          </a:lstStyle>
          <a:p>
            <a:pPr/>
            <a:r>
              <a:t>A day in the life of an Internet host…</a:t>
            </a:r>
          </a:p>
        </p:txBody>
      </p:sp>
      <p:sp>
        <p:nvSpPr>
          <p:cNvPr id="347" name="Shape 347"/>
          <p:cNvSpPr txBox="1"/>
          <p:nvPr>
            <p:ph type="body" idx="4294967295"/>
          </p:nvPr>
        </p:nvSpPr>
        <p:spPr>
          <a:xfrm>
            <a:off x="533399" y="1600200"/>
            <a:ext cx="7773990" cy="4649788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lnSpc>
                <a:spcPct val="93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Step #3: TCP connection establishment + HTTP request and reply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HTTP (application data)  “GET index.html” “HTTP/1.0”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TCP (session establishment, reliable byte stream)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IP, data-link header</a:t>
            </a:r>
          </a:p>
        </p:txBody>
      </p:sp>
      <p:pic>
        <p:nvPicPr>
          <p:cNvPr id="348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3881437"/>
            <a:ext cx="8132765" cy="6905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" name="Group 379"/>
          <p:cNvGrpSpPr/>
          <p:nvPr/>
        </p:nvGrpSpPr>
        <p:grpSpPr>
          <a:xfrm>
            <a:off x="457190" y="4754554"/>
            <a:ext cx="8031181" cy="1844688"/>
            <a:chOff x="-1" y="-1"/>
            <a:chExt cx="8031179" cy="1844687"/>
          </a:xfrm>
        </p:grpSpPr>
        <p:sp>
          <p:nvSpPr>
            <p:cNvPr id="349" name="Shape 349"/>
            <p:cNvSpPr txBox="1"/>
            <p:nvPr/>
          </p:nvSpPr>
          <p:spPr>
            <a:xfrm>
              <a:off x="-1" y="-2"/>
              <a:ext cx="127001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-1"/>
              <a:ext cx="2014546" cy="674696"/>
            </a:xfrm>
            <a:prstGeom prst="roundRect">
              <a:avLst>
                <a:gd name="adj" fmla="val 23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-2" y="-1"/>
              <a:ext cx="2014185" cy="675921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141287" y="69852"/>
              <a:ext cx="161390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Datalink header</a:t>
              </a: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1549403" y="69852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141287" y="338139"/>
              <a:ext cx="5970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(host)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2014540" y="-1"/>
              <a:ext cx="1676409" cy="674696"/>
            </a:xfrm>
            <a:prstGeom prst="roundRect">
              <a:avLst>
                <a:gd name="adj" fmla="val 23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014540" y="-1"/>
              <a:ext cx="1676046" cy="675921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2141540" y="84139"/>
              <a:ext cx="97431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IP of host</a:t>
              </a: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3014665" y="84139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3678242" y="-1"/>
              <a:ext cx="1508133" cy="674696"/>
            </a:xfrm>
            <a:prstGeom prst="roundRect">
              <a:avLst>
                <a:gd name="adj" fmla="val 23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3678242" y="-1"/>
              <a:ext cx="1507770" cy="675921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3817942" y="84139"/>
              <a:ext cx="1279042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TCP Header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932369" y="84139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5184782" y="0"/>
              <a:ext cx="2846397" cy="1844687"/>
            </a:xfrm>
            <a:prstGeom prst="roundRect">
              <a:avLst>
                <a:gd name="adj" fmla="val 8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184782" y="-1"/>
              <a:ext cx="2846034" cy="1844327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5326069" y="69852"/>
              <a:ext cx="116440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HTTP reply</a:t>
              </a: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6397633" y="69852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5326069" y="323852"/>
              <a:ext cx="18295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HTTP/1.0 200 OK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6989772" y="323852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5326069" y="590552"/>
              <a:ext cx="2490913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Date: Mon, 24 Sep 2001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7524761" y="590552"/>
              <a:ext cx="127001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5326069" y="844552"/>
              <a:ext cx="813359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Content</a:t>
              </a: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6030920" y="844552"/>
              <a:ext cx="127001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6115058" y="844552"/>
              <a:ext cx="1499159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Type: text/html</a:t>
              </a: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7481898" y="844552"/>
              <a:ext cx="127001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326069" y="1098555"/>
              <a:ext cx="90198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&lt;HTML&gt;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6213483" y="1098555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5326069" y="1350967"/>
              <a:ext cx="546250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etc…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5819782" y="1350967"/>
              <a:ext cx="127001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2" name="Shape 382"/>
          <p:cNvSpPr txBox="1"/>
          <p:nvPr>
            <p:ph type="title" idx="4294967295"/>
          </p:nvPr>
        </p:nvSpPr>
        <p:spPr>
          <a:xfrm>
            <a:off x="304800" y="23812"/>
            <a:ext cx="8610600" cy="1401763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/>
            </a:lvl1pPr>
          </a:lstStyle>
          <a:p>
            <a:pPr/>
            <a:r>
              <a:t>A day in the life of an Internet host…</a:t>
            </a:r>
          </a:p>
        </p:txBody>
      </p:sp>
      <p:sp>
        <p:nvSpPr>
          <p:cNvPr id="383" name="Shape 383"/>
          <p:cNvSpPr txBox="1"/>
          <p:nvPr>
            <p:ph type="body" idx="4294967295"/>
          </p:nvPr>
        </p:nvSpPr>
        <p:spPr>
          <a:xfrm>
            <a:off x="533399" y="1600200"/>
            <a:ext cx="7773990" cy="4649788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lnSpc>
                <a:spcPct val="93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Role of TCP and UDP?</a:t>
            </a:r>
          </a:p>
          <a:p>
            <a:pPr marL="341310" indent="-341310" defTabSz="457200"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Demultiplex at end hosts.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Which process gets this request?</a:t>
            </a:r>
          </a:p>
        </p:txBody>
      </p:sp>
      <p:sp>
        <p:nvSpPr>
          <p:cNvPr id="384" name="Shape 384"/>
          <p:cNvSpPr/>
          <p:nvPr/>
        </p:nvSpPr>
        <p:spPr>
          <a:xfrm>
            <a:off x="4876800" y="3441700"/>
            <a:ext cx="3657600" cy="31242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457200" y="3441700"/>
            <a:ext cx="3810000" cy="31242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grpSp>
        <p:nvGrpSpPr>
          <p:cNvPr id="388" name="Group 388"/>
          <p:cNvGrpSpPr/>
          <p:nvPr/>
        </p:nvGrpSpPr>
        <p:grpSpPr>
          <a:xfrm>
            <a:off x="609600" y="3594100"/>
            <a:ext cx="685800" cy="381000"/>
            <a:chOff x="0" y="0"/>
            <a:chExt cx="685800" cy="3810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685800" cy="381000"/>
            </a:xfrm>
            <a:prstGeom prst="roundRect">
              <a:avLst>
                <a:gd name="adj" fmla="val 417"/>
              </a:avLst>
            </a:prstGeom>
            <a:solidFill>
              <a:srgbClr val="CC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7" name="Shape 387"/>
            <p:cNvSpPr txBox="1"/>
            <p:nvPr/>
          </p:nvSpPr>
          <p:spPr>
            <a:xfrm>
              <a:off x="457" y="1803"/>
              <a:ext cx="684885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FTP</a:t>
              </a:r>
            </a:p>
          </p:txBody>
        </p:sp>
      </p:grpSp>
      <p:grpSp>
        <p:nvGrpSpPr>
          <p:cNvPr id="391" name="Group 391"/>
          <p:cNvGrpSpPr/>
          <p:nvPr/>
        </p:nvGrpSpPr>
        <p:grpSpPr>
          <a:xfrm>
            <a:off x="1447796" y="3594100"/>
            <a:ext cx="916531" cy="381000"/>
            <a:chOff x="0" y="0"/>
            <a:chExt cx="916530" cy="381000"/>
          </a:xfrm>
        </p:grpSpPr>
        <p:sp>
          <p:nvSpPr>
            <p:cNvPr id="389" name="Shape 389"/>
            <p:cNvSpPr/>
            <p:nvPr/>
          </p:nvSpPr>
          <p:spPr>
            <a:xfrm>
              <a:off x="-1" y="0"/>
              <a:ext cx="916531" cy="381000"/>
            </a:xfrm>
            <a:prstGeom prst="roundRect">
              <a:avLst>
                <a:gd name="adj" fmla="val 41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456" y="1803"/>
              <a:ext cx="915614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HTTP</a:t>
              </a:r>
            </a:p>
          </p:txBody>
        </p:sp>
      </p:grpSp>
      <p:grpSp>
        <p:nvGrpSpPr>
          <p:cNvPr id="394" name="Group 394"/>
          <p:cNvGrpSpPr/>
          <p:nvPr/>
        </p:nvGrpSpPr>
        <p:grpSpPr>
          <a:xfrm>
            <a:off x="3276600" y="3594100"/>
            <a:ext cx="840153" cy="381000"/>
            <a:chOff x="0" y="0"/>
            <a:chExt cx="840152" cy="381000"/>
          </a:xfrm>
        </p:grpSpPr>
        <p:sp>
          <p:nvSpPr>
            <p:cNvPr id="392" name="Shape 392"/>
            <p:cNvSpPr/>
            <p:nvPr/>
          </p:nvSpPr>
          <p:spPr>
            <a:xfrm>
              <a:off x="0" y="0"/>
              <a:ext cx="840153" cy="381000"/>
            </a:xfrm>
            <a:prstGeom prst="roundRect">
              <a:avLst>
                <a:gd name="adj" fmla="val 41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458" y="1803"/>
              <a:ext cx="839237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TFTP</a:t>
              </a: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2438400" y="3594100"/>
            <a:ext cx="685800" cy="381000"/>
            <a:chOff x="0" y="0"/>
            <a:chExt cx="685800" cy="381000"/>
          </a:xfrm>
        </p:grpSpPr>
        <p:sp>
          <p:nvSpPr>
            <p:cNvPr id="395" name="Shape 395"/>
            <p:cNvSpPr/>
            <p:nvPr/>
          </p:nvSpPr>
          <p:spPr>
            <a:xfrm>
              <a:off x="0" y="0"/>
              <a:ext cx="685800" cy="381000"/>
            </a:xfrm>
            <a:prstGeom prst="roundRect">
              <a:avLst>
                <a:gd name="adj" fmla="val 41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457" y="1803"/>
              <a:ext cx="684885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NV</a:t>
              </a:r>
            </a:p>
          </p:txBody>
        </p:sp>
      </p:grpSp>
      <p:grpSp>
        <p:nvGrpSpPr>
          <p:cNvPr id="400" name="Group 400"/>
          <p:cNvGrpSpPr/>
          <p:nvPr/>
        </p:nvGrpSpPr>
        <p:grpSpPr>
          <a:xfrm>
            <a:off x="1143000" y="4279900"/>
            <a:ext cx="840153" cy="381000"/>
            <a:chOff x="0" y="0"/>
            <a:chExt cx="840152" cy="381000"/>
          </a:xfrm>
        </p:grpSpPr>
        <p:sp>
          <p:nvSpPr>
            <p:cNvPr id="398" name="Shape 398"/>
            <p:cNvSpPr/>
            <p:nvPr/>
          </p:nvSpPr>
          <p:spPr>
            <a:xfrm>
              <a:off x="0" y="0"/>
              <a:ext cx="840153" cy="381000"/>
            </a:xfrm>
            <a:prstGeom prst="roundRect">
              <a:avLst>
                <a:gd name="adj" fmla="val 417"/>
              </a:avLst>
            </a:prstGeom>
            <a:solidFill>
              <a:srgbClr val="FF9900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458" y="1803"/>
              <a:ext cx="839237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TCP</a:t>
              </a:r>
            </a:p>
          </p:txBody>
        </p:sp>
      </p:grpSp>
      <p:grpSp>
        <p:nvGrpSpPr>
          <p:cNvPr id="403" name="Group 403"/>
          <p:cNvGrpSpPr/>
          <p:nvPr/>
        </p:nvGrpSpPr>
        <p:grpSpPr>
          <a:xfrm>
            <a:off x="2895600" y="4279900"/>
            <a:ext cx="840153" cy="381000"/>
            <a:chOff x="0" y="0"/>
            <a:chExt cx="840152" cy="381000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840153" cy="381000"/>
            </a:xfrm>
            <a:prstGeom prst="roundRect">
              <a:avLst>
                <a:gd name="adj" fmla="val 41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458" y="1803"/>
              <a:ext cx="839237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UDP</a:t>
              </a:r>
            </a:p>
          </p:txBody>
        </p:sp>
      </p:grpSp>
      <p:grpSp>
        <p:nvGrpSpPr>
          <p:cNvPr id="406" name="Group 406"/>
          <p:cNvGrpSpPr/>
          <p:nvPr/>
        </p:nvGrpSpPr>
        <p:grpSpPr>
          <a:xfrm>
            <a:off x="2057400" y="5041900"/>
            <a:ext cx="685800" cy="381000"/>
            <a:chOff x="0" y="0"/>
            <a:chExt cx="685800" cy="381000"/>
          </a:xfrm>
        </p:grpSpPr>
        <p:sp>
          <p:nvSpPr>
            <p:cNvPr id="404" name="Shape 404"/>
            <p:cNvSpPr/>
            <p:nvPr/>
          </p:nvSpPr>
          <p:spPr>
            <a:xfrm>
              <a:off x="0" y="0"/>
              <a:ext cx="685800" cy="381000"/>
            </a:xfrm>
            <a:prstGeom prst="roundRect">
              <a:avLst>
                <a:gd name="adj" fmla="val 417"/>
              </a:avLst>
            </a:prstGeom>
            <a:solidFill>
              <a:schemeClr val="accent1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457" y="1803"/>
              <a:ext cx="684885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409" name="Group 409"/>
          <p:cNvGrpSpPr/>
          <p:nvPr/>
        </p:nvGrpSpPr>
        <p:grpSpPr>
          <a:xfrm>
            <a:off x="685800" y="5781571"/>
            <a:ext cx="840153" cy="425648"/>
            <a:chOff x="0" y="0"/>
            <a:chExt cx="840152" cy="425646"/>
          </a:xfrm>
        </p:grpSpPr>
        <p:sp>
          <p:nvSpPr>
            <p:cNvPr id="407" name="Shape 407"/>
            <p:cNvSpPr/>
            <p:nvPr/>
          </p:nvSpPr>
          <p:spPr>
            <a:xfrm>
              <a:off x="0" y="22326"/>
              <a:ext cx="840153" cy="381008"/>
            </a:xfrm>
            <a:prstGeom prst="roundRect">
              <a:avLst>
                <a:gd name="adj" fmla="val 417"/>
              </a:avLst>
            </a:prstGeom>
            <a:solidFill>
              <a:srgbClr val="B2B2B2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458" y="-1"/>
              <a:ext cx="839237" cy="425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NET</a:t>
              </a:r>
              <a:r>
                <a:rPr baseline="-25000"/>
                <a:t>1</a:t>
              </a:r>
            </a:p>
          </p:txBody>
        </p:sp>
      </p:grpSp>
      <p:grpSp>
        <p:nvGrpSpPr>
          <p:cNvPr id="412" name="Group 412"/>
          <p:cNvGrpSpPr/>
          <p:nvPr/>
        </p:nvGrpSpPr>
        <p:grpSpPr>
          <a:xfrm>
            <a:off x="1752600" y="5781571"/>
            <a:ext cx="840153" cy="425648"/>
            <a:chOff x="0" y="0"/>
            <a:chExt cx="840152" cy="425646"/>
          </a:xfrm>
        </p:grpSpPr>
        <p:sp>
          <p:nvSpPr>
            <p:cNvPr id="410" name="Shape 410"/>
            <p:cNvSpPr/>
            <p:nvPr/>
          </p:nvSpPr>
          <p:spPr>
            <a:xfrm>
              <a:off x="0" y="22326"/>
              <a:ext cx="840153" cy="381008"/>
            </a:xfrm>
            <a:prstGeom prst="roundRect">
              <a:avLst>
                <a:gd name="adj" fmla="val 41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458" y="-1"/>
              <a:ext cx="839237" cy="425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NET</a:t>
              </a:r>
              <a:r>
                <a:rPr baseline="-25000"/>
                <a:t>2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3352800" y="5781571"/>
            <a:ext cx="840153" cy="425648"/>
            <a:chOff x="0" y="0"/>
            <a:chExt cx="840152" cy="425646"/>
          </a:xfrm>
        </p:grpSpPr>
        <p:sp>
          <p:nvSpPr>
            <p:cNvPr id="413" name="Shape 413"/>
            <p:cNvSpPr/>
            <p:nvPr/>
          </p:nvSpPr>
          <p:spPr>
            <a:xfrm>
              <a:off x="0" y="22326"/>
              <a:ext cx="840153" cy="381008"/>
            </a:xfrm>
            <a:prstGeom prst="roundRect">
              <a:avLst>
                <a:gd name="adj" fmla="val 41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458" y="-1"/>
              <a:ext cx="839237" cy="425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NET</a:t>
              </a:r>
              <a:r>
                <a:rPr baseline="-25000"/>
                <a:t>n</a:t>
              </a:r>
            </a:p>
          </p:txBody>
        </p:sp>
      </p:grpSp>
      <p:grpSp>
        <p:nvGrpSpPr>
          <p:cNvPr id="418" name="Group 418"/>
          <p:cNvGrpSpPr/>
          <p:nvPr/>
        </p:nvGrpSpPr>
        <p:grpSpPr>
          <a:xfrm>
            <a:off x="2590800" y="5803900"/>
            <a:ext cx="685800" cy="381000"/>
            <a:chOff x="0" y="0"/>
            <a:chExt cx="685800" cy="381000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685800" cy="381000"/>
            </a:xfrm>
            <a:prstGeom prst="roundRect">
              <a:avLst>
                <a:gd name="adj" fmla="val 4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457" y="1803"/>
              <a:ext cx="684885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</p:grpSp>
      <p:sp>
        <p:nvSpPr>
          <p:cNvPr id="419" name="Shape 419"/>
          <p:cNvSpPr/>
          <p:nvPr/>
        </p:nvSpPr>
        <p:spPr>
          <a:xfrm>
            <a:off x="1126342" y="3979862"/>
            <a:ext cx="262891" cy="295280"/>
          </a:xfrm>
          <a:prstGeom prst="lin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0" name="Shape 420"/>
          <p:cNvSpPr/>
          <p:nvPr/>
        </p:nvSpPr>
        <p:spPr>
          <a:xfrm flipH="1">
            <a:off x="1563687" y="3975098"/>
            <a:ext cx="419102" cy="304806"/>
          </a:xfrm>
          <a:prstGeom prst="lin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1" name="Shape 421"/>
          <p:cNvSpPr/>
          <p:nvPr/>
        </p:nvSpPr>
        <p:spPr>
          <a:xfrm>
            <a:off x="2781299" y="3975098"/>
            <a:ext cx="419105" cy="304806"/>
          </a:xfrm>
          <a:prstGeom prst="lin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2" name="Shape 422"/>
          <p:cNvSpPr/>
          <p:nvPr/>
        </p:nvSpPr>
        <p:spPr>
          <a:xfrm flipH="1">
            <a:off x="3278187" y="3975098"/>
            <a:ext cx="419106" cy="304806"/>
          </a:xfrm>
          <a:prstGeom prst="lin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3" name="Shape 423"/>
          <p:cNvSpPr/>
          <p:nvPr/>
        </p:nvSpPr>
        <p:spPr>
          <a:xfrm>
            <a:off x="1777611" y="4665662"/>
            <a:ext cx="408152" cy="371480"/>
          </a:xfrm>
          <a:prstGeom prst="lin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4" name="Shape 424"/>
          <p:cNvSpPr/>
          <p:nvPr/>
        </p:nvSpPr>
        <p:spPr>
          <a:xfrm flipH="1">
            <a:off x="2634862" y="4665662"/>
            <a:ext cx="446250" cy="371480"/>
          </a:xfrm>
          <a:prstGeom prst="lin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5" name="Shape 425"/>
          <p:cNvSpPr/>
          <p:nvPr/>
        </p:nvSpPr>
        <p:spPr>
          <a:xfrm>
            <a:off x="2746836" y="5424785"/>
            <a:ext cx="642683" cy="356795"/>
          </a:xfrm>
          <a:prstGeom prst="lin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6" name="Shape 426"/>
          <p:cNvSpPr/>
          <p:nvPr/>
        </p:nvSpPr>
        <p:spPr>
          <a:xfrm flipH="1">
            <a:off x="1467401" y="5427662"/>
            <a:ext cx="601204" cy="353918"/>
          </a:xfrm>
          <a:prstGeom prst="lin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7" name="Shape 427"/>
          <p:cNvSpPr/>
          <p:nvPr/>
        </p:nvSpPr>
        <p:spPr>
          <a:xfrm flipH="1">
            <a:off x="2236248" y="5427662"/>
            <a:ext cx="105726" cy="353918"/>
          </a:xfrm>
          <a:prstGeom prst="lin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30" name="Group 430"/>
          <p:cNvGrpSpPr/>
          <p:nvPr/>
        </p:nvGrpSpPr>
        <p:grpSpPr>
          <a:xfrm>
            <a:off x="7063261" y="4719631"/>
            <a:ext cx="1245932" cy="858851"/>
            <a:chOff x="-1" y="-1"/>
            <a:chExt cx="1245931" cy="858850"/>
          </a:xfrm>
        </p:grpSpPr>
        <p:sp>
          <p:nvSpPr>
            <p:cNvPr id="428" name="Shape 428"/>
            <p:cNvSpPr/>
            <p:nvPr/>
          </p:nvSpPr>
          <p:spPr>
            <a:xfrm rot="10800000">
              <a:off x="1216" y="-2"/>
              <a:ext cx="1244714" cy="858851"/>
            </a:xfrm>
            <a:prstGeom prst="roundRect">
              <a:avLst>
                <a:gd name="adj" fmla="val 185"/>
              </a:avLst>
            </a:prstGeom>
            <a:solidFill>
              <a:srgbClr val="FF9900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-2" y="249835"/>
              <a:ext cx="1243761" cy="352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TCP/UDP</a:t>
              </a:r>
            </a:p>
          </p:txBody>
        </p:sp>
      </p:grpSp>
      <p:grpSp>
        <p:nvGrpSpPr>
          <p:cNvPr id="433" name="Group 433"/>
          <p:cNvGrpSpPr/>
          <p:nvPr/>
        </p:nvGrpSpPr>
        <p:grpSpPr>
          <a:xfrm>
            <a:off x="6231405" y="4719631"/>
            <a:ext cx="856791" cy="858851"/>
            <a:chOff x="-1" y="-1"/>
            <a:chExt cx="856790" cy="858850"/>
          </a:xfrm>
        </p:grpSpPr>
        <p:sp>
          <p:nvSpPr>
            <p:cNvPr id="431" name="Shape 431"/>
            <p:cNvSpPr/>
            <p:nvPr/>
          </p:nvSpPr>
          <p:spPr>
            <a:xfrm rot="10800000">
              <a:off x="1111" y="-2"/>
              <a:ext cx="855679" cy="858851"/>
            </a:xfrm>
            <a:prstGeom prst="roundRect">
              <a:avLst>
                <a:gd name="adj" fmla="val 185"/>
              </a:avLst>
            </a:prstGeom>
            <a:solidFill>
              <a:schemeClr val="accent1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-2" y="249835"/>
              <a:ext cx="854728" cy="352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436" name="Group 436"/>
          <p:cNvGrpSpPr/>
          <p:nvPr/>
        </p:nvGrpSpPr>
        <p:grpSpPr>
          <a:xfrm>
            <a:off x="990600" y="5041900"/>
            <a:ext cx="685800" cy="381000"/>
            <a:chOff x="0" y="0"/>
            <a:chExt cx="685800" cy="381000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685800" cy="381000"/>
            </a:xfrm>
            <a:prstGeom prst="roundRect">
              <a:avLst>
                <a:gd name="adj" fmla="val 417"/>
              </a:avLst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x="457" y="1803"/>
              <a:ext cx="684885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IPX</a:t>
              </a:r>
            </a:p>
          </p:txBody>
        </p:sp>
      </p:grpSp>
      <p:sp>
        <p:nvSpPr>
          <p:cNvPr id="437" name="Shape 437"/>
          <p:cNvSpPr txBox="1"/>
          <p:nvPr/>
        </p:nvSpPr>
        <p:spPr>
          <a:xfrm>
            <a:off x="7127875" y="5713412"/>
            <a:ext cx="1177925" cy="5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Port Number</a:t>
            </a:r>
          </a:p>
        </p:txBody>
      </p:sp>
      <p:grpSp>
        <p:nvGrpSpPr>
          <p:cNvPr id="440" name="Group 440"/>
          <p:cNvGrpSpPr/>
          <p:nvPr/>
        </p:nvGrpSpPr>
        <p:grpSpPr>
          <a:xfrm>
            <a:off x="5181596" y="4719631"/>
            <a:ext cx="1067037" cy="858851"/>
            <a:chOff x="0" y="-1"/>
            <a:chExt cx="1067036" cy="858850"/>
          </a:xfrm>
        </p:grpSpPr>
        <p:sp>
          <p:nvSpPr>
            <p:cNvPr id="438" name="Shape 438"/>
            <p:cNvSpPr/>
            <p:nvPr/>
          </p:nvSpPr>
          <p:spPr>
            <a:xfrm rot="10800000">
              <a:off x="0" y="-2"/>
              <a:ext cx="1067037" cy="858851"/>
            </a:xfrm>
            <a:prstGeom prst="roundRect">
              <a:avLst>
                <a:gd name="adj" fmla="val 185"/>
              </a:avLst>
            </a:prstGeom>
            <a:solidFill>
              <a:srgbClr val="B2B2B2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9" name="Shape 439"/>
            <p:cNvSpPr txBox="1"/>
            <p:nvPr/>
          </p:nvSpPr>
          <p:spPr>
            <a:xfrm>
              <a:off x="475" y="249835"/>
              <a:ext cx="1066084" cy="352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sp>
        <p:nvSpPr>
          <p:cNvPr id="441" name="Shape 441"/>
          <p:cNvSpPr txBox="1"/>
          <p:nvPr/>
        </p:nvSpPr>
        <p:spPr>
          <a:xfrm>
            <a:off x="6072187" y="5713412"/>
            <a:ext cx="1166818" cy="5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Protocol Field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5314950" y="5713412"/>
            <a:ext cx="933450" cy="5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Type Field</a:t>
            </a:r>
          </a:p>
        </p:txBody>
      </p:sp>
      <p:sp>
        <p:nvSpPr>
          <p:cNvPr id="443" name="Shape 443"/>
          <p:cNvSpPr/>
          <p:nvPr/>
        </p:nvSpPr>
        <p:spPr>
          <a:xfrm flipH="1">
            <a:off x="5313362" y="4502148"/>
            <a:ext cx="936631" cy="234955"/>
          </a:xfrm>
          <a:prstGeom prst="line">
            <a:avLst/>
          </a:prstGeom>
          <a:ln w="28440">
            <a:solidFill>
              <a:srgbClr val="FF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4" name="Shape 444"/>
          <p:cNvSpPr/>
          <p:nvPr/>
        </p:nvSpPr>
        <p:spPr>
          <a:xfrm>
            <a:off x="6829424" y="4502148"/>
            <a:ext cx="1400180" cy="234955"/>
          </a:xfrm>
          <a:prstGeom prst="line">
            <a:avLst/>
          </a:prstGeom>
          <a:ln w="28440">
            <a:solidFill>
              <a:srgbClr val="FF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49" name="Group 449"/>
          <p:cNvGrpSpPr/>
          <p:nvPr/>
        </p:nvGrpSpPr>
        <p:grpSpPr>
          <a:xfrm>
            <a:off x="6226168" y="4198931"/>
            <a:ext cx="1165235" cy="312751"/>
            <a:chOff x="-1" y="-1"/>
            <a:chExt cx="1165234" cy="312750"/>
          </a:xfrm>
        </p:grpSpPr>
        <p:sp>
          <p:nvSpPr>
            <p:cNvPr id="445" name="Shape 445"/>
            <p:cNvSpPr/>
            <p:nvPr/>
          </p:nvSpPr>
          <p:spPr>
            <a:xfrm rot="10800000">
              <a:off x="542926" y="-2"/>
              <a:ext cx="622308" cy="312751"/>
            </a:xfrm>
            <a:prstGeom prst="roundRect">
              <a:avLst>
                <a:gd name="adj" fmla="val 509"/>
              </a:avLst>
            </a:prstGeom>
            <a:solidFill>
              <a:srgbClr val="CC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 rot="10800000">
              <a:off x="309563" y="-2"/>
              <a:ext cx="311157" cy="312751"/>
            </a:xfrm>
            <a:prstGeom prst="roundRect">
              <a:avLst>
                <a:gd name="adj" fmla="val 509"/>
              </a:avLst>
            </a:prstGeom>
            <a:solidFill>
              <a:schemeClr val="accent2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7" name="Shape 447"/>
            <p:cNvSpPr/>
            <p:nvPr/>
          </p:nvSpPr>
          <p:spPr>
            <a:xfrm rot="10800000">
              <a:off x="76201" y="-2"/>
              <a:ext cx="311155" cy="312751"/>
            </a:xfrm>
            <a:prstGeom prst="roundRect">
              <a:avLst>
                <a:gd name="adj" fmla="val 509"/>
              </a:avLst>
            </a:prstGeom>
            <a:solidFill>
              <a:schemeClr val="accent1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-2" y="-2"/>
              <a:ext cx="233371" cy="312751"/>
            </a:xfrm>
            <a:prstGeom prst="roundRect">
              <a:avLst>
                <a:gd name="adj" fmla="val 681"/>
              </a:avLst>
            </a:prstGeom>
            <a:solidFill>
              <a:srgbClr val="B2B2B2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2" name="Shape 452"/>
          <p:cNvSpPr txBox="1"/>
          <p:nvPr>
            <p:ph type="title" idx="4294967295"/>
          </p:nvPr>
        </p:nvSpPr>
        <p:spPr>
          <a:xfrm>
            <a:off x="304800" y="23812"/>
            <a:ext cx="8610600" cy="1401763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/>
            </a:lvl1pPr>
          </a:lstStyle>
          <a:p>
            <a:pPr/>
            <a:r>
              <a:t>A day in the life of an Internet host….</a:t>
            </a:r>
          </a:p>
        </p:txBody>
      </p:sp>
      <p:sp>
        <p:nvSpPr>
          <p:cNvPr id="453" name="Shape 453"/>
          <p:cNvSpPr txBox="1"/>
          <p:nvPr>
            <p:ph type="body" idx="4294967295"/>
          </p:nvPr>
        </p:nvSpPr>
        <p:spPr>
          <a:xfrm>
            <a:off x="304800" y="1371600"/>
            <a:ext cx="8610600" cy="5006975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lnSpc>
                <a:spcPct val="93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What about…. 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Reliability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Corruption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Lost packets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Flow and congestion control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Fragmentation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Out-of-order delivery</a:t>
            </a:r>
          </a:p>
          <a:p>
            <a:pPr marL="341310" indent="-341310" defTabSz="457200"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The beauty of TCP, IP, and layering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All taken care of transparently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6" name="Shape 456"/>
          <p:cNvSpPr/>
          <p:nvPr/>
        </p:nvSpPr>
        <p:spPr>
          <a:xfrm>
            <a:off x="457200" y="38862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457200" y="15240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458" name="Shape 458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29768">
              <a:lnSpc>
                <a:spcPct val="93000"/>
              </a:lnSpc>
              <a:tabLst>
                <a:tab pos="850900" algn="l"/>
                <a:tab pos="1714500" algn="l"/>
                <a:tab pos="2578100" algn="l"/>
                <a:tab pos="3429000" algn="l"/>
                <a:tab pos="4292600" algn="l"/>
                <a:tab pos="5156200" algn="l"/>
                <a:tab pos="6007100" algn="l"/>
                <a:tab pos="6870700" algn="l"/>
                <a:tab pos="7734300" algn="l"/>
                <a:tab pos="8585200" algn="l"/>
                <a:tab pos="9448800" algn="l"/>
              </a:tabLst>
              <a:defRPr sz="4100"/>
            </a:lvl1pPr>
          </a:lstStyle>
          <a:p>
            <a:pPr/>
            <a:r>
              <a:t>What if the Data gets Corrupted?</a:t>
            </a:r>
          </a:p>
        </p:txBody>
      </p:sp>
      <p:sp>
        <p:nvSpPr>
          <p:cNvPr id="459" name="Shape 459"/>
          <p:cNvSpPr/>
          <p:nvPr/>
        </p:nvSpPr>
        <p:spPr>
          <a:xfrm>
            <a:off x="1981200" y="2424108"/>
            <a:ext cx="1503366" cy="61754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0" name="Shape 460"/>
          <p:cNvSpPr txBox="1"/>
          <p:nvPr/>
        </p:nvSpPr>
        <p:spPr>
          <a:xfrm>
            <a:off x="3992817" y="2478302"/>
            <a:ext cx="1037713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461" name="Shape 461"/>
          <p:cNvSpPr/>
          <p:nvPr/>
        </p:nvSpPr>
        <p:spPr>
          <a:xfrm>
            <a:off x="5646737" y="2743198"/>
            <a:ext cx="1516069" cy="1595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2" name="Shape 462"/>
          <p:cNvSpPr txBox="1"/>
          <p:nvPr/>
        </p:nvSpPr>
        <p:spPr>
          <a:xfrm>
            <a:off x="5416393" y="2248910"/>
            <a:ext cx="2035481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windex.html</a:t>
            </a:r>
          </a:p>
        </p:txBody>
      </p:sp>
      <p:sp>
        <p:nvSpPr>
          <p:cNvPr id="463" name="Shape 463"/>
          <p:cNvSpPr/>
          <p:nvPr/>
        </p:nvSpPr>
        <p:spPr>
          <a:xfrm>
            <a:off x="1828799" y="2743198"/>
            <a:ext cx="1516068" cy="1595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4" name="Shape 464"/>
          <p:cNvSpPr txBox="1"/>
          <p:nvPr/>
        </p:nvSpPr>
        <p:spPr>
          <a:xfrm>
            <a:off x="1620322" y="2249702"/>
            <a:ext cx="1852050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index.html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457199" y="3886198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/>
          <a:p>
            <a: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Solution: Add a </a:t>
            </a:r>
            <a:r>
              <a:rPr i="1"/>
              <a:t>checksum</a:t>
            </a:r>
          </a:p>
        </p:txBody>
      </p:sp>
      <p:pic>
        <p:nvPicPr>
          <p:cNvPr id="466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981200"/>
            <a:ext cx="1238250" cy="108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1400" y="2057400"/>
            <a:ext cx="1143000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Shape 468"/>
          <p:cNvSpPr txBox="1"/>
          <p:nvPr/>
        </p:nvSpPr>
        <p:spPr>
          <a:xfrm>
            <a:off x="457199" y="1523999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Problem: Data Corruption</a:t>
            </a:r>
          </a:p>
        </p:txBody>
      </p:sp>
      <p:sp>
        <p:nvSpPr>
          <p:cNvPr id="469" name="Shape 469"/>
          <p:cNvSpPr/>
          <p:nvPr/>
        </p:nvSpPr>
        <p:spPr>
          <a:xfrm>
            <a:off x="1447799" y="51054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0" name="Shape 470"/>
          <p:cNvSpPr/>
          <p:nvPr/>
        </p:nvSpPr>
        <p:spPr>
          <a:xfrm>
            <a:off x="2895599" y="51054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1" name="Shape 471"/>
          <p:cNvSpPr/>
          <p:nvPr/>
        </p:nvSpPr>
        <p:spPr>
          <a:xfrm>
            <a:off x="4343398" y="51054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4" name="Group 474"/>
          <p:cNvGrpSpPr/>
          <p:nvPr/>
        </p:nvGrpSpPr>
        <p:grpSpPr>
          <a:xfrm>
            <a:off x="1981200" y="4876800"/>
            <a:ext cx="609600" cy="533400"/>
            <a:chOff x="0" y="0"/>
            <a:chExt cx="609600" cy="533400"/>
          </a:xfrm>
        </p:grpSpPr>
        <p:sp>
          <p:nvSpPr>
            <p:cNvPr id="472" name="Shape 472"/>
            <p:cNvSpPr/>
            <p:nvPr/>
          </p:nvSpPr>
          <p:spPr>
            <a:xfrm>
              <a:off x="0" y="0"/>
              <a:ext cx="6096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468" y="78003"/>
              <a:ext cx="608663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0,9</a:t>
              </a:r>
            </a:p>
          </p:txBody>
        </p:sp>
      </p:grpSp>
      <p:grpSp>
        <p:nvGrpSpPr>
          <p:cNvPr id="477" name="Group 477"/>
          <p:cNvGrpSpPr/>
          <p:nvPr/>
        </p:nvGrpSpPr>
        <p:grpSpPr>
          <a:xfrm>
            <a:off x="2590800" y="4876800"/>
            <a:ext cx="228600" cy="533400"/>
            <a:chOff x="0" y="0"/>
            <a:chExt cx="228600" cy="533400"/>
          </a:xfrm>
        </p:grpSpPr>
        <p:sp>
          <p:nvSpPr>
            <p:cNvPr id="475" name="Shape 475"/>
            <p:cNvSpPr/>
            <p:nvPr/>
          </p:nvSpPr>
          <p:spPr>
            <a:xfrm>
              <a:off x="0" y="0"/>
              <a:ext cx="228600" cy="533400"/>
            </a:xfrm>
            <a:prstGeom prst="roundRect">
              <a:avLst>
                <a:gd name="adj" fmla="val 694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6" name="Shape 476"/>
            <p:cNvSpPr txBox="1"/>
            <p:nvPr/>
          </p:nvSpPr>
          <p:spPr>
            <a:xfrm>
              <a:off x="462" y="78003"/>
              <a:ext cx="227678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3429000" y="4818681"/>
            <a:ext cx="609600" cy="649623"/>
            <a:chOff x="0" y="-1"/>
            <a:chExt cx="609600" cy="649621"/>
          </a:xfrm>
        </p:grpSpPr>
        <p:sp>
          <p:nvSpPr>
            <p:cNvPr id="478" name="Shape 478"/>
            <p:cNvSpPr/>
            <p:nvPr/>
          </p:nvSpPr>
          <p:spPr>
            <a:xfrm>
              <a:off x="0" y="58112"/>
              <a:ext cx="609600" cy="533408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468" y="-2"/>
              <a:ext cx="608663" cy="649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6,7,8</a:t>
              </a:r>
            </a:p>
          </p:txBody>
        </p:sp>
      </p:grpSp>
      <p:grpSp>
        <p:nvGrpSpPr>
          <p:cNvPr id="483" name="Group 483"/>
          <p:cNvGrpSpPr/>
          <p:nvPr/>
        </p:nvGrpSpPr>
        <p:grpSpPr>
          <a:xfrm>
            <a:off x="4038600" y="4876800"/>
            <a:ext cx="381000" cy="533400"/>
            <a:chOff x="0" y="0"/>
            <a:chExt cx="381000" cy="533400"/>
          </a:xfrm>
        </p:grpSpPr>
        <p:sp>
          <p:nvSpPr>
            <p:cNvPr id="481" name="Shape 481"/>
            <p:cNvSpPr/>
            <p:nvPr/>
          </p:nvSpPr>
          <p:spPr>
            <a:xfrm>
              <a:off x="0" y="0"/>
              <a:ext cx="381000" cy="533400"/>
            </a:xfrm>
            <a:prstGeom prst="roundRect">
              <a:avLst>
                <a:gd name="adj" fmla="val 417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458" y="78003"/>
              <a:ext cx="380084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21</a:t>
              </a:r>
            </a:p>
          </p:txBody>
        </p:sp>
      </p:grpSp>
      <p:sp>
        <p:nvSpPr>
          <p:cNvPr id="484" name="Shape 484"/>
          <p:cNvSpPr/>
          <p:nvPr/>
        </p:nvSpPr>
        <p:spPr>
          <a:xfrm>
            <a:off x="5791198" y="51054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7" name="Group 487"/>
          <p:cNvGrpSpPr/>
          <p:nvPr/>
        </p:nvGrpSpPr>
        <p:grpSpPr>
          <a:xfrm>
            <a:off x="4876800" y="4876800"/>
            <a:ext cx="609600" cy="533400"/>
            <a:chOff x="0" y="0"/>
            <a:chExt cx="609600" cy="533400"/>
          </a:xfrm>
        </p:grpSpPr>
        <p:sp>
          <p:nvSpPr>
            <p:cNvPr id="485" name="Shape 485"/>
            <p:cNvSpPr/>
            <p:nvPr/>
          </p:nvSpPr>
          <p:spPr>
            <a:xfrm>
              <a:off x="0" y="0"/>
              <a:ext cx="6096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468" y="78003"/>
              <a:ext cx="608663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4,5</a:t>
              </a:r>
            </a:p>
          </p:txBody>
        </p:sp>
      </p:grpSp>
      <p:grpSp>
        <p:nvGrpSpPr>
          <p:cNvPr id="490" name="Group 490"/>
          <p:cNvGrpSpPr/>
          <p:nvPr/>
        </p:nvGrpSpPr>
        <p:grpSpPr>
          <a:xfrm>
            <a:off x="5486400" y="4876800"/>
            <a:ext cx="228600" cy="533400"/>
            <a:chOff x="0" y="0"/>
            <a:chExt cx="228600" cy="533400"/>
          </a:xfrm>
        </p:grpSpPr>
        <p:sp>
          <p:nvSpPr>
            <p:cNvPr id="488" name="Shape 488"/>
            <p:cNvSpPr/>
            <p:nvPr/>
          </p:nvSpPr>
          <p:spPr>
            <a:xfrm>
              <a:off x="0" y="0"/>
              <a:ext cx="228600" cy="533400"/>
            </a:xfrm>
            <a:prstGeom prst="roundRect">
              <a:avLst>
                <a:gd name="adj" fmla="val 694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462" y="78003"/>
              <a:ext cx="227678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91" name="Shape 491"/>
          <p:cNvSpPr/>
          <p:nvPr/>
        </p:nvSpPr>
        <p:spPr>
          <a:xfrm>
            <a:off x="7162799" y="5105400"/>
            <a:ext cx="533406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4" name="Group 494"/>
          <p:cNvGrpSpPr/>
          <p:nvPr/>
        </p:nvGrpSpPr>
        <p:grpSpPr>
          <a:xfrm>
            <a:off x="6324600" y="4818681"/>
            <a:ext cx="609600" cy="649623"/>
            <a:chOff x="0" y="-1"/>
            <a:chExt cx="609600" cy="649621"/>
          </a:xfrm>
        </p:grpSpPr>
        <p:sp>
          <p:nvSpPr>
            <p:cNvPr id="492" name="Shape 492"/>
            <p:cNvSpPr/>
            <p:nvPr/>
          </p:nvSpPr>
          <p:spPr>
            <a:xfrm>
              <a:off x="0" y="58112"/>
              <a:ext cx="609600" cy="533408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468" y="-2"/>
              <a:ext cx="608663" cy="649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1,2,3</a:t>
              </a:r>
            </a:p>
          </p:txBody>
        </p:sp>
      </p:grpSp>
      <p:grpSp>
        <p:nvGrpSpPr>
          <p:cNvPr id="497" name="Group 497"/>
          <p:cNvGrpSpPr/>
          <p:nvPr/>
        </p:nvGrpSpPr>
        <p:grpSpPr>
          <a:xfrm>
            <a:off x="6934200" y="4876800"/>
            <a:ext cx="228600" cy="533400"/>
            <a:chOff x="0" y="0"/>
            <a:chExt cx="228600" cy="533400"/>
          </a:xfrm>
        </p:grpSpPr>
        <p:sp>
          <p:nvSpPr>
            <p:cNvPr id="495" name="Shape 495"/>
            <p:cNvSpPr/>
            <p:nvPr/>
          </p:nvSpPr>
          <p:spPr>
            <a:xfrm>
              <a:off x="0" y="0"/>
              <a:ext cx="228600" cy="533400"/>
            </a:xfrm>
            <a:prstGeom prst="roundRect">
              <a:avLst>
                <a:gd name="adj" fmla="val 694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62" y="78003"/>
              <a:ext cx="227678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498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4549775"/>
            <a:ext cx="1238250" cy="108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6200" y="4572000"/>
            <a:ext cx="1143000" cy="1143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4" name="Group 504"/>
          <p:cNvGrpSpPr/>
          <p:nvPr/>
        </p:nvGrpSpPr>
        <p:grpSpPr>
          <a:xfrm>
            <a:off x="3657592" y="2133595"/>
            <a:ext cx="1676052" cy="1068039"/>
            <a:chOff x="0" y="-1"/>
            <a:chExt cx="1676051" cy="1068037"/>
          </a:xfrm>
        </p:grpSpPr>
        <p:sp>
          <p:nvSpPr>
            <p:cNvPr id="500" name="Shape 500"/>
            <p:cNvSpPr/>
            <p:nvPr/>
          </p:nvSpPr>
          <p:spPr>
            <a:xfrm>
              <a:off x="941391" y="22224"/>
              <a:ext cx="734660" cy="51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3"/>
                  </a:moveTo>
                  <a:lnTo>
                    <a:pt x="392" y="2163"/>
                  </a:lnTo>
                  <a:lnTo>
                    <a:pt x="773" y="1787"/>
                  </a:lnTo>
                  <a:lnTo>
                    <a:pt x="1302" y="1307"/>
                  </a:lnTo>
                  <a:lnTo>
                    <a:pt x="2012" y="841"/>
                  </a:lnTo>
                  <a:lnTo>
                    <a:pt x="2795" y="361"/>
                  </a:lnTo>
                  <a:lnTo>
                    <a:pt x="3886" y="165"/>
                  </a:lnTo>
                  <a:lnTo>
                    <a:pt x="5061" y="0"/>
                  </a:lnTo>
                  <a:lnTo>
                    <a:pt x="6152" y="0"/>
                  </a:lnTo>
                  <a:lnTo>
                    <a:pt x="7486" y="361"/>
                  </a:lnTo>
                  <a:lnTo>
                    <a:pt x="8576" y="1021"/>
                  </a:lnTo>
                  <a:lnTo>
                    <a:pt x="9678" y="2163"/>
                  </a:lnTo>
                  <a:lnTo>
                    <a:pt x="10451" y="3109"/>
                  </a:lnTo>
                  <a:lnTo>
                    <a:pt x="11139" y="3966"/>
                  </a:lnTo>
                  <a:lnTo>
                    <a:pt x="11531" y="4912"/>
                  </a:lnTo>
                  <a:lnTo>
                    <a:pt x="11689" y="5588"/>
                  </a:lnTo>
                  <a:lnTo>
                    <a:pt x="11922" y="6249"/>
                  </a:lnTo>
                  <a:lnTo>
                    <a:pt x="11922" y="7661"/>
                  </a:lnTo>
                  <a:lnTo>
                    <a:pt x="12081" y="7390"/>
                  </a:lnTo>
                  <a:lnTo>
                    <a:pt x="12473" y="7195"/>
                  </a:lnTo>
                  <a:lnTo>
                    <a:pt x="13024" y="6910"/>
                  </a:lnTo>
                  <a:lnTo>
                    <a:pt x="13564" y="6714"/>
                  </a:lnTo>
                  <a:lnTo>
                    <a:pt x="14114" y="6519"/>
                  </a:lnTo>
                  <a:lnTo>
                    <a:pt x="14898" y="6519"/>
                  </a:lnTo>
                  <a:lnTo>
                    <a:pt x="15607" y="6714"/>
                  </a:lnTo>
                  <a:lnTo>
                    <a:pt x="16380" y="6910"/>
                  </a:lnTo>
                  <a:lnTo>
                    <a:pt x="17089" y="7661"/>
                  </a:lnTo>
                  <a:lnTo>
                    <a:pt x="17862" y="8517"/>
                  </a:lnTo>
                  <a:lnTo>
                    <a:pt x="18254" y="9163"/>
                  </a:lnTo>
                  <a:lnTo>
                    <a:pt x="18413" y="10139"/>
                  </a:lnTo>
                  <a:lnTo>
                    <a:pt x="18646" y="10965"/>
                  </a:lnTo>
                  <a:lnTo>
                    <a:pt x="18646" y="11746"/>
                  </a:lnTo>
                  <a:lnTo>
                    <a:pt x="18413" y="12407"/>
                  </a:lnTo>
                  <a:lnTo>
                    <a:pt x="18413" y="13053"/>
                  </a:lnTo>
                  <a:lnTo>
                    <a:pt x="18254" y="13519"/>
                  </a:lnTo>
                  <a:lnTo>
                    <a:pt x="18254" y="13714"/>
                  </a:lnTo>
                  <a:lnTo>
                    <a:pt x="18021" y="13714"/>
                  </a:lnTo>
                  <a:lnTo>
                    <a:pt x="18254" y="13909"/>
                  </a:lnTo>
                  <a:lnTo>
                    <a:pt x="18413" y="13909"/>
                  </a:lnTo>
                  <a:lnTo>
                    <a:pt x="18805" y="14390"/>
                  </a:lnTo>
                  <a:lnTo>
                    <a:pt x="19355" y="14856"/>
                  </a:lnTo>
                  <a:lnTo>
                    <a:pt x="19747" y="15517"/>
                  </a:lnTo>
                  <a:lnTo>
                    <a:pt x="20287" y="16463"/>
                  </a:lnTo>
                  <a:lnTo>
                    <a:pt x="20816" y="17319"/>
                  </a:lnTo>
                  <a:lnTo>
                    <a:pt x="21208" y="18461"/>
                  </a:lnTo>
                  <a:lnTo>
                    <a:pt x="21367" y="20068"/>
                  </a:lnTo>
                  <a:lnTo>
                    <a:pt x="21600" y="2160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-1" y="-3"/>
              <a:ext cx="950563" cy="53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6" y="20033"/>
                  </a:lnTo>
                  <a:lnTo>
                    <a:pt x="303" y="18771"/>
                  </a:lnTo>
                  <a:lnTo>
                    <a:pt x="532" y="17669"/>
                  </a:lnTo>
                  <a:lnTo>
                    <a:pt x="835" y="16566"/>
                  </a:lnTo>
                  <a:lnTo>
                    <a:pt x="1260" y="15928"/>
                  </a:lnTo>
                  <a:lnTo>
                    <a:pt x="1735" y="15275"/>
                  </a:lnTo>
                  <a:lnTo>
                    <a:pt x="1980" y="14826"/>
                  </a:lnTo>
                  <a:lnTo>
                    <a:pt x="2283" y="14376"/>
                  </a:lnTo>
                  <a:lnTo>
                    <a:pt x="2585" y="14187"/>
                  </a:lnTo>
                  <a:lnTo>
                    <a:pt x="2405" y="13723"/>
                  </a:lnTo>
                  <a:lnTo>
                    <a:pt x="2405" y="13273"/>
                  </a:lnTo>
                  <a:lnTo>
                    <a:pt x="2283" y="12896"/>
                  </a:lnTo>
                  <a:lnTo>
                    <a:pt x="2283" y="10706"/>
                  </a:lnTo>
                  <a:lnTo>
                    <a:pt x="2585" y="9792"/>
                  </a:lnTo>
                  <a:lnTo>
                    <a:pt x="2888" y="8950"/>
                  </a:lnTo>
                  <a:lnTo>
                    <a:pt x="3305" y="8312"/>
                  </a:lnTo>
                  <a:lnTo>
                    <a:pt x="4034" y="7587"/>
                  </a:lnTo>
                  <a:lnTo>
                    <a:pt x="4582" y="7398"/>
                  </a:lnTo>
                  <a:lnTo>
                    <a:pt x="5007" y="7210"/>
                  </a:lnTo>
                  <a:lnTo>
                    <a:pt x="5605" y="7210"/>
                  </a:lnTo>
                  <a:lnTo>
                    <a:pt x="6153" y="7398"/>
                  </a:lnTo>
                  <a:lnTo>
                    <a:pt x="6627" y="7587"/>
                  </a:lnTo>
                  <a:lnTo>
                    <a:pt x="6873" y="7862"/>
                  </a:lnTo>
                  <a:lnTo>
                    <a:pt x="7175" y="8051"/>
                  </a:lnTo>
                  <a:lnTo>
                    <a:pt x="7298" y="8312"/>
                  </a:lnTo>
                  <a:lnTo>
                    <a:pt x="7478" y="8312"/>
                  </a:lnTo>
                  <a:lnTo>
                    <a:pt x="7478" y="8051"/>
                  </a:lnTo>
                  <a:lnTo>
                    <a:pt x="7298" y="7862"/>
                  </a:lnTo>
                  <a:lnTo>
                    <a:pt x="7298" y="7398"/>
                  </a:lnTo>
                  <a:lnTo>
                    <a:pt x="7478" y="6949"/>
                  </a:lnTo>
                  <a:lnTo>
                    <a:pt x="7478" y="6310"/>
                  </a:lnTo>
                  <a:lnTo>
                    <a:pt x="7781" y="5469"/>
                  </a:lnTo>
                  <a:lnTo>
                    <a:pt x="8010" y="4744"/>
                  </a:lnTo>
                  <a:lnTo>
                    <a:pt x="8501" y="3917"/>
                  </a:lnTo>
                  <a:lnTo>
                    <a:pt x="9164" y="2814"/>
                  </a:lnTo>
                  <a:lnTo>
                    <a:pt x="9884" y="1900"/>
                  </a:lnTo>
                  <a:lnTo>
                    <a:pt x="10906" y="1262"/>
                  </a:lnTo>
                  <a:lnTo>
                    <a:pt x="11757" y="914"/>
                  </a:lnTo>
                  <a:lnTo>
                    <a:pt x="13631" y="914"/>
                  </a:lnTo>
                  <a:lnTo>
                    <a:pt x="14359" y="1262"/>
                  </a:lnTo>
                  <a:lnTo>
                    <a:pt x="15079" y="1726"/>
                  </a:lnTo>
                  <a:lnTo>
                    <a:pt x="15685" y="2176"/>
                  </a:lnTo>
                  <a:lnTo>
                    <a:pt x="16102" y="2655"/>
                  </a:lnTo>
                  <a:lnTo>
                    <a:pt x="16405" y="2814"/>
                  </a:lnTo>
                  <a:lnTo>
                    <a:pt x="16527" y="3003"/>
                  </a:lnTo>
                  <a:lnTo>
                    <a:pt x="16527" y="2365"/>
                  </a:lnTo>
                  <a:lnTo>
                    <a:pt x="16650" y="1900"/>
                  </a:lnTo>
                  <a:lnTo>
                    <a:pt x="16830" y="1552"/>
                  </a:lnTo>
                  <a:lnTo>
                    <a:pt x="17133" y="1073"/>
                  </a:lnTo>
                  <a:lnTo>
                    <a:pt x="17378" y="624"/>
                  </a:lnTo>
                  <a:lnTo>
                    <a:pt x="17853" y="450"/>
                  </a:lnTo>
                  <a:lnTo>
                    <a:pt x="18401" y="160"/>
                  </a:lnTo>
                  <a:lnTo>
                    <a:pt x="19006" y="0"/>
                  </a:lnTo>
                  <a:lnTo>
                    <a:pt x="19726" y="160"/>
                  </a:lnTo>
                  <a:lnTo>
                    <a:pt x="20258" y="450"/>
                  </a:lnTo>
                  <a:lnTo>
                    <a:pt x="20684" y="624"/>
                  </a:lnTo>
                  <a:lnTo>
                    <a:pt x="20986" y="1073"/>
                  </a:lnTo>
                  <a:lnTo>
                    <a:pt x="21109" y="1552"/>
                  </a:lnTo>
                  <a:lnTo>
                    <a:pt x="21412" y="1900"/>
                  </a:lnTo>
                  <a:lnTo>
                    <a:pt x="21412" y="2365"/>
                  </a:lnTo>
                  <a:lnTo>
                    <a:pt x="21600" y="2655"/>
                  </a:lnTo>
                  <a:lnTo>
                    <a:pt x="21600" y="3003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0" y="531813"/>
              <a:ext cx="721959" cy="52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044"/>
                  </a:moveTo>
                  <a:lnTo>
                    <a:pt x="21600" y="19343"/>
                  </a:lnTo>
                  <a:lnTo>
                    <a:pt x="21201" y="19507"/>
                  </a:lnTo>
                  <a:lnTo>
                    <a:pt x="20663" y="19971"/>
                  </a:lnTo>
                  <a:lnTo>
                    <a:pt x="19855" y="20464"/>
                  </a:lnTo>
                  <a:lnTo>
                    <a:pt x="18907" y="20838"/>
                  </a:lnTo>
                  <a:lnTo>
                    <a:pt x="17948" y="21301"/>
                  </a:lnTo>
                  <a:lnTo>
                    <a:pt x="16849" y="21600"/>
                  </a:lnTo>
                  <a:lnTo>
                    <a:pt x="15502" y="21301"/>
                  </a:lnTo>
                  <a:lnTo>
                    <a:pt x="14382" y="21107"/>
                  </a:lnTo>
                  <a:lnTo>
                    <a:pt x="13035" y="20165"/>
                  </a:lnTo>
                  <a:lnTo>
                    <a:pt x="12077" y="19343"/>
                  </a:lnTo>
                  <a:lnTo>
                    <a:pt x="11193" y="18371"/>
                  </a:lnTo>
                  <a:lnTo>
                    <a:pt x="10568" y="17549"/>
                  </a:lnTo>
                  <a:lnTo>
                    <a:pt x="10245" y="16607"/>
                  </a:lnTo>
                  <a:lnTo>
                    <a:pt x="9847" y="15740"/>
                  </a:lnTo>
                  <a:lnTo>
                    <a:pt x="9847" y="14978"/>
                  </a:lnTo>
                  <a:lnTo>
                    <a:pt x="9610" y="14619"/>
                  </a:lnTo>
                  <a:lnTo>
                    <a:pt x="9610" y="14141"/>
                  </a:lnTo>
                  <a:lnTo>
                    <a:pt x="9847" y="13947"/>
                  </a:lnTo>
                  <a:lnTo>
                    <a:pt x="9847" y="13678"/>
                  </a:lnTo>
                  <a:lnTo>
                    <a:pt x="9610" y="13947"/>
                  </a:lnTo>
                  <a:lnTo>
                    <a:pt x="9448" y="14141"/>
                  </a:lnTo>
                  <a:lnTo>
                    <a:pt x="9049" y="14335"/>
                  </a:lnTo>
                  <a:lnTo>
                    <a:pt x="8726" y="14619"/>
                  </a:lnTo>
                  <a:lnTo>
                    <a:pt x="8101" y="14814"/>
                  </a:lnTo>
                  <a:lnTo>
                    <a:pt x="6033" y="14814"/>
                  </a:lnTo>
                  <a:lnTo>
                    <a:pt x="5311" y="14335"/>
                  </a:lnTo>
                  <a:lnTo>
                    <a:pt x="4352" y="13678"/>
                  </a:lnTo>
                  <a:lnTo>
                    <a:pt x="3803" y="13020"/>
                  </a:lnTo>
                  <a:lnTo>
                    <a:pt x="3404" y="12078"/>
                  </a:lnTo>
                  <a:lnTo>
                    <a:pt x="3006" y="11405"/>
                  </a:lnTo>
                  <a:lnTo>
                    <a:pt x="3006" y="9148"/>
                  </a:lnTo>
                  <a:lnTo>
                    <a:pt x="3167" y="8491"/>
                  </a:lnTo>
                  <a:lnTo>
                    <a:pt x="3167" y="8102"/>
                  </a:lnTo>
                  <a:lnTo>
                    <a:pt x="3404" y="7818"/>
                  </a:lnTo>
                  <a:lnTo>
                    <a:pt x="3404" y="7624"/>
                  </a:lnTo>
                  <a:lnTo>
                    <a:pt x="3006" y="7354"/>
                  </a:lnTo>
                  <a:lnTo>
                    <a:pt x="2607" y="7160"/>
                  </a:lnTo>
                  <a:lnTo>
                    <a:pt x="2305" y="6682"/>
                  </a:lnTo>
                  <a:lnTo>
                    <a:pt x="1659" y="6024"/>
                  </a:lnTo>
                  <a:lnTo>
                    <a:pt x="1099" y="5172"/>
                  </a:lnTo>
                  <a:lnTo>
                    <a:pt x="700" y="4230"/>
                  </a:lnTo>
                  <a:lnTo>
                    <a:pt x="399" y="2900"/>
                  </a:lnTo>
                  <a:lnTo>
                    <a:pt x="140" y="1495"/>
                  </a:lnTo>
                  <a:lnTo>
                    <a:pt x="0" y="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727075" y="531814"/>
              <a:ext cx="941039" cy="536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52"/>
                  </a:lnTo>
                  <a:lnTo>
                    <a:pt x="21493" y="3005"/>
                  </a:lnTo>
                  <a:lnTo>
                    <a:pt x="21187" y="4108"/>
                  </a:lnTo>
                  <a:lnTo>
                    <a:pt x="20758" y="5023"/>
                  </a:lnTo>
                  <a:lnTo>
                    <a:pt x="20337" y="5850"/>
                  </a:lnTo>
                  <a:lnTo>
                    <a:pt x="20031" y="6489"/>
                  </a:lnTo>
                  <a:lnTo>
                    <a:pt x="19602" y="6953"/>
                  </a:lnTo>
                  <a:lnTo>
                    <a:pt x="19296" y="7142"/>
                  </a:lnTo>
                  <a:lnTo>
                    <a:pt x="19172" y="7403"/>
                  </a:lnTo>
                  <a:lnTo>
                    <a:pt x="18991" y="7592"/>
                  </a:lnTo>
                  <a:lnTo>
                    <a:pt x="19172" y="7592"/>
                  </a:lnTo>
                  <a:lnTo>
                    <a:pt x="19172" y="7868"/>
                  </a:lnTo>
                  <a:lnTo>
                    <a:pt x="19296" y="8216"/>
                  </a:lnTo>
                  <a:lnTo>
                    <a:pt x="19296" y="8855"/>
                  </a:lnTo>
                  <a:lnTo>
                    <a:pt x="19478" y="9610"/>
                  </a:lnTo>
                  <a:lnTo>
                    <a:pt x="19478" y="10248"/>
                  </a:lnTo>
                  <a:lnTo>
                    <a:pt x="19296" y="11061"/>
                  </a:lnTo>
                  <a:lnTo>
                    <a:pt x="19172" y="11976"/>
                  </a:lnTo>
                  <a:lnTo>
                    <a:pt x="18867" y="12615"/>
                  </a:lnTo>
                  <a:lnTo>
                    <a:pt x="18264" y="13529"/>
                  </a:lnTo>
                  <a:lnTo>
                    <a:pt x="17711" y="13906"/>
                  </a:lnTo>
                  <a:lnTo>
                    <a:pt x="17108" y="14356"/>
                  </a:lnTo>
                  <a:lnTo>
                    <a:pt x="16555" y="14545"/>
                  </a:lnTo>
                  <a:lnTo>
                    <a:pt x="15944" y="14545"/>
                  </a:lnTo>
                  <a:lnTo>
                    <a:pt x="15515" y="14356"/>
                  </a:lnTo>
                  <a:lnTo>
                    <a:pt x="15094" y="14168"/>
                  </a:lnTo>
                  <a:lnTo>
                    <a:pt x="14664" y="13906"/>
                  </a:lnTo>
                  <a:lnTo>
                    <a:pt x="14359" y="13718"/>
                  </a:lnTo>
                  <a:lnTo>
                    <a:pt x="14235" y="13529"/>
                  </a:lnTo>
                  <a:lnTo>
                    <a:pt x="14235" y="14821"/>
                  </a:lnTo>
                  <a:lnTo>
                    <a:pt x="14053" y="15460"/>
                  </a:lnTo>
                  <a:lnTo>
                    <a:pt x="13929" y="16098"/>
                  </a:lnTo>
                  <a:lnTo>
                    <a:pt x="13624" y="17013"/>
                  </a:lnTo>
                  <a:lnTo>
                    <a:pt x="13087" y="17840"/>
                  </a:lnTo>
                  <a:lnTo>
                    <a:pt x="12468" y="18755"/>
                  </a:lnTo>
                  <a:lnTo>
                    <a:pt x="11626" y="19858"/>
                  </a:lnTo>
                  <a:lnTo>
                    <a:pt x="10775" y="20497"/>
                  </a:lnTo>
                  <a:lnTo>
                    <a:pt x="9735" y="20961"/>
                  </a:lnTo>
                  <a:lnTo>
                    <a:pt x="8884" y="20961"/>
                  </a:lnTo>
                  <a:lnTo>
                    <a:pt x="7968" y="20671"/>
                  </a:lnTo>
                  <a:lnTo>
                    <a:pt x="7117" y="20497"/>
                  </a:lnTo>
                  <a:lnTo>
                    <a:pt x="6506" y="20047"/>
                  </a:lnTo>
                  <a:lnTo>
                    <a:pt x="5953" y="19568"/>
                  </a:lnTo>
                  <a:lnTo>
                    <a:pt x="5532" y="19103"/>
                  </a:lnTo>
                  <a:lnTo>
                    <a:pt x="5227" y="18755"/>
                  </a:lnTo>
                  <a:lnTo>
                    <a:pt x="5103" y="18755"/>
                  </a:lnTo>
                  <a:lnTo>
                    <a:pt x="5103" y="18944"/>
                  </a:lnTo>
                  <a:lnTo>
                    <a:pt x="4921" y="19394"/>
                  </a:lnTo>
                  <a:lnTo>
                    <a:pt x="4921" y="19568"/>
                  </a:lnTo>
                  <a:lnTo>
                    <a:pt x="4616" y="20047"/>
                  </a:lnTo>
                  <a:lnTo>
                    <a:pt x="4492" y="20497"/>
                  </a:lnTo>
                  <a:lnTo>
                    <a:pt x="4194" y="20961"/>
                  </a:lnTo>
                  <a:lnTo>
                    <a:pt x="3765" y="21310"/>
                  </a:lnTo>
                  <a:lnTo>
                    <a:pt x="3212" y="21600"/>
                  </a:lnTo>
                  <a:lnTo>
                    <a:pt x="1874" y="21600"/>
                  </a:lnTo>
                  <a:lnTo>
                    <a:pt x="1338" y="21310"/>
                  </a:lnTo>
                  <a:lnTo>
                    <a:pt x="834" y="20961"/>
                  </a:lnTo>
                  <a:lnTo>
                    <a:pt x="603" y="20497"/>
                  </a:lnTo>
                  <a:lnTo>
                    <a:pt x="297" y="20047"/>
                  </a:lnTo>
                  <a:lnTo>
                    <a:pt x="107" y="19568"/>
                  </a:lnTo>
                  <a:lnTo>
                    <a:pt x="0" y="19394"/>
                  </a:lnTo>
                  <a:lnTo>
                    <a:pt x="0" y="18755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5005387" y="4343398"/>
            <a:ext cx="633418" cy="85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8" name="Shape 508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What if the Data gets Lost?</a:t>
            </a:r>
          </a:p>
        </p:txBody>
      </p:sp>
      <p:sp>
        <p:nvSpPr>
          <p:cNvPr id="509" name="Shape 509"/>
          <p:cNvSpPr/>
          <p:nvPr/>
        </p:nvSpPr>
        <p:spPr>
          <a:xfrm>
            <a:off x="457200" y="15240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510" name="Shape 510"/>
          <p:cNvSpPr txBox="1"/>
          <p:nvPr/>
        </p:nvSpPr>
        <p:spPr>
          <a:xfrm>
            <a:off x="3992817" y="2478302"/>
            <a:ext cx="1037713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511" name="Shape 511"/>
          <p:cNvSpPr/>
          <p:nvPr/>
        </p:nvSpPr>
        <p:spPr>
          <a:xfrm>
            <a:off x="1981199" y="2743198"/>
            <a:ext cx="1516068" cy="1595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Shape 512"/>
          <p:cNvSpPr txBox="1"/>
          <p:nvPr/>
        </p:nvSpPr>
        <p:spPr>
          <a:xfrm>
            <a:off x="1620322" y="2249702"/>
            <a:ext cx="1852050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index.html</a:t>
            </a:r>
          </a:p>
        </p:txBody>
      </p:sp>
      <p:pic>
        <p:nvPicPr>
          <p:cNvPr id="513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981200"/>
            <a:ext cx="1238250" cy="108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4410" y="2057400"/>
            <a:ext cx="1143006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Shape 515"/>
          <p:cNvSpPr txBox="1"/>
          <p:nvPr/>
        </p:nvSpPr>
        <p:spPr>
          <a:xfrm>
            <a:off x="457199" y="1523999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Problem: Lost Data</a:t>
            </a:r>
          </a:p>
        </p:txBody>
      </p:sp>
      <p:sp>
        <p:nvSpPr>
          <p:cNvPr id="516" name="Shape 516"/>
          <p:cNvSpPr/>
          <p:nvPr/>
        </p:nvSpPr>
        <p:spPr>
          <a:xfrm>
            <a:off x="457200" y="39624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517" name="Shape 517"/>
          <p:cNvSpPr txBox="1"/>
          <p:nvPr/>
        </p:nvSpPr>
        <p:spPr>
          <a:xfrm>
            <a:off x="3992817" y="4916701"/>
            <a:ext cx="1037713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518" name="Shape 518"/>
          <p:cNvSpPr/>
          <p:nvPr/>
        </p:nvSpPr>
        <p:spPr>
          <a:xfrm>
            <a:off x="1752599" y="5672137"/>
            <a:ext cx="1516068" cy="1590"/>
          </a:xfrm>
          <a:prstGeom prst="line">
            <a:avLst/>
          </a:prstGeom>
          <a:ln w="38160">
            <a:solidFill>
              <a:srgbClr val="B2B2B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9" name="Shape 519"/>
          <p:cNvSpPr txBox="1"/>
          <p:nvPr/>
        </p:nvSpPr>
        <p:spPr>
          <a:xfrm>
            <a:off x="1620322" y="5178640"/>
            <a:ext cx="1852050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index.html</a:t>
            </a:r>
          </a:p>
        </p:txBody>
      </p:sp>
      <p:pic>
        <p:nvPicPr>
          <p:cNvPr id="520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4549775"/>
            <a:ext cx="1238250" cy="108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4410" y="4495800"/>
            <a:ext cx="1143006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Shape 522"/>
          <p:cNvSpPr txBox="1"/>
          <p:nvPr/>
        </p:nvSpPr>
        <p:spPr>
          <a:xfrm>
            <a:off x="457199" y="3962398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Solution: Timeout and Retransmit</a:t>
            </a:r>
          </a:p>
        </p:txBody>
      </p:sp>
      <p:sp>
        <p:nvSpPr>
          <p:cNvPr id="523" name="Shape 523"/>
          <p:cNvSpPr/>
          <p:nvPr/>
        </p:nvSpPr>
        <p:spPr>
          <a:xfrm>
            <a:off x="5646737" y="5181598"/>
            <a:ext cx="1516069" cy="1590"/>
          </a:xfrm>
          <a:prstGeom prst="line">
            <a:avLst/>
          </a:prstGeom>
          <a:ln w="38160">
            <a:solidFill>
              <a:srgbClr val="B2B2B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4" name="Shape 524"/>
          <p:cNvSpPr txBox="1"/>
          <p:nvPr/>
        </p:nvSpPr>
        <p:spPr>
          <a:xfrm>
            <a:off x="5508109" y="4688101"/>
            <a:ext cx="1852051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index.html</a:t>
            </a:r>
          </a:p>
        </p:txBody>
      </p:sp>
      <p:sp>
        <p:nvSpPr>
          <p:cNvPr id="525" name="Shape 525"/>
          <p:cNvSpPr/>
          <p:nvPr/>
        </p:nvSpPr>
        <p:spPr>
          <a:xfrm>
            <a:off x="1752599" y="5029198"/>
            <a:ext cx="1516068" cy="1590"/>
          </a:xfrm>
          <a:prstGeom prst="line">
            <a:avLst/>
          </a:prstGeom>
          <a:ln w="38160">
            <a:solidFill>
              <a:srgbClr val="FF0000"/>
            </a:solidFill>
            <a:prstDash val="sysDot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6" name="Shape 526"/>
          <p:cNvSpPr txBox="1"/>
          <p:nvPr/>
        </p:nvSpPr>
        <p:spPr>
          <a:xfrm>
            <a:off x="1620322" y="4535701"/>
            <a:ext cx="1852050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index.html</a:t>
            </a:r>
          </a:p>
        </p:txBody>
      </p:sp>
      <p:grpSp>
        <p:nvGrpSpPr>
          <p:cNvPr id="531" name="Group 531"/>
          <p:cNvGrpSpPr/>
          <p:nvPr/>
        </p:nvGrpSpPr>
        <p:grpSpPr>
          <a:xfrm>
            <a:off x="3809991" y="2209794"/>
            <a:ext cx="1447454" cy="991842"/>
            <a:chOff x="-1" y="0"/>
            <a:chExt cx="1447452" cy="991840"/>
          </a:xfrm>
        </p:grpSpPr>
        <p:sp>
          <p:nvSpPr>
            <p:cNvPr id="527" name="Shape 527"/>
            <p:cNvSpPr/>
            <p:nvPr/>
          </p:nvSpPr>
          <p:spPr>
            <a:xfrm>
              <a:off x="812804" y="20638"/>
              <a:ext cx="634648" cy="48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6"/>
                  </a:moveTo>
                  <a:lnTo>
                    <a:pt x="392" y="2166"/>
                  </a:lnTo>
                  <a:lnTo>
                    <a:pt x="772" y="1795"/>
                  </a:lnTo>
                  <a:lnTo>
                    <a:pt x="1312" y="1310"/>
                  </a:lnTo>
                  <a:lnTo>
                    <a:pt x="2010" y="841"/>
                  </a:lnTo>
                  <a:lnTo>
                    <a:pt x="2795" y="372"/>
                  </a:lnTo>
                  <a:lnTo>
                    <a:pt x="3886" y="178"/>
                  </a:lnTo>
                  <a:lnTo>
                    <a:pt x="5063" y="0"/>
                  </a:lnTo>
                  <a:lnTo>
                    <a:pt x="6154" y="0"/>
                  </a:lnTo>
                  <a:lnTo>
                    <a:pt x="7478" y="372"/>
                  </a:lnTo>
                  <a:lnTo>
                    <a:pt x="8581" y="1035"/>
                  </a:lnTo>
                  <a:lnTo>
                    <a:pt x="9672" y="2166"/>
                  </a:lnTo>
                  <a:lnTo>
                    <a:pt x="10457" y="3120"/>
                  </a:lnTo>
                  <a:lnTo>
                    <a:pt x="11143" y="3977"/>
                  </a:lnTo>
                  <a:lnTo>
                    <a:pt x="11536" y="4915"/>
                  </a:lnTo>
                  <a:lnTo>
                    <a:pt x="11695" y="5594"/>
                  </a:lnTo>
                  <a:lnTo>
                    <a:pt x="11928" y="6257"/>
                  </a:lnTo>
                  <a:lnTo>
                    <a:pt x="11928" y="7663"/>
                  </a:lnTo>
                  <a:lnTo>
                    <a:pt x="12087" y="7389"/>
                  </a:lnTo>
                  <a:lnTo>
                    <a:pt x="12467" y="7195"/>
                  </a:lnTo>
                  <a:lnTo>
                    <a:pt x="13019" y="6920"/>
                  </a:lnTo>
                  <a:lnTo>
                    <a:pt x="14122" y="6532"/>
                  </a:lnTo>
                  <a:lnTo>
                    <a:pt x="14894" y="6532"/>
                  </a:lnTo>
                  <a:lnTo>
                    <a:pt x="15605" y="6726"/>
                  </a:lnTo>
                  <a:lnTo>
                    <a:pt x="16378" y="6920"/>
                  </a:lnTo>
                  <a:lnTo>
                    <a:pt x="17089" y="7663"/>
                  </a:lnTo>
                  <a:lnTo>
                    <a:pt x="17861" y="8520"/>
                  </a:lnTo>
                  <a:lnTo>
                    <a:pt x="18253" y="9167"/>
                  </a:lnTo>
                  <a:lnTo>
                    <a:pt x="18413" y="10137"/>
                  </a:lnTo>
                  <a:lnTo>
                    <a:pt x="18646" y="10978"/>
                  </a:lnTo>
                  <a:lnTo>
                    <a:pt x="18646" y="11754"/>
                  </a:lnTo>
                  <a:lnTo>
                    <a:pt x="18413" y="12417"/>
                  </a:lnTo>
                  <a:lnTo>
                    <a:pt x="18413" y="13063"/>
                  </a:lnTo>
                  <a:lnTo>
                    <a:pt x="18253" y="13532"/>
                  </a:lnTo>
                  <a:lnTo>
                    <a:pt x="18253" y="13726"/>
                  </a:lnTo>
                  <a:lnTo>
                    <a:pt x="18020" y="13726"/>
                  </a:lnTo>
                  <a:lnTo>
                    <a:pt x="18253" y="13920"/>
                  </a:lnTo>
                  <a:lnTo>
                    <a:pt x="18413" y="13920"/>
                  </a:lnTo>
                  <a:lnTo>
                    <a:pt x="18805" y="14389"/>
                  </a:lnTo>
                  <a:lnTo>
                    <a:pt x="19357" y="14858"/>
                  </a:lnTo>
                  <a:lnTo>
                    <a:pt x="19737" y="15521"/>
                  </a:lnTo>
                  <a:lnTo>
                    <a:pt x="20288" y="16475"/>
                  </a:lnTo>
                  <a:lnTo>
                    <a:pt x="20828" y="17332"/>
                  </a:lnTo>
                  <a:lnTo>
                    <a:pt x="21208" y="18463"/>
                  </a:lnTo>
                  <a:lnTo>
                    <a:pt x="21367" y="20080"/>
                  </a:lnTo>
                  <a:lnTo>
                    <a:pt x="21600" y="2160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-2" y="-1"/>
              <a:ext cx="820389" cy="498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14" y="20023"/>
                  </a:lnTo>
                  <a:lnTo>
                    <a:pt x="303" y="18757"/>
                  </a:lnTo>
                  <a:lnTo>
                    <a:pt x="531" y="17664"/>
                  </a:lnTo>
                  <a:lnTo>
                    <a:pt x="834" y="16571"/>
                  </a:lnTo>
                  <a:lnTo>
                    <a:pt x="1260" y="15931"/>
                  </a:lnTo>
                  <a:lnTo>
                    <a:pt x="1734" y="15275"/>
                  </a:lnTo>
                  <a:lnTo>
                    <a:pt x="1980" y="14822"/>
                  </a:lnTo>
                  <a:lnTo>
                    <a:pt x="2283" y="14369"/>
                  </a:lnTo>
                  <a:lnTo>
                    <a:pt x="2586" y="14181"/>
                  </a:lnTo>
                  <a:lnTo>
                    <a:pt x="2406" y="13728"/>
                  </a:lnTo>
                  <a:lnTo>
                    <a:pt x="2406" y="13275"/>
                  </a:lnTo>
                  <a:lnTo>
                    <a:pt x="2283" y="12901"/>
                  </a:lnTo>
                  <a:lnTo>
                    <a:pt x="2283" y="10698"/>
                  </a:lnTo>
                  <a:lnTo>
                    <a:pt x="2586" y="9793"/>
                  </a:lnTo>
                  <a:lnTo>
                    <a:pt x="2889" y="8949"/>
                  </a:lnTo>
                  <a:lnTo>
                    <a:pt x="3306" y="8309"/>
                  </a:lnTo>
                  <a:lnTo>
                    <a:pt x="4036" y="7590"/>
                  </a:lnTo>
                  <a:lnTo>
                    <a:pt x="4576" y="7403"/>
                  </a:lnTo>
                  <a:lnTo>
                    <a:pt x="5002" y="7216"/>
                  </a:lnTo>
                  <a:lnTo>
                    <a:pt x="5608" y="7216"/>
                  </a:lnTo>
                  <a:lnTo>
                    <a:pt x="6148" y="7403"/>
                  </a:lnTo>
                  <a:lnTo>
                    <a:pt x="6632" y="7590"/>
                  </a:lnTo>
                  <a:lnTo>
                    <a:pt x="6878" y="7856"/>
                  </a:lnTo>
                  <a:lnTo>
                    <a:pt x="7181" y="8043"/>
                  </a:lnTo>
                  <a:lnTo>
                    <a:pt x="7304" y="8309"/>
                  </a:lnTo>
                  <a:lnTo>
                    <a:pt x="7475" y="8309"/>
                  </a:lnTo>
                  <a:lnTo>
                    <a:pt x="7475" y="8043"/>
                  </a:lnTo>
                  <a:lnTo>
                    <a:pt x="7304" y="7856"/>
                  </a:lnTo>
                  <a:lnTo>
                    <a:pt x="7304" y="7403"/>
                  </a:lnTo>
                  <a:lnTo>
                    <a:pt x="7475" y="6950"/>
                  </a:lnTo>
                  <a:lnTo>
                    <a:pt x="7475" y="6310"/>
                  </a:lnTo>
                  <a:lnTo>
                    <a:pt x="7778" y="5466"/>
                  </a:lnTo>
                  <a:lnTo>
                    <a:pt x="8015" y="4748"/>
                  </a:lnTo>
                  <a:lnTo>
                    <a:pt x="8507" y="3920"/>
                  </a:lnTo>
                  <a:lnTo>
                    <a:pt x="9161" y="2827"/>
                  </a:lnTo>
                  <a:lnTo>
                    <a:pt x="9881" y="1905"/>
                  </a:lnTo>
                  <a:lnTo>
                    <a:pt x="10914" y="1265"/>
                  </a:lnTo>
                  <a:lnTo>
                    <a:pt x="11757" y="906"/>
                  </a:lnTo>
                  <a:lnTo>
                    <a:pt x="13633" y="906"/>
                  </a:lnTo>
                  <a:lnTo>
                    <a:pt x="14353" y="1265"/>
                  </a:lnTo>
                  <a:lnTo>
                    <a:pt x="15082" y="1718"/>
                  </a:lnTo>
                  <a:lnTo>
                    <a:pt x="15679" y="2171"/>
                  </a:lnTo>
                  <a:lnTo>
                    <a:pt x="16105" y="2655"/>
                  </a:lnTo>
                  <a:lnTo>
                    <a:pt x="16408" y="2827"/>
                  </a:lnTo>
                  <a:lnTo>
                    <a:pt x="16532" y="2999"/>
                  </a:lnTo>
                  <a:lnTo>
                    <a:pt x="16532" y="2358"/>
                  </a:lnTo>
                  <a:lnTo>
                    <a:pt x="16655" y="1905"/>
                  </a:lnTo>
                  <a:lnTo>
                    <a:pt x="16825" y="1562"/>
                  </a:lnTo>
                  <a:lnTo>
                    <a:pt x="17128" y="1078"/>
                  </a:lnTo>
                  <a:lnTo>
                    <a:pt x="17375" y="625"/>
                  </a:lnTo>
                  <a:lnTo>
                    <a:pt x="17858" y="453"/>
                  </a:lnTo>
                  <a:lnTo>
                    <a:pt x="18398" y="172"/>
                  </a:lnTo>
                  <a:lnTo>
                    <a:pt x="19004" y="0"/>
                  </a:lnTo>
                  <a:lnTo>
                    <a:pt x="19724" y="172"/>
                  </a:lnTo>
                  <a:lnTo>
                    <a:pt x="20264" y="453"/>
                  </a:lnTo>
                  <a:lnTo>
                    <a:pt x="20681" y="625"/>
                  </a:lnTo>
                  <a:lnTo>
                    <a:pt x="20984" y="1078"/>
                  </a:lnTo>
                  <a:lnTo>
                    <a:pt x="21107" y="1562"/>
                  </a:lnTo>
                  <a:lnTo>
                    <a:pt x="21411" y="1905"/>
                  </a:lnTo>
                  <a:lnTo>
                    <a:pt x="21411" y="2358"/>
                  </a:lnTo>
                  <a:lnTo>
                    <a:pt x="21600" y="2655"/>
                  </a:lnTo>
                  <a:lnTo>
                    <a:pt x="21600" y="2999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-1" y="493714"/>
              <a:ext cx="623535" cy="48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041"/>
                  </a:moveTo>
                  <a:lnTo>
                    <a:pt x="21600" y="19331"/>
                  </a:lnTo>
                  <a:lnTo>
                    <a:pt x="21201" y="19508"/>
                  </a:lnTo>
                  <a:lnTo>
                    <a:pt x="20665" y="19974"/>
                  </a:lnTo>
                  <a:lnTo>
                    <a:pt x="19854" y="20473"/>
                  </a:lnTo>
                  <a:lnTo>
                    <a:pt x="18894" y="20827"/>
                  </a:lnTo>
                  <a:lnTo>
                    <a:pt x="17946" y="21310"/>
                  </a:lnTo>
                  <a:lnTo>
                    <a:pt x="16848" y="21600"/>
                  </a:lnTo>
                  <a:lnTo>
                    <a:pt x="15502" y="21310"/>
                  </a:lnTo>
                  <a:lnTo>
                    <a:pt x="14379" y="21117"/>
                  </a:lnTo>
                  <a:lnTo>
                    <a:pt x="13032" y="20168"/>
                  </a:lnTo>
                  <a:lnTo>
                    <a:pt x="12072" y="19331"/>
                  </a:lnTo>
                  <a:lnTo>
                    <a:pt x="11199" y="18381"/>
                  </a:lnTo>
                  <a:lnTo>
                    <a:pt x="10563" y="17544"/>
                  </a:lnTo>
                  <a:lnTo>
                    <a:pt x="10239" y="16610"/>
                  </a:lnTo>
                  <a:lnTo>
                    <a:pt x="9840" y="15741"/>
                  </a:lnTo>
                  <a:lnTo>
                    <a:pt x="9840" y="14985"/>
                  </a:lnTo>
                  <a:lnTo>
                    <a:pt x="9615" y="14615"/>
                  </a:lnTo>
                  <a:lnTo>
                    <a:pt x="9615" y="14148"/>
                  </a:lnTo>
                  <a:lnTo>
                    <a:pt x="9840" y="13955"/>
                  </a:lnTo>
                  <a:lnTo>
                    <a:pt x="9840" y="13681"/>
                  </a:lnTo>
                  <a:lnTo>
                    <a:pt x="9615" y="13955"/>
                  </a:lnTo>
                  <a:lnTo>
                    <a:pt x="9453" y="14148"/>
                  </a:lnTo>
                  <a:lnTo>
                    <a:pt x="9054" y="14341"/>
                  </a:lnTo>
                  <a:lnTo>
                    <a:pt x="8730" y="14615"/>
                  </a:lnTo>
                  <a:lnTo>
                    <a:pt x="8094" y="14808"/>
                  </a:lnTo>
                  <a:lnTo>
                    <a:pt x="6024" y="14808"/>
                  </a:lnTo>
                  <a:lnTo>
                    <a:pt x="5313" y="14341"/>
                  </a:lnTo>
                  <a:lnTo>
                    <a:pt x="4352" y="13681"/>
                  </a:lnTo>
                  <a:lnTo>
                    <a:pt x="3804" y="13021"/>
                  </a:lnTo>
                  <a:lnTo>
                    <a:pt x="3405" y="12072"/>
                  </a:lnTo>
                  <a:lnTo>
                    <a:pt x="3006" y="11412"/>
                  </a:lnTo>
                  <a:lnTo>
                    <a:pt x="3006" y="9142"/>
                  </a:lnTo>
                  <a:lnTo>
                    <a:pt x="3168" y="8482"/>
                  </a:lnTo>
                  <a:lnTo>
                    <a:pt x="3168" y="8096"/>
                  </a:lnTo>
                  <a:lnTo>
                    <a:pt x="3405" y="7822"/>
                  </a:lnTo>
                  <a:lnTo>
                    <a:pt x="3405" y="7629"/>
                  </a:lnTo>
                  <a:lnTo>
                    <a:pt x="3006" y="7356"/>
                  </a:lnTo>
                  <a:lnTo>
                    <a:pt x="2606" y="7162"/>
                  </a:lnTo>
                  <a:lnTo>
                    <a:pt x="2307" y="6696"/>
                  </a:lnTo>
                  <a:lnTo>
                    <a:pt x="1659" y="6020"/>
                  </a:lnTo>
                  <a:lnTo>
                    <a:pt x="1097" y="5167"/>
                  </a:lnTo>
                  <a:lnTo>
                    <a:pt x="698" y="4233"/>
                  </a:lnTo>
                  <a:lnTo>
                    <a:pt x="399" y="2913"/>
                  </a:lnTo>
                  <a:lnTo>
                    <a:pt x="150" y="1497"/>
                  </a:lnTo>
                  <a:lnTo>
                    <a:pt x="0" y="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>
              <a:off x="627063" y="493714"/>
              <a:ext cx="814039" cy="498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54"/>
                  </a:lnTo>
                  <a:lnTo>
                    <a:pt x="21495" y="3016"/>
                  </a:lnTo>
                  <a:lnTo>
                    <a:pt x="21189" y="4111"/>
                  </a:lnTo>
                  <a:lnTo>
                    <a:pt x="20759" y="5017"/>
                  </a:lnTo>
                  <a:lnTo>
                    <a:pt x="20329" y="5845"/>
                  </a:lnTo>
                  <a:lnTo>
                    <a:pt x="20033" y="6502"/>
                  </a:lnTo>
                  <a:lnTo>
                    <a:pt x="19602" y="6955"/>
                  </a:lnTo>
                  <a:lnTo>
                    <a:pt x="19297" y="7143"/>
                  </a:lnTo>
                  <a:lnTo>
                    <a:pt x="19172" y="7408"/>
                  </a:lnTo>
                  <a:lnTo>
                    <a:pt x="18991" y="7596"/>
                  </a:lnTo>
                  <a:lnTo>
                    <a:pt x="19172" y="7596"/>
                  </a:lnTo>
                  <a:lnTo>
                    <a:pt x="19172" y="7862"/>
                  </a:lnTo>
                  <a:lnTo>
                    <a:pt x="19297" y="8221"/>
                  </a:lnTo>
                  <a:lnTo>
                    <a:pt x="19297" y="8862"/>
                  </a:lnTo>
                  <a:lnTo>
                    <a:pt x="19478" y="9612"/>
                  </a:lnTo>
                  <a:lnTo>
                    <a:pt x="19478" y="10253"/>
                  </a:lnTo>
                  <a:lnTo>
                    <a:pt x="19297" y="11066"/>
                  </a:lnTo>
                  <a:lnTo>
                    <a:pt x="19172" y="11972"/>
                  </a:lnTo>
                  <a:lnTo>
                    <a:pt x="18867" y="12613"/>
                  </a:lnTo>
                  <a:lnTo>
                    <a:pt x="18264" y="13535"/>
                  </a:lnTo>
                  <a:lnTo>
                    <a:pt x="17710" y="13895"/>
                  </a:lnTo>
                  <a:lnTo>
                    <a:pt x="17108" y="14364"/>
                  </a:lnTo>
                  <a:lnTo>
                    <a:pt x="16554" y="14551"/>
                  </a:lnTo>
                  <a:lnTo>
                    <a:pt x="15952" y="14551"/>
                  </a:lnTo>
                  <a:lnTo>
                    <a:pt x="15091" y="14176"/>
                  </a:lnTo>
                  <a:lnTo>
                    <a:pt x="14661" y="13895"/>
                  </a:lnTo>
                  <a:lnTo>
                    <a:pt x="14365" y="13723"/>
                  </a:lnTo>
                  <a:lnTo>
                    <a:pt x="14241" y="13535"/>
                  </a:lnTo>
                  <a:lnTo>
                    <a:pt x="14241" y="14817"/>
                  </a:lnTo>
                  <a:lnTo>
                    <a:pt x="14059" y="15458"/>
                  </a:lnTo>
                  <a:lnTo>
                    <a:pt x="13935" y="16098"/>
                  </a:lnTo>
                  <a:lnTo>
                    <a:pt x="13629" y="17021"/>
                  </a:lnTo>
                  <a:lnTo>
                    <a:pt x="13094" y="17849"/>
                  </a:lnTo>
                  <a:lnTo>
                    <a:pt x="12473" y="18755"/>
                  </a:lnTo>
                  <a:lnTo>
                    <a:pt x="11632" y="19849"/>
                  </a:lnTo>
                  <a:lnTo>
                    <a:pt x="10771" y="20506"/>
                  </a:lnTo>
                  <a:lnTo>
                    <a:pt x="9739" y="20959"/>
                  </a:lnTo>
                  <a:lnTo>
                    <a:pt x="8888" y="20959"/>
                  </a:lnTo>
                  <a:lnTo>
                    <a:pt x="7971" y="20662"/>
                  </a:lnTo>
                  <a:lnTo>
                    <a:pt x="7120" y="20506"/>
                  </a:lnTo>
                  <a:lnTo>
                    <a:pt x="6509" y="20037"/>
                  </a:lnTo>
                  <a:lnTo>
                    <a:pt x="5964" y="19568"/>
                  </a:lnTo>
                  <a:lnTo>
                    <a:pt x="5534" y="19115"/>
                  </a:lnTo>
                  <a:lnTo>
                    <a:pt x="5228" y="18755"/>
                  </a:lnTo>
                  <a:lnTo>
                    <a:pt x="5104" y="18755"/>
                  </a:lnTo>
                  <a:lnTo>
                    <a:pt x="5104" y="18943"/>
                  </a:lnTo>
                  <a:lnTo>
                    <a:pt x="4922" y="19396"/>
                  </a:lnTo>
                  <a:lnTo>
                    <a:pt x="4922" y="19568"/>
                  </a:lnTo>
                  <a:lnTo>
                    <a:pt x="4626" y="20037"/>
                  </a:lnTo>
                  <a:lnTo>
                    <a:pt x="4502" y="20506"/>
                  </a:lnTo>
                  <a:lnTo>
                    <a:pt x="4196" y="20959"/>
                  </a:lnTo>
                  <a:lnTo>
                    <a:pt x="3766" y="21303"/>
                  </a:lnTo>
                  <a:lnTo>
                    <a:pt x="3221" y="21600"/>
                  </a:lnTo>
                  <a:lnTo>
                    <a:pt x="1883" y="21600"/>
                  </a:lnTo>
                  <a:lnTo>
                    <a:pt x="1338" y="21303"/>
                  </a:lnTo>
                  <a:lnTo>
                    <a:pt x="841" y="20959"/>
                  </a:lnTo>
                  <a:lnTo>
                    <a:pt x="612" y="20506"/>
                  </a:lnTo>
                  <a:lnTo>
                    <a:pt x="306" y="20037"/>
                  </a:lnTo>
                  <a:lnTo>
                    <a:pt x="115" y="19568"/>
                  </a:lnTo>
                  <a:lnTo>
                    <a:pt x="0" y="19396"/>
                  </a:lnTo>
                  <a:lnTo>
                    <a:pt x="0" y="18755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536" name="Group 536"/>
          <p:cNvGrpSpPr/>
          <p:nvPr/>
        </p:nvGrpSpPr>
        <p:grpSpPr>
          <a:xfrm>
            <a:off x="3809991" y="4648193"/>
            <a:ext cx="1447454" cy="990253"/>
            <a:chOff x="-1" y="-1"/>
            <a:chExt cx="1447452" cy="990252"/>
          </a:xfrm>
        </p:grpSpPr>
        <p:sp>
          <p:nvSpPr>
            <p:cNvPr id="532" name="Shape 532"/>
            <p:cNvSpPr/>
            <p:nvPr/>
          </p:nvSpPr>
          <p:spPr>
            <a:xfrm>
              <a:off x="812804" y="20638"/>
              <a:ext cx="634648" cy="48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8"/>
                  </a:moveTo>
                  <a:lnTo>
                    <a:pt x="392" y="2168"/>
                  </a:lnTo>
                  <a:lnTo>
                    <a:pt x="772" y="1796"/>
                  </a:lnTo>
                  <a:lnTo>
                    <a:pt x="1312" y="1311"/>
                  </a:lnTo>
                  <a:lnTo>
                    <a:pt x="2010" y="841"/>
                  </a:lnTo>
                  <a:lnTo>
                    <a:pt x="2795" y="372"/>
                  </a:lnTo>
                  <a:lnTo>
                    <a:pt x="3886" y="178"/>
                  </a:lnTo>
                  <a:lnTo>
                    <a:pt x="5063" y="0"/>
                  </a:lnTo>
                  <a:lnTo>
                    <a:pt x="6154" y="0"/>
                  </a:lnTo>
                  <a:lnTo>
                    <a:pt x="7478" y="372"/>
                  </a:lnTo>
                  <a:lnTo>
                    <a:pt x="8581" y="1036"/>
                  </a:lnTo>
                  <a:lnTo>
                    <a:pt x="9672" y="2168"/>
                  </a:lnTo>
                  <a:lnTo>
                    <a:pt x="10457" y="3123"/>
                  </a:lnTo>
                  <a:lnTo>
                    <a:pt x="11143" y="3980"/>
                  </a:lnTo>
                  <a:lnTo>
                    <a:pt x="11536" y="4919"/>
                  </a:lnTo>
                  <a:lnTo>
                    <a:pt x="11695" y="5582"/>
                  </a:lnTo>
                  <a:lnTo>
                    <a:pt x="11928" y="6262"/>
                  </a:lnTo>
                  <a:lnTo>
                    <a:pt x="11928" y="7669"/>
                  </a:lnTo>
                  <a:lnTo>
                    <a:pt x="12087" y="7394"/>
                  </a:lnTo>
                  <a:lnTo>
                    <a:pt x="12467" y="7200"/>
                  </a:lnTo>
                  <a:lnTo>
                    <a:pt x="13019" y="6925"/>
                  </a:lnTo>
                  <a:lnTo>
                    <a:pt x="14122" y="6537"/>
                  </a:lnTo>
                  <a:lnTo>
                    <a:pt x="14894" y="6537"/>
                  </a:lnTo>
                  <a:lnTo>
                    <a:pt x="15605" y="6731"/>
                  </a:lnTo>
                  <a:lnTo>
                    <a:pt x="16378" y="6925"/>
                  </a:lnTo>
                  <a:lnTo>
                    <a:pt x="17089" y="7669"/>
                  </a:lnTo>
                  <a:lnTo>
                    <a:pt x="17861" y="8527"/>
                  </a:lnTo>
                  <a:lnTo>
                    <a:pt x="18253" y="9174"/>
                  </a:lnTo>
                  <a:lnTo>
                    <a:pt x="18413" y="10145"/>
                  </a:lnTo>
                  <a:lnTo>
                    <a:pt x="18646" y="10986"/>
                  </a:lnTo>
                  <a:lnTo>
                    <a:pt x="18646" y="11747"/>
                  </a:lnTo>
                  <a:lnTo>
                    <a:pt x="18413" y="12410"/>
                  </a:lnTo>
                  <a:lnTo>
                    <a:pt x="18413" y="13057"/>
                  </a:lnTo>
                  <a:lnTo>
                    <a:pt x="18253" y="13526"/>
                  </a:lnTo>
                  <a:lnTo>
                    <a:pt x="18253" y="13720"/>
                  </a:lnTo>
                  <a:lnTo>
                    <a:pt x="18020" y="13720"/>
                  </a:lnTo>
                  <a:lnTo>
                    <a:pt x="18253" y="13915"/>
                  </a:lnTo>
                  <a:lnTo>
                    <a:pt x="18413" y="13915"/>
                  </a:lnTo>
                  <a:lnTo>
                    <a:pt x="18805" y="14400"/>
                  </a:lnTo>
                  <a:lnTo>
                    <a:pt x="19357" y="14869"/>
                  </a:lnTo>
                  <a:lnTo>
                    <a:pt x="19737" y="15533"/>
                  </a:lnTo>
                  <a:lnTo>
                    <a:pt x="20288" y="16471"/>
                  </a:lnTo>
                  <a:lnTo>
                    <a:pt x="20828" y="17329"/>
                  </a:lnTo>
                  <a:lnTo>
                    <a:pt x="21208" y="18477"/>
                  </a:lnTo>
                  <a:lnTo>
                    <a:pt x="21367" y="20079"/>
                  </a:lnTo>
                  <a:lnTo>
                    <a:pt x="21600" y="2160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-2" y="-2"/>
              <a:ext cx="820389" cy="49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14" y="20023"/>
                  </a:lnTo>
                  <a:lnTo>
                    <a:pt x="303" y="18757"/>
                  </a:lnTo>
                  <a:lnTo>
                    <a:pt x="531" y="17664"/>
                  </a:lnTo>
                  <a:lnTo>
                    <a:pt x="834" y="16555"/>
                  </a:lnTo>
                  <a:lnTo>
                    <a:pt x="1260" y="15915"/>
                  </a:lnTo>
                  <a:lnTo>
                    <a:pt x="1734" y="15275"/>
                  </a:lnTo>
                  <a:lnTo>
                    <a:pt x="1980" y="14822"/>
                  </a:lnTo>
                  <a:lnTo>
                    <a:pt x="2283" y="14369"/>
                  </a:lnTo>
                  <a:lnTo>
                    <a:pt x="2586" y="14181"/>
                  </a:lnTo>
                  <a:lnTo>
                    <a:pt x="2406" y="13728"/>
                  </a:lnTo>
                  <a:lnTo>
                    <a:pt x="2406" y="13260"/>
                  </a:lnTo>
                  <a:lnTo>
                    <a:pt x="2283" y="12885"/>
                  </a:lnTo>
                  <a:lnTo>
                    <a:pt x="2283" y="10698"/>
                  </a:lnTo>
                  <a:lnTo>
                    <a:pt x="2586" y="9777"/>
                  </a:lnTo>
                  <a:lnTo>
                    <a:pt x="2889" y="8949"/>
                  </a:lnTo>
                  <a:lnTo>
                    <a:pt x="3306" y="8309"/>
                  </a:lnTo>
                  <a:lnTo>
                    <a:pt x="4036" y="7590"/>
                  </a:lnTo>
                  <a:lnTo>
                    <a:pt x="4576" y="7403"/>
                  </a:lnTo>
                  <a:lnTo>
                    <a:pt x="5002" y="7216"/>
                  </a:lnTo>
                  <a:lnTo>
                    <a:pt x="5608" y="7216"/>
                  </a:lnTo>
                  <a:lnTo>
                    <a:pt x="6148" y="7403"/>
                  </a:lnTo>
                  <a:lnTo>
                    <a:pt x="6632" y="7590"/>
                  </a:lnTo>
                  <a:lnTo>
                    <a:pt x="6878" y="7856"/>
                  </a:lnTo>
                  <a:lnTo>
                    <a:pt x="7181" y="8043"/>
                  </a:lnTo>
                  <a:lnTo>
                    <a:pt x="7304" y="8309"/>
                  </a:lnTo>
                  <a:lnTo>
                    <a:pt x="7475" y="8309"/>
                  </a:lnTo>
                  <a:lnTo>
                    <a:pt x="7475" y="8043"/>
                  </a:lnTo>
                  <a:lnTo>
                    <a:pt x="7304" y="7856"/>
                  </a:lnTo>
                  <a:lnTo>
                    <a:pt x="7304" y="7403"/>
                  </a:lnTo>
                  <a:lnTo>
                    <a:pt x="7475" y="6950"/>
                  </a:lnTo>
                  <a:lnTo>
                    <a:pt x="7475" y="6294"/>
                  </a:lnTo>
                  <a:lnTo>
                    <a:pt x="7778" y="5466"/>
                  </a:lnTo>
                  <a:lnTo>
                    <a:pt x="8015" y="4748"/>
                  </a:lnTo>
                  <a:lnTo>
                    <a:pt x="8507" y="3920"/>
                  </a:lnTo>
                  <a:lnTo>
                    <a:pt x="9161" y="2811"/>
                  </a:lnTo>
                  <a:lnTo>
                    <a:pt x="9881" y="1905"/>
                  </a:lnTo>
                  <a:lnTo>
                    <a:pt x="10914" y="1265"/>
                  </a:lnTo>
                  <a:lnTo>
                    <a:pt x="11757" y="906"/>
                  </a:lnTo>
                  <a:lnTo>
                    <a:pt x="13633" y="906"/>
                  </a:lnTo>
                  <a:lnTo>
                    <a:pt x="14353" y="1265"/>
                  </a:lnTo>
                  <a:lnTo>
                    <a:pt x="15082" y="1718"/>
                  </a:lnTo>
                  <a:lnTo>
                    <a:pt x="15679" y="2171"/>
                  </a:lnTo>
                  <a:lnTo>
                    <a:pt x="16105" y="2655"/>
                  </a:lnTo>
                  <a:lnTo>
                    <a:pt x="16408" y="2811"/>
                  </a:lnTo>
                  <a:lnTo>
                    <a:pt x="16532" y="2999"/>
                  </a:lnTo>
                  <a:lnTo>
                    <a:pt x="16532" y="2358"/>
                  </a:lnTo>
                  <a:lnTo>
                    <a:pt x="16655" y="1905"/>
                  </a:lnTo>
                  <a:lnTo>
                    <a:pt x="16825" y="1562"/>
                  </a:lnTo>
                  <a:lnTo>
                    <a:pt x="17128" y="1078"/>
                  </a:lnTo>
                  <a:lnTo>
                    <a:pt x="17375" y="625"/>
                  </a:lnTo>
                  <a:lnTo>
                    <a:pt x="17858" y="453"/>
                  </a:lnTo>
                  <a:lnTo>
                    <a:pt x="18398" y="172"/>
                  </a:lnTo>
                  <a:lnTo>
                    <a:pt x="19004" y="0"/>
                  </a:lnTo>
                  <a:lnTo>
                    <a:pt x="19724" y="172"/>
                  </a:lnTo>
                  <a:lnTo>
                    <a:pt x="20264" y="453"/>
                  </a:lnTo>
                  <a:lnTo>
                    <a:pt x="20681" y="625"/>
                  </a:lnTo>
                  <a:lnTo>
                    <a:pt x="20984" y="1078"/>
                  </a:lnTo>
                  <a:lnTo>
                    <a:pt x="21107" y="1562"/>
                  </a:lnTo>
                  <a:lnTo>
                    <a:pt x="21411" y="1905"/>
                  </a:lnTo>
                  <a:lnTo>
                    <a:pt x="21411" y="2358"/>
                  </a:lnTo>
                  <a:lnTo>
                    <a:pt x="21600" y="2655"/>
                  </a:lnTo>
                  <a:lnTo>
                    <a:pt x="21600" y="2999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>
              <a:off x="-1" y="493714"/>
              <a:ext cx="623535" cy="48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039"/>
                  </a:moveTo>
                  <a:lnTo>
                    <a:pt x="21600" y="19345"/>
                  </a:lnTo>
                  <a:lnTo>
                    <a:pt x="21201" y="19506"/>
                  </a:lnTo>
                  <a:lnTo>
                    <a:pt x="20665" y="19973"/>
                  </a:lnTo>
                  <a:lnTo>
                    <a:pt x="19854" y="20472"/>
                  </a:lnTo>
                  <a:lnTo>
                    <a:pt x="18894" y="20827"/>
                  </a:lnTo>
                  <a:lnTo>
                    <a:pt x="17946" y="21310"/>
                  </a:lnTo>
                  <a:lnTo>
                    <a:pt x="16848" y="21600"/>
                  </a:lnTo>
                  <a:lnTo>
                    <a:pt x="15502" y="21310"/>
                  </a:lnTo>
                  <a:lnTo>
                    <a:pt x="14379" y="21117"/>
                  </a:lnTo>
                  <a:lnTo>
                    <a:pt x="13032" y="20166"/>
                  </a:lnTo>
                  <a:lnTo>
                    <a:pt x="12072" y="19345"/>
                  </a:lnTo>
                  <a:lnTo>
                    <a:pt x="11199" y="18379"/>
                  </a:lnTo>
                  <a:lnTo>
                    <a:pt x="10563" y="17541"/>
                  </a:lnTo>
                  <a:lnTo>
                    <a:pt x="10239" y="16607"/>
                  </a:lnTo>
                  <a:lnTo>
                    <a:pt x="9840" y="15753"/>
                  </a:lnTo>
                  <a:lnTo>
                    <a:pt x="9840" y="14980"/>
                  </a:lnTo>
                  <a:lnTo>
                    <a:pt x="9615" y="14609"/>
                  </a:lnTo>
                  <a:lnTo>
                    <a:pt x="9615" y="14142"/>
                  </a:lnTo>
                  <a:lnTo>
                    <a:pt x="9840" y="13949"/>
                  </a:lnTo>
                  <a:lnTo>
                    <a:pt x="9840" y="13675"/>
                  </a:lnTo>
                  <a:lnTo>
                    <a:pt x="9615" y="13949"/>
                  </a:lnTo>
                  <a:lnTo>
                    <a:pt x="9453" y="14142"/>
                  </a:lnTo>
                  <a:lnTo>
                    <a:pt x="9054" y="14336"/>
                  </a:lnTo>
                  <a:lnTo>
                    <a:pt x="8730" y="14609"/>
                  </a:lnTo>
                  <a:lnTo>
                    <a:pt x="8094" y="14803"/>
                  </a:lnTo>
                  <a:lnTo>
                    <a:pt x="6024" y="14803"/>
                  </a:lnTo>
                  <a:lnTo>
                    <a:pt x="5313" y="14336"/>
                  </a:lnTo>
                  <a:lnTo>
                    <a:pt x="4352" y="13675"/>
                  </a:lnTo>
                  <a:lnTo>
                    <a:pt x="3804" y="13015"/>
                  </a:lnTo>
                  <a:lnTo>
                    <a:pt x="3405" y="12064"/>
                  </a:lnTo>
                  <a:lnTo>
                    <a:pt x="3006" y="11404"/>
                  </a:lnTo>
                  <a:lnTo>
                    <a:pt x="3006" y="9149"/>
                  </a:lnTo>
                  <a:lnTo>
                    <a:pt x="3168" y="8472"/>
                  </a:lnTo>
                  <a:lnTo>
                    <a:pt x="3168" y="8086"/>
                  </a:lnTo>
                  <a:lnTo>
                    <a:pt x="3405" y="7812"/>
                  </a:lnTo>
                  <a:lnTo>
                    <a:pt x="3405" y="7619"/>
                  </a:lnTo>
                  <a:lnTo>
                    <a:pt x="3006" y="7345"/>
                  </a:lnTo>
                  <a:lnTo>
                    <a:pt x="2606" y="7152"/>
                  </a:lnTo>
                  <a:lnTo>
                    <a:pt x="2307" y="6685"/>
                  </a:lnTo>
                  <a:lnTo>
                    <a:pt x="1659" y="6024"/>
                  </a:lnTo>
                  <a:lnTo>
                    <a:pt x="1097" y="5170"/>
                  </a:lnTo>
                  <a:lnTo>
                    <a:pt x="698" y="4220"/>
                  </a:lnTo>
                  <a:lnTo>
                    <a:pt x="399" y="2899"/>
                  </a:lnTo>
                  <a:lnTo>
                    <a:pt x="150" y="1482"/>
                  </a:lnTo>
                  <a:lnTo>
                    <a:pt x="0" y="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5" name="Shape 535"/>
            <p:cNvSpPr/>
            <p:nvPr/>
          </p:nvSpPr>
          <p:spPr>
            <a:xfrm>
              <a:off x="627063" y="493714"/>
              <a:ext cx="814039" cy="496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39"/>
                  </a:lnTo>
                  <a:lnTo>
                    <a:pt x="21495" y="3003"/>
                  </a:lnTo>
                  <a:lnTo>
                    <a:pt x="21189" y="4098"/>
                  </a:lnTo>
                  <a:lnTo>
                    <a:pt x="20759" y="5021"/>
                  </a:lnTo>
                  <a:lnTo>
                    <a:pt x="20329" y="5850"/>
                  </a:lnTo>
                  <a:lnTo>
                    <a:pt x="20033" y="6491"/>
                  </a:lnTo>
                  <a:lnTo>
                    <a:pt x="19602" y="6945"/>
                  </a:lnTo>
                  <a:lnTo>
                    <a:pt x="19297" y="7132"/>
                  </a:lnTo>
                  <a:lnTo>
                    <a:pt x="19172" y="7398"/>
                  </a:lnTo>
                  <a:lnTo>
                    <a:pt x="18991" y="7586"/>
                  </a:lnTo>
                  <a:lnTo>
                    <a:pt x="19172" y="7586"/>
                  </a:lnTo>
                  <a:lnTo>
                    <a:pt x="19172" y="7852"/>
                  </a:lnTo>
                  <a:lnTo>
                    <a:pt x="19297" y="8211"/>
                  </a:lnTo>
                  <a:lnTo>
                    <a:pt x="19297" y="8853"/>
                  </a:lnTo>
                  <a:lnTo>
                    <a:pt x="19478" y="9603"/>
                  </a:lnTo>
                  <a:lnTo>
                    <a:pt x="19478" y="10245"/>
                  </a:lnTo>
                  <a:lnTo>
                    <a:pt x="19297" y="11058"/>
                  </a:lnTo>
                  <a:lnTo>
                    <a:pt x="19172" y="11965"/>
                  </a:lnTo>
                  <a:lnTo>
                    <a:pt x="18867" y="12607"/>
                  </a:lnTo>
                  <a:lnTo>
                    <a:pt x="18264" y="13529"/>
                  </a:lnTo>
                  <a:lnTo>
                    <a:pt x="17710" y="13905"/>
                  </a:lnTo>
                  <a:lnTo>
                    <a:pt x="17108" y="14358"/>
                  </a:lnTo>
                  <a:lnTo>
                    <a:pt x="16554" y="14546"/>
                  </a:lnTo>
                  <a:lnTo>
                    <a:pt x="15952" y="14546"/>
                  </a:lnTo>
                  <a:lnTo>
                    <a:pt x="15091" y="14171"/>
                  </a:lnTo>
                  <a:lnTo>
                    <a:pt x="14661" y="13905"/>
                  </a:lnTo>
                  <a:lnTo>
                    <a:pt x="14365" y="13717"/>
                  </a:lnTo>
                  <a:lnTo>
                    <a:pt x="14241" y="13529"/>
                  </a:lnTo>
                  <a:lnTo>
                    <a:pt x="14241" y="14812"/>
                  </a:lnTo>
                  <a:lnTo>
                    <a:pt x="14059" y="15453"/>
                  </a:lnTo>
                  <a:lnTo>
                    <a:pt x="13935" y="16094"/>
                  </a:lnTo>
                  <a:lnTo>
                    <a:pt x="13629" y="17017"/>
                  </a:lnTo>
                  <a:lnTo>
                    <a:pt x="13094" y="17846"/>
                  </a:lnTo>
                  <a:lnTo>
                    <a:pt x="12473" y="18753"/>
                  </a:lnTo>
                  <a:lnTo>
                    <a:pt x="11632" y="19864"/>
                  </a:lnTo>
                  <a:lnTo>
                    <a:pt x="10771" y="20505"/>
                  </a:lnTo>
                  <a:lnTo>
                    <a:pt x="9739" y="20959"/>
                  </a:lnTo>
                  <a:lnTo>
                    <a:pt x="8888" y="20959"/>
                  </a:lnTo>
                  <a:lnTo>
                    <a:pt x="7971" y="20662"/>
                  </a:lnTo>
                  <a:lnTo>
                    <a:pt x="7120" y="20505"/>
                  </a:lnTo>
                  <a:lnTo>
                    <a:pt x="6509" y="20036"/>
                  </a:lnTo>
                  <a:lnTo>
                    <a:pt x="5964" y="19567"/>
                  </a:lnTo>
                  <a:lnTo>
                    <a:pt x="5534" y="19113"/>
                  </a:lnTo>
                  <a:lnTo>
                    <a:pt x="5228" y="18753"/>
                  </a:lnTo>
                  <a:lnTo>
                    <a:pt x="5104" y="18753"/>
                  </a:lnTo>
                  <a:lnTo>
                    <a:pt x="5104" y="18941"/>
                  </a:lnTo>
                  <a:lnTo>
                    <a:pt x="4922" y="19395"/>
                  </a:lnTo>
                  <a:lnTo>
                    <a:pt x="4922" y="19567"/>
                  </a:lnTo>
                  <a:lnTo>
                    <a:pt x="4626" y="20036"/>
                  </a:lnTo>
                  <a:lnTo>
                    <a:pt x="4502" y="20505"/>
                  </a:lnTo>
                  <a:lnTo>
                    <a:pt x="4196" y="20959"/>
                  </a:lnTo>
                  <a:lnTo>
                    <a:pt x="3766" y="21303"/>
                  </a:lnTo>
                  <a:lnTo>
                    <a:pt x="3221" y="21600"/>
                  </a:lnTo>
                  <a:lnTo>
                    <a:pt x="1883" y="21600"/>
                  </a:lnTo>
                  <a:lnTo>
                    <a:pt x="1338" y="21303"/>
                  </a:lnTo>
                  <a:lnTo>
                    <a:pt x="841" y="20959"/>
                  </a:lnTo>
                  <a:lnTo>
                    <a:pt x="612" y="20505"/>
                  </a:lnTo>
                  <a:lnTo>
                    <a:pt x="306" y="20036"/>
                  </a:lnTo>
                  <a:lnTo>
                    <a:pt x="115" y="19567"/>
                  </a:lnTo>
                  <a:lnTo>
                    <a:pt x="0" y="19395"/>
                  </a:lnTo>
                  <a:lnTo>
                    <a:pt x="0" y="18753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9" name="Shape 539"/>
          <p:cNvSpPr txBox="1"/>
          <p:nvPr>
            <p:ph type="title" idx="4294967295"/>
          </p:nvPr>
        </p:nvSpPr>
        <p:spPr>
          <a:xfrm>
            <a:off x="304800" y="-36516"/>
            <a:ext cx="8610600" cy="1520832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What if receiver has no resources (flow control)?</a:t>
            </a:r>
          </a:p>
        </p:txBody>
      </p:sp>
      <p:sp>
        <p:nvSpPr>
          <p:cNvPr id="540" name="Shape 540"/>
          <p:cNvSpPr/>
          <p:nvPr/>
        </p:nvSpPr>
        <p:spPr>
          <a:xfrm>
            <a:off x="457200" y="15240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541" name="Shape 541"/>
          <p:cNvSpPr txBox="1"/>
          <p:nvPr/>
        </p:nvSpPr>
        <p:spPr>
          <a:xfrm>
            <a:off x="3992817" y="2478302"/>
            <a:ext cx="1037713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542" name="Shape 542"/>
          <p:cNvSpPr/>
          <p:nvPr/>
        </p:nvSpPr>
        <p:spPr>
          <a:xfrm>
            <a:off x="1981199" y="2743198"/>
            <a:ext cx="1516068" cy="1595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Shape 543"/>
          <p:cNvSpPr txBox="1"/>
          <p:nvPr/>
        </p:nvSpPr>
        <p:spPr>
          <a:xfrm>
            <a:off x="1618996" y="2249702"/>
            <a:ext cx="1865817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PUT remix.mp3</a:t>
            </a:r>
          </a:p>
        </p:txBody>
      </p:sp>
      <p:pic>
        <p:nvPicPr>
          <p:cNvPr id="544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981200"/>
            <a:ext cx="1238250" cy="108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4410" y="2057400"/>
            <a:ext cx="1143006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Shape 546"/>
          <p:cNvSpPr txBox="1"/>
          <p:nvPr/>
        </p:nvSpPr>
        <p:spPr>
          <a:xfrm>
            <a:off x="457199" y="1523999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Problem: Overflowing receiver buffers</a:t>
            </a:r>
          </a:p>
        </p:txBody>
      </p:sp>
      <p:sp>
        <p:nvSpPr>
          <p:cNvPr id="547" name="Shape 547"/>
          <p:cNvSpPr/>
          <p:nvPr/>
        </p:nvSpPr>
        <p:spPr>
          <a:xfrm>
            <a:off x="457200" y="39624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548" name="Shape 548"/>
          <p:cNvSpPr txBox="1"/>
          <p:nvPr/>
        </p:nvSpPr>
        <p:spPr>
          <a:xfrm>
            <a:off x="3992817" y="4916701"/>
            <a:ext cx="1037713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pic>
        <p:nvPicPr>
          <p:cNvPr id="549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4549775"/>
            <a:ext cx="1238250" cy="108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4410" y="4495800"/>
            <a:ext cx="1143006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Shape 551"/>
          <p:cNvSpPr txBox="1"/>
          <p:nvPr/>
        </p:nvSpPr>
        <p:spPr>
          <a:xfrm>
            <a:off x="457199" y="3962398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Solution: Receiver advertised window</a:t>
            </a:r>
          </a:p>
        </p:txBody>
      </p:sp>
      <p:sp>
        <p:nvSpPr>
          <p:cNvPr id="552" name="Shape 552"/>
          <p:cNvSpPr/>
          <p:nvPr/>
        </p:nvSpPr>
        <p:spPr>
          <a:xfrm>
            <a:off x="1752599" y="5029198"/>
            <a:ext cx="1516068" cy="1590"/>
          </a:xfrm>
          <a:prstGeom prst="line">
            <a:avLst/>
          </a:prstGeom>
          <a:ln w="38160">
            <a:solidFill>
              <a:srgbClr val="FF0000"/>
            </a:solidFill>
            <a:prstDash val="sysDot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3" name="Shape 553"/>
          <p:cNvSpPr txBox="1"/>
          <p:nvPr/>
        </p:nvSpPr>
        <p:spPr>
          <a:xfrm>
            <a:off x="1615821" y="4535701"/>
            <a:ext cx="1865817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PUT remix.mp3</a:t>
            </a:r>
          </a:p>
        </p:txBody>
      </p:sp>
      <p:grpSp>
        <p:nvGrpSpPr>
          <p:cNvPr id="558" name="Group 558"/>
          <p:cNvGrpSpPr/>
          <p:nvPr/>
        </p:nvGrpSpPr>
        <p:grpSpPr>
          <a:xfrm>
            <a:off x="3809991" y="2209794"/>
            <a:ext cx="1447454" cy="991842"/>
            <a:chOff x="-1" y="0"/>
            <a:chExt cx="1447452" cy="991840"/>
          </a:xfrm>
        </p:grpSpPr>
        <p:sp>
          <p:nvSpPr>
            <p:cNvPr id="554" name="Shape 554"/>
            <p:cNvSpPr/>
            <p:nvPr/>
          </p:nvSpPr>
          <p:spPr>
            <a:xfrm>
              <a:off x="812804" y="20638"/>
              <a:ext cx="634648" cy="48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6"/>
                  </a:moveTo>
                  <a:lnTo>
                    <a:pt x="392" y="2166"/>
                  </a:lnTo>
                  <a:lnTo>
                    <a:pt x="772" y="1795"/>
                  </a:lnTo>
                  <a:lnTo>
                    <a:pt x="1312" y="1310"/>
                  </a:lnTo>
                  <a:lnTo>
                    <a:pt x="2010" y="841"/>
                  </a:lnTo>
                  <a:lnTo>
                    <a:pt x="2795" y="372"/>
                  </a:lnTo>
                  <a:lnTo>
                    <a:pt x="3886" y="178"/>
                  </a:lnTo>
                  <a:lnTo>
                    <a:pt x="5063" y="0"/>
                  </a:lnTo>
                  <a:lnTo>
                    <a:pt x="6154" y="0"/>
                  </a:lnTo>
                  <a:lnTo>
                    <a:pt x="7478" y="372"/>
                  </a:lnTo>
                  <a:lnTo>
                    <a:pt x="8581" y="1035"/>
                  </a:lnTo>
                  <a:lnTo>
                    <a:pt x="9672" y="2166"/>
                  </a:lnTo>
                  <a:lnTo>
                    <a:pt x="10457" y="3120"/>
                  </a:lnTo>
                  <a:lnTo>
                    <a:pt x="11143" y="3977"/>
                  </a:lnTo>
                  <a:lnTo>
                    <a:pt x="11536" y="4915"/>
                  </a:lnTo>
                  <a:lnTo>
                    <a:pt x="11695" y="5594"/>
                  </a:lnTo>
                  <a:lnTo>
                    <a:pt x="11928" y="6257"/>
                  </a:lnTo>
                  <a:lnTo>
                    <a:pt x="11928" y="7663"/>
                  </a:lnTo>
                  <a:lnTo>
                    <a:pt x="12087" y="7389"/>
                  </a:lnTo>
                  <a:lnTo>
                    <a:pt x="12467" y="7195"/>
                  </a:lnTo>
                  <a:lnTo>
                    <a:pt x="13019" y="6920"/>
                  </a:lnTo>
                  <a:lnTo>
                    <a:pt x="14122" y="6532"/>
                  </a:lnTo>
                  <a:lnTo>
                    <a:pt x="14894" y="6532"/>
                  </a:lnTo>
                  <a:lnTo>
                    <a:pt x="15605" y="6726"/>
                  </a:lnTo>
                  <a:lnTo>
                    <a:pt x="16378" y="6920"/>
                  </a:lnTo>
                  <a:lnTo>
                    <a:pt x="17089" y="7663"/>
                  </a:lnTo>
                  <a:lnTo>
                    <a:pt x="17861" y="8520"/>
                  </a:lnTo>
                  <a:lnTo>
                    <a:pt x="18253" y="9167"/>
                  </a:lnTo>
                  <a:lnTo>
                    <a:pt x="18413" y="10137"/>
                  </a:lnTo>
                  <a:lnTo>
                    <a:pt x="18646" y="10978"/>
                  </a:lnTo>
                  <a:lnTo>
                    <a:pt x="18646" y="11754"/>
                  </a:lnTo>
                  <a:lnTo>
                    <a:pt x="18413" y="12417"/>
                  </a:lnTo>
                  <a:lnTo>
                    <a:pt x="18413" y="13063"/>
                  </a:lnTo>
                  <a:lnTo>
                    <a:pt x="18253" y="13532"/>
                  </a:lnTo>
                  <a:lnTo>
                    <a:pt x="18253" y="13726"/>
                  </a:lnTo>
                  <a:lnTo>
                    <a:pt x="18020" y="13726"/>
                  </a:lnTo>
                  <a:lnTo>
                    <a:pt x="18253" y="13920"/>
                  </a:lnTo>
                  <a:lnTo>
                    <a:pt x="18413" y="13920"/>
                  </a:lnTo>
                  <a:lnTo>
                    <a:pt x="18805" y="14389"/>
                  </a:lnTo>
                  <a:lnTo>
                    <a:pt x="19357" y="14858"/>
                  </a:lnTo>
                  <a:lnTo>
                    <a:pt x="19737" y="15521"/>
                  </a:lnTo>
                  <a:lnTo>
                    <a:pt x="20288" y="16475"/>
                  </a:lnTo>
                  <a:lnTo>
                    <a:pt x="20828" y="17332"/>
                  </a:lnTo>
                  <a:lnTo>
                    <a:pt x="21208" y="18463"/>
                  </a:lnTo>
                  <a:lnTo>
                    <a:pt x="21367" y="20080"/>
                  </a:lnTo>
                  <a:lnTo>
                    <a:pt x="21600" y="2160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-2" y="-1"/>
              <a:ext cx="820389" cy="498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14" y="20023"/>
                  </a:lnTo>
                  <a:lnTo>
                    <a:pt x="303" y="18757"/>
                  </a:lnTo>
                  <a:lnTo>
                    <a:pt x="531" y="17664"/>
                  </a:lnTo>
                  <a:lnTo>
                    <a:pt x="834" y="16571"/>
                  </a:lnTo>
                  <a:lnTo>
                    <a:pt x="1260" y="15931"/>
                  </a:lnTo>
                  <a:lnTo>
                    <a:pt x="1734" y="15275"/>
                  </a:lnTo>
                  <a:lnTo>
                    <a:pt x="1980" y="14822"/>
                  </a:lnTo>
                  <a:lnTo>
                    <a:pt x="2283" y="14369"/>
                  </a:lnTo>
                  <a:lnTo>
                    <a:pt x="2586" y="14181"/>
                  </a:lnTo>
                  <a:lnTo>
                    <a:pt x="2406" y="13728"/>
                  </a:lnTo>
                  <a:lnTo>
                    <a:pt x="2406" y="13275"/>
                  </a:lnTo>
                  <a:lnTo>
                    <a:pt x="2283" y="12901"/>
                  </a:lnTo>
                  <a:lnTo>
                    <a:pt x="2283" y="10698"/>
                  </a:lnTo>
                  <a:lnTo>
                    <a:pt x="2586" y="9793"/>
                  </a:lnTo>
                  <a:lnTo>
                    <a:pt x="2889" y="8949"/>
                  </a:lnTo>
                  <a:lnTo>
                    <a:pt x="3306" y="8309"/>
                  </a:lnTo>
                  <a:lnTo>
                    <a:pt x="4036" y="7590"/>
                  </a:lnTo>
                  <a:lnTo>
                    <a:pt x="4576" y="7403"/>
                  </a:lnTo>
                  <a:lnTo>
                    <a:pt x="5002" y="7216"/>
                  </a:lnTo>
                  <a:lnTo>
                    <a:pt x="5608" y="7216"/>
                  </a:lnTo>
                  <a:lnTo>
                    <a:pt x="6148" y="7403"/>
                  </a:lnTo>
                  <a:lnTo>
                    <a:pt x="6632" y="7590"/>
                  </a:lnTo>
                  <a:lnTo>
                    <a:pt x="6878" y="7856"/>
                  </a:lnTo>
                  <a:lnTo>
                    <a:pt x="7181" y="8043"/>
                  </a:lnTo>
                  <a:lnTo>
                    <a:pt x="7304" y="8309"/>
                  </a:lnTo>
                  <a:lnTo>
                    <a:pt x="7475" y="8309"/>
                  </a:lnTo>
                  <a:lnTo>
                    <a:pt x="7475" y="8043"/>
                  </a:lnTo>
                  <a:lnTo>
                    <a:pt x="7304" y="7856"/>
                  </a:lnTo>
                  <a:lnTo>
                    <a:pt x="7304" y="7403"/>
                  </a:lnTo>
                  <a:lnTo>
                    <a:pt x="7475" y="6950"/>
                  </a:lnTo>
                  <a:lnTo>
                    <a:pt x="7475" y="6310"/>
                  </a:lnTo>
                  <a:lnTo>
                    <a:pt x="7778" y="5466"/>
                  </a:lnTo>
                  <a:lnTo>
                    <a:pt x="8015" y="4748"/>
                  </a:lnTo>
                  <a:lnTo>
                    <a:pt x="8507" y="3920"/>
                  </a:lnTo>
                  <a:lnTo>
                    <a:pt x="9161" y="2827"/>
                  </a:lnTo>
                  <a:lnTo>
                    <a:pt x="9881" y="1905"/>
                  </a:lnTo>
                  <a:lnTo>
                    <a:pt x="10914" y="1265"/>
                  </a:lnTo>
                  <a:lnTo>
                    <a:pt x="11757" y="906"/>
                  </a:lnTo>
                  <a:lnTo>
                    <a:pt x="13633" y="906"/>
                  </a:lnTo>
                  <a:lnTo>
                    <a:pt x="14353" y="1265"/>
                  </a:lnTo>
                  <a:lnTo>
                    <a:pt x="15082" y="1718"/>
                  </a:lnTo>
                  <a:lnTo>
                    <a:pt x="15679" y="2171"/>
                  </a:lnTo>
                  <a:lnTo>
                    <a:pt x="16105" y="2655"/>
                  </a:lnTo>
                  <a:lnTo>
                    <a:pt x="16408" y="2827"/>
                  </a:lnTo>
                  <a:lnTo>
                    <a:pt x="16532" y="2999"/>
                  </a:lnTo>
                  <a:lnTo>
                    <a:pt x="16532" y="2358"/>
                  </a:lnTo>
                  <a:lnTo>
                    <a:pt x="16655" y="1905"/>
                  </a:lnTo>
                  <a:lnTo>
                    <a:pt x="16825" y="1562"/>
                  </a:lnTo>
                  <a:lnTo>
                    <a:pt x="17128" y="1078"/>
                  </a:lnTo>
                  <a:lnTo>
                    <a:pt x="17375" y="625"/>
                  </a:lnTo>
                  <a:lnTo>
                    <a:pt x="17858" y="453"/>
                  </a:lnTo>
                  <a:lnTo>
                    <a:pt x="18398" y="172"/>
                  </a:lnTo>
                  <a:lnTo>
                    <a:pt x="19004" y="0"/>
                  </a:lnTo>
                  <a:lnTo>
                    <a:pt x="19724" y="172"/>
                  </a:lnTo>
                  <a:lnTo>
                    <a:pt x="20264" y="453"/>
                  </a:lnTo>
                  <a:lnTo>
                    <a:pt x="20681" y="625"/>
                  </a:lnTo>
                  <a:lnTo>
                    <a:pt x="20984" y="1078"/>
                  </a:lnTo>
                  <a:lnTo>
                    <a:pt x="21107" y="1562"/>
                  </a:lnTo>
                  <a:lnTo>
                    <a:pt x="21411" y="1905"/>
                  </a:lnTo>
                  <a:lnTo>
                    <a:pt x="21411" y="2358"/>
                  </a:lnTo>
                  <a:lnTo>
                    <a:pt x="21600" y="2655"/>
                  </a:lnTo>
                  <a:lnTo>
                    <a:pt x="21600" y="2999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6" name="Shape 556"/>
            <p:cNvSpPr/>
            <p:nvPr/>
          </p:nvSpPr>
          <p:spPr>
            <a:xfrm>
              <a:off x="-1" y="493714"/>
              <a:ext cx="623535" cy="48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041"/>
                  </a:moveTo>
                  <a:lnTo>
                    <a:pt x="21600" y="19331"/>
                  </a:lnTo>
                  <a:lnTo>
                    <a:pt x="21201" y="19508"/>
                  </a:lnTo>
                  <a:lnTo>
                    <a:pt x="20665" y="19974"/>
                  </a:lnTo>
                  <a:lnTo>
                    <a:pt x="19854" y="20473"/>
                  </a:lnTo>
                  <a:lnTo>
                    <a:pt x="18894" y="20827"/>
                  </a:lnTo>
                  <a:lnTo>
                    <a:pt x="17946" y="21310"/>
                  </a:lnTo>
                  <a:lnTo>
                    <a:pt x="16848" y="21600"/>
                  </a:lnTo>
                  <a:lnTo>
                    <a:pt x="15502" y="21310"/>
                  </a:lnTo>
                  <a:lnTo>
                    <a:pt x="14379" y="21117"/>
                  </a:lnTo>
                  <a:lnTo>
                    <a:pt x="13032" y="20168"/>
                  </a:lnTo>
                  <a:lnTo>
                    <a:pt x="12072" y="19331"/>
                  </a:lnTo>
                  <a:lnTo>
                    <a:pt x="11199" y="18381"/>
                  </a:lnTo>
                  <a:lnTo>
                    <a:pt x="10563" y="17544"/>
                  </a:lnTo>
                  <a:lnTo>
                    <a:pt x="10239" y="16610"/>
                  </a:lnTo>
                  <a:lnTo>
                    <a:pt x="9840" y="15741"/>
                  </a:lnTo>
                  <a:lnTo>
                    <a:pt x="9840" y="14985"/>
                  </a:lnTo>
                  <a:lnTo>
                    <a:pt x="9615" y="14615"/>
                  </a:lnTo>
                  <a:lnTo>
                    <a:pt x="9615" y="14148"/>
                  </a:lnTo>
                  <a:lnTo>
                    <a:pt x="9840" y="13955"/>
                  </a:lnTo>
                  <a:lnTo>
                    <a:pt x="9840" y="13681"/>
                  </a:lnTo>
                  <a:lnTo>
                    <a:pt x="9615" y="13955"/>
                  </a:lnTo>
                  <a:lnTo>
                    <a:pt x="9453" y="14148"/>
                  </a:lnTo>
                  <a:lnTo>
                    <a:pt x="9054" y="14341"/>
                  </a:lnTo>
                  <a:lnTo>
                    <a:pt x="8730" y="14615"/>
                  </a:lnTo>
                  <a:lnTo>
                    <a:pt x="8094" y="14808"/>
                  </a:lnTo>
                  <a:lnTo>
                    <a:pt x="6024" y="14808"/>
                  </a:lnTo>
                  <a:lnTo>
                    <a:pt x="5313" y="14341"/>
                  </a:lnTo>
                  <a:lnTo>
                    <a:pt x="4352" y="13681"/>
                  </a:lnTo>
                  <a:lnTo>
                    <a:pt x="3804" y="13021"/>
                  </a:lnTo>
                  <a:lnTo>
                    <a:pt x="3405" y="12072"/>
                  </a:lnTo>
                  <a:lnTo>
                    <a:pt x="3006" y="11412"/>
                  </a:lnTo>
                  <a:lnTo>
                    <a:pt x="3006" y="9142"/>
                  </a:lnTo>
                  <a:lnTo>
                    <a:pt x="3168" y="8482"/>
                  </a:lnTo>
                  <a:lnTo>
                    <a:pt x="3168" y="8096"/>
                  </a:lnTo>
                  <a:lnTo>
                    <a:pt x="3405" y="7822"/>
                  </a:lnTo>
                  <a:lnTo>
                    <a:pt x="3405" y="7629"/>
                  </a:lnTo>
                  <a:lnTo>
                    <a:pt x="3006" y="7356"/>
                  </a:lnTo>
                  <a:lnTo>
                    <a:pt x="2606" y="7162"/>
                  </a:lnTo>
                  <a:lnTo>
                    <a:pt x="2307" y="6696"/>
                  </a:lnTo>
                  <a:lnTo>
                    <a:pt x="1659" y="6020"/>
                  </a:lnTo>
                  <a:lnTo>
                    <a:pt x="1097" y="5167"/>
                  </a:lnTo>
                  <a:lnTo>
                    <a:pt x="698" y="4233"/>
                  </a:lnTo>
                  <a:lnTo>
                    <a:pt x="399" y="2913"/>
                  </a:lnTo>
                  <a:lnTo>
                    <a:pt x="150" y="1497"/>
                  </a:lnTo>
                  <a:lnTo>
                    <a:pt x="0" y="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7" name="Shape 557"/>
            <p:cNvSpPr/>
            <p:nvPr/>
          </p:nvSpPr>
          <p:spPr>
            <a:xfrm>
              <a:off x="627063" y="493714"/>
              <a:ext cx="814039" cy="498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54"/>
                  </a:lnTo>
                  <a:lnTo>
                    <a:pt x="21495" y="3016"/>
                  </a:lnTo>
                  <a:lnTo>
                    <a:pt x="21189" y="4111"/>
                  </a:lnTo>
                  <a:lnTo>
                    <a:pt x="20759" y="5017"/>
                  </a:lnTo>
                  <a:lnTo>
                    <a:pt x="20329" y="5845"/>
                  </a:lnTo>
                  <a:lnTo>
                    <a:pt x="20033" y="6502"/>
                  </a:lnTo>
                  <a:lnTo>
                    <a:pt x="19602" y="6955"/>
                  </a:lnTo>
                  <a:lnTo>
                    <a:pt x="19297" y="7143"/>
                  </a:lnTo>
                  <a:lnTo>
                    <a:pt x="19172" y="7408"/>
                  </a:lnTo>
                  <a:lnTo>
                    <a:pt x="18991" y="7596"/>
                  </a:lnTo>
                  <a:lnTo>
                    <a:pt x="19172" y="7596"/>
                  </a:lnTo>
                  <a:lnTo>
                    <a:pt x="19172" y="7862"/>
                  </a:lnTo>
                  <a:lnTo>
                    <a:pt x="19297" y="8221"/>
                  </a:lnTo>
                  <a:lnTo>
                    <a:pt x="19297" y="8862"/>
                  </a:lnTo>
                  <a:lnTo>
                    <a:pt x="19478" y="9612"/>
                  </a:lnTo>
                  <a:lnTo>
                    <a:pt x="19478" y="10253"/>
                  </a:lnTo>
                  <a:lnTo>
                    <a:pt x="19297" y="11066"/>
                  </a:lnTo>
                  <a:lnTo>
                    <a:pt x="19172" y="11972"/>
                  </a:lnTo>
                  <a:lnTo>
                    <a:pt x="18867" y="12613"/>
                  </a:lnTo>
                  <a:lnTo>
                    <a:pt x="18264" y="13535"/>
                  </a:lnTo>
                  <a:lnTo>
                    <a:pt x="17710" y="13895"/>
                  </a:lnTo>
                  <a:lnTo>
                    <a:pt x="17108" y="14364"/>
                  </a:lnTo>
                  <a:lnTo>
                    <a:pt x="16554" y="14551"/>
                  </a:lnTo>
                  <a:lnTo>
                    <a:pt x="15952" y="14551"/>
                  </a:lnTo>
                  <a:lnTo>
                    <a:pt x="15091" y="14176"/>
                  </a:lnTo>
                  <a:lnTo>
                    <a:pt x="14661" y="13895"/>
                  </a:lnTo>
                  <a:lnTo>
                    <a:pt x="14365" y="13723"/>
                  </a:lnTo>
                  <a:lnTo>
                    <a:pt x="14241" y="13535"/>
                  </a:lnTo>
                  <a:lnTo>
                    <a:pt x="14241" y="14817"/>
                  </a:lnTo>
                  <a:lnTo>
                    <a:pt x="14059" y="15458"/>
                  </a:lnTo>
                  <a:lnTo>
                    <a:pt x="13935" y="16098"/>
                  </a:lnTo>
                  <a:lnTo>
                    <a:pt x="13629" y="17021"/>
                  </a:lnTo>
                  <a:lnTo>
                    <a:pt x="13094" y="17849"/>
                  </a:lnTo>
                  <a:lnTo>
                    <a:pt x="12473" y="18755"/>
                  </a:lnTo>
                  <a:lnTo>
                    <a:pt x="11632" y="19849"/>
                  </a:lnTo>
                  <a:lnTo>
                    <a:pt x="10771" y="20506"/>
                  </a:lnTo>
                  <a:lnTo>
                    <a:pt x="9739" y="20959"/>
                  </a:lnTo>
                  <a:lnTo>
                    <a:pt x="8888" y="20959"/>
                  </a:lnTo>
                  <a:lnTo>
                    <a:pt x="7971" y="20662"/>
                  </a:lnTo>
                  <a:lnTo>
                    <a:pt x="7120" y="20506"/>
                  </a:lnTo>
                  <a:lnTo>
                    <a:pt x="6509" y="20037"/>
                  </a:lnTo>
                  <a:lnTo>
                    <a:pt x="5964" y="19568"/>
                  </a:lnTo>
                  <a:lnTo>
                    <a:pt x="5534" y="19115"/>
                  </a:lnTo>
                  <a:lnTo>
                    <a:pt x="5228" y="18755"/>
                  </a:lnTo>
                  <a:lnTo>
                    <a:pt x="5104" y="18755"/>
                  </a:lnTo>
                  <a:lnTo>
                    <a:pt x="5104" y="18943"/>
                  </a:lnTo>
                  <a:lnTo>
                    <a:pt x="4922" y="19396"/>
                  </a:lnTo>
                  <a:lnTo>
                    <a:pt x="4922" y="19568"/>
                  </a:lnTo>
                  <a:lnTo>
                    <a:pt x="4626" y="20037"/>
                  </a:lnTo>
                  <a:lnTo>
                    <a:pt x="4502" y="20506"/>
                  </a:lnTo>
                  <a:lnTo>
                    <a:pt x="4196" y="20959"/>
                  </a:lnTo>
                  <a:lnTo>
                    <a:pt x="3766" y="21303"/>
                  </a:lnTo>
                  <a:lnTo>
                    <a:pt x="3221" y="21600"/>
                  </a:lnTo>
                  <a:lnTo>
                    <a:pt x="1883" y="21600"/>
                  </a:lnTo>
                  <a:lnTo>
                    <a:pt x="1338" y="21303"/>
                  </a:lnTo>
                  <a:lnTo>
                    <a:pt x="841" y="20959"/>
                  </a:lnTo>
                  <a:lnTo>
                    <a:pt x="612" y="20506"/>
                  </a:lnTo>
                  <a:lnTo>
                    <a:pt x="306" y="20037"/>
                  </a:lnTo>
                  <a:lnTo>
                    <a:pt x="115" y="19568"/>
                  </a:lnTo>
                  <a:lnTo>
                    <a:pt x="0" y="19396"/>
                  </a:lnTo>
                  <a:lnTo>
                    <a:pt x="0" y="18755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563" name="Group 563"/>
          <p:cNvGrpSpPr/>
          <p:nvPr/>
        </p:nvGrpSpPr>
        <p:grpSpPr>
          <a:xfrm>
            <a:off x="3809991" y="4648193"/>
            <a:ext cx="1447454" cy="990253"/>
            <a:chOff x="-1" y="-1"/>
            <a:chExt cx="1447452" cy="990252"/>
          </a:xfrm>
        </p:grpSpPr>
        <p:sp>
          <p:nvSpPr>
            <p:cNvPr id="559" name="Shape 559"/>
            <p:cNvSpPr/>
            <p:nvPr/>
          </p:nvSpPr>
          <p:spPr>
            <a:xfrm>
              <a:off x="812804" y="20638"/>
              <a:ext cx="634648" cy="48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8"/>
                  </a:moveTo>
                  <a:lnTo>
                    <a:pt x="392" y="2168"/>
                  </a:lnTo>
                  <a:lnTo>
                    <a:pt x="772" y="1796"/>
                  </a:lnTo>
                  <a:lnTo>
                    <a:pt x="1312" y="1311"/>
                  </a:lnTo>
                  <a:lnTo>
                    <a:pt x="2010" y="841"/>
                  </a:lnTo>
                  <a:lnTo>
                    <a:pt x="2795" y="372"/>
                  </a:lnTo>
                  <a:lnTo>
                    <a:pt x="3886" y="178"/>
                  </a:lnTo>
                  <a:lnTo>
                    <a:pt x="5063" y="0"/>
                  </a:lnTo>
                  <a:lnTo>
                    <a:pt x="6154" y="0"/>
                  </a:lnTo>
                  <a:lnTo>
                    <a:pt x="7478" y="372"/>
                  </a:lnTo>
                  <a:lnTo>
                    <a:pt x="8581" y="1036"/>
                  </a:lnTo>
                  <a:lnTo>
                    <a:pt x="9672" y="2168"/>
                  </a:lnTo>
                  <a:lnTo>
                    <a:pt x="10457" y="3123"/>
                  </a:lnTo>
                  <a:lnTo>
                    <a:pt x="11143" y="3980"/>
                  </a:lnTo>
                  <a:lnTo>
                    <a:pt x="11536" y="4919"/>
                  </a:lnTo>
                  <a:lnTo>
                    <a:pt x="11695" y="5582"/>
                  </a:lnTo>
                  <a:lnTo>
                    <a:pt x="11928" y="6262"/>
                  </a:lnTo>
                  <a:lnTo>
                    <a:pt x="11928" y="7669"/>
                  </a:lnTo>
                  <a:lnTo>
                    <a:pt x="12087" y="7394"/>
                  </a:lnTo>
                  <a:lnTo>
                    <a:pt x="12467" y="7200"/>
                  </a:lnTo>
                  <a:lnTo>
                    <a:pt x="13019" y="6925"/>
                  </a:lnTo>
                  <a:lnTo>
                    <a:pt x="14122" y="6537"/>
                  </a:lnTo>
                  <a:lnTo>
                    <a:pt x="14894" y="6537"/>
                  </a:lnTo>
                  <a:lnTo>
                    <a:pt x="15605" y="6731"/>
                  </a:lnTo>
                  <a:lnTo>
                    <a:pt x="16378" y="6925"/>
                  </a:lnTo>
                  <a:lnTo>
                    <a:pt x="17089" y="7669"/>
                  </a:lnTo>
                  <a:lnTo>
                    <a:pt x="17861" y="8527"/>
                  </a:lnTo>
                  <a:lnTo>
                    <a:pt x="18253" y="9174"/>
                  </a:lnTo>
                  <a:lnTo>
                    <a:pt x="18413" y="10145"/>
                  </a:lnTo>
                  <a:lnTo>
                    <a:pt x="18646" y="10986"/>
                  </a:lnTo>
                  <a:lnTo>
                    <a:pt x="18646" y="11747"/>
                  </a:lnTo>
                  <a:lnTo>
                    <a:pt x="18413" y="12410"/>
                  </a:lnTo>
                  <a:lnTo>
                    <a:pt x="18413" y="13057"/>
                  </a:lnTo>
                  <a:lnTo>
                    <a:pt x="18253" y="13526"/>
                  </a:lnTo>
                  <a:lnTo>
                    <a:pt x="18253" y="13720"/>
                  </a:lnTo>
                  <a:lnTo>
                    <a:pt x="18020" y="13720"/>
                  </a:lnTo>
                  <a:lnTo>
                    <a:pt x="18253" y="13915"/>
                  </a:lnTo>
                  <a:lnTo>
                    <a:pt x="18413" y="13915"/>
                  </a:lnTo>
                  <a:lnTo>
                    <a:pt x="18805" y="14400"/>
                  </a:lnTo>
                  <a:lnTo>
                    <a:pt x="19357" y="14869"/>
                  </a:lnTo>
                  <a:lnTo>
                    <a:pt x="19737" y="15533"/>
                  </a:lnTo>
                  <a:lnTo>
                    <a:pt x="20288" y="16471"/>
                  </a:lnTo>
                  <a:lnTo>
                    <a:pt x="20828" y="17329"/>
                  </a:lnTo>
                  <a:lnTo>
                    <a:pt x="21208" y="18477"/>
                  </a:lnTo>
                  <a:lnTo>
                    <a:pt x="21367" y="20079"/>
                  </a:lnTo>
                  <a:lnTo>
                    <a:pt x="21600" y="2160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0" name="Shape 560"/>
            <p:cNvSpPr/>
            <p:nvPr/>
          </p:nvSpPr>
          <p:spPr>
            <a:xfrm>
              <a:off x="-2" y="-2"/>
              <a:ext cx="820389" cy="49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14" y="20023"/>
                  </a:lnTo>
                  <a:lnTo>
                    <a:pt x="303" y="18757"/>
                  </a:lnTo>
                  <a:lnTo>
                    <a:pt x="531" y="17664"/>
                  </a:lnTo>
                  <a:lnTo>
                    <a:pt x="834" y="16555"/>
                  </a:lnTo>
                  <a:lnTo>
                    <a:pt x="1260" y="15915"/>
                  </a:lnTo>
                  <a:lnTo>
                    <a:pt x="1734" y="15275"/>
                  </a:lnTo>
                  <a:lnTo>
                    <a:pt x="1980" y="14822"/>
                  </a:lnTo>
                  <a:lnTo>
                    <a:pt x="2283" y="14369"/>
                  </a:lnTo>
                  <a:lnTo>
                    <a:pt x="2586" y="14181"/>
                  </a:lnTo>
                  <a:lnTo>
                    <a:pt x="2406" y="13728"/>
                  </a:lnTo>
                  <a:lnTo>
                    <a:pt x="2406" y="13260"/>
                  </a:lnTo>
                  <a:lnTo>
                    <a:pt x="2283" y="12885"/>
                  </a:lnTo>
                  <a:lnTo>
                    <a:pt x="2283" y="10698"/>
                  </a:lnTo>
                  <a:lnTo>
                    <a:pt x="2586" y="9777"/>
                  </a:lnTo>
                  <a:lnTo>
                    <a:pt x="2889" y="8949"/>
                  </a:lnTo>
                  <a:lnTo>
                    <a:pt x="3306" y="8309"/>
                  </a:lnTo>
                  <a:lnTo>
                    <a:pt x="4036" y="7590"/>
                  </a:lnTo>
                  <a:lnTo>
                    <a:pt x="4576" y="7403"/>
                  </a:lnTo>
                  <a:lnTo>
                    <a:pt x="5002" y="7216"/>
                  </a:lnTo>
                  <a:lnTo>
                    <a:pt x="5608" y="7216"/>
                  </a:lnTo>
                  <a:lnTo>
                    <a:pt x="6148" y="7403"/>
                  </a:lnTo>
                  <a:lnTo>
                    <a:pt x="6632" y="7590"/>
                  </a:lnTo>
                  <a:lnTo>
                    <a:pt x="6878" y="7856"/>
                  </a:lnTo>
                  <a:lnTo>
                    <a:pt x="7181" y="8043"/>
                  </a:lnTo>
                  <a:lnTo>
                    <a:pt x="7304" y="8309"/>
                  </a:lnTo>
                  <a:lnTo>
                    <a:pt x="7475" y="8309"/>
                  </a:lnTo>
                  <a:lnTo>
                    <a:pt x="7475" y="8043"/>
                  </a:lnTo>
                  <a:lnTo>
                    <a:pt x="7304" y="7856"/>
                  </a:lnTo>
                  <a:lnTo>
                    <a:pt x="7304" y="7403"/>
                  </a:lnTo>
                  <a:lnTo>
                    <a:pt x="7475" y="6950"/>
                  </a:lnTo>
                  <a:lnTo>
                    <a:pt x="7475" y="6294"/>
                  </a:lnTo>
                  <a:lnTo>
                    <a:pt x="7778" y="5466"/>
                  </a:lnTo>
                  <a:lnTo>
                    <a:pt x="8015" y="4748"/>
                  </a:lnTo>
                  <a:lnTo>
                    <a:pt x="8507" y="3920"/>
                  </a:lnTo>
                  <a:lnTo>
                    <a:pt x="9161" y="2811"/>
                  </a:lnTo>
                  <a:lnTo>
                    <a:pt x="9881" y="1905"/>
                  </a:lnTo>
                  <a:lnTo>
                    <a:pt x="10914" y="1265"/>
                  </a:lnTo>
                  <a:lnTo>
                    <a:pt x="11757" y="906"/>
                  </a:lnTo>
                  <a:lnTo>
                    <a:pt x="13633" y="906"/>
                  </a:lnTo>
                  <a:lnTo>
                    <a:pt x="14353" y="1265"/>
                  </a:lnTo>
                  <a:lnTo>
                    <a:pt x="15082" y="1718"/>
                  </a:lnTo>
                  <a:lnTo>
                    <a:pt x="15679" y="2171"/>
                  </a:lnTo>
                  <a:lnTo>
                    <a:pt x="16105" y="2655"/>
                  </a:lnTo>
                  <a:lnTo>
                    <a:pt x="16408" y="2811"/>
                  </a:lnTo>
                  <a:lnTo>
                    <a:pt x="16532" y="2999"/>
                  </a:lnTo>
                  <a:lnTo>
                    <a:pt x="16532" y="2358"/>
                  </a:lnTo>
                  <a:lnTo>
                    <a:pt x="16655" y="1905"/>
                  </a:lnTo>
                  <a:lnTo>
                    <a:pt x="16825" y="1562"/>
                  </a:lnTo>
                  <a:lnTo>
                    <a:pt x="17128" y="1078"/>
                  </a:lnTo>
                  <a:lnTo>
                    <a:pt x="17375" y="625"/>
                  </a:lnTo>
                  <a:lnTo>
                    <a:pt x="17858" y="453"/>
                  </a:lnTo>
                  <a:lnTo>
                    <a:pt x="18398" y="172"/>
                  </a:lnTo>
                  <a:lnTo>
                    <a:pt x="19004" y="0"/>
                  </a:lnTo>
                  <a:lnTo>
                    <a:pt x="19724" y="172"/>
                  </a:lnTo>
                  <a:lnTo>
                    <a:pt x="20264" y="453"/>
                  </a:lnTo>
                  <a:lnTo>
                    <a:pt x="20681" y="625"/>
                  </a:lnTo>
                  <a:lnTo>
                    <a:pt x="20984" y="1078"/>
                  </a:lnTo>
                  <a:lnTo>
                    <a:pt x="21107" y="1562"/>
                  </a:lnTo>
                  <a:lnTo>
                    <a:pt x="21411" y="1905"/>
                  </a:lnTo>
                  <a:lnTo>
                    <a:pt x="21411" y="2358"/>
                  </a:lnTo>
                  <a:lnTo>
                    <a:pt x="21600" y="2655"/>
                  </a:lnTo>
                  <a:lnTo>
                    <a:pt x="21600" y="2999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1" name="Shape 561"/>
            <p:cNvSpPr/>
            <p:nvPr/>
          </p:nvSpPr>
          <p:spPr>
            <a:xfrm>
              <a:off x="-1" y="493714"/>
              <a:ext cx="623535" cy="48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039"/>
                  </a:moveTo>
                  <a:lnTo>
                    <a:pt x="21600" y="19345"/>
                  </a:lnTo>
                  <a:lnTo>
                    <a:pt x="21201" y="19506"/>
                  </a:lnTo>
                  <a:lnTo>
                    <a:pt x="20665" y="19973"/>
                  </a:lnTo>
                  <a:lnTo>
                    <a:pt x="19854" y="20472"/>
                  </a:lnTo>
                  <a:lnTo>
                    <a:pt x="18894" y="20827"/>
                  </a:lnTo>
                  <a:lnTo>
                    <a:pt x="17946" y="21310"/>
                  </a:lnTo>
                  <a:lnTo>
                    <a:pt x="16848" y="21600"/>
                  </a:lnTo>
                  <a:lnTo>
                    <a:pt x="15502" y="21310"/>
                  </a:lnTo>
                  <a:lnTo>
                    <a:pt x="14379" y="21117"/>
                  </a:lnTo>
                  <a:lnTo>
                    <a:pt x="13032" y="20166"/>
                  </a:lnTo>
                  <a:lnTo>
                    <a:pt x="12072" y="19345"/>
                  </a:lnTo>
                  <a:lnTo>
                    <a:pt x="11199" y="18379"/>
                  </a:lnTo>
                  <a:lnTo>
                    <a:pt x="10563" y="17541"/>
                  </a:lnTo>
                  <a:lnTo>
                    <a:pt x="10239" y="16607"/>
                  </a:lnTo>
                  <a:lnTo>
                    <a:pt x="9840" y="15753"/>
                  </a:lnTo>
                  <a:lnTo>
                    <a:pt x="9840" y="14980"/>
                  </a:lnTo>
                  <a:lnTo>
                    <a:pt x="9615" y="14609"/>
                  </a:lnTo>
                  <a:lnTo>
                    <a:pt x="9615" y="14142"/>
                  </a:lnTo>
                  <a:lnTo>
                    <a:pt x="9840" y="13949"/>
                  </a:lnTo>
                  <a:lnTo>
                    <a:pt x="9840" y="13675"/>
                  </a:lnTo>
                  <a:lnTo>
                    <a:pt x="9615" y="13949"/>
                  </a:lnTo>
                  <a:lnTo>
                    <a:pt x="9453" y="14142"/>
                  </a:lnTo>
                  <a:lnTo>
                    <a:pt x="9054" y="14336"/>
                  </a:lnTo>
                  <a:lnTo>
                    <a:pt x="8730" y="14609"/>
                  </a:lnTo>
                  <a:lnTo>
                    <a:pt x="8094" y="14803"/>
                  </a:lnTo>
                  <a:lnTo>
                    <a:pt x="6024" y="14803"/>
                  </a:lnTo>
                  <a:lnTo>
                    <a:pt x="5313" y="14336"/>
                  </a:lnTo>
                  <a:lnTo>
                    <a:pt x="4352" y="13675"/>
                  </a:lnTo>
                  <a:lnTo>
                    <a:pt x="3804" y="13015"/>
                  </a:lnTo>
                  <a:lnTo>
                    <a:pt x="3405" y="12064"/>
                  </a:lnTo>
                  <a:lnTo>
                    <a:pt x="3006" y="11404"/>
                  </a:lnTo>
                  <a:lnTo>
                    <a:pt x="3006" y="9149"/>
                  </a:lnTo>
                  <a:lnTo>
                    <a:pt x="3168" y="8472"/>
                  </a:lnTo>
                  <a:lnTo>
                    <a:pt x="3168" y="8086"/>
                  </a:lnTo>
                  <a:lnTo>
                    <a:pt x="3405" y="7812"/>
                  </a:lnTo>
                  <a:lnTo>
                    <a:pt x="3405" y="7619"/>
                  </a:lnTo>
                  <a:lnTo>
                    <a:pt x="3006" y="7345"/>
                  </a:lnTo>
                  <a:lnTo>
                    <a:pt x="2606" y="7152"/>
                  </a:lnTo>
                  <a:lnTo>
                    <a:pt x="2307" y="6685"/>
                  </a:lnTo>
                  <a:lnTo>
                    <a:pt x="1659" y="6024"/>
                  </a:lnTo>
                  <a:lnTo>
                    <a:pt x="1097" y="5170"/>
                  </a:lnTo>
                  <a:lnTo>
                    <a:pt x="698" y="4220"/>
                  </a:lnTo>
                  <a:lnTo>
                    <a:pt x="399" y="2899"/>
                  </a:lnTo>
                  <a:lnTo>
                    <a:pt x="150" y="1482"/>
                  </a:lnTo>
                  <a:lnTo>
                    <a:pt x="0" y="0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627063" y="493714"/>
              <a:ext cx="814039" cy="496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39"/>
                  </a:lnTo>
                  <a:lnTo>
                    <a:pt x="21495" y="3003"/>
                  </a:lnTo>
                  <a:lnTo>
                    <a:pt x="21189" y="4098"/>
                  </a:lnTo>
                  <a:lnTo>
                    <a:pt x="20759" y="5021"/>
                  </a:lnTo>
                  <a:lnTo>
                    <a:pt x="20329" y="5850"/>
                  </a:lnTo>
                  <a:lnTo>
                    <a:pt x="20033" y="6491"/>
                  </a:lnTo>
                  <a:lnTo>
                    <a:pt x="19602" y="6945"/>
                  </a:lnTo>
                  <a:lnTo>
                    <a:pt x="19297" y="7132"/>
                  </a:lnTo>
                  <a:lnTo>
                    <a:pt x="19172" y="7398"/>
                  </a:lnTo>
                  <a:lnTo>
                    <a:pt x="18991" y="7586"/>
                  </a:lnTo>
                  <a:lnTo>
                    <a:pt x="19172" y="7586"/>
                  </a:lnTo>
                  <a:lnTo>
                    <a:pt x="19172" y="7852"/>
                  </a:lnTo>
                  <a:lnTo>
                    <a:pt x="19297" y="8211"/>
                  </a:lnTo>
                  <a:lnTo>
                    <a:pt x="19297" y="8853"/>
                  </a:lnTo>
                  <a:lnTo>
                    <a:pt x="19478" y="9603"/>
                  </a:lnTo>
                  <a:lnTo>
                    <a:pt x="19478" y="10245"/>
                  </a:lnTo>
                  <a:lnTo>
                    <a:pt x="19297" y="11058"/>
                  </a:lnTo>
                  <a:lnTo>
                    <a:pt x="19172" y="11965"/>
                  </a:lnTo>
                  <a:lnTo>
                    <a:pt x="18867" y="12607"/>
                  </a:lnTo>
                  <a:lnTo>
                    <a:pt x="18264" y="13529"/>
                  </a:lnTo>
                  <a:lnTo>
                    <a:pt x="17710" y="13905"/>
                  </a:lnTo>
                  <a:lnTo>
                    <a:pt x="17108" y="14358"/>
                  </a:lnTo>
                  <a:lnTo>
                    <a:pt x="16554" y="14546"/>
                  </a:lnTo>
                  <a:lnTo>
                    <a:pt x="15952" y="14546"/>
                  </a:lnTo>
                  <a:lnTo>
                    <a:pt x="15091" y="14171"/>
                  </a:lnTo>
                  <a:lnTo>
                    <a:pt x="14661" y="13905"/>
                  </a:lnTo>
                  <a:lnTo>
                    <a:pt x="14365" y="13717"/>
                  </a:lnTo>
                  <a:lnTo>
                    <a:pt x="14241" y="13529"/>
                  </a:lnTo>
                  <a:lnTo>
                    <a:pt x="14241" y="14812"/>
                  </a:lnTo>
                  <a:lnTo>
                    <a:pt x="14059" y="15453"/>
                  </a:lnTo>
                  <a:lnTo>
                    <a:pt x="13935" y="16094"/>
                  </a:lnTo>
                  <a:lnTo>
                    <a:pt x="13629" y="17017"/>
                  </a:lnTo>
                  <a:lnTo>
                    <a:pt x="13094" y="17846"/>
                  </a:lnTo>
                  <a:lnTo>
                    <a:pt x="12473" y="18753"/>
                  </a:lnTo>
                  <a:lnTo>
                    <a:pt x="11632" y="19864"/>
                  </a:lnTo>
                  <a:lnTo>
                    <a:pt x="10771" y="20505"/>
                  </a:lnTo>
                  <a:lnTo>
                    <a:pt x="9739" y="20959"/>
                  </a:lnTo>
                  <a:lnTo>
                    <a:pt x="8888" y="20959"/>
                  </a:lnTo>
                  <a:lnTo>
                    <a:pt x="7971" y="20662"/>
                  </a:lnTo>
                  <a:lnTo>
                    <a:pt x="7120" y="20505"/>
                  </a:lnTo>
                  <a:lnTo>
                    <a:pt x="6509" y="20036"/>
                  </a:lnTo>
                  <a:lnTo>
                    <a:pt x="5964" y="19567"/>
                  </a:lnTo>
                  <a:lnTo>
                    <a:pt x="5534" y="19113"/>
                  </a:lnTo>
                  <a:lnTo>
                    <a:pt x="5228" y="18753"/>
                  </a:lnTo>
                  <a:lnTo>
                    <a:pt x="5104" y="18753"/>
                  </a:lnTo>
                  <a:lnTo>
                    <a:pt x="5104" y="18941"/>
                  </a:lnTo>
                  <a:lnTo>
                    <a:pt x="4922" y="19395"/>
                  </a:lnTo>
                  <a:lnTo>
                    <a:pt x="4922" y="19567"/>
                  </a:lnTo>
                  <a:lnTo>
                    <a:pt x="4626" y="20036"/>
                  </a:lnTo>
                  <a:lnTo>
                    <a:pt x="4502" y="20505"/>
                  </a:lnTo>
                  <a:lnTo>
                    <a:pt x="4196" y="20959"/>
                  </a:lnTo>
                  <a:lnTo>
                    <a:pt x="3766" y="21303"/>
                  </a:lnTo>
                  <a:lnTo>
                    <a:pt x="3221" y="21600"/>
                  </a:lnTo>
                  <a:lnTo>
                    <a:pt x="1883" y="21600"/>
                  </a:lnTo>
                  <a:lnTo>
                    <a:pt x="1338" y="21303"/>
                  </a:lnTo>
                  <a:lnTo>
                    <a:pt x="841" y="20959"/>
                  </a:lnTo>
                  <a:lnTo>
                    <a:pt x="612" y="20505"/>
                  </a:lnTo>
                  <a:lnTo>
                    <a:pt x="306" y="20036"/>
                  </a:lnTo>
                  <a:lnTo>
                    <a:pt x="115" y="19567"/>
                  </a:lnTo>
                  <a:lnTo>
                    <a:pt x="0" y="19395"/>
                  </a:lnTo>
                  <a:lnTo>
                    <a:pt x="0" y="18753"/>
                  </a:lnTo>
                </a:path>
              </a:pathLst>
            </a:custGeom>
            <a:noFill/>
            <a:ln w="12600" cap="flat">
              <a:solidFill>
                <a:srgbClr val="0066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64" name="Shape 564"/>
          <p:cNvSpPr/>
          <p:nvPr/>
        </p:nvSpPr>
        <p:spPr>
          <a:xfrm>
            <a:off x="5410198" y="5791198"/>
            <a:ext cx="1516068" cy="1590"/>
          </a:xfrm>
          <a:prstGeom prst="line">
            <a:avLst/>
          </a:prstGeom>
          <a:ln w="38160">
            <a:solidFill>
              <a:srgbClr val="B2B2B2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Shape 565"/>
          <p:cNvSpPr/>
          <p:nvPr/>
        </p:nvSpPr>
        <p:spPr>
          <a:xfrm>
            <a:off x="1752599" y="5714998"/>
            <a:ext cx="1516068" cy="1590"/>
          </a:xfrm>
          <a:prstGeom prst="line">
            <a:avLst/>
          </a:prstGeom>
          <a:ln w="38160">
            <a:solidFill>
              <a:srgbClr val="B2B2B2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77" name="Group 577"/>
          <p:cNvGrpSpPr/>
          <p:nvPr/>
        </p:nvGrpSpPr>
        <p:grpSpPr>
          <a:xfrm>
            <a:off x="6705600" y="4648192"/>
            <a:ext cx="990600" cy="1009234"/>
            <a:chOff x="0" y="-1"/>
            <a:chExt cx="990600" cy="1009233"/>
          </a:xfrm>
        </p:grpSpPr>
        <p:sp>
          <p:nvSpPr>
            <p:cNvPr id="566" name="Shape 566"/>
            <p:cNvSpPr/>
            <p:nvPr/>
          </p:nvSpPr>
          <p:spPr>
            <a:xfrm>
              <a:off x="0" y="-2"/>
              <a:ext cx="990600" cy="911236"/>
            </a:xfrm>
            <a:prstGeom prst="ellips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20699" y="322264"/>
              <a:ext cx="76205" cy="303222"/>
            </a:xfrm>
            <a:prstGeom prst="roundRect">
              <a:avLst>
                <a:gd name="adj" fmla="val 2083"/>
              </a:avLst>
            </a:prstGeom>
            <a:solidFill>
              <a:srgbClr val="000000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96899" y="322264"/>
              <a:ext cx="152405" cy="303222"/>
            </a:xfrm>
            <a:prstGeom prst="roundRect">
              <a:avLst>
                <a:gd name="adj" fmla="val 1042"/>
              </a:avLst>
            </a:prstGeom>
            <a:solidFill>
              <a:srgbClr val="CC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96900" y="322264"/>
              <a:ext cx="76204" cy="303222"/>
            </a:xfrm>
            <a:prstGeom prst="roundRect">
              <a:avLst>
                <a:gd name="adj" fmla="val 2083"/>
              </a:avLst>
            </a:prstGeom>
            <a:solidFill>
              <a:srgbClr val="B2B2B2"/>
            </a:solidFill>
            <a:ln w="936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0" name="Shape 570"/>
            <p:cNvSpPr/>
            <p:nvPr/>
          </p:nvSpPr>
          <p:spPr>
            <a:xfrm>
              <a:off x="292096" y="322264"/>
              <a:ext cx="76204" cy="303222"/>
            </a:xfrm>
            <a:prstGeom prst="roundRect">
              <a:avLst>
                <a:gd name="adj" fmla="val 2083"/>
              </a:avLst>
            </a:prstGeom>
            <a:solidFill>
              <a:srgbClr val="000000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368296" y="322264"/>
              <a:ext cx="152407" cy="303222"/>
            </a:xfrm>
            <a:prstGeom prst="roundRect">
              <a:avLst>
                <a:gd name="adj" fmla="val 1042"/>
              </a:avLst>
            </a:prstGeom>
            <a:solidFill>
              <a:srgbClr val="CC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68296" y="322264"/>
              <a:ext cx="76205" cy="303222"/>
            </a:xfrm>
            <a:prstGeom prst="roundRect">
              <a:avLst>
                <a:gd name="adj" fmla="val 2083"/>
              </a:avLst>
            </a:prstGeom>
            <a:solidFill>
              <a:srgbClr val="B2B2B2"/>
            </a:solidFill>
            <a:ln w="936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3" name="Shape 573"/>
            <p:cNvSpPr/>
            <p:nvPr/>
          </p:nvSpPr>
          <p:spPr>
            <a:xfrm>
              <a:off x="244471" y="322264"/>
              <a:ext cx="504473" cy="30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523" y="0"/>
                  </a:lnTo>
                  <a:lnTo>
                    <a:pt x="21600" y="21600"/>
                  </a:lnTo>
                  <a:lnTo>
                    <a:pt x="370" y="21523"/>
                  </a:lnTo>
                </a:path>
              </a:pathLst>
            </a:custGeom>
            <a:noFill/>
            <a:ln w="381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 rot="1080000">
              <a:off x="217482" y="700093"/>
              <a:ext cx="76206" cy="304809"/>
            </a:xfrm>
            <a:prstGeom prst="roundRect">
              <a:avLst>
                <a:gd name="adj" fmla="val 2083"/>
              </a:avLst>
            </a:prstGeom>
            <a:solidFill>
              <a:srgbClr val="000000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5" name="Shape 575"/>
            <p:cNvSpPr/>
            <p:nvPr/>
          </p:nvSpPr>
          <p:spPr>
            <a:xfrm rot="21300000">
              <a:off x="61907" y="703268"/>
              <a:ext cx="76206" cy="303221"/>
            </a:xfrm>
            <a:prstGeom prst="roundRect">
              <a:avLst>
                <a:gd name="adj" fmla="val 2083"/>
              </a:avLst>
            </a:prstGeom>
            <a:solidFill>
              <a:srgbClr val="CC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 rot="20760000">
              <a:off x="139694" y="474664"/>
              <a:ext cx="76206" cy="303222"/>
            </a:xfrm>
            <a:prstGeom prst="roundRect">
              <a:avLst>
                <a:gd name="adj" fmla="val 2083"/>
              </a:avLst>
            </a:prstGeom>
            <a:solidFill>
              <a:srgbClr val="B2B2B2"/>
            </a:solidFill>
            <a:ln w="936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78" name="Shape 578"/>
          <p:cNvSpPr txBox="1"/>
          <p:nvPr/>
        </p:nvSpPr>
        <p:spPr>
          <a:xfrm>
            <a:off x="5563058" y="5348744"/>
            <a:ext cx="1122942" cy="352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>
            <a:sp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16KB free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1" name="Shape 581"/>
          <p:cNvSpPr/>
          <p:nvPr/>
        </p:nvSpPr>
        <p:spPr>
          <a:xfrm>
            <a:off x="457200" y="2743200"/>
            <a:ext cx="8458200" cy="17526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582" name="Shape 582"/>
          <p:cNvSpPr txBox="1"/>
          <p:nvPr>
            <p:ph type="title" idx="4294967295"/>
          </p:nvPr>
        </p:nvSpPr>
        <p:spPr>
          <a:xfrm>
            <a:off x="304800" y="-228602"/>
            <a:ext cx="8610600" cy="1143004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What if Network is Overloaded?</a:t>
            </a:r>
          </a:p>
        </p:txBody>
      </p:sp>
      <p:sp>
        <p:nvSpPr>
          <p:cNvPr id="583" name="Shape 583"/>
          <p:cNvSpPr/>
          <p:nvPr/>
        </p:nvSpPr>
        <p:spPr>
          <a:xfrm>
            <a:off x="3429000" y="1295400"/>
            <a:ext cx="990600" cy="914400"/>
          </a:xfrm>
          <a:prstGeom prst="ellipse">
            <a:avLst/>
          </a:prstGeom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4232273" y="1771649"/>
            <a:ext cx="457206" cy="1590"/>
          </a:xfrm>
          <a:prstGeom prst="line">
            <a:avLst/>
          </a:prstGeom>
          <a:ln w="3816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5" name="Shape 585"/>
          <p:cNvSpPr/>
          <p:nvPr/>
        </p:nvSpPr>
        <p:spPr>
          <a:xfrm>
            <a:off x="8027985" y="1749424"/>
            <a:ext cx="457206" cy="1590"/>
          </a:xfrm>
          <a:prstGeom prst="line">
            <a:avLst/>
          </a:prstGeom>
          <a:ln w="3816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6" name="Shape 586"/>
          <p:cNvSpPr/>
          <p:nvPr/>
        </p:nvSpPr>
        <p:spPr>
          <a:xfrm>
            <a:off x="7912100" y="1524000"/>
            <a:ext cx="76200" cy="457200"/>
          </a:xfrm>
          <a:prstGeom prst="roundRect">
            <a:avLst>
              <a:gd name="adj" fmla="val 2083"/>
            </a:avLst>
          </a:prstGeom>
          <a:solidFill>
            <a:srgbClr val="000000"/>
          </a:solidFill>
          <a:ln w="9360"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3949700" y="1619250"/>
            <a:ext cx="76200" cy="304800"/>
          </a:xfrm>
          <a:prstGeom prst="roundRect">
            <a:avLst>
              <a:gd name="adj" fmla="val 2083"/>
            </a:avLst>
          </a:prstGeom>
          <a:solidFill>
            <a:srgbClr val="000000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8" name="Shape 588"/>
          <p:cNvSpPr/>
          <p:nvPr/>
        </p:nvSpPr>
        <p:spPr>
          <a:xfrm>
            <a:off x="5181600" y="1524000"/>
            <a:ext cx="228600" cy="457200"/>
          </a:xfrm>
          <a:prstGeom prst="roundRect">
            <a:avLst>
              <a:gd name="adj" fmla="val 694"/>
            </a:avLst>
          </a:prstGeom>
          <a:solidFill>
            <a:srgbClr val="B2B2B2"/>
          </a:solidFill>
          <a:ln w="9360">
            <a:solidFill>
              <a:srgbClr val="B2B2B2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9" name="Shape 589"/>
          <p:cNvSpPr/>
          <p:nvPr/>
        </p:nvSpPr>
        <p:spPr>
          <a:xfrm>
            <a:off x="5397500" y="1524000"/>
            <a:ext cx="228600" cy="457200"/>
          </a:xfrm>
          <a:prstGeom prst="roundRect">
            <a:avLst>
              <a:gd name="adj" fmla="val 694"/>
            </a:avLst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Shape 590"/>
          <p:cNvSpPr/>
          <p:nvPr/>
        </p:nvSpPr>
        <p:spPr>
          <a:xfrm>
            <a:off x="6235700" y="1524000"/>
            <a:ext cx="76200" cy="457200"/>
          </a:xfrm>
          <a:prstGeom prst="roundRect">
            <a:avLst>
              <a:gd name="adj" fmla="val 2083"/>
            </a:avLst>
          </a:prstGeom>
          <a:solidFill>
            <a:srgbClr val="000000"/>
          </a:solidFill>
          <a:ln w="9360"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Shape 591"/>
          <p:cNvSpPr/>
          <p:nvPr/>
        </p:nvSpPr>
        <p:spPr>
          <a:xfrm>
            <a:off x="6540500" y="1524000"/>
            <a:ext cx="762000" cy="457200"/>
          </a:xfrm>
          <a:prstGeom prst="roundRect">
            <a:avLst>
              <a:gd name="adj" fmla="val 347"/>
            </a:avLst>
          </a:prstGeom>
          <a:solidFill>
            <a:srgbClr val="B2B2B2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Shape 592"/>
          <p:cNvSpPr/>
          <p:nvPr/>
        </p:nvSpPr>
        <p:spPr>
          <a:xfrm>
            <a:off x="7315200" y="1524000"/>
            <a:ext cx="76200" cy="457200"/>
          </a:xfrm>
          <a:prstGeom prst="roundRect">
            <a:avLst>
              <a:gd name="adj" fmla="val 2083"/>
            </a:avLst>
          </a:prstGeom>
          <a:solidFill>
            <a:srgbClr val="808080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Shape 593"/>
          <p:cNvSpPr/>
          <p:nvPr/>
        </p:nvSpPr>
        <p:spPr>
          <a:xfrm>
            <a:off x="7531100" y="1524000"/>
            <a:ext cx="228600" cy="457200"/>
          </a:xfrm>
          <a:prstGeom prst="roundRect">
            <a:avLst>
              <a:gd name="adj" fmla="val 694"/>
            </a:avLst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Shape 594"/>
          <p:cNvSpPr/>
          <p:nvPr/>
        </p:nvSpPr>
        <p:spPr>
          <a:xfrm>
            <a:off x="5778500" y="1524000"/>
            <a:ext cx="76200" cy="457200"/>
          </a:xfrm>
          <a:prstGeom prst="roundRect">
            <a:avLst>
              <a:gd name="adj" fmla="val 2083"/>
            </a:avLst>
          </a:prstGeom>
          <a:solidFill>
            <a:srgbClr val="000000"/>
          </a:solidFill>
          <a:ln w="9360"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Shape 595"/>
          <p:cNvSpPr/>
          <p:nvPr/>
        </p:nvSpPr>
        <p:spPr>
          <a:xfrm>
            <a:off x="5092700" y="1524000"/>
            <a:ext cx="76200" cy="457200"/>
          </a:xfrm>
          <a:prstGeom prst="roundRect">
            <a:avLst>
              <a:gd name="adj" fmla="val 2083"/>
            </a:avLst>
          </a:prstGeom>
          <a:solidFill>
            <a:srgbClr val="000000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4940300" y="1543050"/>
            <a:ext cx="139700" cy="457200"/>
          </a:xfrm>
          <a:prstGeom prst="roundRect">
            <a:avLst>
              <a:gd name="adj" fmla="val 1134"/>
            </a:avLst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Shape 597"/>
          <p:cNvSpPr/>
          <p:nvPr/>
        </p:nvSpPr>
        <p:spPr>
          <a:xfrm>
            <a:off x="4724400" y="1543050"/>
            <a:ext cx="139700" cy="457200"/>
          </a:xfrm>
          <a:prstGeom prst="roundRect">
            <a:avLst>
              <a:gd name="adj" fmla="val 1134"/>
            </a:avLst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8" name="Shape 598"/>
          <p:cNvSpPr/>
          <p:nvPr/>
        </p:nvSpPr>
        <p:spPr>
          <a:xfrm>
            <a:off x="5626100" y="1543050"/>
            <a:ext cx="152400" cy="457200"/>
          </a:xfrm>
          <a:prstGeom prst="roundRect">
            <a:avLst>
              <a:gd name="adj" fmla="val 1042"/>
            </a:avLst>
          </a:prstGeom>
          <a:solidFill>
            <a:srgbClr val="B2B2B2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7378700" y="1543050"/>
            <a:ext cx="139700" cy="457200"/>
          </a:xfrm>
          <a:prstGeom prst="roundRect">
            <a:avLst>
              <a:gd name="adj" fmla="val 1134"/>
            </a:avLst>
          </a:prstGeom>
          <a:solidFill>
            <a:srgbClr val="B2B2B2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5854700" y="1543050"/>
            <a:ext cx="139700" cy="457200"/>
          </a:xfrm>
          <a:prstGeom prst="roundRect">
            <a:avLst>
              <a:gd name="adj" fmla="val 1134"/>
            </a:avLst>
          </a:prstGeom>
          <a:solidFill>
            <a:srgbClr val="B2B2B2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6007100" y="1543050"/>
            <a:ext cx="228600" cy="457200"/>
          </a:xfrm>
          <a:prstGeom prst="roundRect">
            <a:avLst>
              <a:gd name="adj" fmla="val 694"/>
            </a:avLst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2" name="Shape 602"/>
          <p:cNvSpPr/>
          <p:nvPr/>
        </p:nvSpPr>
        <p:spPr>
          <a:xfrm>
            <a:off x="7759700" y="1543050"/>
            <a:ext cx="139700" cy="457200"/>
          </a:xfrm>
          <a:prstGeom prst="roundRect">
            <a:avLst>
              <a:gd name="adj" fmla="val 1134"/>
            </a:avLst>
          </a:prstGeom>
          <a:solidFill>
            <a:srgbClr val="B2B2B2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3" name="Shape 603"/>
          <p:cNvSpPr/>
          <p:nvPr/>
        </p:nvSpPr>
        <p:spPr>
          <a:xfrm>
            <a:off x="6311900" y="1543050"/>
            <a:ext cx="228600" cy="457200"/>
          </a:xfrm>
          <a:prstGeom prst="roundRect">
            <a:avLst>
              <a:gd name="adj" fmla="val 694"/>
            </a:avLst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4025900" y="1619250"/>
            <a:ext cx="152400" cy="304800"/>
          </a:xfrm>
          <a:prstGeom prst="roundRect">
            <a:avLst>
              <a:gd name="adj" fmla="val 1042"/>
            </a:avLst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4025900" y="1619250"/>
            <a:ext cx="76200" cy="304800"/>
          </a:xfrm>
          <a:prstGeom prst="roundRect">
            <a:avLst>
              <a:gd name="adj" fmla="val 2083"/>
            </a:avLst>
          </a:prstGeom>
          <a:solidFill>
            <a:srgbClr val="B2B2B2"/>
          </a:solidFill>
          <a:ln w="9360">
            <a:solidFill>
              <a:srgbClr val="B2B2B2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6" name="Shape 606"/>
          <p:cNvSpPr/>
          <p:nvPr/>
        </p:nvSpPr>
        <p:spPr>
          <a:xfrm>
            <a:off x="3721100" y="1619250"/>
            <a:ext cx="76200" cy="304800"/>
          </a:xfrm>
          <a:prstGeom prst="roundRect">
            <a:avLst>
              <a:gd name="adj" fmla="val 2083"/>
            </a:avLst>
          </a:prstGeom>
          <a:solidFill>
            <a:srgbClr val="000000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7" name="Shape 607"/>
          <p:cNvSpPr/>
          <p:nvPr/>
        </p:nvSpPr>
        <p:spPr>
          <a:xfrm>
            <a:off x="3797300" y="1619250"/>
            <a:ext cx="152400" cy="304800"/>
          </a:xfrm>
          <a:prstGeom prst="roundRect">
            <a:avLst>
              <a:gd name="adj" fmla="val 1042"/>
            </a:avLst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8" name="Shape 608"/>
          <p:cNvSpPr/>
          <p:nvPr/>
        </p:nvSpPr>
        <p:spPr>
          <a:xfrm>
            <a:off x="3797300" y="1619250"/>
            <a:ext cx="76200" cy="304800"/>
          </a:xfrm>
          <a:prstGeom prst="roundRect">
            <a:avLst>
              <a:gd name="adj" fmla="val 2083"/>
            </a:avLst>
          </a:prstGeom>
          <a:solidFill>
            <a:srgbClr val="B2B2B2"/>
          </a:solidFill>
          <a:ln w="9360">
            <a:solidFill>
              <a:srgbClr val="B2B2B2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9" name="Shape 609"/>
          <p:cNvSpPr/>
          <p:nvPr/>
        </p:nvSpPr>
        <p:spPr>
          <a:xfrm>
            <a:off x="3673473" y="1619249"/>
            <a:ext cx="504471" cy="304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523" y="0"/>
                </a:lnTo>
                <a:lnTo>
                  <a:pt x="21600" y="21600"/>
                </a:lnTo>
                <a:lnTo>
                  <a:pt x="369" y="21523"/>
                </a:lnTo>
              </a:path>
            </a:pathLst>
          </a:custGeom>
          <a:ln w="381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0" name="Shape 610"/>
          <p:cNvSpPr/>
          <p:nvPr/>
        </p:nvSpPr>
        <p:spPr>
          <a:xfrm rot="1080000">
            <a:off x="3646487" y="1998659"/>
            <a:ext cx="76206" cy="304806"/>
          </a:xfrm>
          <a:prstGeom prst="roundRect">
            <a:avLst>
              <a:gd name="adj" fmla="val 2083"/>
            </a:avLst>
          </a:prstGeom>
          <a:solidFill>
            <a:srgbClr val="000000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1" name="Shape 611"/>
          <p:cNvSpPr/>
          <p:nvPr/>
        </p:nvSpPr>
        <p:spPr>
          <a:xfrm rot="21300000">
            <a:off x="3492500" y="2001834"/>
            <a:ext cx="76200" cy="304806"/>
          </a:xfrm>
          <a:prstGeom prst="roundRect">
            <a:avLst>
              <a:gd name="adj" fmla="val 2083"/>
            </a:avLst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2" name="Shape 612"/>
          <p:cNvSpPr/>
          <p:nvPr/>
        </p:nvSpPr>
        <p:spPr>
          <a:xfrm rot="20760000">
            <a:off x="3568700" y="1773234"/>
            <a:ext cx="76200" cy="304806"/>
          </a:xfrm>
          <a:prstGeom prst="roundRect">
            <a:avLst>
              <a:gd name="adj" fmla="val 2083"/>
            </a:avLst>
          </a:prstGeom>
          <a:solidFill>
            <a:srgbClr val="B2B2B2"/>
          </a:solidFill>
          <a:ln w="9360">
            <a:solidFill>
              <a:srgbClr val="B2B2B2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4864100" y="1524000"/>
            <a:ext cx="76200" cy="457200"/>
          </a:xfrm>
          <a:prstGeom prst="roundRect">
            <a:avLst>
              <a:gd name="adj" fmla="val 2083"/>
            </a:avLst>
          </a:prstGeom>
          <a:solidFill>
            <a:srgbClr val="000000"/>
          </a:solidFill>
          <a:ln w="936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4343398" y="2000249"/>
            <a:ext cx="3810004" cy="1590"/>
          </a:xfrm>
          <a:prstGeom prst="line">
            <a:avLst/>
          </a:prstGeom>
          <a:ln w="381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5" name="Shape 615"/>
          <p:cNvSpPr/>
          <p:nvPr/>
        </p:nvSpPr>
        <p:spPr>
          <a:xfrm>
            <a:off x="4343398" y="1523999"/>
            <a:ext cx="3810004" cy="1590"/>
          </a:xfrm>
          <a:prstGeom prst="line">
            <a:avLst/>
          </a:prstGeom>
          <a:ln w="3816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1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1905000"/>
            <a:ext cx="731838" cy="731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image11.png" descr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962" y="1447800"/>
            <a:ext cx="731838" cy="731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image12.png" descr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0200" y="914400"/>
            <a:ext cx="731838" cy="731838"/>
          </a:xfrm>
          <a:prstGeom prst="rect">
            <a:avLst/>
          </a:prstGeom>
          <a:ln w="12700">
            <a:miter lim="400000"/>
          </a:ln>
        </p:spPr>
      </p:pic>
      <p:sp>
        <p:nvSpPr>
          <p:cNvPr id="619" name="Shape 619"/>
          <p:cNvSpPr/>
          <p:nvPr/>
        </p:nvSpPr>
        <p:spPr>
          <a:xfrm>
            <a:off x="2362199" y="1371599"/>
            <a:ext cx="990605" cy="425456"/>
          </a:xfrm>
          <a:prstGeom prst="line">
            <a:avLst/>
          </a:prstGeom>
          <a:ln w="9360"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0" name="Shape 620"/>
          <p:cNvSpPr/>
          <p:nvPr/>
        </p:nvSpPr>
        <p:spPr>
          <a:xfrm>
            <a:off x="1536699" y="1797049"/>
            <a:ext cx="1816102" cy="1590"/>
          </a:xfrm>
          <a:prstGeom prst="line">
            <a:avLst/>
          </a:prstGeom>
          <a:ln w="9360">
            <a:solidFill>
              <a:srgbClr val="CCCCFF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1" name="Shape 621"/>
          <p:cNvSpPr/>
          <p:nvPr/>
        </p:nvSpPr>
        <p:spPr>
          <a:xfrm flipV="1">
            <a:off x="2438400" y="1795459"/>
            <a:ext cx="914401" cy="415930"/>
          </a:xfrm>
          <a:prstGeom prst="line">
            <a:avLst/>
          </a:prstGeom>
          <a:ln w="9360">
            <a:solidFill>
              <a:srgbClr val="B2B2B2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2" name="Shape 622"/>
          <p:cNvSpPr txBox="1"/>
          <p:nvPr>
            <p:ph type="body" sz="quarter" idx="4294967295"/>
          </p:nvPr>
        </p:nvSpPr>
        <p:spPr>
          <a:xfrm>
            <a:off x="706436" y="2913061"/>
            <a:ext cx="8031165" cy="1477964"/>
          </a:xfrm>
          <a:prstGeom prst="rect">
            <a:avLst/>
          </a:prstGeom>
        </p:spPr>
        <p:txBody>
          <a:bodyPr lIns="46079" tIns="46079" rIns="46079" bIns="46079"/>
          <a:lstStyle/>
          <a:p>
            <a:pPr marL="331073" indent="-331073" defTabSz="443483">
              <a:lnSpc>
                <a:spcPct val="93000"/>
              </a:lnSpc>
              <a:spcBef>
                <a:spcPts val="400"/>
              </a:spcBef>
              <a:buFont typeface="Gill Sans MT"/>
              <a:buChar char="❖"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sz="1700"/>
            </a:pPr>
            <a:r>
              <a:t>Short bursts: buffer</a:t>
            </a:r>
          </a:p>
          <a:p>
            <a:pPr marL="331073" indent="-331073" defTabSz="443483">
              <a:lnSpc>
                <a:spcPct val="90000"/>
              </a:lnSpc>
              <a:spcBef>
                <a:spcPts val="400"/>
              </a:spcBef>
              <a:buFont typeface="Gill Sans MT"/>
              <a:buChar char="❖"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sz="1700"/>
            </a:pPr>
            <a:r>
              <a:t>What if buffer overflows?</a:t>
            </a:r>
          </a:p>
          <a:p>
            <a:pPr lvl="1" marL="719120" indent="-275637" defTabSz="443483">
              <a:lnSpc>
                <a:spcPct val="90000"/>
              </a:lnSpc>
              <a:spcBef>
                <a:spcPts val="300"/>
              </a:spcBef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sz="1500"/>
            </a:pPr>
            <a:r>
              <a:t>Packets dropped and retransmitted</a:t>
            </a:r>
          </a:p>
          <a:p>
            <a:pPr lvl="1" marL="719120" indent="-275637" defTabSz="443483">
              <a:lnSpc>
                <a:spcPct val="90000"/>
              </a:lnSpc>
              <a:spcBef>
                <a:spcPts val="300"/>
              </a:spcBef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sz="1500"/>
            </a:pPr>
            <a:r>
              <a:t>Sender adjusts rate until load = resources</a:t>
            </a:r>
          </a:p>
          <a:p>
            <a:pPr marL="331073" indent="-331073" defTabSz="443483">
              <a:lnSpc>
                <a:spcPct val="90000"/>
              </a:lnSpc>
              <a:spcBef>
                <a:spcPts val="400"/>
              </a:spcBef>
              <a:buFont typeface="Gill Sans MT"/>
              <a:buChar char="❖"/>
              <a:tabLst>
                <a:tab pos="863600" algn="l"/>
                <a:tab pos="1752600" algn="l"/>
                <a:tab pos="2641600" algn="l"/>
                <a:tab pos="3530600" algn="l"/>
                <a:tab pos="4419600" algn="l"/>
                <a:tab pos="5308600" algn="l"/>
                <a:tab pos="6184900" algn="l"/>
                <a:tab pos="7073900" algn="l"/>
                <a:tab pos="7962900" algn="l"/>
                <a:tab pos="8851900" algn="l"/>
                <a:tab pos="9740900" algn="l"/>
              </a:tabLst>
              <a:defRPr sz="1700"/>
            </a:pPr>
            <a:r>
              <a:t>Called “Congestion control”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sldNum" sz="quarter" idx="4294967295"/>
          </p:nvPr>
        </p:nvSpPr>
        <p:spPr>
          <a:xfrm>
            <a:off x="8324849" y="6462712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" name="Shape 77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102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Layering</a:t>
            </a:r>
          </a:p>
        </p:txBody>
      </p:sp>
      <p:sp>
        <p:nvSpPr>
          <p:cNvPr id="78" name="Shape 78"/>
          <p:cNvSpPr txBox="1"/>
          <p:nvPr>
            <p:ph type="body" idx="4294967295"/>
          </p:nvPr>
        </p:nvSpPr>
        <p:spPr>
          <a:xfrm>
            <a:off x="857250" y="1344612"/>
            <a:ext cx="6994525" cy="4075113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lnSpc>
                <a:spcPct val="102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Modular approach to network functionality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Simplifies complex systems</a:t>
            </a:r>
          </a:p>
          <a:p>
            <a:pPr lvl="1" marL="741362" indent="-284162" defTabSz="457200">
              <a:lnSpc>
                <a:spcPct val="99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Each layer relies on services from layer below and exports services to layer above</a:t>
            </a:r>
          </a:p>
          <a:p>
            <a:pPr lvl="1" marL="741362" indent="-284162" defTabSz="457200">
              <a:lnSpc>
                <a:spcPct val="99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Hides implementation, eases maintenance and updating of system</a:t>
            </a:r>
          </a:p>
          <a:p>
            <a:pPr lvl="2" marL="1143000" indent="-228600" defTabSz="457200">
              <a:lnSpc>
                <a:spcPct val="99000"/>
              </a:lnSpc>
              <a:spcBef>
                <a:spcPts val="70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Layer implementations can change without disturbing other layers (black box)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5" name="Shape 625"/>
          <p:cNvSpPr/>
          <p:nvPr/>
        </p:nvSpPr>
        <p:spPr>
          <a:xfrm>
            <a:off x="457200" y="39624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626" name="Shape 626"/>
          <p:cNvSpPr/>
          <p:nvPr/>
        </p:nvSpPr>
        <p:spPr>
          <a:xfrm>
            <a:off x="457200" y="14478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627" name="Shape 627"/>
          <p:cNvSpPr txBox="1"/>
          <p:nvPr/>
        </p:nvSpPr>
        <p:spPr>
          <a:xfrm>
            <a:off x="457199" y="1523999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Problem: Packet size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457199" y="3962398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Solution: Fragment data across packets</a:t>
            </a:r>
          </a:p>
        </p:txBody>
      </p:sp>
      <p:sp>
        <p:nvSpPr>
          <p:cNvPr id="629" name="Shape 629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What if the Data Doesn’t Fit?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609600" y="1981200"/>
            <a:ext cx="8229600" cy="95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/>
          <a:p>
            <a:pPr marL="341310" indent="-34131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On Ethernet, max IP packet is 1.5kbytes</a:t>
            </a:r>
          </a:p>
          <a:p>
            <a:pPr marL="341310" indent="-341310">
              <a:spcBef>
                <a:spcPts val="7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Typical web page is 10kbytes</a:t>
            </a:r>
          </a:p>
        </p:txBody>
      </p:sp>
      <p:grpSp>
        <p:nvGrpSpPr>
          <p:cNvPr id="633" name="Group 633"/>
          <p:cNvGrpSpPr/>
          <p:nvPr/>
        </p:nvGrpSpPr>
        <p:grpSpPr>
          <a:xfrm>
            <a:off x="6172200" y="4800600"/>
            <a:ext cx="838200" cy="533400"/>
            <a:chOff x="0" y="0"/>
            <a:chExt cx="838200" cy="533400"/>
          </a:xfrm>
        </p:grpSpPr>
        <p:sp>
          <p:nvSpPr>
            <p:cNvPr id="631" name="Shape 631"/>
            <p:cNvSpPr/>
            <p:nvPr/>
          </p:nvSpPr>
          <p:spPr>
            <a:xfrm>
              <a:off x="0" y="0"/>
              <a:ext cx="8382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469" y="78003"/>
              <a:ext cx="837262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GET</a:t>
              </a:r>
            </a:p>
          </p:txBody>
        </p:sp>
      </p:grpSp>
      <p:grpSp>
        <p:nvGrpSpPr>
          <p:cNvPr id="636" name="Group 636"/>
          <p:cNvGrpSpPr/>
          <p:nvPr/>
        </p:nvGrpSpPr>
        <p:grpSpPr>
          <a:xfrm>
            <a:off x="4800600" y="4800600"/>
            <a:ext cx="838200" cy="533400"/>
            <a:chOff x="0" y="0"/>
            <a:chExt cx="838200" cy="533400"/>
          </a:xfrm>
        </p:grpSpPr>
        <p:sp>
          <p:nvSpPr>
            <p:cNvPr id="634" name="Shape 634"/>
            <p:cNvSpPr/>
            <p:nvPr/>
          </p:nvSpPr>
          <p:spPr>
            <a:xfrm>
              <a:off x="0" y="0"/>
              <a:ext cx="8382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469" y="78003"/>
              <a:ext cx="837262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inde</a:t>
              </a:r>
            </a:p>
          </p:txBody>
        </p:sp>
      </p:grpSp>
      <p:grpSp>
        <p:nvGrpSpPr>
          <p:cNvPr id="639" name="Group 639"/>
          <p:cNvGrpSpPr/>
          <p:nvPr/>
        </p:nvGrpSpPr>
        <p:grpSpPr>
          <a:xfrm>
            <a:off x="3429000" y="4800600"/>
            <a:ext cx="838200" cy="533400"/>
            <a:chOff x="0" y="0"/>
            <a:chExt cx="838200" cy="533400"/>
          </a:xfrm>
        </p:grpSpPr>
        <p:sp>
          <p:nvSpPr>
            <p:cNvPr id="637" name="Shape 637"/>
            <p:cNvSpPr/>
            <p:nvPr/>
          </p:nvSpPr>
          <p:spPr>
            <a:xfrm>
              <a:off x="0" y="0"/>
              <a:ext cx="8382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469" y="78003"/>
              <a:ext cx="837262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x.ht</a:t>
              </a:r>
            </a:p>
          </p:txBody>
        </p:sp>
      </p:grpSp>
      <p:grpSp>
        <p:nvGrpSpPr>
          <p:cNvPr id="642" name="Group 642"/>
          <p:cNvGrpSpPr/>
          <p:nvPr/>
        </p:nvGrpSpPr>
        <p:grpSpPr>
          <a:xfrm>
            <a:off x="2057400" y="4800600"/>
            <a:ext cx="838200" cy="533400"/>
            <a:chOff x="0" y="0"/>
            <a:chExt cx="838200" cy="533400"/>
          </a:xfrm>
        </p:grpSpPr>
        <p:sp>
          <p:nvSpPr>
            <p:cNvPr id="640" name="Shape 640"/>
            <p:cNvSpPr/>
            <p:nvPr/>
          </p:nvSpPr>
          <p:spPr>
            <a:xfrm>
              <a:off x="0" y="0"/>
              <a:ext cx="8382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467" y="78003"/>
              <a:ext cx="837268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ml</a:t>
              </a:r>
            </a:p>
          </p:txBody>
        </p:sp>
      </p:grpSp>
      <p:sp>
        <p:nvSpPr>
          <p:cNvPr id="643" name="Shape 643"/>
          <p:cNvSpPr/>
          <p:nvPr/>
        </p:nvSpPr>
        <p:spPr>
          <a:xfrm>
            <a:off x="1523999" y="50292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4" name="Shape 644"/>
          <p:cNvSpPr/>
          <p:nvPr/>
        </p:nvSpPr>
        <p:spPr>
          <a:xfrm>
            <a:off x="2895599" y="50292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5" name="Shape 645"/>
          <p:cNvSpPr/>
          <p:nvPr/>
        </p:nvSpPr>
        <p:spPr>
          <a:xfrm>
            <a:off x="4267198" y="50292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6" name="Shape 646"/>
          <p:cNvSpPr/>
          <p:nvPr/>
        </p:nvSpPr>
        <p:spPr>
          <a:xfrm>
            <a:off x="5638798" y="50292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7" name="Shape 647"/>
          <p:cNvSpPr/>
          <p:nvPr/>
        </p:nvSpPr>
        <p:spPr>
          <a:xfrm>
            <a:off x="7010399" y="5029200"/>
            <a:ext cx="533406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8" name="Shape 648"/>
          <p:cNvSpPr txBox="1"/>
          <p:nvPr/>
        </p:nvSpPr>
        <p:spPr>
          <a:xfrm>
            <a:off x="6936860" y="5678701"/>
            <a:ext cx="1852051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index.html</a:t>
            </a:r>
          </a:p>
        </p:txBody>
      </p:sp>
      <p:pic>
        <p:nvPicPr>
          <p:cNvPr id="649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4549775"/>
            <a:ext cx="1238250" cy="108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3800" y="4495800"/>
            <a:ext cx="1143000" cy="114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3" name="Shape 653"/>
          <p:cNvSpPr/>
          <p:nvPr/>
        </p:nvSpPr>
        <p:spPr>
          <a:xfrm>
            <a:off x="533400" y="39624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654" name="Shape 654"/>
          <p:cNvSpPr txBox="1"/>
          <p:nvPr/>
        </p:nvSpPr>
        <p:spPr>
          <a:xfrm>
            <a:off x="457199" y="3962398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Solution: Add Sequence Numbers</a:t>
            </a:r>
          </a:p>
        </p:txBody>
      </p:sp>
      <p:sp>
        <p:nvSpPr>
          <p:cNvPr id="655" name="Shape 655"/>
          <p:cNvSpPr/>
          <p:nvPr/>
        </p:nvSpPr>
        <p:spPr>
          <a:xfrm>
            <a:off x="457200" y="1447800"/>
            <a:ext cx="8458200" cy="2209800"/>
          </a:xfrm>
          <a:prstGeom prst="roundRect">
            <a:avLst>
              <a:gd name="adj" fmla="val 69"/>
            </a:avLst>
          </a:prstGeom>
          <a:solidFill>
            <a:srgbClr val="FFFFFF"/>
          </a:solidFill>
          <a:ln w="9360">
            <a:solidFill>
              <a:srgbClr val="000000"/>
            </a:solidFill>
          </a:ln>
          <a:effectLst>
            <a:outerShdw sx="100000" sy="100000" kx="0" ky="0" algn="b" rotWithShape="0" blurRad="63500" dist="107932" dir="2700000">
              <a:srgbClr val="808080">
                <a:alpha val="74996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656" name="Shape 656"/>
          <p:cNvSpPr txBox="1"/>
          <p:nvPr/>
        </p:nvSpPr>
        <p:spPr>
          <a:xfrm>
            <a:off x="457199" y="1523999"/>
            <a:ext cx="4953002" cy="37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marL="341310" indent="-34131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Problem: Out of Order</a:t>
            </a:r>
          </a:p>
        </p:txBody>
      </p:sp>
      <p:sp>
        <p:nvSpPr>
          <p:cNvPr id="657" name="Shape 657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29768">
              <a:lnSpc>
                <a:spcPct val="93000"/>
              </a:lnSpc>
              <a:tabLst>
                <a:tab pos="850900" algn="l"/>
                <a:tab pos="1714500" algn="l"/>
                <a:tab pos="2578100" algn="l"/>
                <a:tab pos="3429000" algn="l"/>
                <a:tab pos="4292600" algn="l"/>
                <a:tab pos="5156200" algn="l"/>
                <a:tab pos="6007100" algn="l"/>
                <a:tab pos="6870700" algn="l"/>
                <a:tab pos="7734300" algn="l"/>
                <a:tab pos="8585200" algn="l"/>
                <a:tab pos="9448800" algn="l"/>
              </a:tabLst>
              <a:defRPr sz="4100"/>
            </a:lvl1pPr>
          </a:lstStyle>
          <a:p>
            <a:pPr/>
            <a:r>
              <a:t>What if the Data is Out of Order?</a:t>
            </a:r>
          </a:p>
        </p:txBody>
      </p:sp>
      <p:grpSp>
        <p:nvGrpSpPr>
          <p:cNvPr id="660" name="Group 660"/>
          <p:cNvGrpSpPr/>
          <p:nvPr/>
        </p:nvGrpSpPr>
        <p:grpSpPr>
          <a:xfrm>
            <a:off x="6172200" y="2057400"/>
            <a:ext cx="838200" cy="533400"/>
            <a:chOff x="0" y="0"/>
            <a:chExt cx="838200" cy="533400"/>
          </a:xfrm>
        </p:grpSpPr>
        <p:sp>
          <p:nvSpPr>
            <p:cNvPr id="658" name="Shape 658"/>
            <p:cNvSpPr/>
            <p:nvPr/>
          </p:nvSpPr>
          <p:spPr>
            <a:xfrm>
              <a:off x="0" y="0"/>
              <a:ext cx="8382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469" y="78003"/>
              <a:ext cx="837262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GET</a:t>
              </a:r>
            </a:p>
          </p:txBody>
        </p:sp>
      </p:grpSp>
      <p:grpSp>
        <p:nvGrpSpPr>
          <p:cNvPr id="663" name="Group 663"/>
          <p:cNvGrpSpPr/>
          <p:nvPr/>
        </p:nvGrpSpPr>
        <p:grpSpPr>
          <a:xfrm>
            <a:off x="4800600" y="2057400"/>
            <a:ext cx="838200" cy="533400"/>
            <a:chOff x="0" y="0"/>
            <a:chExt cx="838200" cy="533400"/>
          </a:xfrm>
        </p:grpSpPr>
        <p:sp>
          <p:nvSpPr>
            <p:cNvPr id="661" name="Shape 661"/>
            <p:cNvSpPr/>
            <p:nvPr/>
          </p:nvSpPr>
          <p:spPr>
            <a:xfrm>
              <a:off x="0" y="0"/>
              <a:ext cx="8382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469" y="78003"/>
              <a:ext cx="837262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x.th</a:t>
              </a:r>
            </a:p>
          </p:txBody>
        </p:sp>
      </p:grpSp>
      <p:grpSp>
        <p:nvGrpSpPr>
          <p:cNvPr id="666" name="Group 666"/>
          <p:cNvGrpSpPr/>
          <p:nvPr/>
        </p:nvGrpSpPr>
        <p:grpSpPr>
          <a:xfrm>
            <a:off x="3429000" y="2057400"/>
            <a:ext cx="838200" cy="533400"/>
            <a:chOff x="0" y="0"/>
            <a:chExt cx="838200" cy="533400"/>
          </a:xfrm>
        </p:grpSpPr>
        <p:sp>
          <p:nvSpPr>
            <p:cNvPr id="664" name="Shape 664"/>
            <p:cNvSpPr/>
            <p:nvPr/>
          </p:nvSpPr>
          <p:spPr>
            <a:xfrm>
              <a:off x="0" y="0"/>
              <a:ext cx="8382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469" y="78003"/>
              <a:ext cx="837262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inde</a:t>
              </a:r>
            </a:p>
          </p:txBody>
        </p:sp>
      </p:grpSp>
      <p:grpSp>
        <p:nvGrpSpPr>
          <p:cNvPr id="669" name="Group 669"/>
          <p:cNvGrpSpPr/>
          <p:nvPr/>
        </p:nvGrpSpPr>
        <p:grpSpPr>
          <a:xfrm>
            <a:off x="2057400" y="2057400"/>
            <a:ext cx="838200" cy="533400"/>
            <a:chOff x="0" y="0"/>
            <a:chExt cx="838200" cy="533400"/>
          </a:xfrm>
        </p:grpSpPr>
        <p:sp>
          <p:nvSpPr>
            <p:cNvPr id="667" name="Shape 667"/>
            <p:cNvSpPr/>
            <p:nvPr/>
          </p:nvSpPr>
          <p:spPr>
            <a:xfrm>
              <a:off x="0" y="0"/>
              <a:ext cx="8382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467" y="78003"/>
              <a:ext cx="837268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ml</a:t>
              </a:r>
            </a:p>
          </p:txBody>
        </p:sp>
      </p:grpSp>
      <p:sp>
        <p:nvSpPr>
          <p:cNvPr id="670" name="Shape 670"/>
          <p:cNvSpPr/>
          <p:nvPr/>
        </p:nvSpPr>
        <p:spPr>
          <a:xfrm>
            <a:off x="1523999" y="22860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Shape 671"/>
          <p:cNvSpPr/>
          <p:nvPr/>
        </p:nvSpPr>
        <p:spPr>
          <a:xfrm>
            <a:off x="2895599" y="22860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2" name="Shape 672"/>
          <p:cNvSpPr/>
          <p:nvPr/>
        </p:nvSpPr>
        <p:spPr>
          <a:xfrm>
            <a:off x="4267198" y="22860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3" name="Shape 673"/>
          <p:cNvSpPr/>
          <p:nvPr/>
        </p:nvSpPr>
        <p:spPr>
          <a:xfrm>
            <a:off x="5638798" y="22860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4" name="Shape 674"/>
          <p:cNvSpPr/>
          <p:nvPr/>
        </p:nvSpPr>
        <p:spPr>
          <a:xfrm>
            <a:off x="7010399" y="2286000"/>
            <a:ext cx="533406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5" name="Shape 675"/>
          <p:cNvSpPr txBox="1"/>
          <p:nvPr/>
        </p:nvSpPr>
        <p:spPr>
          <a:xfrm>
            <a:off x="6974960" y="3041866"/>
            <a:ext cx="1852051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x.thindeml</a:t>
            </a:r>
          </a:p>
        </p:txBody>
      </p:sp>
      <p:sp>
        <p:nvSpPr>
          <p:cNvPr id="676" name="Shape 676"/>
          <p:cNvSpPr/>
          <p:nvPr/>
        </p:nvSpPr>
        <p:spPr>
          <a:xfrm>
            <a:off x="1447799" y="51054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7" name="Shape 677"/>
          <p:cNvSpPr/>
          <p:nvPr/>
        </p:nvSpPr>
        <p:spPr>
          <a:xfrm>
            <a:off x="2895599" y="5105400"/>
            <a:ext cx="457207" cy="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8" name="Shape 678"/>
          <p:cNvSpPr/>
          <p:nvPr/>
        </p:nvSpPr>
        <p:spPr>
          <a:xfrm>
            <a:off x="4343398" y="5105400"/>
            <a:ext cx="533407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9" name="Shape 679"/>
          <p:cNvSpPr txBox="1"/>
          <p:nvPr/>
        </p:nvSpPr>
        <p:spPr>
          <a:xfrm>
            <a:off x="7127360" y="5708865"/>
            <a:ext cx="1852051" cy="37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8" tIns="46798" rIns="46798" bIns="46798" anchor="ctr">
            <a:spAutoFit/>
          </a:bodyPr>
          <a:lstStyle>
            <a:lvl1pPr algn="ctr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index.html</a:t>
            </a:r>
          </a:p>
        </p:txBody>
      </p:sp>
      <p:grpSp>
        <p:nvGrpSpPr>
          <p:cNvPr id="682" name="Group 682"/>
          <p:cNvGrpSpPr/>
          <p:nvPr/>
        </p:nvGrpSpPr>
        <p:grpSpPr>
          <a:xfrm>
            <a:off x="1981200" y="4876800"/>
            <a:ext cx="609600" cy="533400"/>
            <a:chOff x="0" y="0"/>
            <a:chExt cx="609600" cy="533400"/>
          </a:xfrm>
        </p:grpSpPr>
        <p:sp>
          <p:nvSpPr>
            <p:cNvPr id="680" name="Shape 680"/>
            <p:cNvSpPr/>
            <p:nvPr/>
          </p:nvSpPr>
          <p:spPr>
            <a:xfrm>
              <a:off x="0" y="0"/>
              <a:ext cx="6096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468" y="78003"/>
              <a:ext cx="608663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ml</a:t>
              </a:r>
            </a:p>
          </p:txBody>
        </p:sp>
      </p:grpSp>
      <p:grpSp>
        <p:nvGrpSpPr>
          <p:cNvPr id="685" name="Group 685"/>
          <p:cNvGrpSpPr/>
          <p:nvPr/>
        </p:nvGrpSpPr>
        <p:grpSpPr>
          <a:xfrm>
            <a:off x="2590800" y="4876800"/>
            <a:ext cx="228600" cy="533400"/>
            <a:chOff x="0" y="0"/>
            <a:chExt cx="228600" cy="533400"/>
          </a:xfrm>
        </p:grpSpPr>
        <p:sp>
          <p:nvSpPr>
            <p:cNvPr id="683" name="Shape 683"/>
            <p:cNvSpPr/>
            <p:nvPr/>
          </p:nvSpPr>
          <p:spPr>
            <a:xfrm>
              <a:off x="0" y="0"/>
              <a:ext cx="228600" cy="533400"/>
            </a:xfrm>
            <a:prstGeom prst="roundRect">
              <a:avLst>
                <a:gd name="adj" fmla="val 694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462" y="78003"/>
              <a:ext cx="227678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88" name="Group 688"/>
          <p:cNvGrpSpPr/>
          <p:nvPr/>
        </p:nvGrpSpPr>
        <p:grpSpPr>
          <a:xfrm>
            <a:off x="3352795" y="4876800"/>
            <a:ext cx="687602" cy="533400"/>
            <a:chOff x="0" y="0"/>
            <a:chExt cx="687601" cy="533400"/>
          </a:xfrm>
        </p:grpSpPr>
        <p:sp>
          <p:nvSpPr>
            <p:cNvPr id="686" name="Shape 686"/>
            <p:cNvSpPr/>
            <p:nvPr/>
          </p:nvSpPr>
          <p:spPr>
            <a:xfrm>
              <a:off x="-1" y="0"/>
              <a:ext cx="687602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468" y="78003"/>
              <a:ext cx="686662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inde</a:t>
              </a:r>
            </a:p>
          </p:txBody>
        </p:sp>
      </p:grpSp>
      <p:grpSp>
        <p:nvGrpSpPr>
          <p:cNvPr id="691" name="Group 691"/>
          <p:cNvGrpSpPr/>
          <p:nvPr/>
        </p:nvGrpSpPr>
        <p:grpSpPr>
          <a:xfrm>
            <a:off x="3962395" y="4876800"/>
            <a:ext cx="305346" cy="533400"/>
            <a:chOff x="-1" y="0"/>
            <a:chExt cx="305345" cy="533400"/>
          </a:xfrm>
        </p:grpSpPr>
        <p:sp>
          <p:nvSpPr>
            <p:cNvPr id="689" name="Shape 689"/>
            <p:cNvSpPr/>
            <p:nvPr/>
          </p:nvSpPr>
          <p:spPr>
            <a:xfrm>
              <a:off x="-2" y="0"/>
              <a:ext cx="305346" cy="533400"/>
            </a:xfrm>
            <a:prstGeom prst="roundRect">
              <a:avLst>
                <a:gd name="adj" fmla="val 694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618" y="78003"/>
              <a:ext cx="304106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92" name="Shape 692"/>
          <p:cNvSpPr/>
          <p:nvPr/>
        </p:nvSpPr>
        <p:spPr>
          <a:xfrm>
            <a:off x="5791198" y="5105400"/>
            <a:ext cx="381007" cy="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95" name="Group 695"/>
          <p:cNvGrpSpPr/>
          <p:nvPr/>
        </p:nvGrpSpPr>
        <p:grpSpPr>
          <a:xfrm>
            <a:off x="4876800" y="4876800"/>
            <a:ext cx="609600" cy="533400"/>
            <a:chOff x="0" y="0"/>
            <a:chExt cx="609600" cy="533400"/>
          </a:xfrm>
        </p:grpSpPr>
        <p:sp>
          <p:nvSpPr>
            <p:cNvPr id="693" name="Shape 693"/>
            <p:cNvSpPr/>
            <p:nvPr/>
          </p:nvSpPr>
          <p:spPr>
            <a:xfrm>
              <a:off x="0" y="0"/>
              <a:ext cx="60960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4" name="Shape 694"/>
            <p:cNvSpPr txBox="1"/>
            <p:nvPr/>
          </p:nvSpPr>
          <p:spPr>
            <a:xfrm>
              <a:off x="468" y="78003"/>
              <a:ext cx="608663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x.th</a:t>
              </a:r>
            </a:p>
          </p:txBody>
        </p:sp>
      </p:grpSp>
      <p:grpSp>
        <p:nvGrpSpPr>
          <p:cNvPr id="698" name="Group 698"/>
          <p:cNvGrpSpPr/>
          <p:nvPr/>
        </p:nvGrpSpPr>
        <p:grpSpPr>
          <a:xfrm>
            <a:off x="5486400" y="4876800"/>
            <a:ext cx="228600" cy="533400"/>
            <a:chOff x="0" y="0"/>
            <a:chExt cx="228600" cy="533400"/>
          </a:xfrm>
        </p:grpSpPr>
        <p:sp>
          <p:nvSpPr>
            <p:cNvPr id="696" name="Shape 696"/>
            <p:cNvSpPr/>
            <p:nvPr/>
          </p:nvSpPr>
          <p:spPr>
            <a:xfrm>
              <a:off x="0" y="0"/>
              <a:ext cx="228600" cy="533400"/>
            </a:xfrm>
            <a:prstGeom prst="roundRect">
              <a:avLst>
                <a:gd name="adj" fmla="val 694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7" name="Shape 697"/>
            <p:cNvSpPr txBox="1"/>
            <p:nvPr/>
          </p:nvSpPr>
          <p:spPr>
            <a:xfrm>
              <a:off x="462" y="78003"/>
              <a:ext cx="227678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99" name="Shape 699"/>
          <p:cNvSpPr/>
          <p:nvPr/>
        </p:nvSpPr>
        <p:spPr>
          <a:xfrm>
            <a:off x="7162799" y="5105400"/>
            <a:ext cx="533406" cy="1590"/>
          </a:xfrm>
          <a:prstGeom prst="line">
            <a:avLst/>
          </a:prstGeom>
          <a:ln w="3816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02" name="Group 702"/>
          <p:cNvGrpSpPr/>
          <p:nvPr/>
        </p:nvGrpSpPr>
        <p:grpSpPr>
          <a:xfrm>
            <a:off x="6172195" y="4876800"/>
            <a:ext cx="762410" cy="533400"/>
            <a:chOff x="0" y="0"/>
            <a:chExt cx="762408" cy="533400"/>
          </a:xfrm>
        </p:grpSpPr>
        <p:sp>
          <p:nvSpPr>
            <p:cNvPr id="700" name="Shape 700"/>
            <p:cNvSpPr/>
            <p:nvPr/>
          </p:nvSpPr>
          <p:spPr>
            <a:xfrm>
              <a:off x="-1" y="0"/>
              <a:ext cx="762410" cy="533400"/>
            </a:xfrm>
            <a:prstGeom prst="roundRect">
              <a:avLst>
                <a:gd name="adj" fmla="val 296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1" name="Shape 701"/>
            <p:cNvSpPr txBox="1"/>
            <p:nvPr/>
          </p:nvSpPr>
          <p:spPr>
            <a:xfrm>
              <a:off x="468" y="78003"/>
              <a:ext cx="761473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GET</a:t>
              </a:r>
            </a:p>
          </p:txBody>
        </p:sp>
      </p:grpSp>
      <p:grpSp>
        <p:nvGrpSpPr>
          <p:cNvPr id="705" name="Group 705"/>
          <p:cNvGrpSpPr/>
          <p:nvPr/>
        </p:nvGrpSpPr>
        <p:grpSpPr>
          <a:xfrm>
            <a:off x="6934200" y="4876800"/>
            <a:ext cx="228600" cy="533400"/>
            <a:chOff x="0" y="0"/>
            <a:chExt cx="228600" cy="533400"/>
          </a:xfrm>
        </p:grpSpPr>
        <p:sp>
          <p:nvSpPr>
            <p:cNvPr id="703" name="Shape 703"/>
            <p:cNvSpPr/>
            <p:nvPr/>
          </p:nvSpPr>
          <p:spPr>
            <a:xfrm>
              <a:off x="0" y="0"/>
              <a:ext cx="228600" cy="533400"/>
            </a:xfrm>
            <a:prstGeom prst="roundRect">
              <a:avLst>
                <a:gd name="adj" fmla="val 694"/>
              </a:avLst>
            </a:pr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4" name="Shape 704"/>
            <p:cNvSpPr txBox="1"/>
            <p:nvPr/>
          </p:nvSpPr>
          <p:spPr>
            <a:xfrm>
              <a:off x="462" y="78003"/>
              <a:ext cx="227678" cy="37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706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882775"/>
            <a:ext cx="1238250" cy="108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3800" y="1828800"/>
            <a:ext cx="11430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4549775"/>
            <a:ext cx="1238250" cy="108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6200" y="4572000"/>
            <a:ext cx="1143000" cy="114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type="sldNum" sz="quarter" idx="4294967295"/>
          </p:nvPr>
        </p:nvSpPr>
        <p:spPr>
          <a:xfrm>
            <a:off x="8324849" y="6462712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2" name="Shape 712"/>
          <p:cNvSpPr txBox="1"/>
          <p:nvPr>
            <p:ph type="title" idx="4294967295"/>
          </p:nvPr>
        </p:nvSpPr>
        <p:spPr>
          <a:xfrm>
            <a:off x="877887" y="228600"/>
            <a:ext cx="7015163" cy="1144588"/>
          </a:xfrm>
          <a:prstGeom prst="rect">
            <a:avLst/>
          </a:prstGeom>
        </p:spPr>
        <p:txBody>
          <a:bodyPr lIns="42451" tIns="42451" rIns="42451" bIns="42451"/>
          <a:lstStyle>
            <a:lvl1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/>
            <a:r>
              <a:t>The rest of the course</a:t>
            </a:r>
          </a:p>
        </p:txBody>
      </p:sp>
      <p:sp>
        <p:nvSpPr>
          <p:cNvPr id="713" name="Shape 713"/>
          <p:cNvSpPr txBox="1"/>
          <p:nvPr>
            <p:ph type="body" idx="4294967295"/>
          </p:nvPr>
        </p:nvSpPr>
        <p:spPr>
          <a:xfrm>
            <a:off x="877887" y="1676400"/>
            <a:ext cx="7015163" cy="4573588"/>
          </a:xfrm>
          <a:prstGeom prst="rect">
            <a:avLst/>
          </a:prstGeom>
        </p:spPr>
        <p:txBody>
          <a:bodyPr lIns="42451" tIns="42451" rIns="42451" bIns="42451"/>
          <a:lstStyle/>
          <a:p>
            <a:pPr marL="431800" indent="-323850" defTabSz="457200">
              <a:buFont typeface="Gill Sans MT"/>
              <a:buChar char="❖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From birds-eye view, we will now focus on specific components</a:t>
            </a:r>
          </a:p>
          <a:p>
            <a:pPr marL="431800" indent="-323850" defTabSz="457200">
              <a:buFont typeface="Gill Sans MT"/>
              <a:buChar char="❖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Review these lectures for perspective when looking at the components</a:t>
            </a:r>
          </a:p>
          <a:p>
            <a:pPr marL="431800" indent="-323850" defTabSz="457200">
              <a:buFont typeface="Gill Sans MT"/>
              <a:buChar char="❖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Mostly classical material with some references to newer technologies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sldNum" sz="quarter" idx="4294967295"/>
          </p:nvPr>
        </p:nvSpPr>
        <p:spPr>
          <a:xfrm>
            <a:off x="8324849" y="6462712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" name="Shape 81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102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Layering</a:t>
            </a:r>
          </a:p>
        </p:txBody>
      </p:sp>
      <p:sp>
        <p:nvSpPr>
          <p:cNvPr id="82" name="Shape 82"/>
          <p:cNvSpPr txBox="1"/>
          <p:nvPr>
            <p:ph type="body" idx="4294967295"/>
          </p:nvPr>
        </p:nvSpPr>
        <p:spPr>
          <a:xfrm>
            <a:off x="857250" y="1344612"/>
            <a:ext cx="6994525" cy="4075113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Examples:</a:t>
            </a:r>
          </a:p>
          <a:p>
            <a:pPr lvl="1" marL="741362" indent="-284162" defTabSz="457200">
              <a:lnSpc>
                <a:spcPct val="99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Topology and physical configuration hidden by network-layer routing</a:t>
            </a:r>
          </a:p>
          <a:p>
            <a:pPr lvl="2" marL="1143000" indent="-228600" defTabSz="457200">
              <a:lnSpc>
                <a:spcPct val="99000"/>
              </a:lnSpc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Applications require no knowledge of this</a:t>
            </a:r>
          </a:p>
          <a:p>
            <a:pPr lvl="2" marL="1143000" indent="-228600" defTabSz="457200">
              <a:lnSpc>
                <a:spcPct val="99000"/>
              </a:lnSpc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New applications deployed without coordination with network operators or operating system vendors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2495544" y="5460992"/>
            <a:ext cx="3806509" cy="483875"/>
            <a:chOff x="-1" y="0"/>
            <a:chExt cx="3806507" cy="483874"/>
          </a:xfrm>
        </p:grpSpPr>
        <p:sp>
          <p:nvSpPr>
            <p:cNvPr id="83" name="Shape 83"/>
            <p:cNvSpPr/>
            <p:nvPr/>
          </p:nvSpPr>
          <p:spPr>
            <a:xfrm>
              <a:off x="-2" y="-1"/>
              <a:ext cx="3806509" cy="483875"/>
            </a:xfrm>
            <a:prstGeom prst="roundRect">
              <a:avLst>
                <a:gd name="adj" fmla="val 259"/>
              </a:avLst>
            </a:prstGeom>
            <a:solidFill>
              <a:srgbClr val="FF6600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57" y="22316"/>
              <a:ext cx="3805792" cy="439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Link hardware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2495543" y="4978392"/>
            <a:ext cx="3801745" cy="483875"/>
            <a:chOff x="-1" y="0"/>
            <a:chExt cx="3801743" cy="483874"/>
          </a:xfrm>
        </p:grpSpPr>
        <p:sp>
          <p:nvSpPr>
            <p:cNvPr id="86" name="Shape 86"/>
            <p:cNvSpPr/>
            <p:nvPr/>
          </p:nvSpPr>
          <p:spPr>
            <a:xfrm>
              <a:off x="-2" y="-1"/>
              <a:ext cx="3801745" cy="483875"/>
            </a:xfrm>
            <a:prstGeom prst="roundRect">
              <a:avLst>
                <a:gd name="adj" fmla="val 259"/>
              </a:avLst>
            </a:prstGeom>
            <a:solidFill>
              <a:srgbClr val="CC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57" y="22316"/>
              <a:ext cx="3801026" cy="439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Host-to-host connectivity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2495545" y="4495793"/>
            <a:ext cx="3795392" cy="482282"/>
            <a:chOff x="0" y="0"/>
            <a:chExt cx="3795391" cy="482280"/>
          </a:xfrm>
        </p:grpSpPr>
        <p:sp>
          <p:nvSpPr>
            <p:cNvPr id="89" name="Shape 89"/>
            <p:cNvSpPr/>
            <p:nvPr/>
          </p:nvSpPr>
          <p:spPr>
            <a:xfrm>
              <a:off x="-1" y="-1"/>
              <a:ext cx="3795392" cy="482281"/>
            </a:xfrm>
            <a:prstGeom prst="roundRect">
              <a:avLst>
                <a:gd name="adj" fmla="val 259"/>
              </a:avLst>
            </a:prstGeom>
            <a:solidFill>
              <a:srgbClr val="B2B2B2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356" y="21520"/>
              <a:ext cx="3794677" cy="439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8" tIns="46798" rIns="46798" bIns="46798" numCol="1" anchor="ctr">
              <a:spAutoFit/>
            </a:bodyPr>
            <a:lstStyle>
              <a:lvl1pPr algn="ctr"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sldNum" sz="quarter" idx="4294967295"/>
          </p:nvPr>
        </p:nvSpPr>
        <p:spPr>
          <a:xfrm>
            <a:off x="8324849" y="6462712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" name="Shape 94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102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Layering in Protocols</a:t>
            </a:r>
          </a:p>
        </p:txBody>
      </p:sp>
      <p:sp>
        <p:nvSpPr>
          <p:cNvPr id="95" name="Shape 95"/>
          <p:cNvSpPr txBox="1"/>
          <p:nvPr>
            <p:ph type="body" idx="4294967295"/>
          </p:nvPr>
        </p:nvSpPr>
        <p:spPr>
          <a:xfrm>
            <a:off x="685800" y="1447800"/>
            <a:ext cx="7772400" cy="4975225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lnSpc>
                <a:spcPct val="102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Set of rules governing communication between network elements (applications, hosts, routers)</a:t>
            </a:r>
          </a:p>
          <a:p>
            <a:pPr marL="341310" indent="-341310" defTabSz="457200"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Protocols specify: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Interface to higher layers (API) 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Interface to peer 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Format and order of messages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Actions taken on receipt of a message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Interface defines interaction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sldNum" sz="quarter" idx="4294967295"/>
          </p:nvPr>
        </p:nvSpPr>
        <p:spPr>
          <a:xfrm>
            <a:off x="8324849" y="6462712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0" name="Shape 100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29768">
              <a:lnSpc>
                <a:spcPct val="102000"/>
              </a:lnSpc>
              <a:tabLst>
                <a:tab pos="850900" algn="l"/>
                <a:tab pos="1714500" algn="l"/>
                <a:tab pos="2578100" algn="l"/>
                <a:tab pos="3429000" algn="l"/>
                <a:tab pos="4292600" algn="l"/>
                <a:tab pos="5156200" algn="l"/>
                <a:tab pos="6007100" algn="l"/>
                <a:tab pos="6870700" algn="l"/>
                <a:tab pos="7734300" algn="l"/>
                <a:tab pos="8585200" algn="l"/>
                <a:tab pos="9448800" algn="l"/>
              </a:tabLst>
              <a:defRPr sz="4100"/>
            </a:lvl1pPr>
          </a:lstStyle>
          <a:p>
            <a:pPr/>
            <a:r>
              <a:t>Layering in Networks: OSI Model</a:t>
            </a:r>
          </a:p>
        </p:txBody>
      </p:sp>
      <p:sp>
        <p:nvSpPr>
          <p:cNvPr id="101" name="Shape 101"/>
          <p:cNvSpPr txBox="1"/>
          <p:nvPr>
            <p:ph type="body" sz="half" idx="4294967295"/>
          </p:nvPr>
        </p:nvSpPr>
        <p:spPr>
          <a:xfrm>
            <a:off x="603250" y="1673225"/>
            <a:ext cx="5162550" cy="3494088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279874" indent="-279874" defTabSz="374904">
              <a:lnSpc>
                <a:spcPct val="99000"/>
              </a:lnSpc>
              <a:spcBef>
                <a:spcPts val="300"/>
              </a:spcBef>
              <a:buFont typeface="Gill Sans MT"/>
              <a:buChar char="❖"/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600"/>
            </a:pPr>
            <a:r>
              <a:t>Physical</a:t>
            </a:r>
          </a:p>
          <a:p>
            <a:pPr lvl="1" marL="607917" indent="-233013" defTabSz="374904">
              <a:lnSpc>
                <a:spcPct val="99000"/>
              </a:lnSpc>
              <a:spcBef>
                <a:spcPts val="0"/>
              </a:spcBef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400"/>
            </a:pPr>
            <a:r>
              <a:t>how to transmit bits</a:t>
            </a:r>
          </a:p>
          <a:p>
            <a:pPr marL="279874" indent="-279874" defTabSz="374904">
              <a:lnSpc>
                <a:spcPct val="99000"/>
              </a:lnSpc>
              <a:spcBef>
                <a:spcPts val="300"/>
              </a:spcBef>
              <a:buFont typeface="Gill Sans MT"/>
              <a:buChar char="❖"/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600"/>
            </a:pPr>
            <a:r>
              <a:t>Data link</a:t>
            </a:r>
          </a:p>
          <a:p>
            <a:pPr lvl="1" marL="607917" indent="-233013" defTabSz="374904">
              <a:lnSpc>
                <a:spcPct val="99000"/>
              </a:lnSpc>
              <a:spcBef>
                <a:spcPts val="0"/>
              </a:spcBef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400"/>
            </a:pPr>
            <a:r>
              <a:t>how to transmit frames</a:t>
            </a:r>
          </a:p>
          <a:p>
            <a:pPr marL="279874" indent="-279874" defTabSz="374904">
              <a:lnSpc>
                <a:spcPct val="99000"/>
              </a:lnSpc>
              <a:spcBef>
                <a:spcPts val="300"/>
              </a:spcBef>
              <a:buFont typeface="Gill Sans MT"/>
              <a:buChar char="❖"/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600"/>
            </a:pPr>
            <a:r>
              <a:t>Network</a:t>
            </a:r>
          </a:p>
          <a:p>
            <a:pPr lvl="1" marL="607917" indent="-233013" defTabSz="374904">
              <a:lnSpc>
                <a:spcPct val="99000"/>
              </a:lnSpc>
              <a:spcBef>
                <a:spcPts val="0"/>
              </a:spcBef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400"/>
            </a:pPr>
            <a:r>
              <a:t>how to route packets host-to-host</a:t>
            </a:r>
          </a:p>
          <a:p>
            <a:pPr marL="279874" indent="-279874" defTabSz="374904">
              <a:lnSpc>
                <a:spcPct val="99000"/>
              </a:lnSpc>
              <a:spcBef>
                <a:spcPts val="300"/>
              </a:spcBef>
              <a:buFont typeface="Gill Sans MT"/>
              <a:buChar char="❖"/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600"/>
            </a:pPr>
            <a:r>
              <a:t>Transport</a:t>
            </a:r>
          </a:p>
          <a:p>
            <a:pPr lvl="1" marL="607917" indent="-233013" defTabSz="374904">
              <a:lnSpc>
                <a:spcPct val="99000"/>
              </a:lnSpc>
              <a:spcBef>
                <a:spcPts val="0"/>
              </a:spcBef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400"/>
            </a:pPr>
            <a:r>
              <a:t>how to send packets end2end</a:t>
            </a:r>
          </a:p>
          <a:p>
            <a:pPr marL="279874" indent="-279874" defTabSz="374904">
              <a:lnSpc>
                <a:spcPct val="99000"/>
              </a:lnSpc>
              <a:spcBef>
                <a:spcPts val="300"/>
              </a:spcBef>
              <a:buFont typeface="Gill Sans MT"/>
              <a:buChar char="❖"/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600"/>
            </a:pPr>
            <a:r>
              <a:t>Session</a:t>
            </a:r>
          </a:p>
          <a:p>
            <a:pPr lvl="1" marL="607917" indent="-233013" defTabSz="374904">
              <a:lnSpc>
                <a:spcPct val="99000"/>
              </a:lnSpc>
              <a:spcBef>
                <a:spcPts val="0"/>
              </a:spcBef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400"/>
            </a:pPr>
            <a:r>
              <a:t>how to tie flows together</a:t>
            </a:r>
          </a:p>
          <a:p>
            <a:pPr marL="279874" indent="-279874" defTabSz="374904">
              <a:lnSpc>
                <a:spcPct val="99000"/>
              </a:lnSpc>
              <a:spcBef>
                <a:spcPts val="300"/>
              </a:spcBef>
              <a:buFont typeface="Gill Sans MT"/>
              <a:buChar char="❖"/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600"/>
            </a:pPr>
            <a:r>
              <a:t>Presentation</a:t>
            </a:r>
          </a:p>
          <a:p>
            <a:pPr lvl="1" marL="607917" indent="-233013" defTabSz="374904">
              <a:lnSpc>
                <a:spcPct val="99000"/>
              </a:lnSpc>
              <a:spcBef>
                <a:spcPts val="0"/>
              </a:spcBef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400"/>
            </a:pPr>
            <a:r>
              <a:t>byte ordering, formatting</a:t>
            </a:r>
          </a:p>
          <a:p>
            <a:pPr marL="279874" indent="-279874" defTabSz="374904">
              <a:lnSpc>
                <a:spcPct val="99000"/>
              </a:lnSpc>
              <a:spcBef>
                <a:spcPts val="300"/>
              </a:spcBef>
              <a:buFont typeface="Gill Sans MT"/>
              <a:buChar char="❖"/>
              <a:tabLst>
                <a:tab pos="736600" algn="l"/>
                <a:tab pos="1485900" algn="l"/>
                <a:tab pos="2235200" algn="l"/>
                <a:tab pos="2984500" algn="l"/>
                <a:tab pos="3733800" algn="l"/>
                <a:tab pos="4483100" algn="l"/>
                <a:tab pos="5232400" algn="l"/>
                <a:tab pos="5981700" algn="l"/>
                <a:tab pos="6731000" algn="l"/>
                <a:tab pos="7480300" algn="l"/>
                <a:tab pos="8229600" algn="l"/>
              </a:tabLst>
              <a:defRPr sz="1600"/>
            </a:pPr>
            <a:r>
              <a:t>Application: everything else</a:t>
            </a:r>
          </a:p>
        </p:txBody>
      </p:sp>
      <p:grpSp>
        <p:nvGrpSpPr>
          <p:cNvPr id="118" name="Group 118"/>
          <p:cNvGrpSpPr/>
          <p:nvPr/>
        </p:nvGrpSpPr>
        <p:grpSpPr>
          <a:xfrm>
            <a:off x="6137756" y="1858957"/>
            <a:ext cx="2744314" cy="3579186"/>
            <a:chOff x="-1" y="-1"/>
            <a:chExt cx="2744313" cy="3579184"/>
          </a:xfrm>
        </p:grpSpPr>
        <p:sp>
          <p:nvSpPr>
            <p:cNvPr id="102" name="Shape 102"/>
            <p:cNvSpPr/>
            <p:nvPr/>
          </p:nvSpPr>
          <p:spPr>
            <a:xfrm>
              <a:off x="1296503" y="1752603"/>
              <a:ext cx="1447810" cy="457205"/>
            </a:xfrm>
            <a:prstGeom prst="roundRect">
              <a:avLst>
                <a:gd name="adj" fmla="val 347"/>
              </a:avLst>
            </a:prstGeom>
            <a:solidFill>
              <a:schemeClr val="accent1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296503" y="2209803"/>
              <a:ext cx="1447810" cy="457205"/>
            </a:xfrm>
            <a:prstGeom prst="roundRect">
              <a:avLst>
                <a:gd name="adj" fmla="val 347"/>
              </a:avLst>
            </a:prstGeom>
            <a:solidFill>
              <a:srgbClr val="B2B2B2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6503" y="609601"/>
              <a:ext cx="1447810" cy="381005"/>
            </a:xfrm>
            <a:prstGeom prst="roundRect">
              <a:avLst>
                <a:gd name="adj" fmla="val 417"/>
              </a:avLst>
            </a:prstGeom>
            <a:solidFill>
              <a:schemeClr val="accent2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296503" y="228601"/>
              <a:ext cx="1447810" cy="381005"/>
            </a:xfrm>
            <a:prstGeom prst="roundRect">
              <a:avLst>
                <a:gd name="adj" fmla="val 417"/>
              </a:avLst>
            </a:prstGeom>
            <a:solidFill>
              <a:srgbClr val="CC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1733189" y="3288203"/>
              <a:ext cx="501399" cy="290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8" tIns="46798" rIns="46798" bIns="46798" numCol="1" anchor="t">
              <a:spAutoFit/>
            </a:bodyPr>
            <a:lstStyle>
              <a:lvl1pPr algn="ctr"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Host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0" y="229088"/>
              <a:ext cx="1074300" cy="290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8" tIns="46798" rIns="46798" bIns="46798" numCol="1" anchor="t">
              <a:spAutoFit/>
            </a:bodyPr>
            <a:lstStyle>
              <a:lvl1pPr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Application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1587" y="1448288"/>
              <a:ext cx="926278" cy="290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8" tIns="46798" rIns="46798" bIns="46798" numCol="1" anchor="t">
              <a:spAutoFit/>
            </a:bodyPr>
            <a:lstStyle>
              <a:lvl1pPr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Transport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587" y="1829290"/>
              <a:ext cx="807774" cy="290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8" tIns="46798" rIns="46798" bIns="46798" numCol="1" anchor="t">
              <a:spAutoFit/>
            </a:bodyPr>
            <a:lstStyle>
              <a:lvl1pPr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Network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587" y="2286490"/>
              <a:ext cx="906571" cy="290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8" tIns="46798" rIns="46798" bIns="46798" numCol="1" anchor="t">
              <a:spAutoFit/>
            </a:bodyPr>
            <a:lstStyle>
              <a:lvl1pPr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 Link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1296503" y="1371601"/>
              <a:ext cx="1447810" cy="381007"/>
            </a:xfrm>
            <a:prstGeom prst="roundRect">
              <a:avLst>
                <a:gd name="adj" fmla="val 41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96503" y="990601"/>
              <a:ext cx="1447810" cy="381005"/>
            </a:xfrm>
            <a:prstGeom prst="roundRect">
              <a:avLst>
                <a:gd name="adj" fmla="val 417"/>
              </a:avLst>
            </a:pr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-2" y="686288"/>
              <a:ext cx="1183255" cy="290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8" tIns="46798" rIns="46798" bIns="46798" numCol="1" anchor="t">
              <a:spAutoFit/>
            </a:bodyPr>
            <a:lstStyle>
              <a:lvl1pPr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Presentation</a:t>
              </a: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-2" y="1067288"/>
              <a:ext cx="788153" cy="290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8" tIns="46798" rIns="46798" bIns="46798" numCol="1" anchor="t">
              <a:spAutoFit/>
            </a:bodyPr>
            <a:lstStyle>
              <a:lvl1pPr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Session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1296503" y="2667003"/>
              <a:ext cx="1447810" cy="457205"/>
            </a:xfrm>
            <a:prstGeom prst="roundRect">
              <a:avLst>
                <a:gd name="adj" fmla="val 347"/>
              </a:avLst>
            </a:prstGeom>
            <a:solidFill>
              <a:srgbClr val="FF9933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982303" y="-1"/>
              <a:ext cx="1593" cy="2971809"/>
            </a:xfrm>
            <a:prstGeom prst="line">
              <a:avLst/>
            </a:prstGeom>
            <a:noFill/>
            <a:ln w="936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1587" y="2743690"/>
              <a:ext cx="827829" cy="290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8" tIns="46798" rIns="46798" bIns="46798" numCol="1" anchor="t">
              <a:spAutoFit/>
            </a:bodyPr>
            <a:lstStyle>
              <a:lvl1pPr>
                <a:lnSpc>
                  <a:spcPct val="104999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Physical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sldNum" sz="quarter" idx="4294967295"/>
          </p:nvPr>
        </p:nvSpPr>
        <p:spPr>
          <a:xfrm>
            <a:off x="8324849" y="6462712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3817935" y="1447799"/>
            <a:ext cx="4048131" cy="3833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015" y="0"/>
                </a:moveTo>
                <a:lnTo>
                  <a:pt x="21549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7129460" y="2246309"/>
            <a:ext cx="638181" cy="852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601"/>
                </a:moveTo>
                <a:lnTo>
                  <a:pt x="1504" y="0"/>
                </a:lnTo>
                <a:lnTo>
                  <a:pt x="0" y="18905"/>
                </a:lnTo>
                <a:lnTo>
                  <a:pt x="13003" y="21600"/>
                </a:lnTo>
                <a:lnTo>
                  <a:pt x="21600" y="1460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Shape 123"/>
          <p:cNvSpPr txBox="1"/>
          <p:nvPr/>
        </p:nvSpPr>
        <p:spPr>
          <a:xfrm>
            <a:off x="758823" y="696912"/>
            <a:ext cx="894315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message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25459" y="971549"/>
            <a:ext cx="893522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segment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41298" y="1284287"/>
            <a:ext cx="994527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datagram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95259" y="1617662"/>
            <a:ext cx="678217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frame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716208" y="223835"/>
            <a:ext cx="104130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source</a:t>
            </a:r>
          </a:p>
        </p:txBody>
      </p:sp>
      <p:pic>
        <p:nvPicPr>
          <p:cNvPr id="12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925" y="1201737"/>
            <a:ext cx="646113" cy="53340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3868737" y="654046"/>
            <a:ext cx="360368" cy="1577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48" y="8487"/>
                </a:moveTo>
                <a:lnTo>
                  <a:pt x="0" y="0"/>
                </a:lnTo>
                <a:lnTo>
                  <a:pt x="0" y="21600"/>
                </a:lnTo>
                <a:lnTo>
                  <a:pt x="21600" y="11875"/>
                </a:lnTo>
                <a:lnTo>
                  <a:pt x="20548" y="848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41" name="Group 141"/>
          <p:cNvGrpSpPr/>
          <p:nvPr/>
        </p:nvGrpSpPr>
        <p:grpSpPr>
          <a:xfrm>
            <a:off x="7488230" y="2827329"/>
            <a:ext cx="976327" cy="277828"/>
            <a:chOff x="-1" y="0"/>
            <a:chExt cx="976326" cy="277826"/>
          </a:xfrm>
        </p:grpSpPr>
        <p:sp>
          <p:nvSpPr>
            <p:cNvPr id="130" name="Shape 130"/>
            <p:cNvSpPr/>
            <p:nvPr/>
          </p:nvSpPr>
          <p:spPr>
            <a:xfrm>
              <a:off x="-2" y="119065"/>
              <a:ext cx="946740" cy="15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54" y="0"/>
                  </a:moveTo>
                  <a:lnTo>
                    <a:pt x="21600" y="0"/>
                  </a:lnTo>
                  <a:lnTo>
                    <a:pt x="16329" y="21600"/>
                  </a:lnTo>
                  <a:lnTo>
                    <a:pt x="0" y="21600"/>
                  </a:lnTo>
                  <a:lnTo>
                    <a:pt x="5754" y="0"/>
                  </a:lnTo>
                  <a:close/>
                </a:path>
              </a:pathLst>
            </a:custGeom>
            <a:solidFill>
              <a:srgbClr val="CC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1134" y="-1"/>
              <a:ext cx="927013" cy="27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27" y="11530"/>
                  </a:lnTo>
                  <a:lnTo>
                    <a:pt x="21600" y="0"/>
                  </a:lnTo>
                  <a:lnTo>
                    <a:pt x="21600" y="999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9586" y="-1"/>
              <a:ext cx="946740" cy="15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54" y="0"/>
                  </a:moveTo>
                  <a:lnTo>
                    <a:pt x="21600" y="0"/>
                  </a:lnTo>
                  <a:lnTo>
                    <a:pt x="16329" y="21600"/>
                  </a:lnTo>
                  <a:lnTo>
                    <a:pt x="0" y="21600"/>
                  </a:lnTo>
                  <a:lnTo>
                    <a:pt x="5754" y="0"/>
                  </a:lnTo>
                  <a:close/>
                </a:path>
              </a:pathLst>
            </a:custGeom>
            <a:solidFill>
              <a:srgbClr val="CC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36" name="Group 136"/>
            <p:cNvGrpSpPr/>
            <p:nvPr/>
          </p:nvGrpSpPr>
          <p:grpSpPr>
            <a:xfrm>
              <a:off x="316981" y="23234"/>
              <a:ext cx="335311" cy="99714"/>
              <a:chOff x="-1" y="0"/>
              <a:chExt cx="335310" cy="99713"/>
            </a:xfrm>
          </p:grpSpPr>
          <p:sp>
            <p:nvSpPr>
              <p:cNvPr id="133" name="Shape 133"/>
              <p:cNvSpPr/>
              <p:nvPr/>
            </p:nvSpPr>
            <p:spPr>
              <a:xfrm flipV="1">
                <a:off x="-2" y="0"/>
                <a:ext cx="119756" cy="204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229924" y="99708"/>
                <a:ext cx="105386" cy="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10170" y="2034"/>
                <a:ext cx="124546" cy="9768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>
              <a:off x="336708" y="21293"/>
              <a:ext cx="335310" cy="99715"/>
              <a:chOff x="0" y="0"/>
              <a:chExt cx="335309" cy="99714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-2" y="97673"/>
                <a:ext cx="119756" cy="204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229923" y="1270"/>
                <a:ext cx="105386" cy="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" name="Shape 139"/>
              <p:cNvSpPr/>
              <p:nvPr/>
            </p:nvSpPr>
            <p:spPr>
              <a:xfrm flipV="1">
                <a:off x="110169" y="-1"/>
                <a:ext cx="124546" cy="9768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42" name="Shape 142"/>
          <p:cNvSpPr/>
          <p:nvPr/>
        </p:nvSpPr>
        <p:spPr>
          <a:xfrm>
            <a:off x="2644774" y="660400"/>
            <a:ext cx="1296989" cy="154622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2597150" y="731834"/>
            <a:ext cx="1273175" cy="153670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2597149" y="1049336"/>
            <a:ext cx="1263657" cy="31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 txBox="1"/>
          <p:nvPr/>
        </p:nvSpPr>
        <p:spPr>
          <a:xfrm>
            <a:off x="2554284" y="698498"/>
            <a:ext cx="1317629" cy="180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application</a:t>
            </a:r>
          </a:p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transport</a:t>
            </a:r>
          </a:p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network</a:t>
            </a:r>
          </a:p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link</a:t>
            </a:r>
          </a:p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physical</a:t>
            </a:r>
          </a:p>
        </p:txBody>
      </p:sp>
      <p:sp>
        <p:nvSpPr>
          <p:cNvPr id="146" name="Shape 146"/>
          <p:cNvSpPr/>
          <p:nvPr/>
        </p:nvSpPr>
        <p:spPr>
          <a:xfrm>
            <a:off x="2605084" y="1370011"/>
            <a:ext cx="1263658" cy="31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Shape 147"/>
          <p:cNvSpPr/>
          <p:nvPr/>
        </p:nvSpPr>
        <p:spPr>
          <a:xfrm>
            <a:off x="2609849" y="1650999"/>
            <a:ext cx="1263657" cy="31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2609849" y="1927224"/>
            <a:ext cx="1263657" cy="31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57" name="Group 157"/>
          <p:cNvGrpSpPr/>
          <p:nvPr/>
        </p:nvGrpSpPr>
        <p:grpSpPr>
          <a:xfrm>
            <a:off x="1048601" y="1561338"/>
            <a:ext cx="1346942" cy="452371"/>
            <a:chOff x="0" y="0"/>
            <a:chExt cx="1346941" cy="452370"/>
          </a:xfrm>
        </p:grpSpPr>
        <p:sp>
          <p:nvSpPr>
            <p:cNvPr id="149" name="Shape 149"/>
            <p:cNvSpPr/>
            <p:nvPr/>
          </p:nvSpPr>
          <p:spPr>
            <a:xfrm>
              <a:off x="13429" y="107124"/>
              <a:ext cx="1333512" cy="25718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578694" y="0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279438" y="0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-1" y="0"/>
              <a:ext cx="282446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l</a:t>
              </a: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1002067" y="66167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54" name="Shape 154"/>
            <p:cNvSpPr/>
            <p:nvPr/>
          </p:nvSpPr>
          <p:spPr>
            <a:xfrm flipH="1">
              <a:off x="275368" y="107124"/>
              <a:ext cx="6" cy="2571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61118" y="116649"/>
              <a:ext cx="6" cy="2444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65919" y="111887"/>
              <a:ext cx="6" cy="2476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1309681" y="1262888"/>
            <a:ext cx="1082685" cy="452371"/>
            <a:chOff x="0" y="0"/>
            <a:chExt cx="1082684" cy="452370"/>
          </a:xfrm>
        </p:grpSpPr>
        <p:sp>
          <p:nvSpPr>
            <p:cNvPr id="158" name="Shape 158"/>
            <p:cNvSpPr/>
            <p:nvPr/>
          </p:nvSpPr>
          <p:spPr>
            <a:xfrm>
              <a:off x="-1" y="107124"/>
              <a:ext cx="1082686" cy="25718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14439" y="0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5181" y="0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737814" y="66167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296864" y="116649"/>
              <a:ext cx="6" cy="2444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" name="Shape 163"/>
            <p:cNvSpPr/>
            <p:nvPr/>
          </p:nvSpPr>
          <p:spPr>
            <a:xfrm flipH="1">
              <a:off x="601666" y="111887"/>
              <a:ext cx="6" cy="2476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1609830" y="954913"/>
            <a:ext cx="768253" cy="452371"/>
            <a:chOff x="-1" y="0"/>
            <a:chExt cx="768252" cy="452370"/>
          </a:xfrm>
        </p:grpSpPr>
        <p:sp>
          <p:nvSpPr>
            <p:cNvPr id="165" name="Shape 165"/>
            <p:cNvSpPr/>
            <p:nvPr/>
          </p:nvSpPr>
          <p:spPr>
            <a:xfrm>
              <a:off x="3060" y="107124"/>
              <a:ext cx="765192" cy="25718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-2" y="0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423376" y="66167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68" name="Shape 168"/>
            <p:cNvSpPr/>
            <p:nvPr/>
          </p:nvSpPr>
          <p:spPr>
            <a:xfrm flipH="1">
              <a:off x="287227" y="111887"/>
              <a:ext cx="6" cy="2476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878006" y="708336"/>
            <a:ext cx="495312" cy="332737"/>
            <a:chOff x="0" y="-1"/>
            <a:chExt cx="495310" cy="332735"/>
          </a:xfrm>
        </p:grpSpPr>
        <p:sp>
          <p:nvSpPr>
            <p:cNvPr id="170" name="Shape 170"/>
            <p:cNvSpPr/>
            <p:nvPr/>
          </p:nvSpPr>
          <p:spPr>
            <a:xfrm>
              <a:off x="-1" y="40958"/>
              <a:ext cx="495312" cy="257184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150436" y="-3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173" name="Shape 173"/>
          <p:cNvSpPr txBox="1"/>
          <p:nvPr/>
        </p:nvSpPr>
        <p:spPr>
          <a:xfrm>
            <a:off x="1547811" y="4157662"/>
            <a:ext cx="142734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destination</a:t>
            </a:r>
          </a:p>
        </p:txBody>
      </p:sp>
      <p:pic>
        <p:nvPicPr>
          <p:cNvPr id="17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9925" y="5087937"/>
            <a:ext cx="646113" cy="53340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2979734" y="4540247"/>
            <a:ext cx="360366" cy="1577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48" y="8487"/>
                </a:moveTo>
                <a:lnTo>
                  <a:pt x="0" y="0"/>
                </a:lnTo>
                <a:lnTo>
                  <a:pt x="0" y="21600"/>
                </a:lnTo>
                <a:lnTo>
                  <a:pt x="21600" y="11875"/>
                </a:lnTo>
                <a:lnTo>
                  <a:pt x="20548" y="848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1755774" y="4546600"/>
            <a:ext cx="1296989" cy="154622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1708150" y="4618037"/>
            <a:ext cx="1273175" cy="1536706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1708149" y="4935535"/>
            <a:ext cx="1263657" cy="31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Shape 179"/>
          <p:cNvSpPr txBox="1"/>
          <p:nvPr/>
        </p:nvSpPr>
        <p:spPr>
          <a:xfrm>
            <a:off x="1665284" y="4584698"/>
            <a:ext cx="1317629" cy="180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application</a:t>
            </a:r>
          </a:p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transport</a:t>
            </a:r>
          </a:p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network</a:t>
            </a:r>
          </a:p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link</a:t>
            </a:r>
          </a:p>
          <a:p>
            <a:pPr algn="ctr">
              <a:lnSpc>
                <a:spcPct val="110000"/>
              </a:lnSpc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physical</a:t>
            </a:r>
          </a:p>
        </p:txBody>
      </p:sp>
      <p:sp>
        <p:nvSpPr>
          <p:cNvPr id="180" name="Shape 180"/>
          <p:cNvSpPr/>
          <p:nvPr/>
        </p:nvSpPr>
        <p:spPr>
          <a:xfrm>
            <a:off x="1716084" y="5256210"/>
            <a:ext cx="1263658" cy="31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Shape 181"/>
          <p:cNvSpPr/>
          <p:nvPr/>
        </p:nvSpPr>
        <p:spPr>
          <a:xfrm>
            <a:off x="1720849" y="5537200"/>
            <a:ext cx="1263657" cy="31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>
            <a:off x="1720849" y="5813425"/>
            <a:ext cx="1263657" cy="31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1" name="Group 191"/>
          <p:cNvGrpSpPr/>
          <p:nvPr/>
        </p:nvGrpSpPr>
        <p:grpSpPr>
          <a:xfrm>
            <a:off x="159601" y="5447538"/>
            <a:ext cx="1346942" cy="452371"/>
            <a:chOff x="-1" y="0"/>
            <a:chExt cx="1346940" cy="452370"/>
          </a:xfrm>
        </p:grpSpPr>
        <p:sp>
          <p:nvSpPr>
            <p:cNvPr id="183" name="Shape 183"/>
            <p:cNvSpPr/>
            <p:nvPr/>
          </p:nvSpPr>
          <p:spPr>
            <a:xfrm>
              <a:off x="13429" y="107124"/>
              <a:ext cx="1333511" cy="25718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578693" y="0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279437" y="0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-2" y="0"/>
              <a:ext cx="282446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l</a:t>
              </a: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1002067" y="66167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88" name="Shape 188"/>
            <p:cNvSpPr/>
            <p:nvPr/>
          </p:nvSpPr>
          <p:spPr>
            <a:xfrm flipH="1">
              <a:off x="275367" y="107124"/>
              <a:ext cx="6" cy="2571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61117" y="116649"/>
              <a:ext cx="6" cy="2444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65919" y="111887"/>
              <a:ext cx="6" cy="2476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420683" y="5149088"/>
            <a:ext cx="1082686" cy="452371"/>
            <a:chOff x="0" y="0"/>
            <a:chExt cx="1082684" cy="452370"/>
          </a:xfrm>
        </p:grpSpPr>
        <p:sp>
          <p:nvSpPr>
            <p:cNvPr id="192" name="Shape 192"/>
            <p:cNvSpPr/>
            <p:nvPr/>
          </p:nvSpPr>
          <p:spPr>
            <a:xfrm>
              <a:off x="-1" y="107124"/>
              <a:ext cx="1082686" cy="25718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314438" y="0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15180" y="0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737813" y="66167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96" name="Shape 196"/>
            <p:cNvSpPr/>
            <p:nvPr/>
          </p:nvSpPr>
          <p:spPr>
            <a:xfrm flipH="1">
              <a:off x="296863" y="116649"/>
              <a:ext cx="6" cy="2444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" name="Shape 197"/>
            <p:cNvSpPr/>
            <p:nvPr/>
          </p:nvSpPr>
          <p:spPr>
            <a:xfrm flipH="1">
              <a:off x="601665" y="111887"/>
              <a:ext cx="6" cy="2476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720830" y="4841113"/>
            <a:ext cx="768254" cy="452371"/>
            <a:chOff x="0" y="0"/>
            <a:chExt cx="768252" cy="452370"/>
          </a:xfrm>
        </p:grpSpPr>
        <p:sp>
          <p:nvSpPr>
            <p:cNvPr id="199" name="Shape 199"/>
            <p:cNvSpPr/>
            <p:nvPr/>
          </p:nvSpPr>
          <p:spPr>
            <a:xfrm>
              <a:off x="3061" y="107124"/>
              <a:ext cx="765192" cy="25718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-1" y="0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423377" y="66167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202" name="Shape 202"/>
            <p:cNvSpPr/>
            <p:nvPr/>
          </p:nvSpPr>
          <p:spPr>
            <a:xfrm flipH="1">
              <a:off x="287227" y="111887"/>
              <a:ext cx="6" cy="2476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989007" y="4594536"/>
            <a:ext cx="495312" cy="332737"/>
            <a:chOff x="0" y="-1"/>
            <a:chExt cx="495310" cy="332735"/>
          </a:xfrm>
        </p:grpSpPr>
        <p:sp>
          <p:nvSpPr>
            <p:cNvPr id="204" name="Shape 204"/>
            <p:cNvSpPr/>
            <p:nvPr/>
          </p:nvSpPr>
          <p:spPr>
            <a:xfrm>
              <a:off x="-1" y="40958"/>
              <a:ext cx="495312" cy="25718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50436" y="-3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5654668" y="4164006"/>
            <a:ext cx="1387486" cy="1145539"/>
            <a:chOff x="0" y="0"/>
            <a:chExt cx="1387484" cy="1145538"/>
          </a:xfrm>
        </p:grpSpPr>
        <p:sp>
          <p:nvSpPr>
            <p:cNvPr id="207" name="Shape 207"/>
            <p:cNvSpPr/>
            <p:nvPr/>
          </p:nvSpPr>
          <p:spPr>
            <a:xfrm>
              <a:off x="90488" y="-1"/>
              <a:ext cx="1296996" cy="9461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863" y="71438"/>
              <a:ext cx="1273184" cy="946158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2863" y="388938"/>
              <a:ext cx="1263656" cy="318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-1" y="38101"/>
              <a:ext cx="1317633" cy="110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lnSpc>
                  <a:spcPct val="110000"/>
                </a:lnSpc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network</a:t>
              </a:r>
            </a:p>
            <a:p>
              <a:pPr algn="ctr">
                <a:lnSpc>
                  <a:spcPct val="110000"/>
                </a:lnSpc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link</a:t>
              </a:r>
            </a:p>
            <a:p>
              <a:pPr algn="ctr">
                <a:lnSpc>
                  <a:spcPct val="110000"/>
                </a:lnSpc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physical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50801" y="709615"/>
              <a:ext cx="1263658" cy="318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821358" y="2271706"/>
            <a:ext cx="1387485" cy="796288"/>
            <a:chOff x="0" y="0"/>
            <a:chExt cx="1387484" cy="796287"/>
          </a:xfrm>
        </p:grpSpPr>
        <p:sp>
          <p:nvSpPr>
            <p:cNvPr id="213" name="Shape 213"/>
            <p:cNvSpPr/>
            <p:nvPr/>
          </p:nvSpPr>
          <p:spPr>
            <a:xfrm>
              <a:off x="90488" y="-1"/>
              <a:ext cx="1296996" cy="66040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2862" y="71437"/>
              <a:ext cx="1273184" cy="655644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42863" y="388937"/>
              <a:ext cx="1263656" cy="318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-1" y="38100"/>
              <a:ext cx="1317632" cy="758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lnSpc>
                  <a:spcPct val="110000"/>
                </a:lnSpc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link</a:t>
              </a:r>
            </a:p>
            <a:p>
              <a:pPr algn="ctr">
                <a:lnSpc>
                  <a:spcPct val="110000"/>
                </a:lnSpc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physical</a:t>
              </a:r>
            </a:p>
          </p:txBody>
        </p:sp>
      </p:grpSp>
      <p:sp>
        <p:nvSpPr>
          <p:cNvPr id="218" name="Shape 218"/>
          <p:cNvSpPr/>
          <p:nvPr/>
        </p:nvSpPr>
        <p:spPr>
          <a:xfrm>
            <a:off x="6978649" y="4156075"/>
            <a:ext cx="655642" cy="1135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220"/>
                </a:moveTo>
                <a:lnTo>
                  <a:pt x="471" y="0"/>
                </a:lnTo>
                <a:lnTo>
                  <a:pt x="0" y="18247"/>
                </a:lnTo>
                <a:lnTo>
                  <a:pt x="20763" y="21600"/>
                </a:lnTo>
                <a:lnTo>
                  <a:pt x="21600" y="1722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32" name="Group 232"/>
          <p:cNvGrpSpPr/>
          <p:nvPr/>
        </p:nvGrpSpPr>
        <p:grpSpPr>
          <a:xfrm>
            <a:off x="7581892" y="4983159"/>
            <a:ext cx="766779" cy="433400"/>
            <a:chOff x="-1" y="-1"/>
            <a:chExt cx="766778" cy="433398"/>
          </a:xfrm>
        </p:grpSpPr>
        <p:sp>
          <p:nvSpPr>
            <p:cNvPr id="219" name="Shape 219"/>
            <p:cNvSpPr/>
            <p:nvPr/>
          </p:nvSpPr>
          <p:spPr>
            <a:xfrm>
              <a:off x="6390" y="193167"/>
              <a:ext cx="760387" cy="240231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 flipH="1">
              <a:off x="6390" y="173355"/>
              <a:ext cx="6" cy="14859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766771" y="173355"/>
              <a:ext cx="7" cy="14859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390" y="173355"/>
              <a:ext cx="753994" cy="146119"/>
            </a:xfrm>
            <a:prstGeom prst="rect">
              <a:avLst/>
            </a:prstGeom>
            <a:solidFill>
              <a:srgbClr val="CCCC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-2" y="-2"/>
              <a:ext cx="760390" cy="279853"/>
            </a:xfrm>
            <a:prstGeom prst="ellipse">
              <a:avLst/>
            </a:prstGeom>
            <a:solidFill>
              <a:srgbClr val="CCCC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27" name="Group 227"/>
            <p:cNvGrpSpPr/>
            <p:nvPr/>
          </p:nvGrpSpPr>
          <p:grpSpPr>
            <a:xfrm>
              <a:off x="183166" y="61912"/>
              <a:ext cx="377006" cy="163460"/>
              <a:chOff x="0" y="0"/>
              <a:chExt cx="377005" cy="163459"/>
            </a:xfrm>
          </p:grpSpPr>
          <p:sp>
            <p:nvSpPr>
              <p:cNvPr id="224" name="Shape 224"/>
              <p:cNvSpPr/>
              <p:nvPr/>
            </p:nvSpPr>
            <p:spPr>
              <a:xfrm flipV="1">
                <a:off x="-1" y="0"/>
                <a:ext cx="134645" cy="334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258516" y="163454"/>
                <a:ext cx="118489" cy="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123871" y="3335"/>
                <a:ext cx="140032" cy="160125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31" name="Group 231"/>
            <p:cNvGrpSpPr/>
            <p:nvPr/>
          </p:nvGrpSpPr>
          <p:grpSpPr>
            <a:xfrm>
              <a:off x="183168" y="59436"/>
              <a:ext cx="377004" cy="163463"/>
              <a:chOff x="-1" y="0"/>
              <a:chExt cx="377003" cy="163461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-2" y="160122"/>
                <a:ext cx="134644" cy="334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258514" y="1270"/>
                <a:ext cx="118489" cy="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V="1">
                <a:off x="123869" y="0"/>
                <a:ext cx="140032" cy="160128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33" name="Shape 233"/>
          <p:cNvSpPr/>
          <p:nvPr/>
        </p:nvSpPr>
        <p:spPr>
          <a:xfrm>
            <a:off x="1828797" y="533399"/>
            <a:ext cx="5264155" cy="5494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680" y="0"/>
                </a:moveTo>
                <a:lnTo>
                  <a:pt x="5719" y="9243"/>
                </a:lnTo>
                <a:lnTo>
                  <a:pt x="17014" y="9243"/>
                </a:lnTo>
                <a:lnTo>
                  <a:pt x="17014" y="7358"/>
                </a:lnTo>
                <a:lnTo>
                  <a:pt x="21457" y="7358"/>
                </a:lnTo>
                <a:lnTo>
                  <a:pt x="21600" y="19540"/>
                </a:lnTo>
                <a:lnTo>
                  <a:pt x="20506" y="18636"/>
                </a:lnTo>
                <a:lnTo>
                  <a:pt x="20473" y="14897"/>
                </a:lnTo>
                <a:lnTo>
                  <a:pt x="16317" y="14897"/>
                </a:lnTo>
                <a:lnTo>
                  <a:pt x="16317" y="19160"/>
                </a:lnTo>
                <a:lnTo>
                  <a:pt x="6885" y="21600"/>
                </a:lnTo>
                <a:lnTo>
                  <a:pt x="0" y="21600"/>
                </a:lnTo>
                <a:lnTo>
                  <a:pt x="0" y="15634"/>
                </a:lnTo>
              </a:path>
            </a:pathLst>
          </a:cu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42" name="Group 242"/>
          <p:cNvGrpSpPr/>
          <p:nvPr/>
        </p:nvGrpSpPr>
        <p:grpSpPr>
          <a:xfrm>
            <a:off x="4245829" y="4466463"/>
            <a:ext cx="1346942" cy="452371"/>
            <a:chOff x="0" y="0"/>
            <a:chExt cx="1346941" cy="452370"/>
          </a:xfrm>
        </p:grpSpPr>
        <p:sp>
          <p:nvSpPr>
            <p:cNvPr id="234" name="Shape 234"/>
            <p:cNvSpPr/>
            <p:nvPr/>
          </p:nvSpPr>
          <p:spPr>
            <a:xfrm>
              <a:off x="13429" y="107124"/>
              <a:ext cx="1333512" cy="25718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78694" y="0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279438" y="0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-1" y="0"/>
              <a:ext cx="282446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l</a:t>
              </a: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002067" y="66167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239" name="Shape 239"/>
            <p:cNvSpPr/>
            <p:nvPr/>
          </p:nvSpPr>
          <p:spPr>
            <a:xfrm flipH="1">
              <a:off x="275368" y="107124"/>
              <a:ext cx="6" cy="2571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61118" y="116649"/>
              <a:ext cx="6" cy="2444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65919" y="111887"/>
              <a:ext cx="6" cy="2476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4497384" y="4160069"/>
            <a:ext cx="1082686" cy="452371"/>
            <a:chOff x="0" y="0"/>
            <a:chExt cx="1082684" cy="452370"/>
          </a:xfrm>
        </p:grpSpPr>
        <p:sp>
          <p:nvSpPr>
            <p:cNvPr id="243" name="Shape 243"/>
            <p:cNvSpPr/>
            <p:nvPr/>
          </p:nvSpPr>
          <p:spPr>
            <a:xfrm>
              <a:off x="-1" y="107125"/>
              <a:ext cx="1082686" cy="2571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14437" y="-1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15179" y="-1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37812" y="66168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247" name="Shape 247"/>
            <p:cNvSpPr/>
            <p:nvPr/>
          </p:nvSpPr>
          <p:spPr>
            <a:xfrm flipH="1">
              <a:off x="296862" y="116650"/>
              <a:ext cx="6" cy="24448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8" name="Shape 248"/>
            <p:cNvSpPr/>
            <p:nvPr/>
          </p:nvSpPr>
          <p:spPr>
            <a:xfrm flipH="1">
              <a:off x="601664" y="111888"/>
              <a:ext cx="6" cy="2476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7043001" y="4495038"/>
            <a:ext cx="1346942" cy="452371"/>
            <a:chOff x="0" y="0"/>
            <a:chExt cx="1346941" cy="452370"/>
          </a:xfrm>
        </p:grpSpPr>
        <p:sp>
          <p:nvSpPr>
            <p:cNvPr id="250" name="Shape 250"/>
            <p:cNvSpPr/>
            <p:nvPr/>
          </p:nvSpPr>
          <p:spPr>
            <a:xfrm>
              <a:off x="13429" y="107124"/>
              <a:ext cx="1333512" cy="25718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578694" y="0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279438" y="0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-1" y="0"/>
              <a:ext cx="282446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l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1002067" y="66167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255" name="Shape 255"/>
            <p:cNvSpPr/>
            <p:nvPr/>
          </p:nvSpPr>
          <p:spPr>
            <a:xfrm flipH="1">
              <a:off x="275368" y="107124"/>
              <a:ext cx="6" cy="2571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561118" y="116649"/>
              <a:ext cx="6" cy="2444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65919" y="111887"/>
              <a:ext cx="6" cy="2476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7294557" y="4188644"/>
            <a:ext cx="1082686" cy="452371"/>
            <a:chOff x="0" y="0"/>
            <a:chExt cx="1082684" cy="452370"/>
          </a:xfrm>
        </p:grpSpPr>
        <p:sp>
          <p:nvSpPr>
            <p:cNvPr id="259" name="Shape 259"/>
            <p:cNvSpPr/>
            <p:nvPr/>
          </p:nvSpPr>
          <p:spPr>
            <a:xfrm>
              <a:off x="-1" y="107125"/>
              <a:ext cx="1082686" cy="2571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314437" y="-1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15179" y="-1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737812" y="66168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263" name="Shape 263"/>
            <p:cNvSpPr/>
            <p:nvPr/>
          </p:nvSpPr>
          <p:spPr>
            <a:xfrm flipH="1">
              <a:off x="296862" y="116650"/>
              <a:ext cx="6" cy="24448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4" name="Shape 264"/>
            <p:cNvSpPr/>
            <p:nvPr/>
          </p:nvSpPr>
          <p:spPr>
            <a:xfrm flipH="1">
              <a:off x="601664" y="111888"/>
              <a:ext cx="6" cy="2476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4415689" y="2274118"/>
            <a:ext cx="1346944" cy="452371"/>
            <a:chOff x="0" y="0"/>
            <a:chExt cx="1346943" cy="452370"/>
          </a:xfrm>
        </p:grpSpPr>
        <p:sp>
          <p:nvSpPr>
            <p:cNvPr id="266" name="Shape 266"/>
            <p:cNvSpPr/>
            <p:nvPr/>
          </p:nvSpPr>
          <p:spPr>
            <a:xfrm>
              <a:off x="13427" y="107125"/>
              <a:ext cx="1333516" cy="2571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578695" y="-1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279439" y="-1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-1" y="-1"/>
              <a:ext cx="282445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l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1002068" y="66168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271" name="Shape 271"/>
            <p:cNvSpPr/>
            <p:nvPr/>
          </p:nvSpPr>
          <p:spPr>
            <a:xfrm flipH="1">
              <a:off x="275369" y="107125"/>
              <a:ext cx="6" cy="25718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119" y="116650"/>
              <a:ext cx="6" cy="24448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865920" y="111888"/>
              <a:ext cx="6" cy="2476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7257314" y="2302693"/>
            <a:ext cx="1346944" cy="452371"/>
            <a:chOff x="0" y="0"/>
            <a:chExt cx="1346943" cy="452370"/>
          </a:xfrm>
        </p:grpSpPr>
        <p:sp>
          <p:nvSpPr>
            <p:cNvPr id="275" name="Shape 275"/>
            <p:cNvSpPr/>
            <p:nvPr/>
          </p:nvSpPr>
          <p:spPr>
            <a:xfrm>
              <a:off x="13427" y="107125"/>
              <a:ext cx="1333516" cy="25718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578695" y="-1"/>
              <a:ext cx="312509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t</a:t>
              </a: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279439" y="-1"/>
              <a:ext cx="320471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n</a:t>
              </a: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-1" y="-1"/>
              <a:ext cx="282445" cy="452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H</a:t>
              </a:r>
              <a:r>
                <a:rPr baseline="-25000" sz="1800"/>
                <a:t>l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1002068" y="66168"/>
              <a:ext cx="26110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280" name="Shape 280"/>
            <p:cNvSpPr/>
            <p:nvPr/>
          </p:nvSpPr>
          <p:spPr>
            <a:xfrm flipH="1">
              <a:off x="275369" y="107125"/>
              <a:ext cx="6" cy="25718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61119" y="116650"/>
              <a:ext cx="6" cy="24448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865920" y="111888"/>
              <a:ext cx="6" cy="2476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84" name="Shape 284"/>
          <p:cNvSpPr txBox="1"/>
          <p:nvPr/>
        </p:nvSpPr>
        <p:spPr>
          <a:xfrm>
            <a:off x="7921624" y="5411787"/>
            <a:ext cx="798420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router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935910" y="3098799"/>
            <a:ext cx="79306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switch</a:t>
            </a:r>
          </a:p>
        </p:txBody>
      </p:sp>
      <p:sp>
        <p:nvSpPr>
          <p:cNvPr id="286" name="Shape 286"/>
          <p:cNvSpPr txBox="1"/>
          <p:nvPr>
            <p:ph type="title" idx="4294967295"/>
          </p:nvPr>
        </p:nvSpPr>
        <p:spPr>
          <a:xfrm>
            <a:off x="4995862" y="58737"/>
            <a:ext cx="3805240" cy="1143001"/>
          </a:xfrm>
          <a:prstGeom prst="rect">
            <a:avLst/>
          </a:prstGeom>
        </p:spPr>
        <p:txBody>
          <a:bodyPr/>
          <a:lstStyle/>
          <a:p>
            <a:pPr/>
            <a:r>
              <a:t>Encapsulation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sldNum" sz="quarter" idx="4294967295"/>
          </p:nvPr>
        </p:nvSpPr>
        <p:spPr>
          <a:xfrm>
            <a:off x="8324849" y="6462712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9" name="Shape 289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102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Distributed design and control</a:t>
            </a:r>
          </a:p>
        </p:txBody>
      </p:sp>
      <p:sp>
        <p:nvSpPr>
          <p:cNvPr id="290" name="Shape 290"/>
          <p:cNvSpPr txBox="1"/>
          <p:nvPr>
            <p:ph type="body" idx="4294967295"/>
          </p:nvPr>
        </p:nvSpPr>
        <p:spPr>
          <a:xfrm>
            <a:off x="685800" y="1447800"/>
            <a:ext cx="7772400" cy="5254625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lnSpc>
                <a:spcPct val="102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Requirements from DARPA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Must survive a nuclear attack</a:t>
            </a:r>
          </a:p>
          <a:p>
            <a:pPr marL="341310" indent="-341310" defTabSz="457200"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Reliability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Intelligent aggregation of unreliable components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Alternate paths, adaptivity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Distributed management &amp; control of networks</a:t>
            </a:r>
          </a:p>
          <a:p>
            <a:pPr marL="341310" indent="-341310" defTabSz="457200"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Exceptions: TLDs and TLD servers, IP address allocation (ICANN)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527924" y="6213473"/>
            <a:ext cx="781751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sldNum" sz="quarter" idx="4294967295"/>
          </p:nvPr>
        </p:nvSpPr>
        <p:spPr>
          <a:xfrm>
            <a:off x="8324849" y="6462712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4" name="Shape 294"/>
          <p:cNvSpPr txBox="1"/>
          <p:nvPr>
            <p:ph type="title" idx="4294967295"/>
          </p:nvPr>
        </p:nvSpPr>
        <p:spPr>
          <a:xfrm>
            <a:off x="533399" y="228600"/>
            <a:ext cx="7773990" cy="1144588"/>
          </a:xfrm>
          <a:prstGeom prst="rect">
            <a:avLst/>
          </a:prstGeom>
        </p:spPr>
        <p:txBody>
          <a:bodyPr lIns="46798" tIns="46798" rIns="46798" bIns="46798"/>
          <a:lstStyle>
            <a:lvl1pPr defTabSz="443483">
              <a:lnSpc>
                <a:spcPct val="102000"/>
              </a:lnSpc>
              <a:tabLst>
                <a:tab pos="876300" algn="l"/>
                <a:tab pos="1765300" algn="l"/>
                <a:tab pos="2654300" algn="l"/>
                <a:tab pos="3543300" algn="l"/>
                <a:tab pos="4432300" algn="l"/>
                <a:tab pos="5321300" algn="l"/>
                <a:tab pos="6197600" algn="l"/>
                <a:tab pos="7086600" algn="l"/>
                <a:tab pos="7975600" algn="l"/>
                <a:tab pos="8864600" algn="l"/>
                <a:tab pos="9753600" algn="l"/>
              </a:tabLst>
              <a:defRPr sz="4200"/>
            </a:lvl1pPr>
          </a:lstStyle>
          <a:p>
            <a:pPr/>
            <a:r>
              <a:t>Superior organizational process</a:t>
            </a:r>
          </a:p>
        </p:txBody>
      </p:sp>
      <p:sp>
        <p:nvSpPr>
          <p:cNvPr id="295" name="Shape 295"/>
          <p:cNvSpPr txBox="1"/>
          <p:nvPr>
            <p:ph type="body" idx="4294967295"/>
          </p:nvPr>
        </p:nvSpPr>
        <p:spPr>
          <a:xfrm>
            <a:off x="533399" y="1600200"/>
            <a:ext cx="7773990" cy="4649788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lnSpc>
                <a:spcPct val="102000"/>
              </a:lnSpc>
              <a:spcBef>
                <a:spcPts val="700"/>
              </a:spcBef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IAB/IETF process allowed for quick specification, implementation, and deployment of new standards</a:t>
            </a:r>
          </a:p>
          <a:p>
            <a:pPr lvl="1" marL="741362" indent="-284162" defTabSz="45720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Free and easy download of standards</a:t>
            </a:r>
          </a:p>
          <a:p>
            <a:pPr lvl="1" marL="741362" indent="-284162" defTabSz="45720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Rough consensus and running code</a:t>
            </a:r>
          </a:p>
          <a:p>
            <a:pPr lvl="1" marL="741362" indent="-284162" defTabSz="45720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2 interoperable implementations</a:t>
            </a:r>
          </a:p>
          <a:p>
            <a:pPr lvl="1" marL="741362" indent="-284162" defTabSz="45720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Bake-offs</a:t>
            </a:r>
          </a:p>
          <a:p>
            <a:pPr lvl="1" marL="741362" indent="-284162" defTabSz="45720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http://www.ietf.org/</a:t>
            </a:r>
          </a:p>
          <a:p>
            <a:pPr marL="341310" indent="-341310" defTabSz="457200">
              <a:spcBef>
                <a:spcPts val="700"/>
              </a:spcBef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ISO/OSI</a:t>
            </a:r>
          </a:p>
          <a:p>
            <a:pPr lvl="1" marL="741362" indent="-284162" defTabSz="45720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Comparison to IETF left as an exercise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527924" y="6213473"/>
            <a:ext cx="781751" cy="43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sldNum" sz="quarter" idx="4294967295"/>
          </p:nvPr>
        </p:nvSpPr>
        <p:spPr>
          <a:xfrm>
            <a:off x="8324849" y="6462712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Shape 299"/>
          <p:cNvSpPr txBox="1"/>
          <p:nvPr>
            <p:ph type="title" idx="4294967295"/>
          </p:nvPr>
        </p:nvSpPr>
        <p:spPr>
          <a:xfrm>
            <a:off x="304800" y="23812"/>
            <a:ext cx="8610600" cy="1401763"/>
          </a:xfrm>
          <a:prstGeom prst="rect">
            <a:avLst/>
          </a:prstGeom>
        </p:spPr>
        <p:txBody>
          <a:bodyPr lIns="46798" tIns="46798" rIns="46798" bIns="46798"/>
          <a:lstStyle>
            <a:lvl1pPr defTabSz="457200"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lvl1pPr>
          </a:lstStyle>
          <a:p>
            <a:pPr/>
            <a:r>
              <a:t>A day in the life of an Internet host…</a:t>
            </a:r>
          </a:p>
        </p:txBody>
      </p:sp>
      <p:sp>
        <p:nvSpPr>
          <p:cNvPr id="300" name="Shape 300"/>
          <p:cNvSpPr txBox="1"/>
          <p:nvPr>
            <p:ph type="body" idx="4294967295"/>
          </p:nvPr>
        </p:nvSpPr>
        <p:spPr>
          <a:xfrm>
            <a:off x="304800" y="1084258"/>
            <a:ext cx="8610600" cy="4105283"/>
          </a:xfrm>
          <a:prstGeom prst="rect">
            <a:avLst/>
          </a:prstGeom>
        </p:spPr>
        <p:txBody>
          <a:bodyPr lIns="46798" tIns="46798" rIns="46798" bIns="46798"/>
          <a:lstStyle/>
          <a:p>
            <a:pPr marL="341310" indent="-341310" defTabSz="457200">
              <a:lnSpc>
                <a:spcPct val="93000"/>
              </a:lnSpc>
              <a:buFont typeface="Gill Sans MT"/>
              <a:buChar char="❖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t>Booting</a:t>
            </a:r>
          </a:p>
          <a:p>
            <a:pPr lvl="1" marL="741362" indent="-284162" defTabSz="457200">
              <a:lnSpc>
                <a:spcPct val="100000"/>
              </a:lnSpc>
              <a:spcBef>
                <a:spcPts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400"/>
            </a:pPr>
            <a:r>
              <a:t>Dynamically configure network settings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DHCP, BOOTP request</a:t>
            </a:r>
          </a:p>
          <a:p>
            <a:pPr lvl="3" marL="16002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UDP (unreliable datagrams)</a:t>
            </a:r>
          </a:p>
          <a:p>
            <a:pPr lvl="3" marL="16002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IP and data-link broadcast</a:t>
            </a:r>
          </a:p>
          <a:p>
            <a:pPr lvl="2" marL="11430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DHCP, BOOTP response from listening server</a:t>
            </a:r>
          </a:p>
          <a:p>
            <a:pPr lvl="3" marL="16002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IP address of host, DNS server, and default router</a:t>
            </a:r>
          </a:p>
          <a:p>
            <a:pPr lvl="3" marL="1600200" indent="-228600" defTabSz="457200">
              <a:lnSpc>
                <a:spcPct val="100000"/>
              </a:lnSpc>
              <a:spcBef>
                <a:spcPts val="0"/>
              </a:spcBef>
              <a:buClrTx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Netmask (i.e. 255.255.255.0) to determine network ID</a:t>
            </a:r>
          </a:p>
        </p:txBody>
      </p:sp>
      <p:pic>
        <p:nvPicPr>
          <p:cNvPr id="30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537" y="4860925"/>
            <a:ext cx="8131176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0" y="6019800"/>
            <a:ext cx="7454900" cy="690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2_Default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1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2_Default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1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