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61523"/>
          <c:y val="0.0440176"/>
          <c:w val="0.822976"/>
          <c:h val="0.8022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P2P</c:v>
                </c:pt>
              </c:strCache>
            </c:strRef>
          </c:tx>
          <c:spPr>
            <a:noFill/>
            <a:ln w="12700" cap="flat">
              <a:solidFill>
                <a:srgbClr val="0000D4"/>
              </a:solidFill>
              <a:prstDash val="solid"/>
              <a:bevel/>
            </a:ln>
            <a:effectLst/>
          </c:spPr>
          <c:marker>
            <c:symbol val="square"/>
            <c:size val="2"/>
            <c:spPr>
              <a:solidFill>
                <a:srgbClr val="000000">
                  <a:alpha val="0"/>
                </a:srgbClr>
              </a:solidFill>
              <a:ln w="25400" cap="flat">
                <a:solidFill>
                  <a:srgbClr val="0000D4"/>
                </a:solidFill>
                <a:prstDash val="solid"/>
                <a:bevel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venir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Sheet1!$B$2:$BM$2</c:f>
              <c:numCache>
                <c:ptCount val="32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  <c:pt idx="4">
                  <c:v>5.000000</c:v>
                </c:pt>
                <c:pt idx="5">
                  <c:v>6.000000</c:v>
                </c:pt>
                <c:pt idx="6">
                  <c:v>7.000000</c:v>
                </c:pt>
                <c:pt idx="7">
                  <c:v>8.000000</c:v>
                </c:pt>
                <c:pt idx="8">
                  <c:v>9.000000</c:v>
                </c:pt>
                <c:pt idx="9">
                  <c:v>10.000000</c:v>
                </c:pt>
                <c:pt idx="10">
                  <c:v>11.000000</c:v>
                </c:pt>
                <c:pt idx="11">
                  <c:v>12.000000</c:v>
                </c:pt>
                <c:pt idx="12">
                  <c:v>13.000000</c:v>
                </c:pt>
                <c:pt idx="13">
                  <c:v>14.000000</c:v>
                </c:pt>
                <c:pt idx="14">
                  <c:v>15.000000</c:v>
                </c:pt>
                <c:pt idx="15">
                  <c:v>16.000000</c:v>
                </c:pt>
                <c:pt idx="16">
                  <c:v>17.000000</c:v>
                </c:pt>
                <c:pt idx="17">
                  <c:v>18.000000</c:v>
                </c:pt>
                <c:pt idx="18">
                  <c:v>19.000000</c:v>
                </c:pt>
                <c:pt idx="19">
                  <c:v>20.000000</c:v>
                </c:pt>
                <c:pt idx="20">
                  <c:v>21.000000</c:v>
                </c:pt>
                <c:pt idx="21">
                  <c:v>22.000000</c:v>
                </c:pt>
                <c:pt idx="22">
                  <c:v>23.000000</c:v>
                </c:pt>
                <c:pt idx="23">
                  <c:v>24.000000</c:v>
                </c:pt>
                <c:pt idx="24">
                  <c:v>25.000000</c:v>
                </c:pt>
                <c:pt idx="25">
                  <c:v>26.000000</c:v>
                </c:pt>
                <c:pt idx="26">
                  <c:v>27.000000</c:v>
                </c:pt>
                <c:pt idx="27">
                  <c:v>28.000000</c:v>
                </c:pt>
                <c:pt idx="28">
                  <c:v>29.000000</c:v>
                </c:pt>
                <c:pt idx="29">
                  <c:v>30.000000</c:v>
                </c:pt>
                <c:pt idx="30">
                  <c:v>31.000000</c:v>
                </c:pt>
                <c:pt idx="31">
                  <c:v>32.000000</c:v>
                </c:pt>
              </c:numCache>
            </c:numRef>
          </c:xVal>
          <c:yVal>
            <c:numRef>
              <c:f>Sheet1!$B$3:$BM$3</c:f>
              <c:numCache>
                <c:ptCount val="32"/>
                <c:pt idx="0">
                  <c:v>0.100000</c:v>
                </c:pt>
                <c:pt idx="1">
                  <c:v>0.166667</c:v>
                </c:pt>
                <c:pt idx="2">
                  <c:v>0.230769</c:v>
                </c:pt>
                <c:pt idx="3">
                  <c:v>0.285714</c:v>
                </c:pt>
                <c:pt idx="4">
                  <c:v>0.333333</c:v>
                </c:pt>
                <c:pt idx="5">
                  <c:v>0.375000</c:v>
                </c:pt>
                <c:pt idx="6">
                  <c:v>0.411765</c:v>
                </c:pt>
                <c:pt idx="7">
                  <c:v>0.444444</c:v>
                </c:pt>
                <c:pt idx="8">
                  <c:v>0.473684</c:v>
                </c:pt>
                <c:pt idx="9">
                  <c:v>0.500000</c:v>
                </c:pt>
                <c:pt idx="10">
                  <c:v>0.523810</c:v>
                </c:pt>
                <c:pt idx="11">
                  <c:v>0.545455</c:v>
                </c:pt>
                <c:pt idx="12">
                  <c:v>0.565217</c:v>
                </c:pt>
                <c:pt idx="13">
                  <c:v>0.583333</c:v>
                </c:pt>
                <c:pt idx="14">
                  <c:v>0.600000</c:v>
                </c:pt>
                <c:pt idx="15">
                  <c:v>0.615385</c:v>
                </c:pt>
                <c:pt idx="16">
                  <c:v>0.629630</c:v>
                </c:pt>
                <c:pt idx="17">
                  <c:v>0.642857</c:v>
                </c:pt>
                <c:pt idx="18">
                  <c:v>0.655172</c:v>
                </c:pt>
                <c:pt idx="19">
                  <c:v>0.666667</c:v>
                </c:pt>
                <c:pt idx="20">
                  <c:v>0.677419</c:v>
                </c:pt>
                <c:pt idx="21">
                  <c:v>0.687500</c:v>
                </c:pt>
                <c:pt idx="22">
                  <c:v>0.696970</c:v>
                </c:pt>
                <c:pt idx="23">
                  <c:v>0.705882</c:v>
                </c:pt>
                <c:pt idx="24">
                  <c:v>0.714286</c:v>
                </c:pt>
                <c:pt idx="25">
                  <c:v>0.722222</c:v>
                </c:pt>
                <c:pt idx="26">
                  <c:v>0.729730</c:v>
                </c:pt>
                <c:pt idx="27">
                  <c:v>0.736842</c:v>
                </c:pt>
                <c:pt idx="28">
                  <c:v>0.743590</c:v>
                </c:pt>
                <c:pt idx="29">
                  <c:v>0.750000</c:v>
                </c:pt>
                <c:pt idx="30">
                  <c:v>0.756098</c:v>
                </c:pt>
                <c:pt idx="31">
                  <c:v>0.761905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Client-Server</c:v>
                </c:pt>
              </c:strCache>
            </c:strRef>
          </c:tx>
          <c:spPr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c:spPr>
          <c:marker>
            <c:symbol val="circle"/>
            <c:size val="2"/>
            <c:spPr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venir Roman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Sheet1!$B$4:$BM$4</c:f>
              <c:numCache>
                <c:ptCount val="32"/>
                <c:pt idx="32">
                  <c:v>1.000000</c:v>
                </c:pt>
                <c:pt idx="33">
                  <c:v>2.000000</c:v>
                </c:pt>
                <c:pt idx="34">
                  <c:v>3.000000</c:v>
                </c:pt>
                <c:pt idx="35">
                  <c:v>4.000000</c:v>
                </c:pt>
                <c:pt idx="36">
                  <c:v>5.000000</c:v>
                </c:pt>
                <c:pt idx="37">
                  <c:v>6.000000</c:v>
                </c:pt>
                <c:pt idx="38">
                  <c:v>7.000000</c:v>
                </c:pt>
                <c:pt idx="39">
                  <c:v>8.000000</c:v>
                </c:pt>
                <c:pt idx="40">
                  <c:v>9.000000</c:v>
                </c:pt>
                <c:pt idx="41">
                  <c:v>10.000000</c:v>
                </c:pt>
                <c:pt idx="42">
                  <c:v>11.000000</c:v>
                </c:pt>
                <c:pt idx="43">
                  <c:v>12.000000</c:v>
                </c:pt>
                <c:pt idx="44">
                  <c:v>13.000000</c:v>
                </c:pt>
                <c:pt idx="45">
                  <c:v>14.000000</c:v>
                </c:pt>
                <c:pt idx="46">
                  <c:v>15.000000</c:v>
                </c:pt>
                <c:pt idx="47">
                  <c:v>16.000000</c:v>
                </c:pt>
                <c:pt idx="48">
                  <c:v>17.000000</c:v>
                </c:pt>
                <c:pt idx="49">
                  <c:v>18.000000</c:v>
                </c:pt>
                <c:pt idx="50">
                  <c:v>19.000000</c:v>
                </c:pt>
                <c:pt idx="51">
                  <c:v>20.000000</c:v>
                </c:pt>
                <c:pt idx="52">
                  <c:v>21.000000</c:v>
                </c:pt>
                <c:pt idx="53">
                  <c:v>22.000000</c:v>
                </c:pt>
                <c:pt idx="54">
                  <c:v>23.000000</c:v>
                </c:pt>
                <c:pt idx="55">
                  <c:v>24.000000</c:v>
                </c:pt>
                <c:pt idx="56">
                  <c:v>25.000000</c:v>
                </c:pt>
                <c:pt idx="57">
                  <c:v>26.000000</c:v>
                </c:pt>
                <c:pt idx="58">
                  <c:v>27.000000</c:v>
                </c:pt>
                <c:pt idx="59">
                  <c:v>28.000000</c:v>
                </c:pt>
                <c:pt idx="60">
                  <c:v>29.000000</c:v>
                </c:pt>
                <c:pt idx="61">
                  <c:v>30.000000</c:v>
                </c:pt>
                <c:pt idx="62">
                  <c:v>31.000000</c:v>
                </c:pt>
                <c:pt idx="63">
                  <c:v>32.000000</c:v>
                </c:pt>
              </c:numCache>
            </c:numRef>
          </c:xVal>
          <c:yVal>
            <c:numRef>
              <c:f>Sheet1!$B$5:$BM$5</c:f>
              <c:numCache>
                <c:ptCount val="32"/>
                <c:pt idx="32">
                  <c:v>0.100000</c:v>
                </c:pt>
                <c:pt idx="33">
                  <c:v>0.200000</c:v>
                </c:pt>
                <c:pt idx="34">
                  <c:v>0.300000</c:v>
                </c:pt>
                <c:pt idx="35">
                  <c:v>0.400000</c:v>
                </c:pt>
                <c:pt idx="36">
                  <c:v>0.500000</c:v>
                </c:pt>
                <c:pt idx="37">
                  <c:v>0.600000</c:v>
                </c:pt>
                <c:pt idx="38">
                  <c:v>0.700000</c:v>
                </c:pt>
                <c:pt idx="39">
                  <c:v>0.800000</c:v>
                </c:pt>
                <c:pt idx="40">
                  <c:v>0.900000</c:v>
                </c:pt>
                <c:pt idx="41">
                  <c:v>1.000000</c:v>
                </c:pt>
                <c:pt idx="42">
                  <c:v>1.100000</c:v>
                </c:pt>
                <c:pt idx="43">
                  <c:v>1.200000</c:v>
                </c:pt>
                <c:pt idx="44">
                  <c:v>1.300000</c:v>
                </c:pt>
                <c:pt idx="45">
                  <c:v>1.400000</c:v>
                </c:pt>
                <c:pt idx="46">
                  <c:v>1.500000</c:v>
                </c:pt>
                <c:pt idx="47">
                  <c:v>1.600000</c:v>
                </c:pt>
                <c:pt idx="48">
                  <c:v>1.700000</c:v>
                </c:pt>
                <c:pt idx="49">
                  <c:v>1.800000</c:v>
                </c:pt>
                <c:pt idx="50">
                  <c:v>1.900000</c:v>
                </c:pt>
                <c:pt idx="51">
                  <c:v>2.000000</c:v>
                </c:pt>
                <c:pt idx="52">
                  <c:v>2.100000</c:v>
                </c:pt>
                <c:pt idx="53">
                  <c:v>2.200000</c:v>
                </c:pt>
                <c:pt idx="54">
                  <c:v>2.300000</c:v>
                </c:pt>
                <c:pt idx="55">
                  <c:v>2.400000</c:v>
                </c:pt>
                <c:pt idx="56">
                  <c:v>2.500000</c:v>
                </c:pt>
                <c:pt idx="57">
                  <c:v>2.600000</c:v>
                </c:pt>
                <c:pt idx="58">
                  <c:v>2.700000</c:v>
                </c:pt>
                <c:pt idx="59">
                  <c:v>2.800000</c:v>
                </c:pt>
                <c:pt idx="60">
                  <c:v>2.900000</c:v>
                </c:pt>
                <c:pt idx="61">
                  <c:v>3.000000</c:v>
                </c:pt>
                <c:pt idx="62">
                  <c:v>3.100000</c:v>
                </c:pt>
                <c:pt idx="63">
                  <c:v>3.200000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  <c:max val="35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400" u="none">
                    <a:solidFill>
                      <a:srgbClr val="000000"/>
                    </a:solidFill>
                    <a:latin typeface="Arial"/>
                  </a:rPr>
                  <a:t>N</a:t>
                </a:r>
              </a:p>
            </c:rich>
          </c:tx>
          <c:layout/>
          <c:overlay val="1"/>
        </c:title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bevel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5"/>
        <c:minorUnit val="2.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lgDash"/>
              <a:bevel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400" u="none">
                    <a:solidFill>
                      <a:srgbClr val="000000"/>
                    </a:solidFill>
                    <a:latin typeface="Arial"/>
                  </a:rPr>
                  <a:t>Minimum Distribution Time</a:t>
                </a:r>
              </a:p>
            </c:rich>
          </c:tx>
          <c:layout/>
          <c:overlay val="1"/>
        </c:title>
        <c:numFmt formatCode="0.000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bevel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"/>
        <c:minorUnit val="0.5"/>
      </c:valAx>
      <c:spPr>
        <a:solidFill>
          <a:srgbClr val="FFFFFF"/>
        </a:solidFill>
        <a:ln w="12700" cap="flat">
          <a:solidFill>
            <a:srgbClr val="000000"/>
          </a:solidFill>
          <a:prstDash val="solid"/>
          <a:bevel/>
        </a:ln>
        <a:effectLst/>
      </c:spPr>
    </c:plotArea>
    <c:legend>
      <c:legendPos val="r"/>
      <c:layout>
        <c:manualLayout>
          <c:xMode val="edge"/>
          <c:yMode val="edge"/>
          <c:x val="0.173214"/>
          <c:y val="0.017862"/>
          <c:w val="0.50807"/>
          <c:h val="0.0722524"/>
        </c:manualLayout>
      </c:layout>
      <c:overlay val="1"/>
      <c:spPr>
        <a:solidFill>
          <a:srgbClr val="FFFFFF"/>
        </a:solidFill>
        <a:ln w="12700" cap="flat">
          <a:solidFill>
            <a:srgbClr val="000000"/>
          </a:solidFill>
          <a:prstDash val="solid"/>
          <a:bevel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533400" y="1600200"/>
            <a:ext cx="38100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533400" y="1600200"/>
            <a:ext cx="38100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3400" y="-3"/>
            <a:ext cx="7772400" cy="160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81064" y="6591300"/>
            <a:ext cx="281937" cy="28708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sng">
          <a:solidFill>
            <a:srgbClr val="3333CC"/>
          </a:solidFill>
          <a:uFillTx/>
          <a:latin typeface="Comic Sans MS"/>
          <a:ea typeface="Comic Sans MS"/>
          <a:cs typeface="Comic Sans MS"/>
          <a:sym typeface="Comic Sans M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85000"/>
        <a:buFont typeface="Thonburi"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790575" marR="0" indent="-33337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75000"/>
        <a:buFont typeface="Thonburi"/>
        <a:buChar char="❖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1234438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1691638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2148838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2606038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3063238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3520440" marR="0" indent="-32003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39776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 typeface="Thonburi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20700" y="-4"/>
            <a:ext cx="7772400" cy="1600207"/>
          </a:xfrm>
          <a:prstGeom prst="rect">
            <a:avLst/>
          </a:prstGeom>
        </p:spPr>
        <p:txBody>
          <a:bodyPr/>
          <a:lstStyle/>
          <a:p>
            <a:pPr/>
            <a:r>
              <a:t>Lecture 7: Internetworking Protocols</a:t>
            </a:r>
          </a:p>
        </p:txBody>
      </p:sp>
      <p:sp>
        <p:nvSpPr>
          <p:cNvPr id="68" name="Shape 68"/>
          <p:cNvSpPr txBox="1"/>
          <p:nvPr>
            <p:ph type="body" sz="half" idx="1"/>
          </p:nvPr>
        </p:nvSpPr>
        <p:spPr>
          <a:xfrm>
            <a:off x="533400" y="1587500"/>
            <a:ext cx="3810000" cy="52578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Application Layer (contd).</a:t>
            </a:r>
          </a:p>
          <a:p>
            <a:pPr lvl="1" marL="800100" indent="-342900">
              <a:buSzPct val="85000"/>
              <a:buChar char="»"/>
            </a:pPr>
            <a:r>
              <a:t>P2P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891"/>
          <p:cNvSpPr txBox="1"/>
          <p:nvPr>
            <p:ph type="sldNum" sz="quarter" idx="4294967295"/>
          </p:nvPr>
        </p:nvSpPr>
        <p:spPr>
          <a:xfrm>
            <a:off x="8610595" y="6591300"/>
            <a:ext cx="1524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Shape 892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677" name="Shape 893"/>
          <p:cNvSpPr txBox="1"/>
          <p:nvPr>
            <p:ph type="title"/>
          </p:nvPr>
        </p:nvSpPr>
        <p:spPr>
          <a:xfrm>
            <a:off x="482600" y="50800"/>
            <a:ext cx="7772400" cy="15494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BitTorrent:  Tit-for-tat</a:t>
            </a:r>
          </a:p>
        </p:txBody>
      </p:sp>
      <p:pic>
        <p:nvPicPr>
          <p:cNvPr id="67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884" y="4518025"/>
            <a:ext cx="617541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087" y="3641725"/>
            <a:ext cx="615956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0584" y="3438525"/>
            <a:ext cx="617541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287" y="5241925"/>
            <a:ext cx="617538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2184" y="6118225"/>
            <a:ext cx="617541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7287" y="3895725"/>
            <a:ext cx="61754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2487" y="3057525"/>
            <a:ext cx="61754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287" y="2714625"/>
            <a:ext cx="61754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1587" y="3565525"/>
            <a:ext cx="61754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3787" y="4454525"/>
            <a:ext cx="61754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9312" y="5095875"/>
            <a:ext cx="561981" cy="693738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hape 905"/>
          <p:cNvSpPr/>
          <p:nvPr/>
        </p:nvSpPr>
        <p:spPr>
          <a:xfrm flipH="1" flipV="1">
            <a:off x="2654298" y="3936997"/>
            <a:ext cx="457205" cy="546106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0" name="Shape 906"/>
          <p:cNvSpPr/>
          <p:nvPr/>
        </p:nvSpPr>
        <p:spPr>
          <a:xfrm flipH="1" flipV="1">
            <a:off x="1473196" y="4102097"/>
            <a:ext cx="1473208" cy="596906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1" name="Shape 907"/>
          <p:cNvSpPr/>
          <p:nvPr/>
        </p:nvSpPr>
        <p:spPr>
          <a:xfrm flipH="1">
            <a:off x="2158998" y="4991096"/>
            <a:ext cx="965202" cy="381008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2" name="Shape 908"/>
          <p:cNvSpPr/>
          <p:nvPr/>
        </p:nvSpPr>
        <p:spPr>
          <a:xfrm flipH="1">
            <a:off x="2628897" y="5041897"/>
            <a:ext cx="596906" cy="1041406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3" name="Shape 909"/>
          <p:cNvSpPr/>
          <p:nvPr/>
        </p:nvSpPr>
        <p:spPr>
          <a:xfrm flipV="1">
            <a:off x="5511798" y="3225798"/>
            <a:ext cx="419105" cy="647704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Shape 910"/>
          <p:cNvSpPr/>
          <p:nvPr/>
        </p:nvSpPr>
        <p:spPr>
          <a:xfrm flipH="1" flipV="1">
            <a:off x="5168896" y="3492498"/>
            <a:ext cx="76206" cy="355604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Shape 911"/>
          <p:cNvSpPr/>
          <p:nvPr/>
        </p:nvSpPr>
        <p:spPr>
          <a:xfrm flipV="1">
            <a:off x="5613397" y="3809997"/>
            <a:ext cx="787407" cy="304806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6" name="Shape 912"/>
          <p:cNvSpPr/>
          <p:nvPr/>
        </p:nvSpPr>
        <p:spPr>
          <a:xfrm>
            <a:off x="5613397" y="4279899"/>
            <a:ext cx="596907" cy="317506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97" name="image9.png" descr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9987" y="4524375"/>
            <a:ext cx="676281" cy="690563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hape 914"/>
          <p:cNvSpPr/>
          <p:nvPr/>
        </p:nvSpPr>
        <p:spPr>
          <a:xfrm flipV="1">
            <a:off x="3530598" y="4076697"/>
            <a:ext cx="1435106" cy="482606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Shape 915"/>
          <p:cNvSpPr/>
          <p:nvPr/>
        </p:nvSpPr>
        <p:spPr>
          <a:xfrm flipH="1">
            <a:off x="3543297" y="4165598"/>
            <a:ext cx="1397006" cy="469904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Shape 916"/>
          <p:cNvSpPr/>
          <p:nvPr/>
        </p:nvSpPr>
        <p:spPr>
          <a:xfrm flipV="1">
            <a:off x="3581398" y="4267197"/>
            <a:ext cx="1371604" cy="482606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Shape 917"/>
          <p:cNvSpPr txBox="1"/>
          <p:nvPr/>
        </p:nvSpPr>
        <p:spPr>
          <a:xfrm>
            <a:off x="841375" y="1320800"/>
            <a:ext cx="4508054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(1) Alice “optimistically unchokes” Bob</a:t>
            </a:r>
          </a:p>
        </p:txBody>
      </p:sp>
      <p:sp>
        <p:nvSpPr>
          <p:cNvPr id="702" name="Shape 918"/>
          <p:cNvSpPr txBox="1"/>
          <p:nvPr/>
        </p:nvSpPr>
        <p:spPr>
          <a:xfrm>
            <a:off x="808034" y="1663700"/>
            <a:ext cx="807856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(2) Alice becomes one of Bob’s top-four providers; Bob reciprocates</a:t>
            </a:r>
          </a:p>
        </p:txBody>
      </p:sp>
      <p:sp>
        <p:nvSpPr>
          <p:cNvPr id="703" name="Shape 919"/>
          <p:cNvSpPr txBox="1"/>
          <p:nvPr/>
        </p:nvSpPr>
        <p:spPr>
          <a:xfrm>
            <a:off x="798507" y="2019300"/>
            <a:ext cx="590927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(3) Bob becomes one of Alice’s top-four providers</a:t>
            </a:r>
          </a:p>
        </p:txBody>
      </p:sp>
      <p:grpSp>
        <p:nvGrpSpPr>
          <p:cNvPr id="706" name="Group 922"/>
          <p:cNvGrpSpPr/>
          <p:nvPr/>
        </p:nvGrpSpPr>
        <p:grpSpPr>
          <a:xfrm>
            <a:off x="4724400" y="5457815"/>
            <a:ext cx="3670300" cy="1168416"/>
            <a:chOff x="0" y="0"/>
            <a:chExt cx="3670300" cy="1168414"/>
          </a:xfrm>
        </p:grpSpPr>
        <p:sp>
          <p:nvSpPr>
            <p:cNvPr id="704" name="Shape 920"/>
            <p:cNvSpPr/>
            <p:nvPr/>
          </p:nvSpPr>
          <p:spPr>
            <a:xfrm>
              <a:off x="0" y="0"/>
              <a:ext cx="3670300" cy="1168414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705" name="Shape 921"/>
            <p:cNvSpPr txBox="1"/>
            <p:nvPr/>
          </p:nvSpPr>
          <p:spPr>
            <a:xfrm>
              <a:off x="0" y="-1"/>
              <a:ext cx="3670300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>
                <a:defRPr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With higher upload rate, </a:t>
              </a:r>
              <a:br/>
              <a:r>
                <a:t>can find better trading 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defRPr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partners &amp; get file faster!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0" presetID="3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1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10" presetID="3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Class="exit" nodeType="afterEffect" presetSubtype="10" presetID="3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23" dur="1000" fill="hold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Class="exit" nodeType="afterEffect" presetSubtype="10" presetID="3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27" dur="1000" fill="hold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xit" nodeType="afterEffect" presetSubtype="10" presetID="3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36" dur="1000" fill="hold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Class="exit" nodeType="afterEffect" presetSubtype="10" presetID="3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40" dur="1000" fill="hold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Class="entr" nodeType="afterEffect" presetSubtype="10" presetID="3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5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Class="exit" nodeType="afterEffect" presetSubtype="10" presetID="3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48" dur="1000" fill="hold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0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4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0" grpId="10"/>
      <p:bldP build="whole" bldLvl="1" animBg="1" rev="0" advAuto="0" spid="701" grpId="1"/>
      <p:bldP build="whole" bldLvl="1" animBg="1" rev="0" advAuto="0" spid="680" grpId="8"/>
      <p:bldP build="whole" bldLvl="1" animBg="1" rev="0" advAuto="0" spid="702" grpId="3"/>
      <p:bldP build="whole" bldLvl="1" animBg="1" rev="0" advAuto="0" spid="706" grpId="12"/>
      <p:bldP build="whole" bldLvl="1" animBg="1" rev="0" advAuto="0" spid="694" grpId="6"/>
      <p:bldP build="whole" bldLvl="1" animBg="1" rev="0" advAuto="0" spid="698" grpId="2"/>
      <p:bldP build="whole" bldLvl="1" animBg="1" rev="0" advAuto="0" spid="684" grpId="5"/>
      <p:bldP build="whole" bldLvl="1" animBg="1" rev="0" advAuto="0" spid="703" grpId="7"/>
      <p:bldP build="whole" bldLvl="1" animBg="1" rev="0" advAuto="0" spid="689" grpId="9"/>
      <p:bldP build="whole" bldLvl="1" animBg="1" rev="0" advAuto="0" spid="699" grpId="4"/>
      <p:bldP build="whole" bldLvl="1" animBg="1" rev="0" advAuto="0" spid="698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924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09" name="Shape 925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Distributed Hash Table (DHT)</a:t>
            </a:r>
          </a:p>
        </p:txBody>
      </p:sp>
      <p:sp>
        <p:nvSpPr>
          <p:cNvPr id="710" name="Shape 92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Char char="r"/>
            </a:pPr>
            <a:r>
              <a:t>DHT = distributed P2P database</a:t>
            </a:r>
            <a:endParaRPr sz="1800"/>
          </a:p>
          <a:p>
            <a:pPr marL="304800" indent="-304800">
              <a:buChar char="r"/>
            </a:pPr>
            <a:r>
              <a:t>Database has </a:t>
            </a:r>
            <a:r>
              <a:rPr>
                <a:solidFill>
                  <a:srgbClr val="FF0000"/>
                </a:solidFill>
              </a:rPr>
              <a:t>(key, value) </a:t>
            </a:r>
            <a:r>
              <a:t>pairs; 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 key: ss number; value: human name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key: content type; value: IP address</a:t>
            </a:r>
            <a:endParaRPr sz="1800"/>
          </a:p>
          <a:p>
            <a:pPr marL="304800" indent="-304800">
              <a:buChar char="r"/>
            </a:pPr>
            <a:r>
              <a:t>Peers </a:t>
            </a:r>
            <a:r>
              <a:rPr>
                <a:solidFill>
                  <a:srgbClr val="FF0000"/>
                </a:solidFill>
              </a:rPr>
              <a:t>query</a:t>
            </a:r>
            <a:r>
              <a:t> DB with key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DB returns values that match the key</a:t>
            </a:r>
            <a:endParaRPr sz="1800"/>
          </a:p>
          <a:p>
            <a:pPr marL="304800" indent="-304800">
              <a:buChar char="r"/>
            </a:pPr>
            <a:r>
              <a:t>Peers can also </a:t>
            </a:r>
            <a:r>
              <a:rPr>
                <a:solidFill>
                  <a:srgbClr val="FF0000"/>
                </a:solidFill>
              </a:rPr>
              <a:t>insert</a:t>
            </a:r>
            <a:r>
              <a:t> (key, value)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928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13" name="Shape 929"/>
          <p:cNvSpPr txBox="1"/>
          <p:nvPr>
            <p:ph type="title"/>
          </p:nvPr>
        </p:nvSpPr>
        <p:spPr>
          <a:xfrm>
            <a:off x="533400" y="0"/>
            <a:ext cx="7772400" cy="159861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DHT Identifiers</a:t>
            </a:r>
          </a:p>
        </p:txBody>
      </p:sp>
      <p:sp>
        <p:nvSpPr>
          <p:cNvPr id="714" name="Shape 930"/>
          <p:cNvSpPr txBox="1"/>
          <p:nvPr>
            <p:ph type="body" idx="1"/>
          </p:nvPr>
        </p:nvSpPr>
        <p:spPr>
          <a:xfrm>
            <a:off x="457200" y="1598612"/>
            <a:ext cx="8686800" cy="5259388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Char char="r"/>
            </a:pPr>
            <a:r>
              <a:t>Assign integer identifier to each peer in range [0,2</a:t>
            </a:r>
            <a:r>
              <a:rPr baseline="30000"/>
              <a:t>n</a:t>
            </a:r>
            <a:r>
              <a:t>-1].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Each identifier can be represented by n bits.</a:t>
            </a:r>
            <a:endParaRPr sz="1800"/>
          </a:p>
          <a:p>
            <a:pPr marL="304800" indent="-304800">
              <a:buChar char="r"/>
            </a:pPr>
            <a:r>
              <a:t>Require each key to be an integer in </a:t>
            </a:r>
            <a:r>
              <a:rPr>
                <a:solidFill>
                  <a:srgbClr val="FF0000"/>
                </a:solidFill>
              </a:rPr>
              <a:t>same range</a:t>
            </a:r>
            <a:r>
              <a:t>.</a:t>
            </a:r>
            <a:endParaRPr sz="1800"/>
          </a:p>
          <a:p>
            <a:pPr marL="304800" indent="-304800">
              <a:buChar char="r"/>
            </a:pPr>
            <a:r>
              <a:t>To get integer keys, hash original key.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eg, key = h(“Led Zeppelin IV”)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This is why they call it a distributed “hash”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932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17" name="Shape 933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How to assign keys to peers?</a:t>
            </a:r>
          </a:p>
        </p:txBody>
      </p:sp>
      <p:sp>
        <p:nvSpPr>
          <p:cNvPr id="718" name="Shape 93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Char char="r"/>
            </a:pPr>
            <a:r>
              <a:t>Central issue: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Assigning (key, value) pairs to peers.</a:t>
            </a:r>
            <a:endParaRPr sz="1800"/>
          </a:p>
          <a:p>
            <a:pPr marL="304800" indent="-304800">
              <a:buChar char="r"/>
            </a:pPr>
            <a:r>
              <a:t>Rule: assign key to the peer that has the </a:t>
            </a:r>
            <a:r>
              <a:rPr>
                <a:solidFill>
                  <a:srgbClr val="FF0000"/>
                </a:solidFill>
              </a:rPr>
              <a:t>closest</a:t>
            </a:r>
            <a:r>
              <a:t> ID.</a:t>
            </a:r>
            <a:endParaRPr sz="1800"/>
          </a:p>
          <a:p>
            <a:pPr marL="304800" indent="-304800">
              <a:buChar char="r"/>
            </a:pPr>
            <a:r>
              <a:t>Convention in lecture: closest is the </a:t>
            </a:r>
            <a:r>
              <a:rPr>
                <a:solidFill>
                  <a:srgbClr val="FF0000"/>
                </a:solidFill>
              </a:rPr>
              <a:t>immediate successor </a:t>
            </a:r>
            <a:r>
              <a:t>of the key.</a:t>
            </a:r>
            <a:endParaRPr sz="1800"/>
          </a:p>
          <a:p>
            <a:pPr marL="304800" indent="-304800">
              <a:buChar char="r"/>
            </a:pPr>
            <a:r>
              <a:t>Ex: n=4; peers: 1,3,4,5,8,10,12,14; 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key = 13, then successor  peer = 14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key = 15, then successor peer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936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grpSp>
        <p:nvGrpSpPr>
          <p:cNvPr id="738" name="Group 954"/>
          <p:cNvGrpSpPr/>
          <p:nvPr/>
        </p:nvGrpSpPr>
        <p:grpSpPr>
          <a:xfrm>
            <a:off x="2438395" y="1219193"/>
            <a:ext cx="3549954" cy="3695707"/>
            <a:chOff x="0" y="0"/>
            <a:chExt cx="3549954" cy="3695706"/>
          </a:xfrm>
        </p:grpSpPr>
        <p:sp>
          <p:nvSpPr>
            <p:cNvPr id="721" name="Shape 937"/>
            <p:cNvSpPr/>
            <p:nvPr/>
          </p:nvSpPr>
          <p:spPr>
            <a:xfrm>
              <a:off x="1727203" y="3114678"/>
              <a:ext cx="95255" cy="98431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2" name="Shape 938"/>
            <p:cNvSpPr/>
            <p:nvPr/>
          </p:nvSpPr>
          <p:spPr>
            <a:xfrm>
              <a:off x="366713" y="1212850"/>
              <a:ext cx="96845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3" name="Shape 939"/>
            <p:cNvSpPr/>
            <p:nvPr/>
          </p:nvSpPr>
          <p:spPr>
            <a:xfrm>
              <a:off x="392113" y="2301878"/>
              <a:ext cx="96845" cy="98431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4" name="Shape 940"/>
            <p:cNvSpPr/>
            <p:nvPr/>
          </p:nvSpPr>
          <p:spPr>
            <a:xfrm>
              <a:off x="2922591" y="908050"/>
              <a:ext cx="95257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5" name="Shape 941"/>
            <p:cNvSpPr/>
            <p:nvPr/>
          </p:nvSpPr>
          <p:spPr>
            <a:xfrm>
              <a:off x="3214691" y="1779587"/>
              <a:ext cx="96845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6" name="Shape 942"/>
            <p:cNvSpPr/>
            <p:nvPr/>
          </p:nvSpPr>
          <p:spPr>
            <a:xfrm>
              <a:off x="2936879" y="2516190"/>
              <a:ext cx="96845" cy="98433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7" name="Shape 943"/>
            <p:cNvSpPr/>
            <p:nvPr/>
          </p:nvSpPr>
          <p:spPr>
            <a:xfrm>
              <a:off x="923927" y="2871790"/>
              <a:ext cx="96843" cy="98433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8" name="Shape 944"/>
            <p:cNvSpPr/>
            <p:nvPr/>
          </p:nvSpPr>
          <p:spPr>
            <a:xfrm>
              <a:off x="309527" y="373028"/>
              <a:ext cx="2925699" cy="279393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9" name="Shape 945"/>
            <p:cNvSpPr txBox="1"/>
            <p:nvPr/>
          </p:nvSpPr>
          <p:spPr>
            <a:xfrm>
              <a:off x="1827216" y="-1"/>
              <a:ext cx="22612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30" name="Shape 946"/>
            <p:cNvSpPr txBox="1"/>
            <p:nvPr/>
          </p:nvSpPr>
          <p:spPr>
            <a:xfrm>
              <a:off x="3046417" y="838201"/>
              <a:ext cx="27493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1" name="Shape 947"/>
            <p:cNvSpPr txBox="1"/>
            <p:nvPr/>
          </p:nvSpPr>
          <p:spPr>
            <a:xfrm>
              <a:off x="3275017" y="1676402"/>
              <a:ext cx="27493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32" name="Shape 948"/>
            <p:cNvSpPr txBox="1"/>
            <p:nvPr/>
          </p:nvSpPr>
          <p:spPr>
            <a:xfrm>
              <a:off x="3046417" y="2438405"/>
              <a:ext cx="27493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3" name="Shape 949"/>
            <p:cNvSpPr txBox="1"/>
            <p:nvPr/>
          </p:nvSpPr>
          <p:spPr>
            <a:xfrm>
              <a:off x="1674815" y="3200405"/>
              <a:ext cx="27493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34" name="Shape 950"/>
            <p:cNvSpPr txBox="1"/>
            <p:nvPr/>
          </p:nvSpPr>
          <p:spPr>
            <a:xfrm>
              <a:off x="608015" y="2971805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35" name="Shape 951"/>
            <p:cNvSpPr txBox="1"/>
            <p:nvPr/>
          </p:nvSpPr>
          <p:spPr>
            <a:xfrm>
              <a:off x="-1" y="2209805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36" name="Shape 952"/>
            <p:cNvSpPr txBox="1"/>
            <p:nvPr/>
          </p:nvSpPr>
          <p:spPr>
            <a:xfrm>
              <a:off x="-1" y="990601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737" name="Shape 953"/>
            <p:cNvSpPr/>
            <p:nvPr/>
          </p:nvSpPr>
          <p:spPr>
            <a:xfrm>
              <a:off x="1844678" y="333375"/>
              <a:ext cx="96843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39" name="Shape 955"/>
          <p:cNvSpPr/>
          <p:nvPr/>
        </p:nvSpPr>
        <p:spPr>
          <a:xfrm>
            <a:off x="4114795" y="1523997"/>
            <a:ext cx="152406" cy="762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0" name="Shape 956"/>
          <p:cNvSpPr/>
          <p:nvPr/>
        </p:nvSpPr>
        <p:spPr>
          <a:xfrm flipH="1">
            <a:off x="4190996" y="1600197"/>
            <a:ext cx="169868" cy="968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1" name="Shape 957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Circular DHT (1)</a:t>
            </a:r>
          </a:p>
        </p:txBody>
      </p:sp>
      <p:sp>
        <p:nvSpPr>
          <p:cNvPr id="742" name="Shape 958"/>
          <p:cNvSpPr txBox="1"/>
          <p:nvPr>
            <p:ph type="body" sz="half" idx="1"/>
          </p:nvPr>
        </p:nvSpPr>
        <p:spPr>
          <a:xfrm>
            <a:off x="457200" y="4953000"/>
            <a:ext cx="8229600" cy="1905000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Char char="r"/>
            </a:pPr>
            <a:r>
              <a:t>Each peer only aware of immediate successor and predecessor.</a:t>
            </a:r>
            <a:endParaRPr sz="1800"/>
          </a:p>
          <a:p>
            <a:pPr marL="304800" indent="-304800">
              <a:buChar char="r"/>
            </a:pPr>
            <a:r>
              <a:t>“Overlay network”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960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45" name="Shape 961"/>
          <p:cNvSpPr txBox="1"/>
          <p:nvPr>
            <p:ph type="title"/>
          </p:nvPr>
        </p:nvSpPr>
        <p:spPr>
          <a:xfrm>
            <a:off x="676275" y="377823"/>
            <a:ext cx="7772400" cy="1143004"/>
          </a:xfrm>
          <a:prstGeom prst="rect">
            <a:avLst/>
          </a:prstGeom>
        </p:spPr>
        <p:txBody>
          <a:bodyPr lIns="0" tIns="0" rIns="0" bIns="0"/>
          <a:lstStyle/>
          <a:p>
            <a:pPr defTabSz="768094">
              <a:defRPr sz="3000"/>
            </a:pPr>
            <a:r>
              <a:t>Circle DHT  (2)</a:t>
            </a:r>
            <a:br/>
          </a:p>
        </p:txBody>
      </p:sp>
      <p:sp>
        <p:nvSpPr>
          <p:cNvPr id="746" name="Shape 962"/>
          <p:cNvSpPr/>
          <p:nvPr/>
        </p:nvSpPr>
        <p:spPr>
          <a:xfrm>
            <a:off x="4691060" y="5799135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7" name="Shape 963"/>
          <p:cNvSpPr/>
          <p:nvPr/>
        </p:nvSpPr>
        <p:spPr>
          <a:xfrm>
            <a:off x="2925759" y="3205159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8" name="Shape 964"/>
          <p:cNvSpPr/>
          <p:nvPr/>
        </p:nvSpPr>
        <p:spPr>
          <a:xfrm>
            <a:off x="2957509" y="4689473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9" name="Shape 965"/>
          <p:cNvSpPr/>
          <p:nvPr/>
        </p:nvSpPr>
        <p:spPr>
          <a:xfrm>
            <a:off x="6243635" y="2789234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0" name="Shape 966"/>
          <p:cNvSpPr/>
          <p:nvPr/>
        </p:nvSpPr>
        <p:spPr>
          <a:xfrm>
            <a:off x="6624635" y="3978273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1" name="Shape 967"/>
          <p:cNvSpPr/>
          <p:nvPr/>
        </p:nvSpPr>
        <p:spPr>
          <a:xfrm>
            <a:off x="6262685" y="4981573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2" name="Shape 968"/>
          <p:cNvSpPr/>
          <p:nvPr/>
        </p:nvSpPr>
        <p:spPr>
          <a:xfrm>
            <a:off x="3648073" y="5467348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3" name="Shape 969"/>
          <p:cNvSpPr/>
          <p:nvPr/>
        </p:nvSpPr>
        <p:spPr>
          <a:xfrm>
            <a:off x="2849512" y="2058938"/>
            <a:ext cx="3801974" cy="3811495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4" name="Shape 970"/>
          <p:cNvSpPr txBox="1"/>
          <p:nvPr/>
        </p:nvSpPr>
        <p:spPr>
          <a:xfrm>
            <a:off x="4605337" y="1652584"/>
            <a:ext cx="7842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0001</a:t>
            </a:r>
          </a:p>
        </p:txBody>
      </p:sp>
      <p:sp>
        <p:nvSpPr>
          <p:cNvPr id="755" name="Shape 971"/>
          <p:cNvSpPr txBox="1"/>
          <p:nvPr/>
        </p:nvSpPr>
        <p:spPr>
          <a:xfrm>
            <a:off x="5562598" y="2514600"/>
            <a:ext cx="73541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0011</a:t>
            </a:r>
          </a:p>
        </p:txBody>
      </p:sp>
      <p:sp>
        <p:nvSpPr>
          <p:cNvPr id="756" name="Shape 972"/>
          <p:cNvSpPr txBox="1"/>
          <p:nvPr/>
        </p:nvSpPr>
        <p:spPr>
          <a:xfrm>
            <a:off x="6788149" y="3890962"/>
            <a:ext cx="7842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0100</a:t>
            </a:r>
          </a:p>
        </p:txBody>
      </p:sp>
      <p:sp>
        <p:nvSpPr>
          <p:cNvPr id="757" name="Shape 973"/>
          <p:cNvSpPr txBox="1"/>
          <p:nvPr/>
        </p:nvSpPr>
        <p:spPr>
          <a:xfrm>
            <a:off x="6494462" y="4895850"/>
            <a:ext cx="73541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0101</a:t>
            </a:r>
          </a:p>
        </p:txBody>
      </p:sp>
      <p:sp>
        <p:nvSpPr>
          <p:cNvPr id="758" name="Shape 974"/>
          <p:cNvSpPr txBox="1"/>
          <p:nvPr/>
        </p:nvSpPr>
        <p:spPr>
          <a:xfrm>
            <a:off x="4867273" y="5849937"/>
            <a:ext cx="7842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1000</a:t>
            </a:r>
          </a:p>
        </p:txBody>
      </p:sp>
      <p:sp>
        <p:nvSpPr>
          <p:cNvPr id="759" name="Shape 975"/>
          <p:cNvSpPr txBox="1"/>
          <p:nvPr/>
        </p:nvSpPr>
        <p:spPr>
          <a:xfrm>
            <a:off x="3068634" y="5610225"/>
            <a:ext cx="73541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1010</a:t>
            </a:r>
          </a:p>
        </p:txBody>
      </p:sp>
      <p:sp>
        <p:nvSpPr>
          <p:cNvPr id="760" name="Shape 976"/>
          <p:cNvSpPr txBox="1"/>
          <p:nvPr/>
        </p:nvSpPr>
        <p:spPr>
          <a:xfrm>
            <a:off x="2249484" y="4510087"/>
            <a:ext cx="73541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1100</a:t>
            </a:r>
          </a:p>
        </p:txBody>
      </p:sp>
      <p:sp>
        <p:nvSpPr>
          <p:cNvPr id="761" name="Shape 977"/>
          <p:cNvSpPr txBox="1"/>
          <p:nvPr/>
        </p:nvSpPr>
        <p:spPr>
          <a:xfrm>
            <a:off x="2374900" y="2960684"/>
            <a:ext cx="63777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1111</a:t>
            </a:r>
          </a:p>
        </p:txBody>
      </p:sp>
      <p:grpSp>
        <p:nvGrpSpPr>
          <p:cNvPr id="764" name="Group 980"/>
          <p:cNvGrpSpPr/>
          <p:nvPr/>
        </p:nvGrpSpPr>
        <p:grpSpPr>
          <a:xfrm>
            <a:off x="6426193" y="1676393"/>
            <a:ext cx="2003437" cy="1177936"/>
            <a:chOff x="-1" y="0"/>
            <a:chExt cx="2003436" cy="1177935"/>
          </a:xfrm>
        </p:grpSpPr>
        <p:sp>
          <p:nvSpPr>
            <p:cNvPr id="762" name="Shape 978"/>
            <p:cNvSpPr/>
            <p:nvPr/>
          </p:nvSpPr>
          <p:spPr>
            <a:xfrm>
              <a:off x="-2" y="-1"/>
              <a:ext cx="2003437" cy="117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1" y="3037"/>
                  </a:moveTo>
                  <a:cubicBezTo>
                    <a:pt x="1891" y="1360"/>
                    <a:pt x="2690" y="0"/>
                    <a:pt x="3676" y="0"/>
                  </a:cubicBezTo>
                  <a:lnTo>
                    <a:pt x="19815" y="0"/>
                  </a:lnTo>
                  <a:cubicBezTo>
                    <a:pt x="20801" y="0"/>
                    <a:pt x="21600" y="1360"/>
                    <a:pt x="21600" y="3037"/>
                  </a:cubicBezTo>
                  <a:lnTo>
                    <a:pt x="21600" y="15183"/>
                  </a:lnTo>
                  <a:cubicBezTo>
                    <a:pt x="21600" y="16860"/>
                    <a:pt x="20801" y="18219"/>
                    <a:pt x="19815" y="18219"/>
                  </a:cubicBezTo>
                  <a:lnTo>
                    <a:pt x="10103" y="18219"/>
                  </a:lnTo>
                  <a:lnTo>
                    <a:pt x="0" y="21600"/>
                  </a:lnTo>
                  <a:lnTo>
                    <a:pt x="5176" y="18219"/>
                  </a:lnTo>
                  <a:lnTo>
                    <a:pt x="3676" y="18219"/>
                  </a:lnTo>
                  <a:cubicBezTo>
                    <a:pt x="2690" y="18219"/>
                    <a:pt x="1891" y="16860"/>
                    <a:pt x="1891" y="15183"/>
                  </a:cubicBezTo>
                  <a:lnTo>
                    <a:pt x="1891" y="1062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63" name="Shape 979"/>
            <p:cNvSpPr txBox="1"/>
            <p:nvPr/>
          </p:nvSpPr>
          <p:spPr>
            <a:xfrm>
              <a:off x="117477" y="68264"/>
              <a:ext cx="1767632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spcBef>
                  <a:spcPts val="400"/>
                </a:spcBef>
                <a:defRPr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Who’s resp 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spcBef>
                  <a:spcPts val="400"/>
                </a:spcBef>
                <a:defRPr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for key 1110 </a:t>
              </a:r>
              <a:r>
                <a:rPr sz="2400"/>
                <a:t>?</a:t>
              </a:r>
            </a:p>
          </p:txBody>
        </p:sp>
      </p:grpSp>
      <p:sp>
        <p:nvSpPr>
          <p:cNvPr id="765" name="Shape 981"/>
          <p:cNvSpPr/>
          <p:nvPr/>
        </p:nvSpPr>
        <p:spPr>
          <a:xfrm>
            <a:off x="6323012" y="3003547"/>
            <a:ext cx="288930" cy="952506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6" name="Shape 982"/>
          <p:cNvSpPr/>
          <p:nvPr/>
        </p:nvSpPr>
        <p:spPr>
          <a:xfrm flipH="1">
            <a:off x="6303961" y="4164011"/>
            <a:ext cx="301631" cy="793756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7" name="Shape 983"/>
          <p:cNvSpPr/>
          <p:nvPr/>
        </p:nvSpPr>
        <p:spPr>
          <a:xfrm flipH="1">
            <a:off x="4864097" y="5100636"/>
            <a:ext cx="1282705" cy="669932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8" name="Shape 984"/>
          <p:cNvSpPr/>
          <p:nvPr/>
        </p:nvSpPr>
        <p:spPr>
          <a:xfrm flipH="1" flipV="1">
            <a:off x="3856037" y="5521323"/>
            <a:ext cx="812806" cy="265118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9" name="Shape 985"/>
          <p:cNvSpPr/>
          <p:nvPr/>
        </p:nvSpPr>
        <p:spPr>
          <a:xfrm flipH="1" flipV="1">
            <a:off x="3109908" y="4794246"/>
            <a:ext cx="552456" cy="620719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0" name="Shape 986"/>
          <p:cNvSpPr/>
          <p:nvPr/>
        </p:nvSpPr>
        <p:spPr>
          <a:xfrm flipH="1" flipV="1">
            <a:off x="2960684" y="3422646"/>
            <a:ext cx="52392" cy="1198568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1" name="Shape 987"/>
          <p:cNvSpPr/>
          <p:nvPr/>
        </p:nvSpPr>
        <p:spPr>
          <a:xfrm>
            <a:off x="4845048" y="2005009"/>
            <a:ext cx="125415" cy="134943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76" name="Group 992"/>
          <p:cNvGrpSpPr/>
          <p:nvPr/>
        </p:nvGrpSpPr>
        <p:grpSpPr>
          <a:xfrm>
            <a:off x="2968612" y="2252649"/>
            <a:ext cx="3049610" cy="933472"/>
            <a:chOff x="-2" y="-2"/>
            <a:chExt cx="3049608" cy="933471"/>
          </a:xfrm>
        </p:grpSpPr>
        <p:grpSp>
          <p:nvGrpSpPr>
            <p:cNvPr id="774" name="Group 990"/>
            <p:cNvGrpSpPr/>
            <p:nvPr/>
          </p:nvGrpSpPr>
          <p:grpSpPr>
            <a:xfrm>
              <a:off x="-3" y="-3"/>
              <a:ext cx="3049610" cy="933472"/>
              <a:chOff x="0" y="-1"/>
              <a:chExt cx="3049608" cy="933471"/>
            </a:xfrm>
          </p:grpSpPr>
          <p:sp>
            <p:nvSpPr>
              <p:cNvPr id="772" name="Shape 988"/>
              <p:cNvSpPr/>
              <p:nvPr/>
            </p:nvSpPr>
            <p:spPr>
              <a:xfrm flipV="1">
                <a:off x="112714" y="625486"/>
                <a:ext cx="2936894" cy="307984"/>
              </a:xfrm>
              <a:prstGeom prst="line">
                <a:avLst/>
              </a:prstGeom>
              <a:noFill/>
              <a:ln w="19050" cap="flat">
                <a:solidFill>
                  <a:srgbClr val="3333CC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3" name="Shape 989"/>
              <p:cNvSpPr/>
              <p:nvPr/>
            </p:nvSpPr>
            <p:spPr>
              <a:xfrm>
                <a:off x="-1" y="-2"/>
                <a:ext cx="1095388" cy="83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613"/>
                    </a:moveTo>
                    <a:cubicBezTo>
                      <a:pt x="0" y="1170"/>
                      <a:pt x="896" y="0"/>
                      <a:pt x="2001" y="0"/>
                    </a:cubicBezTo>
                    <a:lnTo>
                      <a:pt x="19599" y="0"/>
                    </a:lnTo>
                    <a:cubicBezTo>
                      <a:pt x="20704" y="0"/>
                      <a:pt x="21600" y="1170"/>
                      <a:pt x="21600" y="2613"/>
                    </a:cubicBezTo>
                    <a:lnTo>
                      <a:pt x="21600" y="13066"/>
                    </a:lnTo>
                    <a:cubicBezTo>
                      <a:pt x="21600" y="14510"/>
                      <a:pt x="20704" y="15680"/>
                      <a:pt x="19599" y="15680"/>
                    </a:cubicBezTo>
                    <a:lnTo>
                      <a:pt x="18000" y="15680"/>
                    </a:lnTo>
                    <a:lnTo>
                      <a:pt x="14567" y="21600"/>
                    </a:lnTo>
                    <a:lnTo>
                      <a:pt x="12600" y="15680"/>
                    </a:lnTo>
                    <a:lnTo>
                      <a:pt x="2001" y="15680"/>
                    </a:lnTo>
                    <a:cubicBezTo>
                      <a:pt x="896" y="15680"/>
                      <a:pt x="0" y="14510"/>
                      <a:pt x="0" y="13066"/>
                    </a:cubicBezTo>
                    <a:lnTo>
                      <a:pt x="0" y="9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75" name="Shape 991"/>
            <p:cNvSpPr txBox="1"/>
            <p:nvPr/>
          </p:nvSpPr>
          <p:spPr>
            <a:xfrm>
              <a:off x="58741" y="146054"/>
              <a:ext cx="1308107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300"/>
                </a:spcBef>
                <a:defRPr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I am</a:t>
              </a:r>
            </a:p>
          </p:txBody>
        </p:sp>
      </p:grpSp>
      <p:sp>
        <p:nvSpPr>
          <p:cNvPr id="777" name="Shape 993"/>
          <p:cNvSpPr txBox="1"/>
          <p:nvPr/>
        </p:nvSpPr>
        <p:spPr>
          <a:xfrm>
            <a:off x="265109" y="1728784"/>
            <a:ext cx="222793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O(N) messages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defRPr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 avg to resolve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defRPr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query, when there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defRPr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are N peers</a:t>
            </a:r>
          </a:p>
        </p:txBody>
      </p:sp>
      <p:sp>
        <p:nvSpPr>
          <p:cNvPr id="778" name="Shape 994"/>
          <p:cNvSpPr txBox="1"/>
          <p:nvPr/>
        </p:nvSpPr>
        <p:spPr>
          <a:xfrm>
            <a:off x="5943598" y="34289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79" name="Shape 995"/>
          <p:cNvSpPr txBox="1"/>
          <p:nvPr/>
        </p:nvSpPr>
        <p:spPr>
          <a:xfrm>
            <a:off x="5943598" y="43433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80" name="Shape 996"/>
          <p:cNvSpPr txBox="1"/>
          <p:nvPr/>
        </p:nvSpPr>
        <p:spPr>
          <a:xfrm>
            <a:off x="5181598" y="51053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81" name="Shape 997"/>
          <p:cNvSpPr txBox="1"/>
          <p:nvPr/>
        </p:nvSpPr>
        <p:spPr>
          <a:xfrm>
            <a:off x="4114798" y="54101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82" name="Shape 998"/>
          <p:cNvSpPr txBox="1"/>
          <p:nvPr/>
        </p:nvSpPr>
        <p:spPr>
          <a:xfrm>
            <a:off x="3352798" y="49529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83" name="Shape 999"/>
          <p:cNvSpPr txBox="1"/>
          <p:nvPr/>
        </p:nvSpPr>
        <p:spPr>
          <a:xfrm>
            <a:off x="2971799" y="3962398"/>
            <a:ext cx="405309" cy="24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spcBef>
                <a:spcPts val="200"/>
              </a:spcBef>
              <a:defRPr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1110</a:t>
            </a:r>
          </a:p>
        </p:txBody>
      </p:sp>
      <p:sp>
        <p:nvSpPr>
          <p:cNvPr id="784" name="Shape 1000"/>
          <p:cNvSpPr/>
          <p:nvPr/>
        </p:nvSpPr>
        <p:spPr>
          <a:xfrm>
            <a:off x="365121" y="5375273"/>
            <a:ext cx="1808958" cy="1152526"/>
          </a:xfrm>
          <a:prstGeom prst="rect">
            <a:avLst/>
          </a:prstGeom>
          <a:ln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Define </a:t>
            </a:r>
            <a:r>
              <a:rPr u="sng"/>
              <a:t>closest</a:t>
            </a:r>
            <a:br>
              <a:rPr u="sng"/>
            </a:br>
            <a:r>
              <a:t>as closest</a:t>
            </a:r>
            <a:br/>
            <a:r>
              <a:t>successor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10" presetID="3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10" presetID="3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10" presetID="3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10" presetID="3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8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10" presetID="3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6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10" presetID="3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4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6" grpId="4"/>
      <p:bldP build="whole" bldLvl="1" animBg="1" rev="0" advAuto="0" spid="782" grpId="11"/>
      <p:bldP build="whole" bldLvl="1" animBg="1" rev="0" advAuto="0" spid="778" grpId="3"/>
      <p:bldP build="whole" bldLvl="1" animBg="1" rev="0" advAuto="0" spid="776" grpId="14"/>
      <p:bldP build="whole" bldLvl="1" animBg="1" rev="0" advAuto="0" spid="767" grpId="6"/>
      <p:bldP build="whole" bldLvl="1" animBg="1" rev="0" advAuto="0" spid="781" grpId="9"/>
      <p:bldP build="whole" bldLvl="1" animBg="1" rev="0" advAuto="0" spid="769" grpId="10"/>
      <p:bldP build="whole" bldLvl="1" animBg="1" rev="0" advAuto="0" spid="768" grpId="8"/>
      <p:bldP build="whole" bldLvl="1" animBg="1" rev="0" advAuto="0" spid="783" grpId="13"/>
      <p:bldP build="whole" bldLvl="1" animBg="1" rev="0" advAuto="0" spid="770" grpId="12"/>
      <p:bldP build="whole" bldLvl="1" animBg="1" rev="0" advAuto="0" spid="777" grpId="15"/>
      <p:bldP build="whole" bldLvl="1" animBg="1" rev="0" advAuto="0" spid="779" grpId="5"/>
      <p:bldP build="whole" bldLvl="1" animBg="1" rev="0" advAuto="0" spid="780" grpId="7"/>
      <p:bldP build="whole" bldLvl="1" animBg="1" rev="0" advAuto="0" spid="764" grpId="1"/>
      <p:bldP build="whole" bldLvl="1" animBg="1" rev="0" advAuto="0" spid="76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1002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87" name="Shape 1003"/>
          <p:cNvSpPr txBox="1"/>
          <p:nvPr>
            <p:ph type="title"/>
          </p:nvPr>
        </p:nvSpPr>
        <p:spPr>
          <a:xfrm>
            <a:off x="254000" y="-2"/>
            <a:ext cx="8229600" cy="1143004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Circular DHT with Shortcuts</a:t>
            </a:r>
          </a:p>
        </p:txBody>
      </p:sp>
      <p:sp>
        <p:nvSpPr>
          <p:cNvPr id="788" name="Shape 1004"/>
          <p:cNvSpPr txBox="1"/>
          <p:nvPr>
            <p:ph type="body" sz="half" idx="1"/>
          </p:nvPr>
        </p:nvSpPr>
        <p:spPr>
          <a:xfrm>
            <a:off x="228600" y="4572000"/>
            <a:ext cx="8229600" cy="1676400"/>
          </a:xfrm>
          <a:prstGeom prst="rect">
            <a:avLst/>
          </a:prstGeom>
        </p:spPr>
        <p:txBody>
          <a:bodyPr lIns="0" tIns="0" rIns="0" bIns="0"/>
          <a:lstStyle/>
          <a:p>
            <a:pPr marL="203454" indent="-203454" defTabSz="813816">
              <a:lnSpc>
                <a:spcPct val="80000"/>
              </a:lnSpc>
              <a:spcBef>
                <a:spcPts val="0"/>
              </a:spcBef>
              <a:buChar char="r"/>
              <a:defRPr sz="1800"/>
            </a:pPr>
            <a:r>
              <a:t>Each peer keeps track of IP addresses of predecessor, successor, short cuts.</a:t>
            </a:r>
          </a:p>
          <a:p>
            <a:pPr marL="203454" indent="-203454" defTabSz="813816">
              <a:lnSpc>
                <a:spcPct val="80000"/>
              </a:lnSpc>
              <a:spcBef>
                <a:spcPts val="600"/>
              </a:spcBef>
              <a:buChar char="r"/>
              <a:defRPr sz="1800"/>
            </a:pPr>
            <a:r>
              <a:t>Reduced from 6 to 2 messages.</a:t>
            </a:r>
          </a:p>
          <a:p>
            <a:pPr marL="203454" indent="-203454" defTabSz="813816">
              <a:lnSpc>
                <a:spcPct val="80000"/>
              </a:lnSpc>
              <a:spcBef>
                <a:spcPts val="600"/>
              </a:spcBef>
              <a:buChar char="r"/>
              <a:defRPr sz="1800"/>
            </a:pPr>
            <a:r>
              <a:t>Possible to design shortcuts so O(log N) neighbors, O(log N) messages in query</a:t>
            </a:r>
          </a:p>
        </p:txBody>
      </p:sp>
      <p:grpSp>
        <p:nvGrpSpPr>
          <p:cNvPr id="815" name="Group 1031"/>
          <p:cNvGrpSpPr/>
          <p:nvPr/>
        </p:nvGrpSpPr>
        <p:grpSpPr>
          <a:xfrm>
            <a:off x="2362190" y="914389"/>
            <a:ext cx="3549961" cy="3695712"/>
            <a:chOff x="-2" y="-2"/>
            <a:chExt cx="3549959" cy="3695710"/>
          </a:xfrm>
        </p:grpSpPr>
        <p:grpSp>
          <p:nvGrpSpPr>
            <p:cNvPr id="806" name="Group 1022"/>
            <p:cNvGrpSpPr/>
            <p:nvPr/>
          </p:nvGrpSpPr>
          <p:grpSpPr>
            <a:xfrm>
              <a:off x="-3" y="-3"/>
              <a:ext cx="3549961" cy="3695712"/>
              <a:chOff x="0" y="0"/>
              <a:chExt cx="3549959" cy="3695710"/>
            </a:xfrm>
          </p:grpSpPr>
          <p:sp>
            <p:nvSpPr>
              <p:cNvPr id="789" name="Shape 1005"/>
              <p:cNvSpPr/>
              <p:nvPr/>
            </p:nvSpPr>
            <p:spPr>
              <a:xfrm>
                <a:off x="1727203" y="3114682"/>
                <a:ext cx="95257" cy="98431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0" name="Shape 1006"/>
              <p:cNvSpPr/>
              <p:nvPr/>
            </p:nvSpPr>
            <p:spPr>
              <a:xfrm>
                <a:off x="366711" y="1212852"/>
                <a:ext cx="96845" cy="100019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1" name="Shape 1007"/>
              <p:cNvSpPr/>
              <p:nvPr/>
            </p:nvSpPr>
            <p:spPr>
              <a:xfrm>
                <a:off x="392111" y="2301880"/>
                <a:ext cx="96845" cy="98431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2" name="Shape 1008"/>
              <p:cNvSpPr/>
              <p:nvPr/>
            </p:nvSpPr>
            <p:spPr>
              <a:xfrm>
                <a:off x="2922595" y="908050"/>
                <a:ext cx="95257" cy="100019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3" name="Shape 1009"/>
              <p:cNvSpPr/>
              <p:nvPr/>
            </p:nvSpPr>
            <p:spPr>
              <a:xfrm>
                <a:off x="3214695" y="1779590"/>
                <a:ext cx="96845" cy="100019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4" name="Shape 1010"/>
              <p:cNvSpPr/>
              <p:nvPr/>
            </p:nvSpPr>
            <p:spPr>
              <a:xfrm>
                <a:off x="2936883" y="2516193"/>
                <a:ext cx="96845" cy="98433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5" name="Shape 1011"/>
              <p:cNvSpPr/>
              <p:nvPr/>
            </p:nvSpPr>
            <p:spPr>
              <a:xfrm>
                <a:off x="923926" y="2871794"/>
                <a:ext cx="96843" cy="98433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6" name="Shape 1012"/>
              <p:cNvSpPr/>
              <p:nvPr/>
            </p:nvSpPr>
            <p:spPr>
              <a:xfrm>
                <a:off x="309525" y="373028"/>
                <a:ext cx="2925705" cy="2793943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7" name="Shape 1013"/>
              <p:cNvSpPr txBox="1"/>
              <p:nvPr/>
            </p:nvSpPr>
            <p:spPr>
              <a:xfrm>
                <a:off x="1827218" y="-1"/>
                <a:ext cx="226121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8" name="Shape 1014"/>
              <p:cNvSpPr txBox="1"/>
              <p:nvPr/>
            </p:nvSpPr>
            <p:spPr>
              <a:xfrm>
                <a:off x="2894021" y="609601"/>
                <a:ext cx="274936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99" name="Shape 1015"/>
              <p:cNvSpPr txBox="1"/>
              <p:nvPr/>
            </p:nvSpPr>
            <p:spPr>
              <a:xfrm>
                <a:off x="3275022" y="1676405"/>
                <a:ext cx="274937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00" name="Shape 1016"/>
              <p:cNvSpPr txBox="1"/>
              <p:nvPr/>
            </p:nvSpPr>
            <p:spPr>
              <a:xfrm>
                <a:off x="3046421" y="2438408"/>
                <a:ext cx="274936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801" name="Shape 1017"/>
              <p:cNvSpPr txBox="1"/>
              <p:nvPr/>
            </p:nvSpPr>
            <p:spPr>
              <a:xfrm>
                <a:off x="1674817" y="3200409"/>
                <a:ext cx="274936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02" name="Shape 1018"/>
              <p:cNvSpPr txBox="1"/>
              <p:nvPr/>
            </p:nvSpPr>
            <p:spPr>
              <a:xfrm>
                <a:off x="608013" y="2971809"/>
                <a:ext cx="412156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03" name="Shape 1019"/>
              <p:cNvSpPr txBox="1"/>
              <p:nvPr/>
            </p:nvSpPr>
            <p:spPr>
              <a:xfrm>
                <a:off x="-1" y="2209807"/>
                <a:ext cx="412155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  <p:sp>
            <p:nvSpPr>
              <p:cNvPr id="804" name="Shape 1020"/>
              <p:cNvSpPr txBox="1"/>
              <p:nvPr/>
            </p:nvSpPr>
            <p:spPr>
              <a:xfrm>
                <a:off x="-1" y="990602"/>
                <a:ext cx="412155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805" name="Shape 1021"/>
              <p:cNvSpPr/>
              <p:nvPr/>
            </p:nvSpPr>
            <p:spPr>
              <a:xfrm>
                <a:off x="1844679" y="333375"/>
                <a:ext cx="96845" cy="100019"/>
              </a:xfrm>
              <a:prstGeom prst="ellipse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807" name="Shape 1023"/>
            <p:cNvSpPr/>
            <p:nvPr/>
          </p:nvSpPr>
          <p:spPr>
            <a:xfrm flipH="1">
              <a:off x="1006477" y="1827216"/>
              <a:ext cx="2254259" cy="10572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8" name="Shape 1024"/>
            <p:cNvSpPr/>
            <p:nvPr/>
          </p:nvSpPr>
          <p:spPr>
            <a:xfrm flipH="1" flipV="1">
              <a:off x="487365" y="2351092"/>
              <a:ext cx="2463809" cy="17780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9" name="Shape 1025"/>
            <p:cNvSpPr/>
            <p:nvPr/>
          </p:nvSpPr>
          <p:spPr>
            <a:xfrm flipH="1" flipV="1">
              <a:off x="457204" y="1295404"/>
              <a:ext cx="1319219" cy="18208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0" name="Shape 1026"/>
            <p:cNvSpPr/>
            <p:nvPr/>
          </p:nvSpPr>
          <p:spPr>
            <a:xfrm flipV="1">
              <a:off x="990603" y="381004"/>
              <a:ext cx="887418" cy="2452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1" name="Shape 1027"/>
            <p:cNvSpPr/>
            <p:nvPr/>
          </p:nvSpPr>
          <p:spPr>
            <a:xfrm flipV="1">
              <a:off x="474665" y="989016"/>
              <a:ext cx="2495558" cy="13255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2" name="Shape 1028"/>
            <p:cNvSpPr/>
            <p:nvPr/>
          </p:nvSpPr>
          <p:spPr>
            <a:xfrm>
              <a:off x="455615" y="1262066"/>
              <a:ext cx="2779720" cy="508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3" name="Shape 1029"/>
            <p:cNvSpPr/>
            <p:nvPr/>
          </p:nvSpPr>
          <p:spPr>
            <a:xfrm>
              <a:off x="1928817" y="417516"/>
              <a:ext cx="1042993" cy="20955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4" name="Shape 1030"/>
            <p:cNvSpPr/>
            <p:nvPr/>
          </p:nvSpPr>
          <p:spPr>
            <a:xfrm flipH="1">
              <a:off x="1828805" y="989017"/>
              <a:ext cx="1198568" cy="2178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16" name="Shape 1032"/>
          <p:cNvSpPr/>
          <p:nvPr/>
        </p:nvSpPr>
        <p:spPr>
          <a:xfrm flipH="1">
            <a:off x="4343398" y="1981198"/>
            <a:ext cx="1143006" cy="2133607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7" name="Shape 1033"/>
          <p:cNvSpPr/>
          <p:nvPr/>
        </p:nvSpPr>
        <p:spPr>
          <a:xfrm flipH="1" flipV="1">
            <a:off x="2743198" y="2285998"/>
            <a:ext cx="1219206" cy="1828802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20" name="Group 1036"/>
          <p:cNvGrpSpPr/>
          <p:nvPr/>
        </p:nvGrpSpPr>
        <p:grpSpPr>
          <a:xfrm>
            <a:off x="5534016" y="1030286"/>
            <a:ext cx="1900251" cy="1019184"/>
            <a:chOff x="0" y="0"/>
            <a:chExt cx="1900250" cy="1019183"/>
          </a:xfrm>
        </p:grpSpPr>
        <p:sp>
          <p:nvSpPr>
            <p:cNvPr id="818" name="Shape 1034"/>
            <p:cNvSpPr/>
            <p:nvPr/>
          </p:nvSpPr>
          <p:spPr>
            <a:xfrm>
              <a:off x="-1" y="-1"/>
              <a:ext cx="1820814" cy="101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1" y="3037"/>
                  </a:moveTo>
                  <a:cubicBezTo>
                    <a:pt x="1891" y="1360"/>
                    <a:pt x="2653" y="0"/>
                    <a:pt x="3593" y="0"/>
                  </a:cubicBezTo>
                  <a:lnTo>
                    <a:pt x="19897" y="0"/>
                  </a:lnTo>
                  <a:cubicBezTo>
                    <a:pt x="20838" y="0"/>
                    <a:pt x="21600" y="1360"/>
                    <a:pt x="21600" y="3037"/>
                  </a:cubicBezTo>
                  <a:lnTo>
                    <a:pt x="21600" y="15183"/>
                  </a:lnTo>
                  <a:cubicBezTo>
                    <a:pt x="21600" y="16860"/>
                    <a:pt x="20838" y="18219"/>
                    <a:pt x="19897" y="18219"/>
                  </a:cubicBezTo>
                  <a:lnTo>
                    <a:pt x="10103" y="18219"/>
                  </a:lnTo>
                  <a:lnTo>
                    <a:pt x="0" y="21600"/>
                  </a:lnTo>
                  <a:lnTo>
                    <a:pt x="5176" y="18219"/>
                  </a:lnTo>
                  <a:lnTo>
                    <a:pt x="3593" y="18219"/>
                  </a:lnTo>
                  <a:cubicBezTo>
                    <a:pt x="2653" y="18219"/>
                    <a:pt x="1891" y="16860"/>
                    <a:pt x="1891" y="15183"/>
                  </a:cubicBezTo>
                  <a:lnTo>
                    <a:pt x="1891" y="1062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19" name="Shape 1035"/>
            <p:cNvSpPr txBox="1"/>
            <p:nvPr/>
          </p:nvSpPr>
          <p:spPr>
            <a:xfrm>
              <a:off x="235149" y="74612"/>
              <a:ext cx="1665102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>
                <a:spcBef>
                  <a:spcPts val="400"/>
                </a:spcBef>
                <a:defRPr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Who’s resp 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spcBef>
                  <a:spcPts val="400"/>
                </a:spcBef>
                <a:defRPr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for key 1110?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2"/>
      <p:bldP build="whole" bldLvl="1" animBg="1" rev="0" advAuto="0" spid="817" grpId="3"/>
      <p:bldP build="whole" bldLvl="1" animBg="1" rev="0" advAuto="0" spid="82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1038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823" name="Shape 1039"/>
          <p:cNvSpPr txBox="1"/>
          <p:nvPr>
            <p:ph type="title"/>
          </p:nvPr>
        </p:nvSpPr>
        <p:spPr>
          <a:xfrm>
            <a:off x="381000" y="-2"/>
            <a:ext cx="8229600" cy="1143004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Peer Churn</a:t>
            </a:r>
          </a:p>
        </p:txBody>
      </p:sp>
      <p:sp>
        <p:nvSpPr>
          <p:cNvPr id="824" name="Shape 1040"/>
          <p:cNvSpPr txBox="1"/>
          <p:nvPr>
            <p:ph type="body" sz="half" idx="1"/>
          </p:nvPr>
        </p:nvSpPr>
        <p:spPr>
          <a:xfrm>
            <a:off x="457200" y="4370387"/>
            <a:ext cx="8229600" cy="2133606"/>
          </a:xfrm>
          <a:prstGeom prst="rect">
            <a:avLst/>
          </a:prstGeom>
        </p:spPr>
        <p:txBody>
          <a:bodyPr lIns="0" tIns="0" rIns="0" bIns="0"/>
          <a:lstStyle/>
          <a:p>
            <a:pPr marL="250371" indent="-250371" defTabSz="841247">
              <a:lnSpc>
                <a:spcPct val="90000"/>
              </a:lnSpc>
              <a:spcBef>
                <a:spcPts val="0"/>
              </a:spcBef>
              <a:buChar char="r"/>
              <a:defRPr sz="2300"/>
            </a:pPr>
            <a:r>
              <a:t>Peer 5 abruptly leaves</a:t>
            </a:r>
            <a:endParaRPr sz="1800"/>
          </a:p>
          <a:p>
            <a:pPr marL="250371" indent="-250371" defTabSz="841247">
              <a:lnSpc>
                <a:spcPct val="90000"/>
              </a:lnSpc>
              <a:spcBef>
                <a:spcPts val="600"/>
              </a:spcBef>
              <a:buChar char="r"/>
              <a:defRPr sz="2300"/>
            </a:pPr>
            <a:r>
              <a:t>Peer 4 detects; makes 8 its immediate successor; asks 8 who its immediate successor is; makes 8’s immediate successor its second successor.</a:t>
            </a:r>
            <a:endParaRPr sz="1800"/>
          </a:p>
          <a:p>
            <a:pPr marL="250371" indent="-250371" defTabSz="841247">
              <a:lnSpc>
                <a:spcPct val="90000"/>
              </a:lnSpc>
              <a:spcBef>
                <a:spcPts val="600"/>
              </a:spcBef>
              <a:buChar char="r"/>
              <a:defRPr sz="2300"/>
            </a:pPr>
            <a:r>
              <a:t>What if peer 13 wants to join?</a:t>
            </a:r>
          </a:p>
        </p:txBody>
      </p:sp>
      <p:grpSp>
        <p:nvGrpSpPr>
          <p:cNvPr id="842" name="Group 1058"/>
          <p:cNvGrpSpPr/>
          <p:nvPr/>
        </p:nvGrpSpPr>
        <p:grpSpPr>
          <a:xfrm>
            <a:off x="377818" y="814387"/>
            <a:ext cx="3549954" cy="3695701"/>
            <a:chOff x="0" y="0"/>
            <a:chExt cx="3549952" cy="3695700"/>
          </a:xfrm>
        </p:grpSpPr>
        <p:sp>
          <p:nvSpPr>
            <p:cNvPr id="825" name="Shape 1041"/>
            <p:cNvSpPr/>
            <p:nvPr/>
          </p:nvSpPr>
          <p:spPr>
            <a:xfrm>
              <a:off x="1727202" y="3114675"/>
              <a:ext cx="95255" cy="98431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26" name="Shape 1042"/>
            <p:cNvSpPr/>
            <p:nvPr/>
          </p:nvSpPr>
          <p:spPr>
            <a:xfrm>
              <a:off x="366711" y="1212849"/>
              <a:ext cx="96845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27" name="Shape 1043"/>
            <p:cNvSpPr/>
            <p:nvPr/>
          </p:nvSpPr>
          <p:spPr>
            <a:xfrm>
              <a:off x="392111" y="2301874"/>
              <a:ext cx="96845" cy="98431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28" name="Shape 1044"/>
            <p:cNvSpPr/>
            <p:nvPr/>
          </p:nvSpPr>
          <p:spPr>
            <a:xfrm>
              <a:off x="2922589" y="908049"/>
              <a:ext cx="95257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29" name="Shape 1045"/>
            <p:cNvSpPr/>
            <p:nvPr/>
          </p:nvSpPr>
          <p:spPr>
            <a:xfrm>
              <a:off x="3214690" y="1779586"/>
              <a:ext cx="96845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30" name="Shape 1046"/>
            <p:cNvSpPr/>
            <p:nvPr/>
          </p:nvSpPr>
          <p:spPr>
            <a:xfrm>
              <a:off x="2936877" y="2516186"/>
              <a:ext cx="96845" cy="98433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31" name="Shape 1047"/>
            <p:cNvSpPr/>
            <p:nvPr/>
          </p:nvSpPr>
          <p:spPr>
            <a:xfrm>
              <a:off x="923925" y="2871786"/>
              <a:ext cx="96843" cy="98433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32" name="Shape 1048"/>
            <p:cNvSpPr/>
            <p:nvPr/>
          </p:nvSpPr>
          <p:spPr>
            <a:xfrm>
              <a:off x="309525" y="373026"/>
              <a:ext cx="2925699" cy="279393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33" name="Shape 1049"/>
            <p:cNvSpPr txBox="1"/>
            <p:nvPr/>
          </p:nvSpPr>
          <p:spPr>
            <a:xfrm>
              <a:off x="1827215" y="0"/>
              <a:ext cx="226121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34" name="Shape 1050"/>
            <p:cNvSpPr txBox="1"/>
            <p:nvPr/>
          </p:nvSpPr>
          <p:spPr>
            <a:xfrm>
              <a:off x="3046415" y="838200"/>
              <a:ext cx="27493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35" name="Shape 1051"/>
            <p:cNvSpPr txBox="1"/>
            <p:nvPr/>
          </p:nvSpPr>
          <p:spPr>
            <a:xfrm>
              <a:off x="3275015" y="1676400"/>
              <a:ext cx="27493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6" name="Shape 1052"/>
            <p:cNvSpPr txBox="1"/>
            <p:nvPr/>
          </p:nvSpPr>
          <p:spPr>
            <a:xfrm>
              <a:off x="3046415" y="2438400"/>
              <a:ext cx="27493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37" name="Shape 1053"/>
            <p:cNvSpPr txBox="1"/>
            <p:nvPr/>
          </p:nvSpPr>
          <p:spPr>
            <a:xfrm>
              <a:off x="1674814" y="3200400"/>
              <a:ext cx="27493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38" name="Shape 1054"/>
            <p:cNvSpPr txBox="1"/>
            <p:nvPr/>
          </p:nvSpPr>
          <p:spPr>
            <a:xfrm>
              <a:off x="608013" y="2971800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39" name="Shape 1055"/>
            <p:cNvSpPr txBox="1"/>
            <p:nvPr/>
          </p:nvSpPr>
          <p:spPr>
            <a:xfrm>
              <a:off x="-1" y="2209800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40" name="Shape 1056"/>
            <p:cNvSpPr txBox="1"/>
            <p:nvPr/>
          </p:nvSpPr>
          <p:spPr>
            <a:xfrm>
              <a:off x="-1" y="990600"/>
              <a:ext cx="41215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841" name="Shape 1057"/>
            <p:cNvSpPr/>
            <p:nvPr/>
          </p:nvSpPr>
          <p:spPr>
            <a:xfrm>
              <a:off x="1844677" y="333373"/>
              <a:ext cx="96843" cy="100019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43" name="Shape 1059"/>
          <p:cNvSpPr/>
          <p:nvPr/>
        </p:nvSpPr>
        <p:spPr>
          <a:xfrm>
            <a:off x="2054223" y="1119186"/>
            <a:ext cx="152406" cy="762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4" name="Shape 1060"/>
          <p:cNvSpPr/>
          <p:nvPr/>
        </p:nvSpPr>
        <p:spPr>
          <a:xfrm flipH="1">
            <a:off x="2130423" y="1195386"/>
            <a:ext cx="169870" cy="9525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5" name="Shape 1061"/>
          <p:cNvSpPr/>
          <p:nvPr/>
        </p:nvSpPr>
        <p:spPr>
          <a:xfrm>
            <a:off x="3273423" y="3252786"/>
            <a:ext cx="228605" cy="184156"/>
          </a:xfrm>
          <a:prstGeom prst="line">
            <a:avLst/>
          </a:prstGeom>
          <a:ln w="25400">
            <a:solidFill>
              <a:srgbClr val="C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6" name="Shape 1062"/>
          <p:cNvSpPr/>
          <p:nvPr/>
        </p:nvSpPr>
        <p:spPr>
          <a:xfrm flipH="1">
            <a:off x="3197223" y="3252787"/>
            <a:ext cx="392119" cy="228605"/>
          </a:xfrm>
          <a:prstGeom prst="line">
            <a:avLst/>
          </a:prstGeom>
          <a:ln w="25400">
            <a:solidFill>
              <a:srgbClr val="C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7" name="Shape 1063"/>
          <p:cNvSpPr txBox="1"/>
          <p:nvPr/>
        </p:nvSpPr>
        <p:spPr>
          <a:xfrm>
            <a:off x="4454525" y="1287462"/>
            <a:ext cx="4146823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spcBef>
                <a:spcPts val="400"/>
              </a:spcBef>
              <a:buClr>
                <a:srgbClr val="3333CC"/>
              </a:buClr>
              <a:buSzPct val="85000"/>
              <a:buFont typeface="Arial"/>
              <a:buChar char="•"/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To handle peer churn, require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each peer to know the IP address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of its two successors.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spcBef>
                <a:spcPts val="400"/>
              </a:spcBef>
              <a:buClr>
                <a:srgbClr val="3333CC"/>
              </a:buClr>
              <a:buSzPct val="85000"/>
              <a:buFont typeface="Arial"/>
              <a:buChar char="•"/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Each peer periodically pings its </a:t>
            </a:r>
            <a:br/>
            <a:r>
              <a:t>two successors to see if they </a:t>
            </a:r>
            <a:br/>
            <a:r>
              <a:t>are still alive</a:t>
            </a:r>
            <a:r>
              <a:rPr sz="2400"/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8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4" dur="1000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1000"/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10" presetID="3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Class="entr" nodeType="afterEffect" presetSubtype="10" presetID="3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6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5" grpId="3"/>
      <p:bldP build="p" bldLvl="5" animBg="1" rev="0" advAuto="0" spid="824" grpId="1"/>
      <p:bldP build="whole" bldLvl="1" animBg="1" rev="0" advAuto="0" spid="84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1065"/>
          <p:cNvSpPr txBox="1"/>
          <p:nvPr>
            <p:ph type="sldNum" sz="quarter" idx="4294967295"/>
          </p:nvPr>
        </p:nvSpPr>
        <p:spPr>
          <a:xfrm>
            <a:off x="8610595" y="6591300"/>
            <a:ext cx="1524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50" name="Shape 1066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851" name="Shape 1067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P2P Case study: Skype</a:t>
            </a:r>
          </a:p>
        </p:txBody>
      </p:sp>
      <p:sp>
        <p:nvSpPr>
          <p:cNvPr id="852" name="Shape 1068"/>
          <p:cNvSpPr txBox="1"/>
          <p:nvPr>
            <p:ph type="body" sz="half" idx="1"/>
          </p:nvPr>
        </p:nvSpPr>
        <p:spPr>
          <a:xfrm>
            <a:off x="533400" y="1600200"/>
            <a:ext cx="3781425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61256" indent="-261256">
              <a:spcBef>
                <a:spcPts val="0"/>
              </a:spcBef>
              <a:buChar char="r"/>
              <a:defRPr sz="2400"/>
            </a:pPr>
            <a:r>
              <a:t>inherently P2P: pairs of users communicate.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proprietary application-layer protocol (inferred via reverse engineering) 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hierarchical overlay with SNs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Index maps usernames to IP addresses; distributed over SNs</a:t>
            </a:r>
          </a:p>
        </p:txBody>
      </p:sp>
      <p:grpSp>
        <p:nvGrpSpPr>
          <p:cNvPr id="861" name="Group 1077"/>
          <p:cNvGrpSpPr/>
          <p:nvPr/>
        </p:nvGrpSpPr>
        <p:grpSpPr>
          <a:xfrm>
            <a:off x="6256331" y="1789104"/>
            <a:ext cx="1635138" cy="1538304"/>
            <a:chOff x="-1" y="-1"/>
            <a:chExt cx="1635137" cy="1538303"/>
          </a:xfrm>
        </p:grpSpPr>
        <p:sp>
          <p:nvSpPr>
            <p:cNvPr id="853" name="Shape 1069"/>
            <p:cNvSpPr/>
            <p:nvPr/>
          </p:nvSpPr>
          <p:spPr>
            <a:xfrm>
              <a:off x="-2" y="748485"/>
              <a:ext cx="636594" cy="3607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4" name="Shape 1070"/>
            <p:cNvSpPr/>
            <p:nvPr/>
          </p:nvSpPr>
          <p:spPr>
            <a:xfrm>
              <a:off x="193677" y="165271"/>
              <a:ext cx="498481" cy="9725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5" name="Shape 1071"/>
            <p:cNvSpPr/>
            <p:nvPr/>
          </p:nvSpPr>
          <p:spPr>
            <a:xfrm flipH="1">
              <a:off x="652464" y="-2"/>
              <a:ext cx="14293" cy="110922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6" name="Shape 1072"/>
            <p:cNvSpPr/>
            <p:nvPr/>
          </p:nvSpPr>
          <p:spPr>
            <a:xfrm flipH="1">
              <a:off x="652468" y="163682"/>
              <a:ext cx="595319" cy="9598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7" name="Shape 1073"/>
            <p:cNvSpPr/>
            <p:nvPr/>
          </p:nvSpPr>
          <p:spPr>
            <a:xfrm flipH="1">
              <a:off x="679455" y="522828"/>
              <a:ext cx="955682" cy="6547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60" name="Group 1076"/>
            <p:cNvGrpSpPr/>
            <p:nvPr/>
          </p:nvGrpSpPr>
          <p:grpSpPr>
            <a:xfrm>
              <a:off x="249235" y="834297"/>
              <a:ext cx="849331" cy="704006"/>
              <a:chOff x="-1" y="-1"/>
              <a:chExt cx="849330" cy="704004"/>
            </a:xfrm>
          </p:grpSpPr>
          <p:pic>
            <p:nvPicPr>
              <p:cNvPr id="858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324923"/>
                <a:ext cx="849332" cy="3790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9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415" y="-2"/>
                <a:ext cx="603261" cy="4475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885" name="Group 1101"/>
          <p:cNvGrpSpPr/>
          <p:nvPr/>
        </p:nvGrpSpPr>
        <p:grpSpPr>
          <a:xfrm>
            <a:off x="4751378" y="3451214"/>
            <a:ext cx="1555772" cy="2085996"/>
            <a:chOff x="-1" y="-1"/>
            <a:chExt cx="1555770" cy="2085994"/>
          </a:xfrm>
        </p:grpSpPr>
        <p:sp>
          <p:nvSpPr>
            <p:cNvPr id="862" name="Shape 1078"/>
            <p:cNvSpPr/>
            <p:nvPr/>
          </p:nvSpPr>
          <p:spPr>
            <a:xfrm flipV="1">
              <a:off x="996955" y="954095"/>
              <a:ext cx="96844" cy="7350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3" name="Shape 1079"/>
            <p:cNvSpPr/>
            <p:nvPr/>
          </p:nvSpPr>
          <p:spPr>
            <a:xfrm>
              <a:off x="654055" y="11115"/>
              <a:ext cx="495305" cy="9715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4" name="Shape 1080"/>
            <p:cNvSpPr/>
            <p:nvPr/>
          </p:nvSpPr>
          <p:spPr>
            <a:xfrm>
              <a:off x="430217" y="606429"/>
              <a:ext cx="679456" cy="3460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5" name="Shape 1081"/>
            <p:cNvSpPr/>
            <p:nvPr/>
          </p:nvSpPr>
          <p:spPr>
            <a:xfrm flipV="1">
              <a:off x="196855" y="968382"/>
              <a:ext cx="912819" cy="1905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6" name="Shape 1082"/>
            <p:cNvSpPr/>
            <p:nvPr/>
          </p:nvSpPr>
          <p:spPr>
            <a:xfrm flipV="1">
              <a:off x="388942" y="1022357"/>
              <a:ext cx="747719" cy="7588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69" name="Group 1085"/>
            <p:cNvGrpSpPr/>
            <p:nvPr/>
          </p:nvGrpSpPr>
          <p:grpSpPr>
            <a:xfrm>
              <a:off x="207962" y="1454154"/>
              <a:ext cx="501664" cy="481024"/>
              <a:chOff x="-1" y="-1"/>
              <a:chExt cx="501663" cy="481023"/>
            </a:xfrm>
          </p:grpSpPr>
          <p:pic>
            <p:nvPicPr>
              <p:cNvPr id="867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665" cy="2603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68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51" y="-2"/>
                <a:ext cx="356740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72" name="Group 1088"/>
            <p:cNvGrpSpPr/>
            <p:nvPr/>
          </p:nvGrpSpPr>
          <p:grpSpPr>
            <a:xfrm>
              <a:off x="-2" y="942975"/>
              <a:ext cx="500079" cy="481028"/>
              <a:chOff x="-1" y="0"/>
              <a:chExt cx="500078" cy="481026"/>
            </a:xfrm>
          </p:grpSpPr>
          <p:pic>
            <p:nvPicPr>
              <p:cNvPr id="870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6"/>
                <a:ext cx="500080" cy="2603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71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13" y="-1"/>
                <a:ext cx="355614" cy="3048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75" name="Group 1091"/>
            <p:cNvGrpSpPr/>
            <p:nvPr/>
          </p:nvGrpSpPr>
          <p:grpSpPr>
            <a:xfrm>
              <a:off x="817563" y="1604966"/>
              <a:ext cx="501664" cy="481027"/>
              <a:chOff x="-1" y="-1"/>
              <a:chExt cx="501663" cy="481026"/>
            </a:xfrm>
          </p:grpSpPr>
          <p:pic>
            <p:nvPicPr>
              <p:cNvPr id="873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6"/>
                <a:ext cx="501665" cy="2603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74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51" y="-2"/>
                <a:ext cx="356740" cy="3048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78" name="Group 1094"/>
            <p:cNvGrpSpPr/>
            <p:nvPr/>
          </p:nvGrpSpPr>
          <p:grpSpPr>
            <a:xfrm>
              <a:off x="430214" y="-2"/>
              <a:ext cx="500075" cy="481026"/>
              <a:chOff x="-1" y="-1"/>
              <a:chExt cx="500074" cy="481025"/>
            </a:xfrm>
          </p:grpSpPr>
          <p:pic>
            <p:nvPicPr>
              <p:cNvPr id="876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5"/>
                <a:ext cx="500076" cy="2603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77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12" y="-2"/>
                <a:ext cx="355611" cy="3048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81" name="Group 1097"/>
            <p:cNvGrpSpPr/>
            <p:nvPr/>
          </p:nvGrpSpPr>
          <p:grpSpPr>
            <a:xfrm>
              <a:off x="41277" y="371474"/>
              <a:ext cx="500075" cy="481027"/>
              <a:chOff x="-1" y="-1"/>
              <a:chExt cx="500074" cy="481026"/>
            </a:xfrm>
          </p:grpSpPr>
          <p:pic>
            <p:nvPicPr>
              <p:cNvPr id="879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6"/>
                <a:ext cx="500076" cy="2603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0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13" y="-2"/>
                <a:ext cx="355611" cy="3048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84" name="Group 1100"/>
            <p:cNvGrpSpPr/>
            <p:nvPr/>
          </p:nvGrpSpPr>
          <p:grpSpPr>
            <a:xfrm>
              <a:off x="706440" y="692149"/>
              <a:ext cx="849329" cy="703281"/>
              <a:chOff x="-1" y="-1"/>
              <a:chExt cx="849328" cy="703279"/>
            </a:xfrm>
          </p:grpSpPr>
          <p:pic>
            <p:nvPicPr>
              <p:cNvPr id="882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323856"/>
                <a:ext cx="849330" cy="3794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3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648" y="-2"/>
                <a:ext cx="604394" cy="446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86" name="Shape 1102"/>
          <p:cNvSpPr/>
          <p:nvPr/>
        </p:nvSpPr>
        <p:spPr>
          <a:xfrm flipH="1">
            <a:off x="5930899" y="3021009"/>
            <a:ext cx="1011239" cy="13430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7" name="Shape 1103"/>
          <p:cNvSpPr/>
          <p:nvPr/>
        </p:nvSpPr>
        <p:spPr>
          <a:xfrm>
            <a:off x="6983409" y="2868608"/>
            <a:ext cx="692156" cy="15097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8" name="Shape 1104"/>
          <p:cNvSpPr/>
          <p:nvPr/>
        </p:nvSpPr>
        <p:spPr>
          <a:xfrm>
            <a:off x="6013448" y="4336731"/>
            <a:ext cx="1703393" cy="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12" name="Group 1128"/>
          <p:cNvGrpSpPr/>
          <p:nvPr/>
        </p:nvGrpSpPr>
        <p:grpSpPr>
          <a:xfrm>
            <a:off x="7259627" y="3381369"/>
            <a:ext cx="1620857" cy="2074880"/>
            <a:chOff x="-1" y="-2"/>
            <a:chExt cx="1620856" cy="2074879"/>
          </a:xfrm>
        </p:grpSpPr>
        <p:sp>
          <p:nvSpPr>
            <p:cNvPr id="889" name="Shape 1105"/>
            <p:cNvSpPr/>
            <p:nvPr/>
          </p:nvSpPr>
          <p:spPr>
            <a:xfrm flipH="1" flipV="1">
              <a:off x="387731" y="1108079"/>
              <a:ext cx="82637" cy="6238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0" name="Shape 1106"/>
            <p:cNvSpPr/>
            <p:nvPr/>
          </p:nvSpPr>
          <p:spPr>
            <a:xfrm flipH="1" flipV="1">
              <a:off x="443351" y="1136654"/>
              <a:ext cx="778644" cy="4699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1" name="Shape 1107"/>
            <p:cNvSpPr/>
            <p:nvPr/>
          </p:nvSpPr>
          <p:spPr>
            <a:xfrm flipH="1" flipV="1">
              <a:off x="403622" y="1108079"/>
              <a:ext cx="1013827" cy="968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2" name="Shape 1108"/>
            <p:cNvSpPr/>
            <p:nvPr/>
          </p:nvSpPr>
          <p:spPr>
            <a:xfrm flipH="1">
              <a:off x="403625" y="163515"/>
              <a:ext cx="594313" cy="9588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3" name="Shape 1109"/>
            <p:cNvSpPr/>
            <p:nvPr/>
          </p:nvSpPr>
          <p:spPr>
            <a:xfrm flipH="1">
              <a:off x="430636" y="522290"/>
              <a:ext cx="956621" cy="654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96" name="Group 1112"/>
            <p:cNvGrpSpPr/>
            <p:nvPr/>
          </p:nvGrpSpPr>
          <p:grpSpPr>
            <a:xfrm>
              <a:off x="1120286" y="998536"/>
              <a:ext cx="500569" cy="481027"/>
              <a:chOff x="0" y="0"/>
              <a:chExt cx="500567" cy="481026"/>
            </a:xfrm>
          </p:grpSpPr>
          <p:pic>
            <p:nvPicPr>
              <p:cNvPr id="894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1396"/>
                <a:ext cx="500568" cy="2596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5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86" y="-1"/>
                <a:ext cx="355961" cy="3058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99" name="Group 1115"/>
            <p:cNvGrpSpPr/>
            <p:nvPr/>
          </p:nvGrpSpPr>
          <p:grpSpPr>
            <a:xfrm>
              <a:off x="956613" y="1509714"/>
              <a:ext cx="500565" cy="481026"/>
              <a:chOff x="-1" y="-1"/>
              <a:chExt cx="500564" cy="481024"/>
            </a:xfrm>
          </p:grpSpPr>
          <p:pic>
            <p:nvPicPr>
              <p:cNvPr id="897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0566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8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85" y="-2"/>
                <a:ext cx="355960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02" name="Group 1118"/>
            <p:cNvGrpSpPr/>
            <p:nvPr/>
          </p:nvGrpSpPr>
          <p:grpSpPr>
            <a:xfrm>
              <a:off x="1109163" y="388935"/>
              <a:ext cx="500566" cy="481026"/>
              <a:chOff x="-1" y="0"/>
              <a:chExt cx="500564" cy="481025"/>
            </a:xfrm>
          </p:grpSpPr>
          <p:pic>
            <p:nvPicPr>
              <p:cNvPr id="900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5"/>
                <a:ext cx="500566" cy="2596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1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85" y="-1"/>
                <a:ext cx="355960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05" name="Group 1121"/>
            <p:cNvGrpSpPr/>
            <p:nvPr/>
          </p:nvGrpSpPr>
          <p:grpSpPr>
            <a:xfrm>
              <a:off x="734144" y="-3"/>
              <a:ext cx="500567" cy="481029"/>
              <a:chOff x="-1" y="-1"/>
              <a:chExt cx="500565" cy="481027"/>
            </a:xfrm>
          </p:grpSpPr>
          <p:pic>
            <p:nvPicPr>
              <p:cNvPr id="903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6"/>
                <a:ext cx="500567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4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85" y="-2"/>
                <a:ext cx="355961" cy="3048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08" name="Group 1124"/>
            <p:cNvGrpSpPr/>
            <p:nvPr/>
          </p:nvGrpSpPr>
          <p:grpSpPr>
            <a:xfrm>
              <a:off x="246301" y="1593849"/>
              <a:ext cx="502156" cy="481029"/>
              <a:chOff x="0" y="-1"/>
              <a:chExt cx="502155" cy="481027"/>
            </a:xfrm>
          </p:grpSpPr>
          <p:pic>
            <p:nvPicPr>
              <p:cNvPr id="906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1397"/>
                <a:ext cx="502156" cy="2596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7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924" y="-2"/>
                <a:ext cx="357090" cy="3058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11" name="Group 1127"/>
            <p:cNvGrpSpPr/>
            <p:nvPr/>
          </p:nvGrpSpPr>
          <p:grpSpPr>
            <a:xfrm>
              <a:off x="-2" y="833439"/>
              <a:ext cx="848573" cy="703276"/>
              <a:chOff x="0" y="0"/>
              <a:chExt cx="848572" cy="703274"/>
            </a:xfrm>
          </p:grpSpPr>
          <p:pic>
            <p:nvPicPr>
              <p:cNvPr id="909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323851"/>
                <a:ext cx="848573" cy="3794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0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536" y="-1"/>
                <a:ext cx="603854" cy="4460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930" name="Group 1146"/>
          <p:cNvGrpSpPr/>
          <p:nvPr/>
        </p:nvGrpSpPr>
        <p:grpSpPr>
          <a:xfrm>
            <a:off x="5867388" y="1235070"/>
            <a:ext cx="2926616" cy="1425592"/>
            <a:chOff x="-3" y="-1"/>
            <a:chExt cx="2926615" cy="1425590"/>
          </a:xfrm>
        </p:grpSpPr>
        <p:grpSp>
          <p:nvGrpSpPr>
            <p:cNvPr id="928" name="Group 1144"/>
            <p:cNvGrpSpPr/>
            <p:nvPr/>
          </p:nvGrpSpPr>
          <p:grpSpPr>
            <a:xfrm>
              <a:off x="-4" y="485768"/>
              <a:ext cx="2247926" cy="939822"/>
              <a:chOff x="-1" y="-2"/>
              <a:chExt cx="2247924" cy="939821"/>
            </a:xfrm>
          </p:grpSpPr>
          <p:grpSp>
            <p:nvGrpSpPr>
              <p:cNvPr id="915" name="Group 1131"/>
              <p:cNvGrpSpPr/>
              <p:nvPr/>
            </p:nvGrpSpPr>
            <p:grpSpPr>
              <a:xfrm>
                <a:off x="-2" y="457976"/>
                <a:ext cx="501665" cy="481844"/>
                <a:chOff x="0" y="-1"/>
                <a:chExt cx="501664" cy="481843"/>
              </a:xfrm>
            </p:grpSpPr>
            <p:pic>
              <p:nvPicPr>
                <p:cNvPr id="913" name="image10.png" descr="image1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-1" y="221038"/>
                  <a:ext cx="501665" cy="2608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14" name="image2.png" descr="image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74613" y="-2"/>
                  <a:ext cx="355614" cy="3053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918" name="Group 1134"/>
              <p:cNvGrpSpPr/>
              <p:nvPr/>
            </p:nvGrpSpPr>
            <p:grpSpPr>
              <a:xfrm>
                <a:off x="830267" y="-3"/>
                <a:ext cx="501665" cy="481844"/>
                <a:chOff x="0" y="0"/>
                <a:chExt cx="501664" cy="481842"/>
              </a:xfrm>
            </p:grpSpPr>
            <p:pic>
              <p:nvPicPr>
                <p:cNvPr id="916" name="image10.png" descr="image1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-1" y="221038"/>
                  <a:ext cx="501665" cy="2608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17" name="image2.png" descr="image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74614" y="-1"/>
                  <a:ext cx="355613" cy="3053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921" name="Group 1137"/>
              <p:cNvGrpSpPr/>
              <p:nvPr/>
            </p:nvGrpSpPr>
            <p:grpSpPr>
              <a:xfrm>
                <a:off x="304804" y="95409"/>
                <a:ext cx="501663" cy="483436"/>
                <a:chOff x="0" y="0"/>
                <a:chExt cx="501661" cy="483435"/>
              </a:xfrm>
            </p:grpSpPr>
            <p:pic>
              <p:nvPicPr>
                <p:cNvPr id="919" name="image10.png" descr="image1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221771"/>
                  <a:ext cx="501662" cy="2616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20" name="image2.png" descr="image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74612" y="-1"/>
                  <a:ext cx="355613" cy="3063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924" name="Group 1140"/>
              <p:cNvGrpSpPr/>
              <p:nvPr/>
            </p:nvGrpSpPr>
            <p:grpSpPr>
              <a:xfrm>
                <a:off x="1746261" y="457976"/>
                <a:ext cx="501662" cy="481844"/>
                <a:chOff x="0" y="-1"/>
                <a:chExt cx="501661" cy="481843"/>
              </a:xfrm>
            </p:grpSpPr>
            <p:pic>
              <p:nvPicPr>
                <p:cNvPr id="922" name="image10.png" descr="image1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-1" y="221038"/>
                  <a:ext cx="501662" cy="2608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23" name="image2.png" descr="image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74612" y="-2"/>
                  <a:ext cx="355612" cy="3053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927" name="Group 1143"/>
              <p:cNvGrpSpPr/>
              <p:nvPr/>
            </p:nvGrpSpPr>
            <p:grpSpPr>
              <a:xfrm>
                <a:off x="1371610" y="68377"/>
                <a:ext cx="501662" cy="481842"/>
                <a:chOff x="0" y="-1"/>
                <a:chExt cx="501660" cy="481841"/>
              </a:xfrm>
            </p:grpSpPr>
            <p:pic>
              <p:nvPicPr>
                <p:cNvPr id="925" name="image10.png" descr="image1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-1" y="221037"/>
                  <a:ext cx="501662" cy="2608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26" name="image2.png" descr="image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74612" y="-2"/>
                  <a:ext cx="355612" cy="3053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929" name="Shape 1145"/>
            <p:cNvSpPr txBox="1"/>
            <p:nvPr/>
          </p:nvSpPr>
          <p:spPr>
            <a:xfrm>
              <a:off x="663581" y="-2"/>
              <a:ext cx="226303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04800" indent="-304800">
                <a:spcBef>
                  <a:spcPts val="400"/>
                </a:spcBef>
                <a:defRPr sz="20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Skype clients (SC)</a:t>
              </a:r>
            </a:p>
          </p:txBody>
        </p:sp>
      </p:grpSp>
      <p:sp>
        <p:nvSpPr>
          <p:cNvPr id="931" name="Shape 1147"/>
          <p:cNvSpPr txBox="1"/>
          <p:nvPr/>
        </p:nvSpPr>
        <p:spPr>
          <a:xfrm>
            <a:off x="7242174" y="2746375"/>
            <a:ext cx="142488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Supernode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304800" indent="-30480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(SN)</a:t>
            </a:r>
          </a:p>
        </p:txBody>
      </p:sp>
      <p:grpSp>
        <p:nvGrpSpPr>
          <p:cNvPr id="942" name="Group 1158"/>
          <p:cNvGrpSpPr/>
          <p:nvPr/>
        </p:nvGrpSpPr>
        <p:grpSpPr>
          <a:xfrm>
            <a:off x="4244124" y="1677979"/>
            <a:ext cx="1476476" cy="1616084"/>
            <a:chOff x="-1" y="0"/>
            <a:chExt cx="1476474" cy="1616082"/>
          </a:xfrm>
        </p:grpSpPr>
        <p:grpSp>
          <p:nvGrpSpPr>
            <p:cNvPr id="940" name="Group 1156"/>
            <p:cNvGrpSpPr/>
            <p:nvPr/>
          </p:nvGrpSpPr>
          <p:grpSpPr>
            <a:xfrm>
              <a:off x="476013" y="-1"/>
              <a:ext cx="427514" cy="866793"/>
              <a:chOff x="0" y="-1"/>
              <a:chExt cx="427513" cy="866792"/>
            </a:xfrm>
          </p:grpSpPr>
          <p:sp>
            <p:nvSpPr>
              <p:cNvPr id="932" name="Shape 1148"/>
              <p:cNvSpPr/>
              <p:nvPr/>
            </p:nvSpPr>
            <p:spPr>
              <a:xfrm>
                <a:off x="-1" y="666757"/>
                <a:ext cx="425925" cy="200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267" y="0"/>
                    </a:lnTo>
                    <a:lnTo>
                      <a:pt x="21600" y="0"/>
                    </a:lnTo>
                    <a:lnTo>
                      <a:pt x="1333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3" name="Shape 1149"/>
              <p:cNvSpPr/>
              <p:nvPr/>
            </p:nvSpPr>
            <p:spPr>
              <a:xfrm>
                <a:off x="216138" y="4761"/>
                <a:ext cx="209784" cy="668351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4" name="Shape 1150"/>
              <p:cNvSpPr/>
              <p:nvPr/>
            </p:nvSpPr>
            <p:spPr>
              <a:xfrm>
                <a:off x="1592" y="193676"/>
                <a:ext cx="284478" cy="668349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5" name="Shape 1151"/>
              <p:cNvSpPr/>
              <p:nvPr/>
            </p:nvSpPr>
            <p:spPr>
              <a:xfrm>
                <a:off x="-1" y="-2"/>
                <a:ext cx="425925" cy="200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267" y="0"/>
                    </a:lnTo>
                    <a:lnTo>
                      <a:pt x="21600" y="0"/>
                    </a:lnTo>
                    <a:lnTo>
                      <a:pt x="1333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6" name="Shape 1152"/>
              <p:cNvSpPr/>
              <p:nvPr/>
            </p:nvSpPr>
            <p:spPr>
              <a:xfrm flipH="1">
                <a:off x="427507" y="12700"/>
                <a:ext cx="6" cy="6540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7" name="Shape 1153"/>
              <p:cNvSpPr/>
              <p:nvPr/>
            </p:nvSpPr>
            <p:spPr>
              <a:xfrm flipH="1">
                <a:off x="273354" y="666757"/>
                <a:ext cx="152570" cy="19526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8" name="Shape 1154"/>
              <p:cNvSpPr/>
              <p:nvPr/>
            </p:nvSpPr>
            <p:spPr>
              <a:xfrm>
                <a:off x="36554" y="282577"/>
                <a:ext cx="192303" cy="384180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9" name="Shape 1155"/>
              <p:cNvSpPr/>
              <p:nvPr/>
            </p:nvSpPr>
            <p:spPr>
              <a:xfrm>
                <a:off x="61982" y="398464"/>
                <a:ext cx="149391" cy="13494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941" name="Shape 1157"/>
            <p:cNvSpPr txBox="1"/>
            <p:nvPr/>
          </p:nvSpPr>
          <p:spPr>
            <a:xfrm>
              <a:off x="-2" y="866781"/>
              <a:ext cx="147647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marL="304800" indent="-304800" algn="ctr">
                <a:lnSpc>
                  <a:spcPct val="75000"/>
                </a:lnSpc>
                <a:spcBef>
                  <a:spcPts val="400"/>
                </a:spcBef>
                <a:defRPr sz="20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Skype 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304800" indent="-304800" algn="ctr">
                <a:lnSpc>
                  <a:spcPct val="75000"/>
                </a:lnSpc>
                <a:spcBef>
                  <a:spcPts val="400"/>
                </a:spcBef>
                <a:defRPr sz="20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login 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5" grpId="4"/>
      <p:bldP build="whole" bldLvl="1" animBg="1" rev="0" advAuto="0" spid="912" grpId="5"/>
      <p:bldP build="whole" bldLvl="1" animBg="1" rev="0" advAuto="0" spid="887" grpId="6"/>
      <p:bldP build="whole" bldLvl="1" animBg="1" rev="0" advAuto="0" spid="942" grpId="9"/>
      <p:bldP build="whole" bldLvl="1" animBg="1" rev="0" advAuto="0" spid="930" grpId="1"/>
      <p:bldP build="whole" bldLvl="1" animBg="1" rev="0" advAuto="0" spid="886" grpId="7"/>
      <p:bldP build="whole" bldLvl="1" animBg="1" rev="0" advAuto="0" spid="861" grpId="2"/>
      <p:bldP build="p" bldLvl="5" animBg="1" rev="0" advAuto="0" spid="931" grpId="3"/>
      <p:bldP build="whole" bldLvl="1" animBg="1" rev="0" advAuto="0" spid="888" grpId="8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1160"/>
          <p:cNvSpPr txBox="1"/>
          <p:nvPr>
            <p:ph type="sldNum" sz="quarter" idx="4294967295"/>
          </p:nvPr>
        </p:nvSpPr>
        <p:spPr>
          <a:xfrm>
            <a:off x="8610595" y="6591300"/>
            <a:ext cx="1524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45" name="Shape 1161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946" name="Shape 1162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Peers as relays</a:t>
            </a:r>
          </a:p>
        </p:txBody>
      </p:sp>
      <p:sp>
        <p:nvSpPr>
          <p:cNvPr id="947" name="Shape 1163"/>
          <p:cNvSpPr txBox="1"/>
          <p:nvPr>
            <p:ph type="body" sz="half" idx="1"/>
          </p:nvPr>
        </p:nvSpPr>
        <p:spPr>
          <a:xfrm>
            <a:off x="533400" y="1600200"/>
            <a:ext cx="3997325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61256" indent="-261256">
              <a:lnSpc>
                <a:spcPct val="90000"/>
              </a:lnSpc>
              <a:spcBef>
                <a:spcPts val="0"/>
              </a:spcBef>
              <a:buChar char="r"/>
              <a:defRPr sz="2400"/>
            </a:pPr>
            <a:r>
              <a:t>Problem when both Alice and Bob are behind  “NATs”. </a:t>
            </a:r>
            <a:endParaRPr sz="1800"/>
          </a:p>
          <a:p>
            <a:pPr lvl="1" marL="657225" indent="-238125">
              <a:lnSpc>
                <a:spcPct val="90000"/>
              </a:lnSpc>
              <a:spcBef>
                <a:spcPts val="500"/>
              </a:spcBef>
              <a:buFontTx/>
              <a:defRPr sz="2000"/>
            </a:pPr>
            <a:r>
              <a:t>NAT prevents an outside peer from initiating a call to insider peer</a:t>
            </a:r>
            <a:endParaRPr sz="2400"/>
          </a:p>
          <a:p>
            <a:pPr marL="261256" indent="-261256">
              <a:lnSpc>
                <a:spcPct val="90000"/>
              </a:lnSpc>
              <a:spcBef>
                <a:spcPts val="600"/>
              </a:spcBef>
              <a:buChar char="r"/>
              <a:defRPr sz="2400"/>
            </a:pPr>
            <a:r>
              <a:t>Solution:</a:t>
            </a:r>
            <a:endParaRPr sz="1800"/>
          </a:p>
          <a:p>
            <a:pPr lvl="1" marL="657225" indent="-238125">
              <a:lnSpc>
                <a:spcPct val="90000"/>
              </a:lnSpc>
              <a:spcBef>
                <a:spcPts val="500"/>
              </a:spcBef>
              <a:buFontTx/>
              <a:defRPr sz="2000"/>
            </a:pPr>
            <a:r>
              <a:t>Using Alice’s and Bob’s SNs, Relay is chosen</a:t>
            </a:r>
            <a:endParaRPr sz="2400"/>
          </a:p>
          <a:p>
            <a:pPr lvl="1" marL="657225" indent="-238125">
              <a:lnSpc>
                <a:spcPct val="90000"/>
              </a:lnSpc>
              <a:spcBef>
                <a:spcPts val="500"/>
              </a:spcBef>
              <a:buFontTx/>
              <a:defRPr sz="2000"/>
            </a:pPr>
            <a:r>
              <a:t>Each peer initiates session with relay. </a:t>
            </a:r>
            <a:endParaRPr sz="2400"/>
          </a:p>
          <a:p>
            <a:pPr lvl="1" marL="657225" indent="-238125">
              <a:lnSpc>
                <a:spcPct val="90000"/>
              </a:lnSpc>
              <a:spcBef>
                <a:spcPts val="500"/>
              </a:spcBef>
              <a:buFontTx/>
              <a:defRPr sz="2000"/>
            </a:pPr>
            <a:r>
              <a:t>Peers can now communicate through NATs via relay</a:t>
            </a:r>
          </a:p>
        </p:txBody>
      </p:sp>
      <p:grpSp>
        <p:nvGrpSpPr>
          <p:cNvPr id="1017" name="Group 1233"/>
          <p:cNvGrpSpPr/>
          <p:nvPr/>
        </p:nvGrpSpPr>
        <p:grpSpPr>
          <a:xfrm>
            <a:off x="4751380" y="1722429"/>
            <a:ext cx="4129106" cy="3814780"/>
            <a:chOff x="-1" y="-2"/>
            <a:chExt cx="4129104" cy="3814778"/>
          </a:xfrm>
        </p:grpSpPr>
        <p:sp>
          <p:nvSpPr>
            <p:cNvPr id="948" name="Shape 1164"/>
            <p:cNvSpPr/>
            <p:nvPr/>
          </p:nvSpPr>
          <p:spPr>
            <a:xfrm>
              <a:off x="1503943" y="815975"/>
              <a:ext cx="636839" cy="3587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9" name="Shape 1165"/>
            <p:cNvSpPr/>
            <p:nvPr/>
          </p:nvSpPr>
          <p:spPr>
            <a:xfrm>
              <a:off x="1697693" y="233363"/>
              <a:ext cx="498672" cy="9699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0" name="Shape 1166"/>
            <p:cNvSpPr/>
            <p:nvPr/>
          </p:nvSpPr>
          <p:spPr>
            <a:xfrm flipH="1">
              <a:off x="2158245" y="66675"/>
              <a:ext cx="12712" cy="11080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1" name="Shape 1167"/>
            <p:cNvSpPr/>
            <p:nvPr/>
          </p:nvSpPr>
          <p:spPr>
            <a:xfrm flipH="1">
              <a:off x="2185244" y="588963"/>
              <a:ext cx="956048" cy="654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54" name="Group 1170"/>
            <p:cNvGrpSpPr/>
            <p:nvPr/>
          </p:nvGrpSpPr>
          <p:grpSpPr>
            <a:xfrm>
              <a:off x="1754864" y="900109"/>
              <a:ext cx="849652" cy="704863"/>
              <a:chOff x="0" y="0"/>
              <a:chExt cx="849651" cy="704862"/>
            </a:xfrm>
          </p:grpSpPr>
          <p:pic>
            <p:nvPicPr>
              <p:cNvPr id="952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324582"/>
                <a:ext cx="849652" cy="380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3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695" y="-1"/>
                <a:ext cx="604622" cy="447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55" name="Shape 1171"/>
            <p:cNvSpPr/>
            <p:nvPr/>
          </p:nvSpPr>
          <p:spPr>
            <a:xfrm flipV="1">
              <a:off x="997336" y="2682878"/>
              <a:ext cx="96881" cy="7350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6" name="Shape 1172"/>
            <p:cNvSpPr/>
            <p:nvPr/>
          </p:nvSpPr>
          <p:spPr>
            <a:xfrm>
              <a:off x="654304" y="1738314"/>
              <a:ext cx="497085" cy="9715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7" name="Shape 1173"/>
            <p:cNvSpPr/>
            <p:nvPr/>
          </p:nvSpPr>
          <p:spPr>
            <a:xfrm>
              <a:off x="430381" y="2333627"/>
              <a:ext cx="679717" cy="3476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8" name="Shape 1174"/>
            <p:cNvSpPr/>
            <p:nvPr/>
          </p:nvSpPr>
          <p:spPr>
            <a:xfrm flipV="1">
              <a:off x="196928" y="2697165"/>
              <a:ext cx="913166" cy="1889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9" name="Shape 1175"/>
            <p:cNvSpPr/>
            <p:nvPr/>
          </p:nvSpPr>
          <p:spPr>
            <a:xfrm flipV="1">
              <a:off x="387502" y="2751141"/>
              <a:ext cx="749594" cy="757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62" name="Group 1178"/>
            <p:cNvGrpSpPr/>
            <p:nvPr/>
          </p:nvGrpSpPr>
          <p:grpSpPr>
            <a:xfrm>
              <a:off x="209629" y="3182937"/>
              <a:ext cx="501857" cy="481026"/>
              <a:chOff x="-1" y="-1"/>
              <a:chExt cx="501856" cy="481025"/>
            </a:xfrm>
          </p:grpSpPr>
          <p:pic>
            <p:nvPicPr>
              <p:cNvPr id="960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858" cy="2603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1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48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65" name="Group 1181"/>
            <p:cNvGrpSpPr/>
            <p:nvPr/>
          </p:nvGrpSpPr>
          <p:grpSpPr>
            <a:xfrm>
              <a:off x="-2" y="2670172"/>
              <a:ext cx="500269" cy="482615"/>
              <a:chOff x="0" y="0"/>
              <a:chExt cx="500268" cy="482614"/>
            </a:xfrm>
          </p:grpSpPr>
          <p:pic>
            <p:nvPicPr>
              <p:cNvPr id="963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1393"/>
                <a:ext cx="500269" cy="2612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4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42" y="-1"/>
                <a:ext cx="355744" cy="3058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68" name="Group 1184"/>
            <p:cNvGrpSpPr/>
            <p:nvPr/>
          </p:nvGrpSpPr>
          <p:grpSpPr>
            <a:xfrm>
              <a:off x="819464" y="3332161"/>
              <a:ext cx="501857" cy="482616"/>
              <a:chOff x="-1" y="-1"/>
              <a:chExt cx="501856" cy="482615"/>
            </a:xfrm>
          </p:grpSpPr>
          <p:pic>
            <p:nvPicPr>
              <p:cNvPr id="966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3"/>
                <a:ext cx="501858" cy="2612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7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71" name="Group 1187"/>
            <p:cNvGrpSpPr/>
            <p:nvPr/>
          </p:nvGrpSpPr>
          <p:grpSpPr>
            <a:xfrm>
              <a:off x="430377" y="1727195"/>
              <a:ext cx="501855" cy="482617"/>
              <a:chOff x="0" y="0"/>
              <a:chExt cx="501854" cy="482616"/>
            </a:xfrm>
          </p:grpSpPr>
          <p:pic>
            <p:nvPicPr>
              <p:cNvPr id="969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1394"/>
                <a:ext cx="501855" cy="2612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0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79" y="-1"/>
                <a:ext cx="356873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74" name="Group 1190"/>
            <p:cNvGrpSpPr/>
            <p:nvPr/>
          </p:nvGrpSpPr>
          <p:grpSpPr>
            <a:xfrm>
              <a:off x="41287" y="2098672"/>
              <a:ext cx="500270" cy="482615"/>
              <a:chOff x="-1" y="0"/>
              <a:chExt cx="500268" cy="482614"/>
            </a:xfrm>
          </p:grpSpPr>
          <p:pic>
            <p:nvPicPr>
              <p:cNvPr id="972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3"/>
                <a:ext cx="500270" cy="2612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3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642" y="-1"/>
                <a:ext cx="355745" cy="3058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77" name="Group 1193"/>
            <p:cNvGrpSpPr/>
            <p:nvPr/>
          </p:nvGrpSpPr>
          <p:grpSpPr>
            <a:xfrm>
              <a:off x="708300" y="2419349"/>
              <a:ext cx="849650" cy="704863"/>
              <a:chOff x="0" y="0"/>
              <a:chExt cx="849649" cy="704862"/>
            </a:xfrm>
          </p:grpSpPr>
          <p:pic>
            <p:nvPicPr>
              <p:cNvPr id="975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24582"/>
                <a:ext cx="849650" cy="380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6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695" y="-1"/>
                <a:ext cx="604621" cy="447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78" name="Shape 1194"/>
            <p:cNvSpPr/>
            <p:nvPr/>
          </p:nvSpPr>
          <p:spPr>
            <a:xfrm flipH="1">
              <a:off x="1179969" y="1298576"/>
              <a:ext cx="1011633" cy="13414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9" name="Shape 1195"/>
            <p:cNvSpPr/>
            <p:nvPr/>
          </p:nvSpPr>
          <p:spPr>
            <a:xfrm>
              <a:off x="2231298" y="1146175"/>
              <a:ext cx="692423" cy="15081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0" name="Shape 1196"/>
            <p:cNvSpPr/>
            <p:nvPr/>
          </p:nvSpPr>
          <p:spPr>
            <a:xfrm flipV="1">
              <a:off x="1262550" y="2613028"/>
              <a:ext cx="1702461" cy="15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1" name="Shape 1197"/>
            <p:cNvSpPr/>
            <p:nvPr/>
          </p:nvSpPr>
          <p:spPr>
            <a:xfrm flipH="1" flipV="1">
              <a:off x="2896717" y="2767016"/>
              <a:ext cx="82588" cy="6238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2" name="Shape 1198"/>
            <p:cNvSpPr/>
            <p:nvPr/>
          </p:nvSpPr>
          <p:spPr>
            <a:xfrm flipH="1" flipV="1">
              <a:off x="2952302" y="2795590"/>
              <a:ext cx="778180" cy="4683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3" name="Shape 1199"/>
            <p:cNvSpPr/>
            <p:nvPr/>
          </p:nvSpPr>
          <p:spPr>
            <a:xfrm flipH="1" flipV="1">
              <a:off x="2912599" y="2767015"/>
              <a:ext cx="1013221" cy="968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4" name="Shape 1200"/>
            <p:cNvSpPr/>
            <p:nvPr/>
          </p:nvSpPr>
          <p:spPr>
            <a:xfrm flipH="1">
              <a:off x="2912599" y="1820864"/>
              <a:ext cx="593960" cy="9588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5" name="Shape 1201"/>
            <p:cNvSpPr/>
            <p:nvPr/>
          </p:nvSpPr>
          <p:spPr>
            <a:xfrm flipH="1">
              <a:off x="2939597" y="2181228"/>
              <a:ext cx="956049" cy="6524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88" name="Group 1204"/>
            <p:cNvGrpSpPr/>
            <p:nvPr/>
          </p:nvGrpSpPr>
          <p:grpSpPr>
            <a:xfrm>
              <a:off x="3627245" y="2655885"/>
              <a:ext cx="501858" cy="482615"/>
              <a:chOff x="0" y="0"/>
              <a:chExt cx="501857" cy="482614"/>
            </a:xfrm>
          </p:grpSpPr>
          <p:pic>
            <p:nvPicPr>
              <p:cNvPr id="986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1393"/>
                <a:ext cx="501858" cy="2612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7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1"/>
                <a:ext cx="356875" cy="3058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91" name="Group 1207"/>
            <p:cNvGrpSpPr/>
            <p:nvPr/>
          </p:nvGrpSpPr>
          <p:grpSpPr>
            <a:xfrm>
              <a:off x="3465257" y="3167062"/>
              <a:ext cx="501858" cy="481026"/>
              <a:chOff x="-1" y="-1"/>
              <a:chExt cx="501857" cy="481025"/>
            </a:xfrm>
          </p:grpSpPr>
          <p:pic>
            <p:nvPicPr>
              <p:cNvPr id="989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859" cy="2603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0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6" cy="3048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94" name="Group 1210"/>
            <p:cNvGrpSpPr/>
            <p:nvPr/>
          </p:nvGrpSpPr>
          <p:grpSpPr>
            <a:xfrm>
              <a:off x="3616128" y="2046284"/>
              <a:ext cx="501857" cy="482616"/>
              <a:chOff x="-1" y="-1"/>
              <a:chExt cx="501856" cy="482615"/>
            </a:xfrm>
          </p:grpSpPr>
          <p:pic>
            <p:nvPicPr>
              <p:cNvPr id="992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4"/>
                <a:ext cx="501858" cy="2612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3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97" name="Group 1213"/>
            <p:cNvGrpSpPr/>
            <p:nvPr/>
          </p:nvGrpSpPr>
          <p:grpSpPr>
            <a:xfrm>
              <a:off x="3241333" y="1657345"/>
              <a:ext cx="501858" cy="482617"/>
              <a:chOff x="-1" y="0"/>
              <a:chExt cx="501857" cy="482616"/>
            </a:xfrm>
          </p:grpSpPr>
          <p:pic>
            <p:nvPicPr>
              <p:cNvPr id="995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4"/>
                <a:ext cx="501859" cy="2612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6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1"/>
                <a:ext cx="356876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00" name="Group 1216"/>
            <p:cNvGrpSpPr/>
            <p:nvPr/>
          </p:nvGrpSpPr>
          <p:grpSpPr>
            <a:xfrm>
              <a:off x="2755371" y="3251197"/>
              <a:ext cx="501857" cy="482616"/>
              <a:chOff x="-1" y="-1"/>
              <a:chExt cx="501856" cy="482615"/>
            </a:xfrm>
          </p:grpSpPr>
          <p:pic>
            <p:nvPicPr>
              <p:cNvPr id="998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1393"/>
                <a:ext cx="501858" cy="2612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9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5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03" name="Group 1219"/>
            <p:cNvGrpSpPr/>
            <p:nvPr/>
          </p:nvGrpSpPr>
          <p:grpSpPr>
            <a:xfrm>
              <a:off x="2509218" y="2490786"/>
              <a:ext cx="849650" cy="704863"/>
              <a:chOff x="0" y="0"/>
              <a:chExt cx="849649" cy="704862"/>
            </a:xfrm>
          </p:grpSpPr>
          <p:pic>
            <p:nvPicPr>
              <p:cNvPr id="1001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24582"/>
                <a:ext cx="849650" cy="380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2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5695" y="-1"/>
                <a:ext cx="604621" cy="447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06" name="Group 1222"/>
            <p:cNvGrpSpPr/>
            <p:nvPr/>
          </p:nvGrpSpPr>
          <p:grpSpPr>
            <a:xfrm>
              <a:off x="1116440" y="457198"/>
              <a:ext cx="501857" cy="481025"/>
              <a:chOff x="-1" y="-1"/>
              <a:chExt cx="501856" cy="481024"/>
            </a:xfrm>
          </p:grpSpPr>
          <p:pic>
            <p:nvPicPr>
              <p:cNvPr id="1004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858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5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09" name="Group 1225"/>
            <p:cNvGrpSpPr/>
            <p:nvPr/>
          </p:nvGrpSpPr>
          <p:grpSpPr>
            <a:xfrm>
              <a:off x="1947022" y="-3"/>
              <a:ext cx="501858" cy="481026"/>
              <a:chOff x="0" y="-1"/>
              <a:chExt cx="501857" cy="481024"/>
            </a:xfrm>
          </p:grpSpPr>
          <p:pic>
            <p:nvPicPr>
              <p:cNvPr id="1007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220663"/>
                <a:ext cx="501858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8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12" name="Group 1228"/>
            <p:cNvGrpSpPr/>
            <p:nvPr/>
          </p:nvGrpSpPr>
          <p:grpSpPr>
            <a:xfrm>
              <a:off x="1421357" y="96834"/>
              <a:ext cx="501857" cy="481026"/>
              <a:chOff x="-1" y="-1"/>
              <a:chExt cx="501856" cy="481024"/>
            </a:xfrm>
          </p:grpSpPr>
          <p:pic>
            <p:nvPicPr>
              <p:cNvPr id="1010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858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1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15" name="Group 1231"/>
            <p:cNvGrpSpPr/>
            <p:nvPr/>
          </p:nvGrpSpPr>
          <p:grpSpPr>
            <a:xfrm>
              <a:off x="2863363" y="457198"/>
              <a:ext cx="501857" cy="481025"/>
              <a:chOff x="-1" y="-1"/>
              <a:chExt cx="501856" cy="481024"/>
            </a:xfrm>
          </p:grpSpPr>
          <p:pic>
            <p:nvPicPr>
              <p:cNvPr id="1013" name="image10.png" descr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220663"/>
                <a:ext cx="501858" cy="260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4" name="image2.png" descr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4880" y="-2"/>
                <a:ext cx="356875" cy="3048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16" name="Shape 1232"/>
            <p:cNvSpPr/>
            <p:nvPr/>
          </p:nvSpPr>
          <p:spPr>
            <a:xfrm>
              <a:off x="1151383" y="187325"/>
              <a:ext cx="2347332" cy="328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6" h="21600" fill="norm" stroke="1" extrusionOk="0">
                  <a:moveTo>
                    <a:pt x="9862" y="0"/>
                  </a:moveTo>
                  <a:cubicBezTo>
                    <a:pt x="15724" y="3417"/>
                    <a:pt x="21600" y="6845"/>
                    <a:pt x="19956" y="10439"/>
                  </a:cubicBezTo>
                  <a:cubicBezTo>
                    <a:pt x="18313" y="14034"/>
                    <a:pt x="3411" y="19771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286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Shape 287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72" name="Shape 288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Pure P2P architecture</a:t>
            </a:r>
          </a:p>
        </p:txBody>
      </p:sp>
      <p:sp>
        <p:nvSpPr>
          <p:cNvPr id="73" name="Shape 289"/>
          <p:cNvSpPr txBox="1"/>
          <p:nvPr>
            <p:ph type="body" sz="half" idx="1"/>
          </p:nvPr>
        </p:nvSpPr>
        <p:spPr>
          <a:xfrm>
            <a:off x="533400" y="1600200"/>
            <a:ext cx="4049713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61256" indent="-261256">
              <a:spcBef>
                <a:spcPts val="0"/>
              </a:spcBef>
              <a:buChar char="r"/>
              <a:defRPr sz="2400"/>
            </a:pPr>
            <a:r>
              <a:t>no always-on server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arbitrary end systems directly communicate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peers are intermittently connected and change IP addresses</a:t>
            </a:r>
            <a:endParaRPr sz="1800"/>
          </a:p>
          <a:p>
            <a:pPr marL="304800" indent="-304800">
              <a:spcBef>
                <a:spcPts val="600"/>
              </a:spcBef>
              <a:buChar char="r"/>
              <a:defRPr sz="1800"/>
            </a:pPr>
          </a:p>
          <a:p>
            <a:pPr marL="261256" indent="-261256">
              <a:spcBef>
                <a:spcPts val="600"/>
              </a:spcBef>
              <a:buChar char="r"/>
              <a:defRPr sz="2400" u="sng">
                <a:solidFill>
                  <a:srgbClr val="FF0000"/>
                </a:solidFill>
              </a:defRPr>
            </a:pPr>
            <a:r>
              <a:t>Three topics:</a:t>
            </a:r>
            <a:endParaRPr sz="1800"/>
          </a:p>
          <a:p>
            <a:pPr lvl="1" marL="657225" indent="-238125">
              <a:spcBef>
                <a:spcPts val="500"/>
              </a:spcBef>
              <a:buFontTx/>
              <a:defRPr sz="2000"/>
            </a:pPr>
            <a:r>
              <a:t>File distribution</a:t>
            </a:r>
            <a:endParaRPr sz="2400"/>
          </a:p>
          <a:p>
            <a:pPr lvl="1" marL="657225" indent="-238125">
              <a:spcBef>
                <a:spcPts val="500"/>
              </a:spcBef>
              <a:buFontTx/>
              <a:defRPr sz="2000"/>
            </a:pPr>
            <a:r>
              <a:t>Searching for information</a:t>
            </a:r>
            <a:endParaRPr sz="2400"/>
          </a:p>
          <a:p>
            <a:pPr lvl="1" marL="657225" indent="-238125">
              <a:spcBef>
                <a:spcPts val="500"/>
              </a:spcBef>
              <a:buFontTx/>
              <a:defRPr sz="2000"/>
            </a:pPr>
            <a:r>
              <a:t>Case Study: Skype</a:t>
            </a:r>
          </a:p>
        </p:txBody>
      </p:sp>
      <p:sp>
        <p:nvSpPr>
          <p:cNvPr id="74" name="Shape 290"/>
          <p:cNvSpPr/>
          <p:nvPr/>
        </p:nvSpPr>
        <p:spPr>
          <a:xfrm>
            <a:off x="6718197" y="3481315"/>
            <a:ext cx="1273097" cy="63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2" h="20503" fill="norm" stroke="1" extrusionOk="0">
                <a:moveTo>
                  <a:pt x="9822" y="761"/>
                </a:moveTo>
                <a:cubicBezTo>
                  <a:pt x="8987" y="710"/>
                  <a:pt x="10631" y="761"/>
                  <a:pt x="9509" y="761"/>
                </a:cubicBezTo>
                <a:cubicBezTo>
                  <a:pt x="8387" y="761"/>
                  <a:pt x="4735" y="49"/>
                  <a:pt x="3144" y="862"/>
                </a:cubicBezTo>
                <a:cubicBezTo>
                  <a:pt x="1553" y="1676"/>
                  <a:pt x="170" y="3607"/>
                  <a:pt x="14" y="5640"/>
                </a:cubicBezTo>
                <a:cubicBezTo>
                  <a:pt x="-143" y="7673"/>
                  <a:pt x="1005" y="10976"/>
                  <a:pt x="2257" y="13162"/>
                </a:cubicBezTo>
                <a:cubicBezTo>
                  <a:pt x="3509" y="15347"/>
                  <a:pt x="5518" y="17532"/>
                  <a:pt x="7474" y="18752"/>
                </a:cubicBezTo>
                <a:cubicBezTo>
                  <a:pt x="9431" y="19972"/>
                  <a:pt x="12170" y="20836"/>
                  <a:pt x="13944" y="20379"/>
                </a:cubicBezTo>
                <a:cubicBezTo>
                  <a:pt x="15718" y="19921"/>
                  <a:pt x="17048" y="18092"/>
                  <a:pt x="18066" y="16008"/>
                </a:cubicBezTo>
                <a:cubicBezTo>
                  <a:pt x="19083" y="13924"/>
                  <a:pt x="19683" y="10468"/>
                  <a:pt x="20100" y="7876"/>
                </a:cubicBezTo>
                <a:cubicBezTo>
                  <a:pt x="20518" y="5284"/>
                  <a:pt x="21457" y="1472"/>
                  <a:pt x="20518" y="354"/>
                </a:cubicBezTo>
                <a:cubicBezTo>
                  <a:pt x="19579" y="-764"/>
                  <a:pt x="16292" y="1116"/>
                  <a:pt x="14466" y="1167"/>
                </a:cubicBezTo>
                <a:cubicBezTo>
                  <a:pt x="12640" y="1218"/>
                  <a:pt x="10657" y="812"/>
                  <a:pt x="9822" y="76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" name="Shape 291"/>
          <p:cNvSpPr/>
          <p:nvPr/>
        </p:nvSpPr>
        <p:spPr>
          <a:xfrm>
            <a:off x="6754963" y="1944634"/>
            <a:ext cx="1692133" cy="1006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2" h="20788" fill="norm" stroke="1" extrusionOk="0">
                <a:moveTo>
                  <a:pt x="11645" y="181"/>
                </a:moveTo>
                <a:cubicBezTo>
                  <a:pt x="9894" y="463"/>
                  <a:pt x="9358" y="2298"/>
                  <a:pt x="7805" y="3004"/>
                </a:cubicBezTo>
                <a:cubicBezTo>
                  <a:pt x="6252" y="3710"/>
                  <a:pt x="3682" y="2345"/>
                  <a:pt x="2384" y="4416"/>
                </a:cubicBezTo>
                <a:cubicBezTo>
                  <a:pt x="1085" y="6486"/>
                  <a:pt x="-327" y="12839"/>
                  <a:pt x="68" y="15522"/>
                </a:cubicBezTo>
                <a:cubicBezTo>
                  <a:pt x="464" y="18204"/>
                  <a:pt x="3202" y="19898"/>
                  <a:pt x="4755" y="20604"/>
                </a:cubicBezTo>
                <a:cubicBezTo>
                  <a:pt x="6308" y="21310"/>
                  <a:pt x="7551" y="19757"/>
                  <a:pt x="9442" y="19757"/>
                </a:cubicBezTo>
                <a:cubicBezTo>
                  <a:pt x="11334" y="19757"/>
                  <a:pt x="14497" y="20557"/>
                  <a:pt x="16162" y="20604"/>
                </a:cubicBezTo>
                <a:cubicBezTo>
                  <a:pt x="17828" y="20651"/>
                  <a:pt x="18591" y="20698"/>
                  <a:pt x="19381" y="20134"/>
                </a:cubicBezTo>
                <a:cubicBezTo>
                  <a:pt x="20172" y="19569"/>
                  <a:pt x="20652" y="19381"/>
                  <a:pt x="20906" y="17216"/>
                </a:cubicBezTo>
                <a:cubicBezTo>
                  <a:pt x="21160" y="15051"/>
                  <a:pt x="21273" y="9781"/>
                  <a:pt x="20849" y="7145"/>
                </a:cubicBezTo>
                <a:cubicBezTo>
                  <a:pt x="20426" y="4510"/>
                  <a:pt x="19889" y="2439"/>
                  <a:pt x="18365" y="1310"/>
                </a:cubicBezTo>
                <a:cubicBezTo>
                  <a:pt x="16840" y="181"/>
                  <a:pt x="13932" y="-290"/>
                  <a:pt x="11645" y="181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6" name="Shape 292"/>
          <p:cNvSpPr/>
          <p:nvPr/>
        </p:nvSpPr>
        <p:spPr>
          <a:xfrm>
            <a:off x="4996067" y="1642990"/>
            <a:ext cx="1625573" cy="105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26" fill="norm" stroke="1" extrusionOk="0">
                <a:moveTo>
                  <a:pt x="13407" y="266"/>
                </a:moveTo>
                <a:cubicBezTo>
                  <a:pt x="12073" y="522"/>
                  <a:pt x="9571" y="970"/>
                  <a:pt x="8028" y="1610"/>
                </a:cubicBezTo>
                <a:cubicBezTo>
                  <a:pt x="6485" y="2250"/>
                  <a:pt x="5026" y="3114"/>
                  <a:pt x="4192" y="4042"/>
                </a:cubicBezTo>
                <a:cubicBezTo>
                  <a:pt x="3358" y="4970"/>
                  <a:pt x="3712" y="6346"/>
                  <a:pt x="3066" y="7242"/>
                </a:cubicBezTo>
                <a:cubicBezTo>
                  <a:pt x="2420" y="8138"/>
                  <a:pt x="814" y="8202"/>
                  <a:pt x="356" y="9418"/>
                </a:cubicBezTo>
                <a:cubicBezTo>
                  <a:pt x="-103" y="10634"/>
                  <a:pt x="-103" y="13578"/>
                  <a:pt x="272" y="14602"/>
                </a:cubicBezTo>
                <a:cubicBezTo>
                  <a:pt x="648" y="15626"/>
                  <a:pt x="1127" y="15402"/>
                  <a:pt x="2649" y="15562"/>
                </a:cubicBezTo>
                <a:cubicBezTo>
                  <a:pt x="4171" y="15722"/>
                  <a:pt x="7820" y="15210"/>
                  <a:pt x="9446" y="15562"/>
                </a:cubicBezTo>
                <a:cubicBezTo>
                  <a:pt x="11072" y="15914"/>
                  <a:pt x="11343" y="16778"/>
                  <a:pt x="12365" y="17674"/>
                </a:cubicBezTo>
                <a:cubicBezTo>
                  <a:pt x="13387" y="18570"/>
                  <a:pt x="14638" y="20362"/>
                  <a:pt x="15576" y="20938"/>
                </a:cubicBezTo>
                <a:cubicBezTo>
                  <a:pt x="16514" y="21514"/>
                  <a:pt x="17348" y="21354"/>
                  <a:pt x="18036" y="21066"/>
                </a:cubicBezTo>
                <a:cubicBezTo>
                  <a:pt x="18724" y="20778"/>
                  <a:pt x="19329" y="20362"/>
                  <a:pt x="19746" y="19210"/>
                </a:cubicBezTo>
                <a:cubicBezTo>
                  <a:pt x="20163" y="18058"/>
                  <a:pt x="20350" y="15818"/>
                  <a:pt x="20580" y="14154"/>
                </a:cubicBezTo>
                <a:cubicBezTo>
                  <a:pt x="20809" y="12490"/>
                  <a:pt x="21017" y="11018"/>
                  <a:pt x="21122" y="9226"/>
                </a:cubicBezTo>
                <a:cubicBezTo>
                  <a:pt x="21226" y="7434"/>
                  <a:pt x="21497" y="4810"/>
                  <a:pt x="21205" y="3338"/>
                </a:cubicBezTo>
                <a:cubicBezTo>
                  <a:pt x="20913" y="1866"/>
                  <a:pt x="20225" y="1002"/>
                  <a:pt x="19370" y="458"/>
                </a:cubicBezTo>
                <a:cubicBezTo>
                  <a:pt x="18516" y="-86"/>
                  <a:pt x="17077" y="42"/>
                  <a:pt x="16076" y="10"/>
                </a:cubicBezTo>
                <a:cubicBezTo>
                  <a:pt x="15075" y="-22"/>
                  <a:pt x="14742" y="10"/>
                  <a:pt x="13407" y="26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9" name="Group 295"/>
          <p:cNvGrpSpPr/>
          <p:nvPr/>
        </p:nvGrpSpPr>
        <p:grpSpPr>
          <a:xfrm>
            <a:off x="4962521" y="2974975"/>
            <a:ext cx="1685937" cy="931868"/>
            <a:chOff x="130407" y="0"/>
            <a:chExt cx="1685935" cy="931867"/>
          </a:xfrm>
        </p:grpSpPr>
        <p:sp>
          <p:nvSpPr>
            <p:cNvPr id="77" name="Shape 293"/>
            <p:cNvSpPr/>
            <p:nvPr/>
          </p:nvSpPr>
          <p:spPr>
            <a:xfrm>
              <a:off x="476808" y="263525"/>
              <a:ext cx="1001076" cy="668343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" name="Shape 294"/>
            <p:cNvSpPr/>
            <p:nvPr/>
          </p:nvSpPr>
          <p:spPr>
            <a:xfrm>
              <a:off x="130407" y="0"/>
              <a:ext cx="1685937" cy="422281"/>
            </a:xfrm>
            <a:prstGeom prst="triangle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7" name="Group 323"/>
          <p:cNvGrpSpPr/>
          <p:nvPr/>
        </p:nvGrpSpPr>
        <p:grpSpPr>
          <a:xfrm>
            <a:off x="5773729" y="1843753"/>
            <a:ext cx="344505" cy="518453"/>
            <a:chOff x="-1" y="-2"/>
            <a:chExt cx="344504" cy="518451"/>
          </a:xfrm>
        </p:grpSpPr>
        <p:sp>
          <p:nvSpPr>
            <p:cNvPr id="80" name="Shape 296"/>
            <p:cNvSpPr/>
            <p:nvPr/>
          </p:nvSpPr>
          <p:spPr>
            <a:xfrm flipH="1">
              <a:off x="79749" y="175540"/>
              <a:ext cx="92505" cy="31116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" name="Shape 297"/>
            <p:cNvSpPr/>
            <p:nvPr/>
          </p:nvSpPr>
          <p:spPr>
            <a:xfrm>
              <a:off x="172250" y="175540"/>
              <a:ext cx="90911" cy="30957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" name="Shape 298"/>
            <p:cNvSpPr/>
            <p:nvPr/>
          </p:nvSpPr>
          <p:spPr>
            <a:xfrm>
              <a:off x="79746" y="485107"/>
              <a:ext cx="92507" cy="3334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" name="Shape 299"/>
            <p:cNvSpPr/>
            <p:nvPr/>
          </p:nvSpPr>
          <p:spPr>
            <a:xfrm flipH="1">
              <a:off x="172250" y="485107"/>
              <a:ext cx="90913" cy="3334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" name="Shape 300"/>
            <p:cNvSpPr/>
            <p:nvPr/>
          </p:nvSpPr>
          <p:spPr>
            <a:xfrm flipH="1">
              <a:off x="172250" y="181890"/>
              <a:ext cx="4" cy="33656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" name="Shape 301"/>
            <p:cNvSpPr/>
            <p:nvPr/>
          </p:nvSpPr>
          <p:spPr>
            <a:xfrm flipV="1">
              <a:off x="79746" y="453357"/>
              <a:ext cx="92507" cy="3334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" name="Shape 302"/>
            <p:cNvSpPr/>
            <p:nvPr/>
          </p:nvSpPr>
          <p:spPr>
            <a:xfrm flipH="1" flipV="1">
              <a:off x="172250" y="453357"/>
              <a:ext cx="90913" cy="3175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7" name="Shape 303"/>
            <p:cNvSpPr/>
            <p:nvPr/>
          </p:nvSpPr>
          <p:spPr>
            <a:xfrm>
              <a:off x="118022" y="351757"/>
              <a:ext cx="54231" cy="2540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" name="Shape 304"/>
            <p:cNvSpPr/>
            <p:nvPr/>
          </p:nvSpPr>
          <p:spPr>
            <a:xfrm flipV="1">
              <a:off x="172248" y="351757"/>
              <a:ext cx="55826" cy="2540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" name="Shape 305"/>
            <p:cNvSpPr/>
            <p:nvPr/>
          </p:nvSpPr>
          <p:spPr>
            <a:xfrm>
              <a:off x="100479" y="396207"/>
              <a:ext cx="68585" cy="3493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" name="Shape 306"/>
            <p:cNvSpPr/>
            <p:nvPr/>
          </p:nvSpPr>
          <p:spPr>
            <a:xfrm flipV="1">
              <a:off x="172249" y="404144"/>
              <a:ext cx="68585" cy="3016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" name="Shape 307"/>
            <p:cNvSpPr/>
            <p:nvPr/>
          </p:nvSpPr>
          <p:spPr>
            <a:xfrm flipV="1">
              <a:off x="172250" y="304132"/>
              <a:ext cx="35093" cy="1270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" name="Shape 308"/>
            <p:cNvSpPr/>
            <p:nvPr/>
          </p:nvSpPr>
          <p:spPr>
            <a:xfrm flipV="1">
              <a:off x="172249" y="240628"/>
              <a:ext cx="22334" cy="953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" name="Shape 309"/>
            <p:cNvSpPr/>
            <p:nvPr/>
          </p:nvSpPr>
          <p:spPr>
            <a:xfrm>
              <a:off x="132376" y="300957"/>
              <a:ext cx="43067" cy="158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" name="Shape 310"/>
            <p:cNvSpPr/>
            <p:nvPr/>
          </p:nvSpPr>
          <p:spPr>
            <a:xfrm>
              <a:off x="151514" y="237453"/>
              <a:ext cx="23929" cy="158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8" name="Group 314"/>
            <p:cNvGrpSpPr/>
            <p:nvPr/>
          </p:nvGrpSpPr>
          <p:grpSpPr>
            <a:xfrm>
              <a:off x="197765" y="159661"/>
              <a:ext cx="146739" cy="33352"/>
              <a:chOff x="-1" y="-1"/>
              <a:chExt cx="146737" cy="33351"/>
            </a:xfrm>
          </p:grpSpPr>
          <p:sp>
            <p:nvSpPr>
              <p:cNvPr id="95" name="Shape 311"/>
              <p:cNvSpPr/>
              <p:nvPr/>
            </p:nvSpPr>
            <p:spPr>
              <a:xfrm flipV="1">
                <a:off x="-2" y="2"/>
                <a:ext cx="96752" cy="15007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" name="Shape 312"/>
              <p:cNvSpPr/>
              <p:nvPr/>
            </p:nvSpPr>
            <p:spPr>
              <a:xfrm flipH="1">
                <a:off x="49987" y="-2"/>
                <a:ext cx="46765" cy="3168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Shape 313"/>
              <p:cNvSpPr/>
              <p:nvPr/>
            </p:nvSpPr>
            <p:spPr>
              <a:xfrm flipV="1">
                <a:off x="49983" y="18343"/>
                <a:ext cx="96753" cy="1500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2" name="Group 318"/>
            <p:cNvGrpSpPr/>
            <p:nvPr/>
          </p:nvGrpSpPr>
          <p:grpSpPr>
            <a:xfrm>
              <a:off x="167475" y="-3"/>
              <a:ext cx="22320" cy="157417"/>
              <a:chOff x="0" y="-1"/>
              <a:chExt cx="22319" cy="157415"/>
            </a:xfrm>
          </p:grpSpPr>
          <p:sp>
            <p:nvSpPr>
              <p:cNvPr id="99" name="Shape 315"/>
              <p:cNvSpPr/>
              <p:nvPr/>
            </p:nvSpPr>
            <p:spPr>
              <a:xfrm flipH="1">
                <a:off x="21794" y="-2"/>
                <a:ext cx="526" cy="10354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Shape 316"/>
              <p:cNvSpPr/>
              <p:nvPr/>
            </p:nvSpPr>
            <p:spPr>
              <a:xfrm flipH="1" flipV="1">
                <a:off x="658" y="52291"/>
                <a:ext cx="21142" cy="51256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" name="Shape 317"/>
              <p:cNvSpPr/>
              <p:nvPr/>
            </p:nvSpPr>
            <p:spPr>
              <a:xfrm flipH="1">
                <a:off x="0" y="52287"/>
                <a:ext cx="664" cy="10512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6" name="Group 322"/>
            <p:cNvGrpSpPr/>
            <p:nvPr/>
          </p:nvGrpSpPr>
          <p:grpSpPr>
            <a:xfrm>
              <a:off x="-2" y="154899"/>
              <a:ext cx="145148" cy="31763"/>
              <a:chOff x="0" y="0"/>
              <a:chExt cx="145146" cy="31762"/>
            </a:xfrm>
          </p:grpSpPr>
          <p:sp>
            <p:nvSpPr>
              <p:cNvPr id="103" name="Shape 319"/>
              <p:cNvSpPr/>
              <p:nvPr/>
            </p:nvSpPr>
            <p:spPr>
              <a:xfrm flipH="1">
                <a:off x="49445" y="17464"/>
                <a:ext cx="95702" cy="1429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" name="Shape 320"/>
              <p:cNvSpPr/>
              <p:nvPr/>
            </p:nvSpPr>
            <p:spPr>
              <a:xfrm flipV="1">
                <a:off x="49440" y="1588"/>
                <a:ext cx="46256" cy="3017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" name="Shape 321"/>
              <p:cNvSpPr/>
              <p:nvPr/>
            </p:nvSpPr>
            <p:spPr>
              <a:xfrm flipH="1">
                <a:off x="-1" y="-1"/>
                <a:ext cx="95702" cy="14291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8" name="Shape 324"/>
          <p:cNvSpPr/>
          <p:nvPr/>
        </p:nvSpPr>
        <p:spPr>
          <a:xfrm>
            <a:off x="6835770" y="3652835"/>
            <a:ext cx="358775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" name="Shape 325"/>
          <p:cNvSpPr/>
          <p:nvPr/>
        </p:nvSpPr>
        <p:spPr>
          <a:xfrm>
            <a:off x="6835774" y="36448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Shape 326"/>
          <p:cNvSpPr/>
          <p:nvPr/>
        </p:nvSpPr>
        <p:spPr>
          <a:xfrm>
            <a:off x="7194549" y="36448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Shape 327"/>
          <p:cNvSpPr/>
          <p:nvPr/>
        </p:nvSpPr>
        <p:spPr>
          <a:xfrm>
            <a:off x="6835774" y="36448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" name="Shape 328"/>
          <p:cNvSpPr/>
          <p:nvPr/>
        </p:nvSpPr>
        <p:spPr>
          <a:xfrm>
            <a:off x="6832595" y="3576635"/>
            <a:ext cx="358775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16" name="Group 332"/>
          <p:cNvGrpSpPr/>
          <p:nvPr/>
        </p:nvGrpSpPr>
        <p:grpSpPr>
          <a:xfrm>
            <a:off x="6918319" y="3600442"/>
            <a:ext cx="179399" cy="65101"/>
            <a:chOff x="-1" y="-1"/>
            <a:chExt cx="179397" cy="65100"/>
          </a:xfrm>
        </p:grpSpPr>
        <p:sp>
          <p:nvSpPr>
            <p:cNvPr id="113" name="Shape 329"/>
            <p:cNvSpPr/>
            <p:nvPr/>
          </p:nvSpPr>
          <p:spPr>
            <a:xfrm>
              <a:off x="-2" y="1272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" name="Shape 330"/>
            <p:cNvSpPr/>
            <p:nvPr/>
          </p:nvSpPr>
          <p:spPr>
            <a:xfrm>
              <a:off x="122241" y="65094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" name="Shape 331"/>
            <p:cNvSpPr/>
            <p:nvPr/>
          </p:nvSpPr>
          <p:spPr>
            <a:xfrm>
              <a:off x="58739" y="-2"/>
              <a:ext cx="66681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0" name="Group 336"/>
          <p:cNvGrpSpPr/>
          <p:nvPr/>
        </p:nvGrpSpPr>
        <p:grpSpPr>
          <a:xfrm>
            <a:off x="6918319" y="3601715"/>
            <a:ext cx="179399" cy="63830"/>
            <a:chOff x="-1" y="0"/>
            <a:chExt cx="179397" cy="63829"/>
          </a:xfrm>
        </p:grpSpPr>
        <p:sp>
          <p:nvSpPr>
            <p:cNvPr id="117" name="Shape 333"/>
            <p:cNvSpPr/>
            <p:nvPr/>
          </p:nvSpPr>
          <p:spPr>
            <a:xfrm>
              <a:off x="-2" y="63821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" name="Shape 334"/>
            <p:cNvSpPr/>
            <p:nvPr/>
          </p:nvSpPr>
          <p:spPr>
            <a:xfrm>
              <a:off x="122241" y="-1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" name="Shape 335"/>
            <p:cNvSpPr/>
            <p:nvPr/>
          </p:nvSpPr>
          <p:spPr>
            <a:xfrm flipV="1">
              <a:off x="58739" y="320"/>
              <a:ext cx="66681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1" name="Shape 337"/>
          <p:cNvSpPr/>
          <p:nvPr/>
        </p:nvSpPr>
        <p:spPr>
          <a:xfrm>
            <a:off x="7191370" y="3932235"/>
            <a:ext cx="358775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2" name="Shape 338"/>
          <p:cNvSpPr/>
          <p:nvPr/>
        </p:nvSpPr>
        <p:spPr>
          <a:xfrm>
            <a:off x="7191374" y="39242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Shape 339"/>
          <p:cNvSpPr/>
          <p:nvPr/>
        </p:nvSpPr>
        <p:spPr>
          <a:xfrm>
            <a:off x="7550149" y="39242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Shape 340"/>
          <p:cNvSpPr/>
          <p:nvPr/>
        </p:nvSpPr>
        <p:spPr>
          <a:xfrm>
            <a:off x="7191374" y="39242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" name="Shape 341"/>
          <p:cNvSpPr/>
          <p:nvPr/>
        </p:nvSpPr>
        <p:spPr>
          <a:xfrm>
            <a:off x="7188195" y="3856035"/>
            <a:ext cx="358775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29" name="Group 345"/>
          <p:cNvGrpSpPr/>
          <p:nvPr/>
        </p:nvGrpSpPr>
        <p:grpSpPr>
          <a:xfrm>
            <a:off x="7273919" y="3879842"/>
            <a:ext cx="179399" cy="65103"/>
            <a:chOff x="-1" y="0"/>
            <a:chExt cx="179397" cy="65101"/>
          </a:xfrm>
        </p:grpSpPr>
        <p:sp>
          <p:nvSpPr>
            <p:cNvPr id="126" name="Shape 342"/>
            <p:cNvSpPr/>
            <p:nvPr/>
          </p:nvSpPr>
          <p:spPr>
            <a:xfrm>
              <a:off x="-2" y="1273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" name="Shape 343"/>
            <p:cNvSpPr/>
            <p:nvPr/>
          </p:nvSpPr>
          <p:spPr>
            <a:xfrm>
              <a:off x="122241" y="65096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" name="Shape 344"/>
            <p:cNvSpPr/>
            <p:nvPr/>
          </p:nvSpPr>
          <p:spPr>
            <a:xfrm>
              <a:off x="58739" y="-1"/>
              <a:ext cx="66681" cy="6350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3" name="Group 349"/>
          <p:cNvGrpSpPr/>
          <p:nvPr/>
        </p:nvGrpSpPr>
        <p:grpSpPr>
          <a:xfrm>
            <a:off x="7273919" y="3881115"/>
            <a:ext cx="179399" cy="63830"/>
            <a:chOff x="-1" y="0"/>
            <a:chExt cx="179397" cy="63829"/>
          </a:xfrm>
        </p:grpSpPr>
        <p:sp>
          <p:nvSpPr>
            <p:cNvPr id="130" name="Shape 346"/>
            <p:cNvSpPr/>
            <p:nvPr/>
          </p:nvSpPr>
          <p:spPr>
            <a:xfrm>
              <a:off x="-2" y="63821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" name="Shape 347"/>
            <p:cNvSpPr/>
            <p:nvPr/>
          </p:nvSpPr>
          <p:spPr>
            <a:xfrm>
              <a:off x="122241" y="-1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348"/>
            <p:cNvSpPr/>
            <p:nvPr/>
          </p:nvSpPr>
          <p:spPr>
            <a:xfrm flipV="1">
              <a:off x="58739" y="320"/>
              <a:ext cx="66681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4" name="Shape 350"/>
          <p:cNvSpPr/>
          <p:nvPr/>
        </p:nvSpPr>
        <p:spPr>
          <a:xfrm>
            <a:off x="7470770" y="3665535"/>
            <a:ext cx="358775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5" name="Shape 351"/>
          <p:cNvSpPr/>
          <p:nvPr/>
        </p:nvSpPr>
        <p:spPr>
          <a:xfrm>
            <a:off x="7470774" y="36575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352"/>
          <p:cNvSpPr/>
          <p:nvPr/>
        </p:nvSpPr>
        <p:spPr>
          <a:xfrm>
            <a:off x="7829549" y="3657596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353"/>
          <p:cNvSpPr/>
          <p:nvPr/>
        </p:nvSpPr>
        <p:spPr>
          <a:xfrm>
            <a:off x="7470774" y="36575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" name="Shape 354"/>
          <p:cNvSpPr/>
          <p:nvPr/>
        </p:nvSpPr>
        <p:spPr>
          <a:xfrm>
            <a:off x="7467595" y="3589335"/>
            <a:ext cx="358775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42" name="Group 358"/>
          <p:cNvGrpSpPr/>
          <p:nvPr/>
        </p:nvGrpSpPr>
        <p:grpSpPr>
          <a:xfrm>
            <a:off x="7553319" y="3613142"/>
            <a:ext cx="179399" cy="65101"/>
            <a:chOff x="-1" y="-1"/>
            <a:chExt cx="179397" cy="65100"/>
          </a:xfrm>
        </p:grpSpPr>
        <p:sp>
          <p:nvSpPr>
            <p:cNvPr id="139" name="Shape 355"/>
            <p:cNvSpPr/>
            <p:nvPr/>
          </p:nvSpPr>
          <p:spPr>
            <a:xfrm>
              <a:off x="-2" y="1272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356"/>
            <p:cNvSpPr/>
            <p:nvPr/>
          </p:nvSpPr>
          <p:spPr>
            <a:xfrm>
              <a:off x="122241" y="65094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357"/>
            <p:cNvSpPr/>
            <p:nvPr/>
          </p:nvSpPr>
          <p:spPr>
            <a:xfrm>
              <a:off x="58739" y="-2"/>
              <a:ext cx="66681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6" name="Group 362"/>
          <p:cNvGrpSpPr/>
          <p:nvPr/>
        </p:nvGrpSpPr>
        <p:grpSpPr>
          <a:xfrm>
            <a:off x="7553319" y="3614415"/>
            <a:ext cx="179399" cy="63830"/>
            <a:chOff x="-1" y="0"/>
            <a:chExt cx="179397" cy="63829"/>
          </a:xfrm>
        </p:grpSpPr>
        <p:sp>
          <p:nvSpPr>
            <p:cNvPr id="143" name="Shape 359"/>
            <p:cNvSpPr/>
            <p:nvPr/>
          </p:nvSpPr>
          <p:spPr>
            <a:xfrm>
              <a:off x="-2" y="63821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Shape 360"/>
            <p:cNvSpPr/>
            <p:nvPr/>
          </p:nvSpPr>
          <p:spPr>
            <a:xfrm>
              <a:off x="122241" y="-1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361"/>
            <p:cNvSpPr/>
            <p:nvPr/>
          </p:nvSpPr>
          <p:spPr>
            <a:xfrm flipV="1">
              <a:off x="58739" y="320"/>
              <a:ext cx="66681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47" name="Shape 363"/>
          <p:cNvSpPr/>
          <p:nvPr/>
        </p:nvSpPr>
        <p:spPr>
          <a:xfrm>
            <a:off x="6935782" y="2503484"/>
            <a:ext cx="347663" cy="8890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8" name="Shape 364"/>
          <p:cNvSpPr/>
          <p:nvPr/>
        </p:nvSpPr>
        <p:spPr>
          <a:xfrm>
            <a:off x="6935782" y="2495548"/>
            <a:ext cx="6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365"/>
          <p:cNvSpPr/>
          <p:nvPr/>
        </p:nvSpPr>
        <p:spPr>
          <a:xfrm>
            <a:off x="7283449" y="2495548"/>
            <a:ext cx="4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366"/>
          <p:cNvSpPr/>
          <p:nvPr/>
        </p:nvSpPr>
        <p:spPr>
          <a:xfrm>
            <a:off x="6935785" y="2495550"/>
            <a:ext cx="357193" cy="5397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" name="Shape 367"/>
          <p:cNvSpPr/>
          <p:nvPr/>
        </p:nvSpPr>
        <p:spPr>
          <a:xfrm>
            <a:off x="6932607" y="2432048"/>
            <a:ext cx="347663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55" name="Group 371"/>
          <p:cNvGrpSpPr/>
          <p:nvPr/>
        </p:nvGrpSpPr>
        <p:grpSpPr>
          <a:xfrm>
            <a:off x="7016745" y="2454268"/>
            <a:ext cx="169871" cy="61928"/>
            <a:chOff x="-1" y="-2"/>
            <a:chExt cx="169870" cy="61926"/>
          </a:xfrm>
        </p:grpSpPr>
        <p:sp>
          <p:nvSpPr>
            <p:cNvPr id="152" name="Shape 368"/>
            <p:cNvSpPr/>
            <p:nvPr/>
          </p:nvSpPr>
          <p:spPr>
            <a:xfrm>
              <a:off x="-2" y="1272"/>
              <a:ext cx="60332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Shape 369"/>
            <p:cNvSpPr/>
            <p:nvPr/>
          </p:nvSpPr>
          <p:spPr>
            <a:xfrm>
              <a:off x="117477" y="61920"/>
              <a:ext cx="52393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Shape 370"/>
            <p:cNvSpPr/>
            <p:nvPr/>
          </p:nvSpPr>
          <p:spPr>
            <a:xfrm>
              <a:off x="55562" y="-3"/>
              <a:ext cx="63506" cy="6033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9" name="Group 375"/>
          <p:cNvGrpSpPr/>
          <p:nvPr/>
        </p:nvGrpSpPr>
        <p:grpSpPr>
          <a:xfrm>
            <a:off x="7016745" y="2454275"/>
            <a:ext cx="169871" cy="58748"/>
            <a:chOff x="-1" y="0"/>
            <a:chExt cx="169870" cy="58747"/>
          </a:xfrm>
        </p:grpSpPr>
        <p:sp>
          <p:nvSpPr>
            <p:cNvPr id="156" name="Shape 372"/>
            <p:cNvSpPr/>
            <p:nvPr/>
          </p:nvSpPr>
          <p:spPr>
            <a:xfrm>
              <a:off x="-2" y="58743"/>
              <a:ext cx="60332" cy="3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373"/>
            <p:cNvSpPr/>
            <p:nvPr/>
          </p:nvSpPr>
          <p:spPr>
            <a:xfrm>
              <a:off x="117477" y="1270"/>
              <a:ext cx="52393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374"/>
            <p:cNvSpPr/>
            <p:nvPr/>
          </p:nvSpPr>
          <p:spPr>
            <a:xfrm flipV="1">
              <a:off x="55562" y="0"/>
              <a:ext cx="63506" cy="5874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0" name="Shape 376"/>
          <p:cNvSpPr/>
          <p:nvPr/>
        </p:nvSpPr>
        <p:spPr>
          <a:xfrm>
            <a:off x="6934195" y="2763834"/>
            <a:ext cx="358775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Shape 377"/>
          <p:cNvSpPr/>
          <p:nvPr/>
        </p:nvSpPr>
        <p:spPr>
          <a:xfrm>
            <a:off x="6934199" y="2755898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378"/>
          <p:cNvSpPr/>
          <p:nvPr/>
        </p:nvSpPr>
        <p:spPr>
          <a:xfrm>
            <a:off x="7292974" y="2755898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hape 379"/>
          <p:cNvSpPr/>
          <p:nvPr/>
        </p:nvSpPr>
        <p:spPr>
          <a:xfrm>
            <a:off x="6934199" y="2755899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" name="Shape 380"/>
          <p:cNvSpPr/>
          <p:nvPr/>
        </p:nvSpPr>
        <p:spPr>
          <a:xfrm>
            <a:off x="6931020" y="2687634"/>
            <a:ext cx="358775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8" name="Group 384"/>
          <p:cNvGrpSpPr/>
          <p:nvPr/>
        </p:nvGrpSpPr>
        <p:grpSpPr>
          <a:xfrm>
            <a:off x="7016744" y="2711441"/>
            <a:ext cx="179399" cy="65103"/>
            <a:chOff x="-1" y="0"/>
            <a:chExt cx="179397" cy="65101"/>
          </a:xfrm>
        </p:grpSpPr>
        <p:sp>
          <p:nvSpPr>
            <p:cNvPr id="165" name="Shape 381"/>
            <p:cNvSpPr/>
            <p:nvPr/>
          </p:nvSpPr>
          <p:spPr>
            <a:xfrm>
              <a:off x="-2" y="1274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" name="Shape 382"/>
            <p:cNvSpPr/>
            <p:nvPr/>
          </p:nvSpPr>
          <p:spPr>
            <a:xfrm>
              <a:off x="122241" y="65096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383"/>
            <p:cNvSpPr/>
            <p:nvPr/>
          </p:nvSpPr>
          <p:spPr>
            <a:xfrm>
              <a:off x="58739" y="-1"/>
              <a:ext cx="66681" cy="6350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 388"/>
          <p:cNvGrpSpPr/>
          <p:nvPr/>
        </p:nvGrpSpPr>
        <p:grpSpPr>
          <a:xfrm>
            <a:off x="7016744" y="2712715"/>
            <a:ext cx="179399" cy="63830"/>
            <a:chOff x="-1" y="0"/>
            <a:chExt cx="179397" cy="63829"/>
          </a:xfrm>
        </p:grpSpPr>
        <p:sp>
          <p:nvSpPr>
            <p:cNvPr id="169" name="Shape 385"/>
            <p:cNvSpPr/>
            <p:nvPr/>
          </p:nvSpPr>
          <p:spPr>
            <a:xfrm>
              <a:off x="-2" y="63821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386"/>
            <p:cNvSpPr/>
            <p:nvPr/>
          </p:nvSpPr>
          <p:spPr>
            <a:xfrm>
              <a:off x="122241" y="-1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Shape 387"/>
            <p:cNvSpPr/>
            <p:nvPr/>
          </p:nvSpPr>
          <p:spPr>
            <a:xfrm flipV="1">
              <a:off x="58739" y="320"/>
              <a:ext cx="66681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Shape 389"/>
          <p:cNvSpPr/>
          <p:nvPr/>
        </p:nvSpPr>
        <p:spPr>
          <a:xfrm>
            <a:off x="7410445" y="2405059"/>
            <a:ext cx="330201" cy="8573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4" name="Shape 390"/>
          <p:cNvSpPr/>
          <p:nvPr/>
        </p:nvSpPr>
        <p:spPr>
          <a:xfrm>
            <a:off x="7410449" y="2398708"/>
            <a:ext cx="4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hape 391"/>
          <p:cNvSpPr/>
          <p:nvPr/>
        </p:nvSpPr>
        <p:spPr>
          <a:xfrm>
            <a:off x="7740649" y="2398708"/>
            <a:ext cx="4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Shape 392"/>
          <p:cNvSpPr/>
          <p:nvPr/>
        </p:nvSpPr>
        <p:spPr>
          <a:xfrm>
            <a:off x="7410450" y="2398709"/>
            <a:ext cx="339725" cy="508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" name="Shape 393"/>
          <p:cNvSpPr/>
          <p:nvPr/>
        </p:nvSpPr>
        <p:spPr>
          <a:xfrm>
            <a:off x="7407270" y="2336798"/>
            <a:ext cx="330201" cy="10001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1" name="Group 397"/>
          <p:cNvGrpSpPr/>
          <p:nvPr/>
        </p:nvGrpSpPr>
        <p:grpSpPr>
          <a:xfrm>
            <a:off x="7486644" y="2359019"/>
            <a:ext cx="163524" cy="55577"/>
            <a:chOff x="0" y="0"/>
            <a:chExt cx="163522" cy="55575"/>
          </a:xfrm>
        </p:grpSpPr>
        <p:sp>
          <p:nvSpPr>
            <p:cNvPr id="178" name="Shape 394"/>
            <p:cNvSpPr/>
            <p:nvPr/>
          </p:nvSpPr>
          <p:spPr>
            <a:xfrm>
              <a:off x="-1" y="1272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9" name="Shape 395"/>
            <p:cNvSpPr/>
            <p:nvPr/>
          </p:nvSpPr>
          <p:spPr>
            <a:xfrm>
              <a:off x="111129" y="55570"/>
              <a:ext cx="52393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396"/>
            <p:cNvSpPr/>
            <p:nvPr/>
          </p:nvSpPr>
          <p:spPr>
            <a:xfrm>
              <a:off x="52389" y="-1"/>
              <a:ext cx="61918" cy="5557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5" name="Group 401"/>
          <p:cNvGrpSpPr/>
          <p:nvPr/>
        </p:nvGrpSpPr>
        <p:grpSpPr>
          <a:xfrm>
            <a:off x="7486644" y="2357432"/>
            <a:ext cx="163524" cy="57161"/>
            <a:chOff x="0" y="0"/>
            <a:chExt cx="163522" cy="57159"/>
          </a:xfrm>
        </p:grpSpPr>
        <p:sp>
          <p:nvSpPr>
            <p:cNvPr id="182" name="Shape 398"/>
            <p:cNvSpPr/>
            <p:nvPr/>
          </p:nvSpPr>
          <p:spPr>
            <a:xfrm>
              <a:off x="-1" y="57155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399"/>
            <p:cNvSpPr/>
            <p:nvPr/>
          </p:nvSpPr>
          <p:spPr>
            <a:xfrm>
              <a:off x="111129" y="1271"/>
              <a:ext cx="52393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400"/>
            <p:cNvSpPr/>
            <p:nvPr/>
          </p:nvSpPr>
          <p:spPr>
            <a:xfrm flipV="1">
              <a:off x="52389" y="0"/>
              <a:ext cx="61918" cy="5716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6" name="Shape 402"/>
          <p:cNvSpPr/>
          <p:nvPr/>
        </p:nvSpPr>
        <p:spPr>
          <a:xfrm>
            <a:off x="7496170" y="2763834"/>
            <a:ext cx="358775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7" name="Shape 403"/>
          <p:cNvSpPr/>
          <p:nvPr/>
        </p:nvSpPr>
        <p:spPr>
          <a:xfrm>
            <a:off x="7496174" y="2755898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Shape 404"/>
          <p:cNvSpPr/>
          <p:nvPr/>
        </p:nvSpPr>
        <p:spPr>
          <a:xfrm>
            <a:off x="7854949" y="2755898"/>
            <a:ext cx="4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hape 405"/>
          <p:cNvSpPr/>
          <p:nvPr/>
        </p:nvSpPr>
        <p:spPr>
          <a:xfrm>
            <a:off x="7496174" y="2755899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" name="Shape 406"/>
          <p:cNvSpPr/>
          <p:nvPr/>
        </p:nvSpPr>
        <p:spPr>
          <a:xfrm>
            <a:off x="7492995" y="2687634"/>
            <a:ext cx="358775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94" name="Group 410"/>
          <p:cNvGrpSpPr/>
          <p:nvPr/>
        </p:nvGrpSpPr>
        <p:grpSpPr>
          <a:xfrm>
            <a:off x="7578719" y="2711441"/>
            <a:ext cx="179399" cy="65103"/>
            <a:chOff x="-1" y="0"/>
            <a:chExt cx="179397" cy="65101"/>
          </a:xfrm>
        </p:grpSpPr>
        <p:sp>
          <p:nvSpPr>
            <p:cNvPr id="191" name="Shape 407"/>
            <p:cNvSpPr/>
            <p:nvPr/>
          </p:nvSpPr>
          <p:spPr>
            <a:xfrm>
              <a:off x="-2" y="1274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2" name="Shape 408"/>
            <p:cNvSpPr/>
            <p:nvPr/>
          </p:nvSpPr>
          <p:spPr>
            <a:xfrm>
              <a:off x="122241" y="65096"/>
              <a:ext cx="5715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" name="Shape 409"/>
            <p:cNvSpPr/>
            <p:nvPr/>
          </p:nvSpPr>
          <p:spPr>
            <a:xfrm>
              <a:off x="58739" y="-1"/>
              <a:ext cx="66681" cy="6350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8" name="Group 414"/>
          <p:cNvGrpSpPr/>
          <p:nvPr/>
        </p:nvGrpSpPr>
        <p:grpSpPr>
          <a:xfrm>
            <a:off x="7578719" y="2712715"/>
            <a:ext cx="179399" cy="63830"/>
            <a:chOff x="-1" y="0"/>
            <a:chExt cx="179397" cy="63829"/>
          </a:xfrm>
        </p:grpSpPr>
        <p:sp>
          <p:nvSpPr>
            <p:cNvPr id="195" name="Shape 411"/>
            <p:cNvSpPr/>
            <p:nvPr/>
          </p:nvSpPr>
          <p:spPr>
            <a:xfrm>
              <a:off x="-2" y="63821"/>
              <a:ext cx="63505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412"/>
            <p:cNvSpPr/>
            <p:nvPr/>
          </p:nvSpPr>
          <p:spPr>
            <a:xfrm>
              <a:off x="122241" y="-1"/>
              <a:ext cx="5715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Shape 413"/>
            <p:cNvSpPr/>
            <p:nvPr/>
          </p:nvSpPr>
          <p:spPr>
            <a:xfrm flipV="1">
              <a:off x="58739" y="320"/>
              <a:ext cx="66681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99" name="Shape 415"/>
          <p:cNvSpPr/>
          <p:nvPr/>
        </p:nvSpPr>
        <p:spPr>
          <a:xfrm>
            <a:off x="6086469" y="2498723"/>
            <a:ext cx="346075" cy="8731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Shape 416"/>
          <p:cNvSpPr/>
          <p:nvPr/>
        </p:nvSpPr>
        <p:spPr>
          <a:xfrm>
            <a:off x="6086472" y="2490783"/>
            <a:ext cx="4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Shape 417"/>
          <p:cNvSpPr/>
          <p:nvPr/>
        </p:nvSpPr>
        <p:spPr>
          <a:xfrm>
            <a:off x="6432547" y="2490783"/>
            <a:ext cx="4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hape 418"/>
          <p:cNvSpPr/>
          <p:nvPr/>
        </p:nvSpPr>
        <p:spPr>
          <a:xfrm>
            <a:off x="6086475" y="2490784"/>
            <a:ext cx="355600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" name="Shape 419"/>
          <p:cNvSpPr/>
          <p:nvPr/>
        </p:nvSpPr>
        <p:spPr>
          <a:xfrm>
            <a:off x="6083294" y="2427284"/>
            <a:ext cx="346075" cy="1031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7" name="Group 423"/>
          <p:cNvGrpSpPr/>
          <p:nvPr/>
        </p:nvGrpSpPr>
        <p:grpSpPr>
          <a:xfrm>
            <a:off x="6167437" y="2449506"/>
            <a:ext cx="171456" cy="60337"/>
            <a:chOff x="0" y="-1"/>
            <a:chExt cx="171455" cy="60336"/>
          </a:xfrm>
        </p:grpSpPr>
        <p:sp>
          <p:nvSpPr>
            <p:cNvPr id="204" name="Shape 420"/>
            <p:cNvSpPr/>
            <p:nvPr/>
          </p:nvSpPr>
          <p:spPr>
            <a:xfrm>
              <a:off x="0" y="1270"/>
              <a:ext cx="6032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" name="Shape 421"/>
            <p:cNvSpPr/>
            <p:nvPr/>
          </p:nvSpPr>
          <p:spPr>
            <a:xfrm>
              <a:off x="117476" y="60328"/>
              <a:ext cx="53980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422"/>
            <p:cNvSpPr/>
            <p:nvPr/>
          </p:nvSpPr>
          <p:spPr>
            <a:xfrm>
              <a:off x="55562" y="-2"/>
              <a:ext cx="63506" cy="6033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1" name="Group 427"/>
          <p:cNvGrpSpPr/>
          <p:nvPr/>
        </p:nvGrpSpPr>
        <p:grpSpPr>
          <a:xfrm>
            <a:off x="6167437" y="2449506"/>
            <a:ext cx="171456" cy="57162"/>
            <a:chOff x="0" y="0"/>
            <a:chExt cx="171455" cy="57160"/>
          </a:xfrm>
        </p:grpSpPr>
        <p:sp>
          <p:nvSpPr>
            <p:cNvPr id="208" name="Shape 424"/>
            <p:cNvSpPr/>
            <p:nvPr/>
          </p:nvSpPr>
          <p:spPr>
            <a:xfrm>
              <a:off x="0" y="57156"/>
              <a:ext cx="60327" cy="3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425"/>
            <p:cNvSpPr/>
            <p:nvPr/>
          </p:nvSpPr>
          <p:spPr>
            <a:xfrm>
              <a:off x="117476" y="1270"/>
              <a:ext cx="53980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426"/>
            <p:cNvSpPr/>
            <p:nvPr/>
          </p:nvSpPr>
          <p:spPr>
            <a:xfrm flipV="1">
              <a:off x="55562" y="-1"/>
              <a:ext cx="63506" cy="5716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2" name="Shape 428"/>
          <p:cNvSpPr/>
          <p:nvPr/>
        </p:nvSpPr>
        <p:spPr>
          <a:xfrm>
            <a:off x="5780082" y="3648073"/>
            <a:ext cx="346075" cy="8731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Shape 429"/>
          <p:cNvSpPr/>
          <p:nvPr/>
        </p:nvSpPr>
        <p:spPr>
          <a:xfrm>
            <a:off x="5780087" y="3640137"/>
            <a:ext cx="5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Shape 430"/>
          <p:cNvSpPr/>
          <p:nvPr/>
        </p:nvSpPr>
        <p:spPr>
          <a:xfrm>
            <a:off x="6126162" y="3640137"/>
            <a:ext cx="5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hape 431"/>
          <p:cNvSpPr/>
          <p:nvPr/>
        </p:nvSpPr>
        <p:spPr>
          <a:xfrm>
            <a:off x="5780087" y="3640137"/>
            <a:ext cx="355606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Shape 432"/>
          <p:cNvSpPr/>
          <p:nvPr/>
        </p:nvSpPr>
        <p:spPr>
          <a:xfrm>
            <a:off x="5776907" y="3576635"/>
            <a:ext cx="346075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20" name="Group 436"/>
          <p:cNvGrpSpPr/>
          <p:nvPr/>
        </p:nvGrpSpPr>
        <p:grpSpPr>
          <a:xfrm>
            <a:off x="5861043" y="3598856"/>
            <a:ext cx="169874" cy="60337"/>
            <a:chOff x="0" y="-1"/>
            <a:chExt cx="169872" cy="60336"/>
          </a:xfrm>
        </p:grpSpPr>
        <p:sp>
          <p:nvSpPr>
            <p:cNvPr id="217" name="Shape 433"/>
            <p:cNvSpPr/>
            <p:nvPr/>
          </p:nvSpPr>
          <p:spPr>
            <a:xfrm>
              <a:off x="-1" y="1270"/>
              <a:ext cx="60331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8" name="Shape 434"/>
            <p:cNvSpPr/>
            <p:nvPr/>
          </p:nvSpPr>
          <p:spPr>
            <a:xfrm>
              <a:off x="117479" y="60329"/>
              <a:ext cx="52393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9" name="Shape 435"/>
            <p:cNvSpPr/>
            <p:nvPr/>
          </p:nvSpPr>
          <p:spPr>
            <a:xfrm>
              <a:off x="55563" y="-2"/>
              <a:ext cx="63506" cy="5874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4" name="Group 440"/>
          <p:cNvGrpSpPr/>
          <p:nvPr/>
        </p:nvGrpSpPr>
        <p:grpSpPr>
          <a:xfrm>
            <a:off x="5861043" y="3598858"/>
            <a:ext cx="169874" cy="57162"/>
            <a:chOff x="0" y="0"/>
            <a:chExt cx="169872" cy="57160"/>
          </a:xfrm>
        </p:grpSpPr>
        <p:sp>
          <p:nvSpPr>
            <p:cNvPr id="221" name="Shape 437"/>
            <p:cNvSpPr/>
            <p:nvPr/>
          </p:nvSpPr>
          <p:spPr>
            <a:xfrm>
              <a:off x="-1" y="57156"/>
              <a:ext cx="60331" cy="3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" name="Shape 438"/>
            <p:cNvSpPr/>
            <p:nvPr/>
          </p:nvSpPr>
          <p:spPr>
            <a:xfrm>
              <a:off x="117479" y="1270"/>
              <a:ext cx="52393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439"/>
            <p:cNvSpPr/>
            <p:nvPr/>
          </p:nvSpPr>
          <p:spPr>
            <a:xfrm flipV="1">
              <a:off x="55563" y="-1"/>
              <a:ext cx="63506" cy="5716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5" name="Shape 441"/>
          <p:cNvSpPr/>
          <p:nvPr/>
        </p:nvSpPr>
        <p:spPr>
          <a:xfrm flipV="1">
            <a:off x="6978646" y="4005261"/>
            <a:ext cx="227016" cy="4349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Shape 442"/>
          <p:cNvSpPr/>
          <p:nvPr/>
        </p:nvSpPr>
        <p:spPr>
          <a:xfrm>
            <a:off x="7102474" y="3743320"/>
            <a:ext cx="163519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hape 443"/>
          <p:cNvSpPr/>
          <p:nvPr/>
        </p:nvSpPr>
        <p:spPr>
          <a:xfrm>
            <a:off x="7199310" y="3663950"/>
            <a:ext cx="27940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hape 444"/>
          <p:cNvSpPr/>
          <p:nvPr/>
        </p:nvSpPr>
        <p:spPr>
          <a:xfrm flipV="1">
            <a:off x="7435848" y="3749672"/>
            <a:ext cx="134944" cy="1047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hape 445"/>
          <p:cNvSpPr/>
          <p:nvPr/>
        </p:nvSpPr>
        <p:spPr>
          <a:xfrm>
            <a:off x="6134098" y="3670300"/>
            <a:ext cx="679457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446"/>
          <p:cNvSpPr/>
          <p:nvPr/>
        </p:nvSpPr>
        <p:spPr>
          <a:xfrm>
            <a:off x="6429372" y="2517774"/>
            <a:ext cx="509594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Shape 447"/>
          <p:cNvSpPr/>
          <p:nvPr/>
        </p:nvSpPr>
        <p:spPr>
          <a:xfrm>
            <a:off x="5995987" y="2346323"/>
            <a:ext cx="152406" cy="825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Shape 448"/>
          <p:cNvSpPr/>
          <p:nvPr/>
        </p:nvSpPr>
        <p:spPr>
          <a:xfrm>
            <a:off x="5332394" y="4362270"/>
            <a:ext cx="2941668" cy="1431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5" h="21257" fill="norm" stroke="1" extrusionOk="0">
                <a:moveTo>
                  <a:pt x="10107" y="395"/>
                </a:moveTo>
                <a:cubicBezTo>
                  <a:pt x="9129" y="772"/>
                  <a:pt x="8749" y="2161"/>
                  <a:pt x="7840" y="2421"/>
                </a:cubicBezTo>
                <a:cubicBezTo>
                  <a:pt x="6931" y="2680"/>
                  <a:pt x="5757" y="1761"/>
                  <a:pt x="4653" y="1997"/>
                </a:cubicBezTo>
                <a:cubicBezTo>
                  <a:pt x="3548" y="2232"/>
                  <a:pt x="1879" y="2821"/>
                  <a:pt x="1166" y="3857"/>
                </a:cubicBezTo>
                <a:cubicBezTo>
                  <a:pt x="464" y="4894"/>
                  <a:pt x="637" y="6778"/>
                  <a:pt x="452" y="8168"/>
                </a:cubicBezTo>
                <a:cubicBezTo>
                  <a:pt x="268" y="9558"/>
                  <a:pt x="-123" y="11136"/>
                  <a:pt x="38" y="12290"/>
                </a:cubicBezTo>
                <a:cubicBezTo>
                  <a:pt x="211" y="13444"/>
                  <a:pt x="533" y="14174"/>
                  <a:pt x="1477" y="15164"/>
                </a:cubicBezTo>
                <a:cubicBezTo>
                  <a:pt x="2420" y="16153"/>
                  <a:pt x="4158" y="17331"/>
                  <a:pt x="5688" y="18250"/>
                </a:cubicBezTo>
                <a:cubicBezTo>
                  <a:pt x="7219" y="19168"/>
                  <a:pt x="8957" y="20252"/>
                  <a:pt x="10614" y="20723"/>
                </a:cubicBezTo>
                <a:cubicBezTo>
                  <a:pt x="12271" y="21194"/>
                  <a:pt x="14216" y="21453"/>
                  <a:pt x="15643" y="21076"/>
                </a:cubicBezTo>
                <a:cubicBezTo>
                  <a:pt x="17070" y="20699"/>
                  <a:pt x="18220" y="19616"/>
                  <a:pt x="19164" y="18532"/>
                </a:cubicBezTo>
                <a:cubicBezTo>
                  <a:pt x="20108" y="17449"/>
                  <a:pt x="21086" y="16813"/>
                  <a:pt x="21281" y="14551"/>
                </a:cubicBezTo>
                <a:cubicBezTo>
                  <a:pt x="21477" y="12290"/>
                  <a:pt x="20994" y="7061"/>
                  <a:pt x="20315" y="5012"/>
                </a:cubicBezTo>
                <a:cubicBezTo>
                  <a:pt x="19636" y="2962"/>
                  <a:pt x="18278" y="3009"/>
                  <a:pt x="17173" y="2209"/>
                </a:cubicBezTo>
                <a:cubicBezTo>
                  <a:pt x="16068" y="1408"/>
                  <a:pt x="14860" y="465"/>
                  <a:pt x="13686" y="159"/>
                </a:cubicBezTo>
                <a:cubicBezTo>
                  <a:pt x="12512" y="-147"/>
                  <a:pt x="11086" y="18"/>
                  <a:pt x="10107" y="395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" name="Shape 449"/>
          <p:cNvSpPr/>
          <p:nvPr/>
        </p:nvSpPr>
        <p:spPr>
          <a:xfrm flipV="1">
            <a:off x="7742235" y="4897436"/>
            <a:ext cx="139706" cy="52388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Shape 450"/>
          <p:cNvSpPr/>
          <p:nvPr/>
        </p:nvSpPr>
        <p:spPr>
          <a:xfrm>
            <a:off x="7656510" y="5411787"/>
            <a:ext cx="85731" cy="3179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Shape 451"/>
          <p:cNvSpPr/>
          <p:nvPr/>
        </p:nvSpPr>
        <p:spPr>
          <a:xfrm>
            <a:off x="7826374" y="5103811"/>
            <a:ext cx="114306" cy="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9" name="Group 465"/>
          <p:cNvGrpSpPr/>
          <p:nvPr/>
        </p:nvGrpSpPr>
        <p:grpSpPr>
          <a:xfrm>
            <a:off x="7462824" y="4756142"/>
            <a:ext cx="509603" cy="234956"/>
            <a:chOff x="-1" y="-1"/>
            <a:chExt cx="509602" cy="234955"/>
          </a:xfrm>
        </p:grpSpPr>
        <p:sp>
          <p:nvSpPr>
            <p:cNvPr id="236" name="Shape 452"/>
            <p:cNvSpPr/>
            <p:nvPr/>
          </p:nvSpPr>
          <p:spPr>
            <a:xfrm>
              <a:off x="4760" y="104774"/>
              <a:ext cx="496885" cy="130181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7" name="Shape 453"/>
            <p:cNvSpPr/>
            <p:nvPr/>
          </p:nvSpPr>
          <p:spPr>
            <a:xfrm flipH="1">
              <a:off x="4769" y="93663"/>
              <a:ext cx="5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454"/>
            <p:cNvSpPr/>
            <p:nvPr/>
          </p:nvSpPr>
          <p:spPr>
            <a:xfrm>
              <a:off x="501658" y="93663"/>
              <a:ext cx="5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455"/>
            <p:cNvSpPr/>
            <p:nvPr/>
          </p:nvSpPr>
          <p:spPr>
            <a:xfrm>
              <a:off x="4768" y="93663"/>
              <a:ext cx="504834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0" name="Shape 456"/>
            <p:cNvSpPr/>
            <p:nvPr/>
          </p:nvSpPr>
          <p:spPr>
            <a:xfrm>
              <a:off x="-2" y="-2"/>
              <a:ext cx="496884" cy="152405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44" name="Group 460"/>
            <p:cNvGrpSpPr/>
            <p:nvPr/>
          </p:nvGrpSpPr>
          <p:grpSpPr>
            <a:xfrm>
              <a:off x="119067" y="33338"/>
              <a:ext cx="247661" cy="88913"/>
              <a:chOff x="0" y="0"/>
              <a:chExt cx="247660" cy="88911"/>
            </a:xfrm>
          </p:grpSpPr>
          <p:sp>
            <p:nvSpPr>
              <p:cNvPr id="241" name="Shape 457"/>
              <p:cNvSpPr/>
              <p:nvPr/>
            </p:nvSpPr>
            <p:spPr>
              <a:xfrm flipV="1">
                <a:off x="-1" y="0"/>
                <a:ext cx="87879" cy="162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2" name="Shape 458"/>
              <p:cNvSpPr/>
              <p:nvPr/>
            </p:nvSpPr>
            <p:spPr>
              <a:xfrm>
                <a:off x="169365" y="88906"/>
                <a:ext cx="78295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Shape 459"/>
              <p:cNvSpPr/>
              <p:nvPr/>
            </p:nvSpPr>
            <p:spPr>
              <a:xfrm>
                <a:off x="81484" y="1616"/>
                <a:ext cx="92675" cy="872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8" name="Group 464"/>
            <p:cNvGrpSpPr/>
            <p:nvPr/>
          </p:nvGrpSpPr>
          <p:grpSpPr>
            <a:xfrm>
              <a:off x="119067" y="30163"/>
              <a:ext cx="247661" cy="88911"/>
              <a:chOff x="0" y="0"/>
              <a:chExt cx="247660" cy="88910"/>
            </a:xfrm>
          </p:grpSpPr>
          <p:sp>
            <p:nvSpPr>
              <p:cNvPr id="245" name="Shape 461"/>
              <p:cNvSpPr/>
              <p:nvPr/>
            </p:nvSpPr>
            <p:spPr>
              <a:xfrm>
                <a:off x="-1" y="87289"/>
                <a:ext cx="87879" cy="162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6" name="Shape 462"/>
              <p:cNvSpPr/>
              <p:nvPr/>
            </p:nvSpPr>
            <p:spPr>
              <a:xfrm>
                <a:off x="169365" y="1269"/>
                <a:ext cx="78295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7" name="Shape 463"/>
              <p:cNvSpPr/>
              <p:nvPr/>
            </p:nvSpPr>
            <p:spPr>
              <a:xfrm flipV="1">
                <a:off x="81484" y="0"/>
                <a:ext cx="92675" cy="87295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63" name="Group 479"/>
          <p:cNvGrpSpPr/>
          <p:nvPr/>
        </p:nvGrpSpPr>
        <p:grpSpPr>
          <a:xfrm>
            <a:off x="6646849" y="4479917"/>
            <a:ext cx="509605" cy="234955"/>
            <a:chOff x="-1" y="0"/>
            <a:chExt cx="509604" cy="234954"/>
          </a:xfrm>
        </p:grpSpPr>
        <p:sp>
          <p:nvSpPr>
            <p:cNvPr id="250" name="Shape 466"/>
            <p:cNvSpPr/>
            <p:nvPr/>
          </p:nvSpPr>
          <p:spPr>
            <a:xfrm>
              <a:off x="3173" y="103187"/>
              <a:ext cx="496887" cy="13176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1" name="Shape 467"/>
            <p:cNvSpPr/>
            <p:nvPr/>
          </p:nvSpPr>
          <p:spPr>
            <a:xfrm flipH="1">
              <a:off x="3180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468"/>
            <p:cNvSpPr/>
            <p:nvPr/>
          </p:nvSpPr>
          <p:spPr>
            <a:xfrm>
              <a:off x="500071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469"/>
            <p:cNvSpPr/>
            <p:nvPr/>
          </p:nvSpPr>
          <p:spPr>
            <a:xfrm>
              <a:off x="3181" y="93664"/>
              <a:ext cx="506422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4" name="Shape 470"/>
            <p:cNvSpPr/>
            <p:nvPr/>
          </p:nvSpPr>
          <p:spPr>
            <a:xfrm>
              <a:off x="-2" y="-1"/>
              <a:ext cx="496884" cy="15081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 474"/>
            <p:cNvGrpSpPr/>
            <p:nvPr/>
          </p:nvGrpSpPr>
          <p:grpSpPr>
            <a:xfrm>
              <a:off x="119066" y="33339"/>
              <a:ext cx="246075" cy="87326"/>
              <a:chOff x="0" y="0"/>
              <a:chExt cx="246074" cy="87324"/>
            </a:xfrm>
          </p:grpSpPr>
          <p:sp>
            <p:nvSpPr>
              <p:cNvPr id="255" name="Shape 471"/>
              <p:cNvSpPr/>
              <p:nvPr/>
            </p:nvSpPr>
            <p:spPr>
              <a:xfrm flipV="1">
                <a:off x="-1" y="0"/>
                <a:ext cx="87318" cy="159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6" name="Shape 472"/>
              <p:cNvSpPr/>
              <p:nvPr/>
            </p:nvSpPr>
            <p:spPr>
              <a:xfrm>
                <a:off x="168281" y="8731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Shape 473"/>
              <p:cNvSpPr/>
              <p:nvPr/>
            </p:nvSpPr>
            <p:spPr>
              <a:xfrm>
                <a:off x="80962" y="1587"/>
                <a:ext cx="90494" cy="8573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2" name="Group 478"/>
            <p:cNvGrpSpPr/>
            <p:nvPr/>
          </p:nvGrpSpPr>
          <p:grpSpPr>
            <a:xfrm>
              <a:off x="119066" y="31752"/>
              <a:ext cx="246075" cy="88910"/>
              <a:chOff x="0" y="0"/>
              <a:chExt cx="246074" cy="88908"/>
            </a:xfrm>
          </p:grpSpPr>
          <p:sp>
            <p:nvSpPr>
              <p:cNvPr id="259" name="Shape 475"/>
              <p:cNvSpPr/>
              <p:nvPr/>
            </p:nvSpPr>
            <p:spPr>
              <a:xfrm>
                <a:off x="-1" y="87288"/>
                <a:ext cx="87318" cy="162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Shape 476"/>
              <p:cNvSpPr/>
              <p:nvPr/>
            </p:nvSpPr>
            <p:spPr>
              <a:xfrm>
                <a:off x="168281" y="126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Shape 477"/>
              <p:cNvSpPr/>
              <p:nvPr/>
            </p:nvSpPr>
            <p:spPr>
              <a:xfrm flipV="1">
                <a:off x="80962" y="0"/>
                <a:ext cx="90494" cy="872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77" name="Group 493"/>
          <p:cNvGrpSpPr/>
          <p:nvPr/>
        </p:nvGrpSpPr>
        <p:grpSpPr>
          <a:xfrm>
            <a:off x="5980097" y="4784717"/>
            <a:ext cx="511193" cy="234955"/>
            <a:chOff x="-1" y="0"/>
            <a:chExt cx="511192" cy="234954"/>
          </a:xfrm>
        </p:grpSpPr>
        <p:sp>
          <p:nvSpPr>
            <p:cNvPr id="264" name="Shape 480"/>
            <p:cNvSpPr/>
            <p:nvPr/>
          </p:nvSpPr>
          <p:spPr>
            <a:xfrm>
              <a:off x="3185" y="103187"/>
              <a:ext cx="500025" cy="13176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5" name="Shape 481"/>
            <p:cNvSpPr/>
            <p:nvPr/>
          </p:nvSpPr>
          <p:spPr>
            <a:xfrm flipH="1">
              <a:off x="3192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482"/>
            <p:cNvSpPr/>
            <p:nvPr/>
          </p:nvSpPr>
          <p:spPr>
            <a:xfrm>
              <a:off x="503222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483"/>
            <p:cNvSpPr/>
            <p:nvPr/>
          </p:nvSpPr>
          <p:spPr>
            <a:xfrm>
              <a:off x="3192" y="93664"/>
              <a:ext cx="508000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8" name="Shape 484"/>
            <p:cNvSpPr/>
            <p:nvPr/>
          </p:nvSpPr>
          <p:spPr>
            <a:xfrm>
              <a:off x="-2" y="-1"/>
              <a:ext cx="498435" cy="15081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72" name="Group 488"/>
            <p:cNvGrpSpPr/>
            <p:nvPr/>
          </p:nvGrpSpPr>
          <p:grpSpPr>
            <a:xfrm>
              <a:off x="119437" y="33339"/>
              <a:ext cx="246843" cy="87326"/>
              <a:chOff x="0" y="0"/>
              <a:chExt cx="246841" cy="87324"/>
            </a:xfrm>
          </p:grpSpPr>
          <p:sp>
            <p:nvSpPr>
              <p:cNvPr id="269" name="Shape 485"/>
              <p:cNvSpPr/>
              <p:nvPr/>
            </p:nvSpPr>
            <p:spPr>
              <a:xfrm flipV="1">
                <a:off x="-1" y="0"/>
                <a:ext cx="87591" cy="159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Shape 486"/>
              <p:cNvSpPr/>
              <p:nvPr/>
            </p:nvSpPr>
            <p:spPr>
              <a:xfrm>
                <a:off x="168805" y="87319"/>
                <a:ext cx="78037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Shape 487"/>
              <p:cNvSpPr/>
              <p:nvPr/>
            </p:nvSpPr>
            <p:spPr>
              <a:xfrm>
                <a:off x="81216" y="1587"/>
                <a:ext cx="90776" cy="8573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6" name="Group 492"/>
            <p:cNvGrpSpPr/>
            <p:nvPr/>
          </p:nvGrpSpPr>
          <p:grpSpPr>
            <a:xfrm>
              <a:off x="119438" y="31752"/>
              <a:ext cx="246842" cy="88910"/>
              <a:chOff x="-1" y="0"/>
              <a:chExt cx="246841" cy="88908"/>
            </a:xfrm>
          </p:grpSpPr>
          <p:sp>
            <p:nvSpPr>
              <p:cNvPr id="273" name="Shape 489"/>
              <p:cNvSpPr/>
              <p:nvPr/>
            </p:nvSpPr>
            <p:spPr>
              <a:xfrm>
                <a:off x="-2" y="87288"/>
                <a:ext cx="87590" cy="162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Shape 490"/>
              <p:cNvSpPr/>
              <p:nvPr/>
            </p:nvSpPr>
            <p:spPr>
              <a:xfrm>
                <a:off x="168805" y="1269"/>
                <a:ext cx="78036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Shape 491"/>
              <p:cNvSpPr/>
              <p:nvPr/>
            </p:nvSpPr>
            <p:spPr>
              <a:xfrm flipV="1">
                <a:off x="81215" y="0"/>
                <a:ext cx="90776" cy="872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8" name="Shape 494"/>
          <p:cNvSpPr/>
          <p:nvPr/>
        </p:nvSpPr>
        <p:spPr>
          <a:xfrm>
            <a:off x="7096121" y="4691061"/>
            <a:ext cx="358781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Shape 495"/>
          <p:cNvSpPr/>
          <p:nvPr/>
        </p:nvSpPr>
        <p:spPr>
          <a:xfrm flipV="1">
            <a:off x="6443662" y="4703761"/>
            <a:ext cx="277818" cy="1079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Shape 496"/>
          <p:cNvSpPr/>
          <p:nvPr/>
        </p:nvSpPr>
        <p:spPr>
          <a:xfrm>
            <a:off x="6486525" y="4906961"/>
            <a:ext cx="971551" cy="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Shape 497"/>
          <p:cNvSpPr/>
          <p:nvPr/>
        </p:nvSpPr>
        <p:spPr>
          <a:xfrm flipH="1">
            <a:off x="5781670" y="4652961"/>
            <a:ext cx="254005" cy="46990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Shape 498"/>
          <p:cNvSpPr/>
          <p:nvPr/>
        </p:nvSpPr>
        <p:spPr>
          <a:xfrm>
            <a:off x="5807073" y="4703761"/>
            <a:ext cx="196857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Shape 499"/>
          <p:cNvSpPr/>
          <p:nvPr/>
        </p:nvSpPr>
        <p:spPr>
          <a:xfrm>
            <a:off x="5667375" y="5040311"/>
            <a:ext cx="153990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Shape 500"/>
          <p:cNvSpPr/>
          <p:nvPr/>
        </p:nvSpPr>
        <p:spPr>
          <a:xfrm>
            <a:off x="5919787" y="5119686"/>
            <a:ext cx="488956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Shape 501"/>
          <p:cNvSpPr/>
          <p:nvPr/>
        </p:nvSpPr>
        <p:spPr>
          <a:xfrm flipH="1">
            <a:off x="6159497" y="5027611"/>
            <a:ext cx="53978" cy="8573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Shape 502"/>
          <p:cNvSpPr/>
          <p:nvPr/>
        </p:nvSpPr>
        <p:spPr>
          <a:xfrm>
            <a:off x="5972173" y="5116511"/>
            <a:ext cx="1590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Shape 503"/>
          <p:cNvSpPr/>
          <p:nvPr/>
        </p:nvSpPr>
        <p:spPr>
          <a:xfrm flipV="1">
            <a:off x="6369047" y="5124447"/>
            <a:ext cx="4" cy="7620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Shape 504"/>
          <p:cNvSpPr/>
          <p:nvPr/>
        </p:nvSpPr>
        <p:spPr>
          <a:xfrm>
            <a:off x="6450010" y="4983161"/>
            <a:ext cx="503243" cy="269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Shape 505"/>
          <p:cNvSpPr/>
          <p:nvPr/>
        </p:nvSpPr>
        <p:spPr>
          <a:xfrm>
            <a:off x="5899148" y="4918075"/>
            <a:ext cx="8096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0" name="Group 546"/>
          <p:cNvGrpSpPr/>
          <p:nvPr/>
        </p:nvGrpSpPr>
        <p:grpSpPr>
          <a:xfrm>
            <a:off x="5084752" y="1677978"/>
            <a:ext cx="3025793" cy="3981470"/>
            <a:chOff x="-1" y="-1"/>
            <a:chExt cx="3025791" cy="3981469"/>
          </a:xfrm>
        </p:grpSpPr>
        <p:grpSp>
          <p:nvGrpSpPr>
            <p:cNvPr id="293" name="Group 509"/>
            <p:cNvGrpSpPr/>
            <p:nvPr/>
          </p:nvGrpSpPr>
          <p:grpSpPr>
            <a:xfrm>
              <a:off x="-2" y="466910"/>
              <a:ext cx="690579" cy="181060"/>
              <a:chOff x="0" y="0"/>
              <a:chExt cx="690577" cy="181059"/>
            </a:xfrm>
          </p:grpSpPr>
          <p:pic>
            <p:nvPicPr>
              <p:cNvPr id="290" name="image3.png" descr="image3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625" y="-1"/>
                <a:ext cx="515953" cy="1810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1" name="Shape 507"/>
              <p:cNvSpPr/>
              <p:nvPr/>
            </p:nvSpPr>
            <p:spPr>
              <a:xfrm flipH="1" flipV="1">
                <a:off x="33337" y="56077"/>
                <a:ext cx="93668" cy="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2" name="Shape 508"/>
              <p:cNvSpPr/>
              <p:nvPr/>
            </p:nvSpPr>
            <p:spPr>
              <a:xfrm flipH="1" flipV="1">
                <a:off x="-1" y="25636"/>
                <a:ext cx="152406" cy="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294" name="image4.png" descr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816" y="179462"/>
              <a:ext cx="368306" cy="266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7" name="Group 513"/>
            <p:cNvGrpSpPr/>
            <p:nvPr/>
          </p:nvGrpSpPr>
          <p:grpSpPr>
            <a:xfrm>
              <a:off x="1041401" y="-2"/>
              <a:ext cx="406410" cy="425635"/>
              <a:chOff x="-1" y="-1"/>
              <a:chExt cx="406409" cy="425634"/>
            </a:xfrm>
          </p:grpSpPr>
          <p:pic>
            <p:nvPicPr>
              <p:cNvPr id="295" name="image5.png" descr="image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2"/>
                <a:ext cx="377836" cy="376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6" name="image6.png" descr="image6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8737" y="111171"/>
                <a:ext cx="347672" cy="3144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00" name="Group 516"/>
            <p:cNvGrpSpPr/>
            <p:nvPr/>
          </p:nvGrpSpPr>
          <p:grpSpPr>
            <a:xfrm>
              <a:off x="317498" y="1445199"/>
              <a:ext cx="331801" cy="354167"/>
              <a:chOff x="-1" y="0"/>
              <a:chExt cx="331800" cy="354166"/>
            </a:xfrm>
          </p:grpSpPr>
          <p:pic>
            <p:nvPicPr>
              <p:cNvPr id="298" name="image5.png" descr="image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1"/>
                <a:ext cx="309469" cy="312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9" name="image6.png" descr="image6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7854" y="92113"/>
                <a:ext cx="283946" cy="2620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1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6129" y="1486495"/>
              <a:ext cx="328618" cy="274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 526"/>
            <p:cNvGrpSpPr/>
            <p:nvPr/>
          </p:nvGrpSpPr>
          <p:grpSpPr>
            <a:xfrm>
              <a:off x="2400299" y="3530422"/>
              <a:ext cx="204804" cy="363700"/>
              <a:chOff x="-1" y="-1"/>
              <a:chExt cx="204803" cy="363699"/>
            </a:xfrm>
          </p:grpSpPr>
          <p:sp>
            <p:nvSpPr>
              <p:cNvPr id="302" name="Shape 518"/>
              <p:cNvSpPr/>
              <p:nvPr/>
            </p:nvSpPr>
            <p:spPr>
              <a:xfrm>
                <a:off x="-2" y="279517"/>
                <a:ext cx="198405" cy="841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3" name="Shape 519"/>
              <p:cNvSpPr/>
              <p:nvPr/>
            </p:nvSpPr>
            <p:spPr>
              <a:xfrm>
                <a:off x="100800" y="1590"/>
                <a:ext cx="104003" cy="281107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4" name="Shape 520"/>
              <p:cNvSpPr/>
              <p:nvPr/>
            </p:nvSpPr>
            <p:spPr>
              <a:xfrm>
                <a:off x="0" y="80998"/>
                <a:ext cx="139202" cy="281108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5" name="Shape 521"/>
              <p:cNvSpPr/>
              <p:nvPr/>
            </p:nvSpPr>
            <p:spPr>
              <a:xfrm>
                <a:off x="-2" y="-2"/>
                <a:ext cx="198405" cy="84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6" name="Shape 522"/>
              <p:cNvSpPr/>
              <p:nvPr/>
            </p:nvSpPr>
            <p:spPr>
              <a:xfrm flipH="1">
                <a:off x="199998" y="4768"/>
                <a:ext cx="7" cy="27475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hape 523"/>
              <p:cNvSpPr/>
              <p:nvPr/>
            </p:nvSpPr>
            <p:spPr>
              <a:xfrm flipH="1">
                <a:off x="126402" y="279517"/>
                <a:ext cx="72000" cy="8258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Shape 524"/>
              <p:cNvSpPr/>
              <p:nvPr/>
            </p:nvSpPr>
            <p:spPr>
              <a:xfrm>
                <a:off x="16003" y="117525"/>
                <a:ext cx="97600" cy="161996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9" name="Shape 525"/>
              <p:cNvSpPr/>
              <p:nvPr/>
            </p:nvSpPr>
            <p:spPr>
              <a:xfrm>
                <a:off x="28802" y="166757"/>
                <a:ext cx="76801" cy="571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311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366" y="3227093"/>
              <a:ext cx="342906" cy="285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5466" y="2907878"/>
              <a:ext cx="342906" cy="285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2166" y="3481196"/>
              <a:ext cx="342906" cy="285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31891" y="3482783"/>
              <a:ext cx="342906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 533"/>
            <p:cNvGrpSpPr/>
            <p:nvPr/>
          </p:nvGrpSpPr>
          <p:grpSpPr>
            <a:xfrm>
              <a:off x="2039938" y="3609830"/>
              <a:ext cx="273064" cy="341464"/>
              <a:chOff x="0" y="-1"/>
              <a:chExt cx="273063" cy="341462"/>
            </a:xfrm>
          </p:grpSpPr>
          <p:pic>
            <p:nvPicPr>
              <p:cNvPr id="315" name="image5.png" descr="image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2"/>
                <a:ext cx="255498" cy="3001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6" name="image6.png" descr="image6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921" y="88936"/>
                <a:ext cx="233142" cy="2525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0" name="Group 536"/>
            <p:cNvGrpSpPr/>
            <p:nvPr/>
          </p:nvGrpSpPr>
          <p:grpSpPr>
            <a:xfrm>
              <a:off x="1589088" y="3660651"/>
              <a:ext cx="349263" cy="320817"/>
              <a:chOff x="-1" y="0"/>
              <a:chExt cx="349262" cy="320815"/>
            </a:xfrm>
          </p:grpSpPr>
          <p:pic>
            <p:nvPicPr>
              <p:cNvPr id="318" name="image5.png" descr="image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1"/>
                <a:ext cx="325342" cy="282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9" name="image6.png" descr="image6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1032" y="84173"/>
                <a:ext cx="298230" cy="2366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9" name="Group 545"/>
            <p:cNvGrpSpPr/>
            <p:nvPr/>
          </p:nvGrpSpPr>
          <p:grpSpPr>
            <a:xfrm>
              <a:off x="2811463" y="3282676"/>
              <a:ext cx="214328" cy="408164"/>
              <a:chOff x="-1" y="0"/>
              <a:chExt cx="214326" cy="408163"/>
            </a:xfrm>
          </p:grpSpPr>
          <p:sp>
            <p:nvSpPr>
              <p:cNvPr id="321" name="Shape 537"/>
              <p:cNvSpPr/>
              <p:nvPr/>
            </p:nvSpPr>
            <p:spPr>
              <a:xfrm>
                <a:off x="-2" y="314452"/>
                <a:ext cx="207934" cy="93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2" name="Shape 538"/>
              <p:cNvSpPr/>
              <p:nvPr/>
            </p:nvSpPr>
            <p:spPr>
              <a:xfrm>
                <a:off x="105562" y="1588"/>
                <a:ext cx="108764" cy="316045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3" name="Shape 539"/>
              <p:cNvSpPr/>
              <p:nvPr/>
            </p:nvSpPr>
            <p:spPr>
              <a:xfrm>
                <a:off x="0" y="90524"/>
                <a:ext cx="145550" cy="316046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4" name="Shape 540"/>
              <p:cNvSpPr/>
              <p:nvPr/>
            </p:nvSpPr>
            <p:spPr>
              <a:xfrm>
                <a:off x="-2" y="-1"/>
                <a:ext cx="207934" cy="93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5" name="Shape 541"/>
              <p:cNvSpPr/>
              <p:nvPr/>
            </p:nvSpPr>
            <p:spPr>
              <a:xfrm flipH="1">
                <a:off x="209525" y="6353"/>
                <a:ext cx="6" cy="30810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Shape 542"/>
              <p:cNvSpPr/>
              <p:nvPr/>
            </p:nvSpPr>
            <p:spPr>
              <a:xfrm flipH="1">
                <a:off x="132756" y="314452"/>
                <a:ext cx="76775" cy="9211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hape 543"/>
              <p:cNvSpPr/>
              <p:nvPr/>
            </p:nvSpPr>
            <p:spPr>
              <a:xfrm>
                <a:off x="17596" y="133404"/>
                <a:ext cx="100766" cy="181053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8" name="Shape 544"/>
              <p:cNvSpPr/>
              <p:nvPr/>
            </p:nvSpPr>
            <p:spPr>
              <a:xfrm>
                <a:off x="30391" y="187401"/>
                <a:ext cx="79973" cy="6353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31" name="Shape 547"/>
          <p:cNvSpPr/>
          <p:nvPr/>
        </p:nvSpPr>
        <p:spPr>
          <a:xfrm flipH="1">
            <a:off x="5988048" y="3440111"/>
            <a:ext cx="3179" cy="142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Shape 548"/>
          <p:cNvSpPr/>
          <p:nvPr/>
        </p:nvSpPr>
        <p:spPr>
          <a:xfrm flipV="1">
            <a:off x="7285034" y="2422524"/>
            <a:ext cx="123831" cy="87318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Shape 549"/>
          <p:cNvSpPr/>
          <p:nvPr/>
        </p:nvSpPr>
        <p:spPr>
          <a:xfrm>
            <a:off x="7111998" y="2595559"/>
            <a:ext cx="5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Shape 550"/>
          <p:cNvSpPr/>
          <p:nvPr/>
        </p:nvSpPr>
        <p:spPr>
          <a:xfrm flipV="1">
            <a:off x="7296150" y="2492373"/>
            <a:ext cx="263531" cy="28893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Shape 551"/>
          <p:cNvSpPr/>
          <p:nvPr/>
        </p:nvSpPr>
        <p:spPr>
          <a:xfrm>
            <a:off x="7648573" y="2490784"/>
            <a:ext cx="5" cy="1968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Shape 552"/>
          <p:cNvSpPr/>
          <p:nvPr/>
        </p:nvSpPr>
        <p:spPr>
          <a:xfrm>
            <a:off x="7302499" y="2797175"/>
            <a:ext cx="18891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hape 553"/>
          <p:cNvSpPr/>
          <p:nvPr/>
        </p:nvSpPr>
        <p:spPr>
          <a:xfrm flipV="1">
            <a:off x="5597522" y="3663948"/>
            <a:ext cx="168280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hape 554"/>
          <p:cNvSpPr/>
          <p:nvPr/>
        </p:nvSpPr>
        <p:spPr>
          <a:xfrm flipV="1">
            <a:off x="7716835" y="2190749"/>
            <a:ext cx="238130" cy="1682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Shape 555"/>
          <p:cNvSpPr/>
          <p:nvPr/>
        </p:nvSpPr>
        <p:spPr>
          <a:xfrm>
            <a:off x="7856535" y="2787650"/>
            <a:ext cx="17780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Shape 556"/>
          <p:cNvSpPr/>
          <p:nvPr/>
        </p:nvSpPr>
        <p:spPr>
          <a:xfrm flipH="1">
            <a:off x="7002460" y="2863847"/>
            <a:ext cx="98431" cy="70485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Shape 557"/>
          <p:cNvSpPr/>
          <p:nvPr/>
        </p:nvSpPr>
        <p:spPr>
          <a:xfrm flipH="1">
            <a:off x="7593010" y="2863847"/>
            <a:ext cx="111131" cy="727082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5" name="Group 571"/>
          <p:cNvGrpSpPr/>
          <p:nvPr/>
        </p:nvGrpSpPr>
        <p:grpSpPr>
          <a:xfrm>
            <a:off x="6645263" y="4481504"/>
            <a:ext cx="509603" cy="234961"/>
            <a:chOff x="-1" y="-1"/>
            <a:chExt cx="509602" cy="234959"/>
          </a:xfrm>
        </p:grpSpPr>
        <p:sp>
          <p:nvSpPr>
            <p:cNvPr id="342" name="Shape 558"/>
            <p:cNvSpPr/>
            <p:nvPr/>
          </p:nvSpPr>
          <p:spPr>
            <a:xfrm>
              <a:off x="4760" y="104776"/>
              <a:ext cx="496885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3" name="Shape 559"/>
            <p:cNvSpPr/>
            <p:nvPr/>
          </p:nvSpPr>
          <p:spPr>
            <a:xfrm flipH="1">
              <a:off x="4769" y="92078"/>
              <a:ext cx="5" cy="80968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4" name="Shape 560"/>
            <p:cNvSpPr/>
            <p:nvPr/>
          </p:nvSpPr>
          <p:spPr>
            <a:xfrm>
              <a:off x="501658" y="92078"/>
              <a:ext cx="4" cy="80968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5" name="Shape 561"/>
            <p:cNvSpPr/>
            <p:nvPr/>
          </p:nvSpPr>
          <p:spPr>
            <a:xfrm>
              <a:off x="4768" y="93665"/>
              <a:ext cx="504834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6" name="Shape 562"/>
            <p:cNvSpPr/>
            <p:nvPr/>
          </p:nvSpPr>
          <p:spPr>
            <a:xfrm>
              <a:off x="-2" y="-2"/>
              <a:ext cx="496884" cy="152405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0" name="Group 566"/>
            <p:cNvGrpSpPr/>
            <p:nvPr/>
          </p:nvGrpSpPr>
          <p:grpSpPr>
            <a:xfrm>
              <a:off x="119066" y="33340"/>
              <a:ext cx="246074" cy="87326"/>
              <a:chOff x="-1" y="0"/>
              <a:chExt cx="246073" cy="87324"/>
            </a:xfrm>
          </p:grpSpPr>
          <p:sp>
            <p:nvSpPr>
              <p:cNvPr id="347" name="Shape 563"/>
              <p:cNvSpPr/>
              <p:nvPr/>
            </p:nvSpPr>
            <p:spPr>
              <a:xfrm flipV="1">
                <a:off x="-1" y="0"/>
                <a:ext cx="87317" cy="159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8" name="Shape 564"/>
              <p:cNvSpPr/>
              <p:nvPr/>
            </p:nvSpPr>
            <p:spPr>
              <a:xfrm>
                <a:off x="168280" y="8731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Shape 565"/>
              <p:cNvSpPr/>
              <p:nvPr/>
            </p:nvSpPr>
            <p:spPr>
              <a:xfrm>
                <a:off x="80962" y="1587"/>
                <a:ext cx="92081" cy="85738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4" name="Group 570"/>
            <p:cNvGrpSpPr/>
            <p:nvPr/>
          </p:nvGrpSpPr>
          <p:grpSpPr>
            <a:xfrm>
              <a:off x="119066" y="31748"/>
              <a:ext cx="246074" cy="87327"/>
              <a:chOff x="-1" y="0"/>
              <a:chExt cx="246073" cy="87326"/>
            </a:xfrm>
          </p:grpSpPr>
          <p:sp>
            <p:nvSpPr>
              <p:cNvPr id="351" name="Shape 567"/>
              <p:cNvSpPr/>
              <p:nvPr/>
            </p:nvSpPr>
            <p:spPr>
              <a:xfrm>
                <a:off x="-1" y="85732"/>
                <a:ext cx="87317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" name="Shape 568"/>
              <p:cNvSpPr/>
              <p:nvPr/>
            </p:nvSpPr>
            <p:spPr>
              <a:xfrm>
                <a:off x="168280" y="126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3" name="Shape 569"/>
              <p:cNvSpPr/>
              <p:nvPr/>
            </p:nvSpPr>
            <p:spPr>
              <a:xfrm flipV="1">
                <a:off x="80962" y="-1"/>
                <a:ext cx="92081" cy="8573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69" name="Group 585"/>
          <p:cNvGrpSpPr/>
          <p:nvPr/>
        </p:nvGrpSpPr>
        <p:grpSpPr>
          <a:xfrm>
            <a:off x="5980099" y="4783129"/>
            <a:ext cx="509605" cy="234961"/>
            <a:chOff x="-1" y="-1"/>
            <a:chExt cx="509604" cy="234959"/>
          </a:xfrm>
        </p:grpSpPr>
        <p:sp>
          <p:nvSpPr>
            <p:cNvPr id="356" name="Shape 572"/>
            <p:cNvSpPr/>
            <p:nvPr/>
          </p:nvSpPr>
          <p:spPr>
            <a:xfrm>
              <a:off x="4762" y="104776"/>
              <a:ext cx="496887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Shape 573"/>
            <p:cNvSpPr/>
            <p:nvPr/>
          </p:nvSpPr>
          <p:spPr>
            <a:xfrm flipH="1">
              <a:off x="4769" y="92078"/>
              <a:ext cx="6" cy="80968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8" name="Shape 574"/>
            <p:cNvSpPr/>
            <p:nvPr/>
          </p:nvSpPr>
          <p:spPr>
            <a:xfrm>
              <a:off x="501660" y="92078"/>
              <a:ext cx="4" cy="80968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9" name="Shape 575"/>
            <p:cNvSpPr/>
            <p:nvPr/>
          </p:nvSpPr>
          <p:spPr>
            <a:xfrm>
              <a:off x="4768" y="93665"/>
              <a:ext cx="504835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0" name="Shape 576"/>
            <p:cNvSpPr/>
            <p:nvPr/>
          </p:nvSpPr>
          <p:spPr>
            <a:xfrm>
              <a:off x="-2" y="-2"/>
              <a:ext cx="496885" cy="152405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64" name="Group 580"/>
            <p:cNvGrpSpPr/>
            <p:nvPr/>
          </p:nvGrpSpPr>
          <p:grpSpPr>
            <a:xfrm>
              <a:off x="119068" y="33340"/>
              <a:ext cx="246074" cy="87326"/>
              <a:chOff x="0" y="0"/>
              <a:chExt cx="246073" cy="87324"/>
            </a:xfrm>
          </p:grpSpPr>
          <p:sp>
            <p:nvSpPr>
              <p:cNvPr id="361" name="Shape 577"/>
              <p:cNvSpPr/>
              <p:nvPr/>
            </p:nvSpPr>
            <p:spPr>
              <a:xfrm flipV="1">
                <a:off x="-1" y="0"/>
                <a:ext cx="87318" cy="159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Shape 578"/>
              <p:cNvSpPr/>
              <p:nvPr/>
            </p:nvSpPr>
            <p:spPr>
              <a:xfrm>
                <a:off x="168280" y="8731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3" name="Shape 579"/>
              <p:cNvSpPr/>
              <p:nvPr/>
            </p:nvSpPr>
            <p:spPr>
              <a:xfrm>
                <a:off x="80962" y="1587"/>
                <a:ext cx="92081" cy="85738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8" name="Group 584"/>
            <p:cNvGrpSpPr/>
            <p:nvPr/>
          </p:nvGrpSpPr>
          <p:grpSpPr>
            <a:xfrm>
              <a:off x="119068" y="31748"/>
              <a:ext cx="246074" cy="87327"/>
              <a:chOff x="0" y="0"/>
              <a:chExt cx="246073" cy="87325"/>
            </a:xfrm>
          </p:grpSpPr>
          <p:sp>
            <p:nvSpPr>
              <p:cNvPr id="365" name="Shape 581"/>
              <p:cNvSpPr/>
              <p:nvPr/>
            </p:nvSpPr>
            <p:spPr>
              <a:xfrm>
                <a:off x="-1" y="85732"/>
                <a:ext cx="87318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6" name="Shape 582"/>
              <p:cNvSpPr/>
              <p:nvPr/>
            </p:nvSpPr>
            <p:spPr>
              <a:xfrm>
                <a:off x="168280" y="1269"/>
                <a:ext cx="77793" cy="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7" name="Shape 583"/>
              <p:cNvSpPr/>
              <p:nvPr/>
            </p:nvSpPr>
            <p:spPr>
              <a:xfrm flipV="1">
                <a:off x="80962" y="-1"/>
                <a:ext cx="92081" cy="8573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90" name="Group 606"/>
          <p:cNvGrpSpPr/>
          <p:nvPr/>
        </p:nvGrpSpPr>
        <p:grpSpPr>
          <a:xfrm>
            <a:off x="6810375" y="4968870"/>
            <a:ext cx="290520" cy="404827"/>
            <a:chOff x="0" y="0"/>
            <a:chExt cx="290519" cy="404826"/>
          </a:xfrm>
        </p:grpSpPr>
        <p:grpSp>
          <p:nvGrpSpPr>
            <p:cNvPr id="372" name="Group 588"/>
            <p:cNvGrpSpPr/>
            <p:nvPr/>
          </p:nvGrpSpPr>
          <p:grpSpPr>
            <a:xfrm>
              <a:off x="84133" y="128583"/>
              <a:ext cx="192101" cy="276243"/>
              <a:chOff x="0" y="-1"/>
              <a:chExt cx="192100" cy="276241"/>
            </a:xfrm>
          </p:grpSpPr>
          <p:sp>
            <p:nvSpPr>
              <p:cNvPr id="370" name="Shape 586"/>
              <p:cNvSpPr/>
              <p:nvPr/>
            </p:nvSpPr>
            <p:spPr>
              <a:xfrm>
                <a:off x="-1" y="-2"/>
                <a:ext cx="192099" cy="276243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371" name="image7.png" descr="image7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192100" cy="276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73" name="Shape 589"/>
            <p:cNvSpPr/>
            <p:nvPr/>
          </p:nvSpPr>
          <p:spPr>
            <a:xfrm>
              <a:off x="77787" y="19050"/>
              <a:ext cx="52393" cy="6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4" name="Shape 590"/>
            <p:cNvSpPr/>
            <p:nvPr/>
          </p:nvSpPr>
          <p:spPr>
            <a:xfrm>
              <a:off x="166688" y="19050"/>
              <a:ext cx="34931" cy="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3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3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5" name="Shape 591"/>
            <p:cNvSpPr/>
            <p:nvPr/>
          </p:nvSpPr>
          <p:spPr>
            <a:xfrm>
              <a:off x="42862" y="6350"/>
              <a:ext cx="87318" cy="10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6" name="Shape 592"/>
            <p:cNvSpPr/>
            <p:nvPr/>
          </p:nvSpPr>
          <p:spPr>
            <a:xfrm>
              <a:off x="165101" y="3175"/>
              <a:ext cx="74618" cy="6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7" name="Shape 593"/>
            <p:cNvSpPr/>
            <p:nvPr/>
          </p:nvSpPr>
          <p:spPr>
            <a:xfrm>
              <a:off x="11112" y="36512"/>
              <a:ext cx="31756" cy="6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Shape 594"/>
            <p:cNvSpPr/>
            <p:nvPr/>
          </p:nvSpPr>
          <p:spPr>
            <a:xfrm>
              <a:off x="225426" y="-1"/>
              <a:ext cx="65094" cy="8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Shape 595"/>
            <p:cNvSpPr/>
            <p:nvPr/>
          </p:nvSpPr>
          <p:spPr>
            <a:xfrm>
              <a:off x="153988" y="95250"/>
              <a:ext cx="22231" cy="4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0" name="Shape 596"/>
            <p:cNvSpPr/>
            <p:nvPr/>
          </p:nvSpPr>
          <p:spPr>
            <a:xfrm>
              <a:off x="143669" y="69850"/>
              <a:ext cx="12706" cy="2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1" name="Shape 597"/>
            <p:cNvSpPr/>
            <p:nvPr/>
          </p:nvSpPr>
          <p:spPr>
            <a:xfrm>
              <a:off x="133350" y="52387"/>
              <a:ext cx="12706" cy="1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2" name="Shape 598"/>
            <p:cNvSpPr/>
            <p:nvPr/>
          </p:nvSpPr>
          <p:spPr>
            <a:xfrm>
              <a:off x="127000" y="38100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1" y="16200"/>
                  </a:moveTo>
                  <a:lnTo>
                    <a:pt x="21185" y="12600"/>
                  </a:lnTo>
                  <a:lnTo>
                    <a:pt x="21600" y="9600"/>
                  </a:lnTo>
                  <a:lnTo>
                    <a:pt x="21600" y="7200"/>
                  </a:lnTo>
                  <a:lnTo>
                    <a:pt x="20769" y="3600"/>
                  </a:lnTo>
                  <a:lnTo>
                    <a:pt x="19108" y="1200"/>
                  </a:lnTo>
                  <a:lnTo>
                    <a:pt x="17031" y="0"/>
                  </a:lnTo>
                  <a:lnTo>
                    <a:pt x="13708" y="0"/>
                  </a:lnTo>
                  <a:lnTo>
                    <a:pt x="12046" y="600"/>
                  </a:lnTo>
                  <a:lnTo>
                    <a:pt x="8723" y="2400"/>
                  </a:lnTo>
                  <a:lnTo>
                    <a:pt x="5400" y="4800"/>
                  </a:lnTo>
                  <a:lnTo>
                    <a:pt x="2492" y="9000"/>
                  </a:lnTo>
                  <a:lnTo>
                    <a:pt x="0" y="17400"/>
                  </a:lnTo>
                  <a:lnTo>
                    <a:pt x="0" y="18600"/>
                  </a:lnTo>
                  <a:lnTo>
                    <a:pt x="1662" y="19800"/>
                  </a:lnTo>
                  <a:lnTo>
                    <a:pt x="3738" y="21600"/>
                  </a:lnTo>
                  <a:lnTo>
                    <a:pt x="7477" y="21600"/>
                  </a:lnTo>
                  <a:lnTo>
                    <a:pt x="9969" y="19800"/>
                  </a:lnTo>
                  <a:lnTo>
                    <a:pt x="12462" y="19200"/>
                  </a:lnTo>
                  <a:lnTo>
                    <a:pt x="14954" y="18000"/>
                  </a:lnTo>
                  <a:lnTo>
                    <a:pt x="17031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3" name="Shape 599"/>
            <p:cNvSpPr/>
            <p:nvPr/>
          </p:nvSpPr>
          <p:spPr>
            <a:xfrm>
              <a:off x="63500" y="22225"/>
              <a:ext cx="52393" cy="6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4" name="Shape 600"/>
            <p:cNvSpPr/>
            <p:nvPr/>
          </p:nvSpPr>
          <p:spPr>
            <a:xfrm>
              <a:off x="152401" y="22225"/>
              <a:ext cx="34930" cy="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8" y="20302"/>
                  </a:lnTo>
                  <a:lnTo>
                    <a:pt x="4388" y="20774"/>
                  </a:lnTo>
                  <a:lnTo>
                    <a:pt x="4725" y="21128"/>
                  </a:lnTo>
                  <a:lnTo>
                    <a:pt x="5063" y="21482"/>
                  </a:lnTo>
                  <a:lnTo>
                    <a:pt x="5738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8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3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5" name="Shape 601"/>
            <p:cNvSpPr/>
            <p:nvPr/>
          </p:nvSpPr>
          <p:spPr>
            <a:xfrm>
              <a:off x="28575" y="11112"/>
              <a:ext cx="84143" cy="10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10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6" name="Shape 602"/>
            <p:cNvSpPr/>
            <p:nvPr/>
          </p:nvSpPr>
          <p:spPr>
            <a:xfrm>
              <a:off x="149226" y="9525"/>
              <a:ext cx="74618" cy="6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9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9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7" name="Shape 603"/>
            <p:cNvSpPr/>
            <p:nvPr/>
          </p:nvSpPr>
          <p:spPr>
            <a:xfrm>
              <a:off x="-1" y="44450"/>
              <a:ext cx="30169" cy="6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8" name="Shape 604"/>
            <p:cNvSpPr/>
            <p:nvPr/>
          </p:nvSpPr>
          <p:spPr>
            <a:xfrm>
              <a:off x="211138" y="4762"/>
              <a:ext cx="65093" cy="8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9" name="Shape 605"/>
            <p:cNvSpPr/>
            <p:nvPr/>
          </p:nvSpPr>
          <p:spPr>
            <a:xfrm>
              <a:off x="74612" y="125412"/>
              <a:ext cx="200032" cy="27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10" name="Group 626"/>
          <p:cNvGrpSpPr/>
          <p:nvPr/>
        </p:nvGrpSpPr>
        <p:grpSpPr>
          <a:xfrm>
            <a:off x="5367336" y="3430583"/>
            <a:ext cx="290525" cy="403240"/>
            <a:chOff x="-1" y="0"/>
            <a:chExt cx="290524" cy="403238"/>
          </a:xfrm>
        </p:grpSpPr>
        <p:grpSp>
          <p:nvGrpSpPr>
            <p:cNvPr id="393" name="Group 609"/>
            <p:cNvGrpSpPr/>
            <p:nvPr/>
          </p:nvGrpSpPr>
          <p:grpSpPr>
            <a:xfrm>
              <a:off x="83000" y="126998"/>
              <a:ext cx="193160" cy="276240"/>
              <a:chOff x="-1" y="-1"/>
              <a:chExt cx="193159" cy="276239"/>
            </a:xfrm>
          </p:grpSpPr>
          <p:sp>
            <p:nvSpPr>
              <p:cNvPr id="391" name="Shape 607"/>
              <p:cNvSpPr/>
              <p:nvPr/>
            </p:nvSpPr>
            <p:spPr>
              <a:xfrm>
                <a:off x="-2" y="-2"/>
                <a:ext cx="193159" cy="27624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392" name="image7.png" descr="image7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" y="0"/>
                <a:ext cx="193158" cy="27623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4" name="Shape 610"/>
            <p:cNvSpPr/>
            <p:nvPr/>
          </p:nvSpPr>
          <p:spPr>
            <a:xfrm>
              <a:off x="76618" y="20638"/>
              <a:ext cx="52682" cy="6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5" name="Shape 611"/>
            <p:cNvSpPr/>
            <p:nvPr/>
          </p:nvSpPr>
          <p:spPr>
            <a:xfrm>
              <a:off x="166010" y="19050"/>
              <a:ext cx="35123" cy="4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2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2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6" name="Shape 612"/>
            <p:cNvSpPr/>
            <p:nvPr/>
          </p:nvSpPr>
          <p:spPr>
            <a:xfrm>
              <a:off x="43098" y="7938"/>
              <a:ext cx="86202" cy="9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7" name="Shape 613"/>
            <p:cNvSpPr/>
            <p:nvPr/>
          </p:nvSpPr>
          <p:spPr>
            <a:xfrm>
              <a:off x="164413" y="4763"/>
              <a:ext cx="75029" cy="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8" name="Shape 614"/>
            <p:cNvSpPr/>
            <p:nvPr/>
          </p:nvSpPr>
          <p:spPr>
            <a:xfrm>
              <a:off x="11173" y="36513"/>
              <a:ext cx="30334" cy="6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9" name="Shape 615"/>
            <p:cNvSpPr/>
            <p:nvPr/>
          </p:nvSpPr>
          <p:spPr>
            <a:xfrm>
              <a:off x="225070" y="-1"/>
              <a:ext cx="65454" cy="8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0" name="Shape 616"/>
            <p:cNvSpPr/>
            <p:nvPr/>
          </p:nvSpPr>
          <p:spPr>
            <a:xfrm>
              <a:off x="153240" y="95251"/>
              <a:ext cx="22353" cy="4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1" name="Shape 617"/>
            <p:cNvSpPr/>
            <p:nvPr/>
          </p:nvSpPr>
          <p:spPr>
            <a:xfrm>
              <a:off x="142897" y="69851"/>
              <a:ext cx="12708" cy="2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Shape 618"/>
            <p:cNvSpPr/>
            <p:nvPr/>
          </p:nvSpPr>
          <p:spPr>
            <a:xfrm>
              <a:off x="132521" y="52388"/>
              <a:ext cx="12708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Shape 619"/>
            <p:cNvSpPr/>
            <p:nvPr/>
          </p:nvSpPr>
          <p:spPr>
            <a:xfrm>
              <a:off x="62252" y="23813"/>
              <a:ext cx="52682" cy="6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Shape 620"/>
            <p:cNvSpPr/>
            <p:nvPr/>
          </p:nvSpPr>
          <p:spPr>
            <a:xfrm>
              <a:off x="151644" y="22226"/>
              <a:ext cx="35123" cy="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7" y="20302"/>
                  </a:lnTo>
                  <a:lnTo>
                    <a:pt x="4387" y="20774"/>
                  </a:lnTo>
                  <a:lnTo>
                    <a:pt x="5063" y="21482"/>
                  </a:lnTo>
                  <a:lnTo>
                    <a:pt x="5737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7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2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5" name="Shape 621"/>
            <p:cNvSpPr/>
            <p:nvPr/>
          </p:nvSpPr>
          <p:spPr>
            <a:xfrm>
              <a:off x="28732" y="12701"/>
              <a:ext cx="84605" cy="9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09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6" name="Shape 622"/>
            <p:cNvSpPr/>
            <p:nvPr/>
          </p:nvSpPr>
          <p:spPr>
            <a:xfrm>
              <a:off x="148451" y="9526"/>
              <a:ext cx="75029" cy="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8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8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7" name="Shape 623"/>
            <p:cNvSpPr/>
            <p:nvPr/>
          </p:nvSpPr>
          <p:spPr>
            <a:xfrm>
              <a:off x="-2" y="46038"/>
              <a:ext cx="28740" cy="6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8" name="Shape 624"/>
            <p:cNvSpPr/>
            <p:nvPr/>
          </p:nvSpPr>
          <p:spPr>
            <a:xfrm>
              <a:off x="210704" y="4763"/>
              <a:ext cx="65451" cy="80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9" name="Shape 625"/>
            <p:cNvSpPr/>
            <p:nvPr/>
          </p:nvSpPr>
          <p:spPr>
            <a:xfrm>
              <a:off x="75022" y="123826"/>
              <a:ext cx="199537" cy="27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15" name="Group 631"/>
          <p:cNvGrpSpPr/>
          <p:nvPr/>
        </p:nvGrpSpPr>
        <p:grpSpPr>
          <a:xfrm>
            <a:off x="4206870" y="2076443"/>
            <a:ext cx="3013084" cy="3355986"/>
            <a:chOff x="0" y="0"/>
            <a:chExt cx="3013082" cy="3355985"/>
          </a:xfrm>
        </p:grpSpPr>
        <p:sp>
          <p:nvSpPr>
            <p:cNvPr id="411" name="Shape 627"/>
            <p:cNvSpPr/>
            <p:nvPr/>
          </p:nvSpPr>
          <p:spPr>
            <a:xfrm flipH="1">
              <a:off x="1825626" y="11116"/>
              <a:ext cx="298456" cy="1064133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2" name="Shape 628"/>
            <p:cNvSpPr/>
            <p:nvPr/>
          </p:nvSpPr>
          <p:spPr>
            <a:xfrm flipH="1">
              <a:off x="1350962" y="-1"/>
              <a:ext cx="23818" cy="2908098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3" name="Shape 629"/>
            <p:cNvSpPr/>
            <p:nvPr/>
          </p:nvSpPr>
          <p:spPr>
            <a:xfrm>
              <a:off x="1730377" y="2592030"/>
              <a:ext cx="1282705" cy="763955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4" name="Shape 630"/>
            <p:cNvSpPr txBox="1"/>
            <p:nvPr/>
          </p:nvSpPr>
          <p:spPr>
            <a:xfrm>
              <a:off x="-1" y="433593"/>
              <a:ext cx="1266999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20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peer-peer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633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18" name="Shape 634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419" name="Shape 635"/>
          <p:cNvSpPr txBox="1"/>
          <p:nvPr>
            <p:ph type="title"/>
          </p:nvPr>
        </p:nvSpPr>
        <p:spPr>
          <a:xfrm>
            <a:off x="298449" y="228598"/>
            <a:ext cx="8520115" cy="1143004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/>
            </a:lvl1pPr>
          </a:lstStyle>
          <a:p>
            <a:pPr/>
            <a:r>
              <a:t>File Distribution: Server-Client vs P2P</a:t>
            </a:r>
          </a:p>
        </p:txBody>
      </p:sp>
      <p:sp>
        <p:nvSpPr>
          <p:cNvPr id="420" name="Shape 636"/>
          <p:cNvSpPr txBox="1"/>
          <p:nvPr>
            <p:ph type="body" sz="quarter" idx="1"/>
          </p:nvPr>
        </p:nvSpPr>
        <p:spPr>
          <a:xfrm>
            <a:off x="465137" y="1227137"/>
            <a:ext cx="8258176" cy="1143001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u="sng">
                <a:solidFill>
                  <a:srgbClr val="FF3300"/>
                </a:solidFill>
              </a:defRPr>
            </a:pPr>
            <a:r>
              <a:t>Question</a:t>
            </a:r>
            <a:r>
              <a:rPr u="none">
                <a:solidFill>
                  <a:srgbClr val="000000"/>
                </a:solidFill>
              </a:rPr>
              <a:t> : How much time to distribute file from one server to N  peers?</a:t>
            </a:r>
          </a:p>
        </p:txBody>
      </p:sp>
      <p:sp>
        <p:nvSpPr>
          <p:cNvPr id="421" name="Shape 637"/>
          <p:cNvSpPr/>
          <p:nvPr/>
        </p:nvSpPr>
        <p:spPr>
          <a:xfrm>
            <a:off x="2422123" y="4043141"/>
            <a:ext cx="3672045" cy="2108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1" h="21230" fill="norm" stroke="1" extrusionOk="0">
                <a:moveTo>
                  <a:pt x="3713" y="7"/>
                </a:moveTo>
                <a:cubicBezTo>
                  <a:pt x="1723" y="128"/>
                  <a:pt x="887" y="1109"/>
                  <a:pt x="302" y="2589"/>
                </a:cubicBezTo>
                <a:cubicBezTo>
                  <a:pt x="-283" y="4069"/>
                  <a:pt x="152" y="6961"/>
                  <a:pt x="202" y="8888"/>
                </a:cubicBezTo>
                <a:cubicBezTo>
                  <a:pt x="252" y="10816"/>
                  <a:pt x="1" y="13157"/>
                  <a:pt x="603" y="14155"/>
                </a:cubicBezTo>
                <a:cubicBezTo>
                  <a:pt x="1205" y="15153"/>
                  <a:pt x="2158" y="14017"/>
                  <a:pt x="3813" y="14878"/>
                </a:cubicBezTo>
                <a:cubicBezTo>
                  <a:pt x="5468" y="15738"/>
                  <a:pt x="8444" y="18269"/>
                  <a:pt x="10534" y="19318"/>
                </a:cubicBezTo>
                <a:cubicBezTo>
                  <a:pt x="12624" y="20368"/>
                  <a:pt x="14814" y="21487"/>
                  <a:pt x="16352" y="21177"/>
                </a:cubicBezTo>
                <a:cubicBezTo>
                  <a:pt x="17890" y="20867"/>
                  <a:pt x="18993" y="19731"/>
                  <a:pt x="19762" y="17460"/>
                </a:cubicBezTo>
                <a:cubicBezTo>
                  <a:pt x="20531" y="15188"/>
                  <a:pt x="20949" y="9869"/>
                  <a:pt x="20966" y="7546"/>
                </a:cubicBezTo>
                <a:cubicBezTo>
                  <a:pt x="20983" y="5222"/>
                  <a:pt x="21317" y="4465"/>
                  <a:pt x="19863" y="3519"/>
                </a:cubicBezTo>
                <a:cubicBezTo>
                  <a:pt x="18408" y="2572"/>
                  <a:pt x="14897" y="2469"/>
                  <a:pt x="12239" y="1866"/>
                </a:cubicBezTo>
                <a:cubicBezTo>
                  <a:pt x="9581" y="1264"/>
                  <a:pt x="5702" y="-113"/>
                  <a:pt x="3713" y="7"/>
                </a:cubicBezTo>
                <a:close/>
              </a:path>
            </a:pathLst>
          </a:custGeom>
          <a:solidFill>
            <a:srgbClr val="00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0" name="Group 646"/>
          <p:cNvGrpSpPr/>
          <p:nvPr/>
        </p:nvGrpSpPr>
        <p:grpSpPr>
          <a:xfrm>
            <a:off x="1550983" y="3181346"/>
            <a:ext cx="539765" cy="885836"/>
            <a:chOff x="0" y="-1"/>
            <a:chExt cx="539764" cy="885835"/>
          </a:xfrm>
        </p:grpSpPr>
        <p:sp>
          <p:nvSpPr>
            <p:cNvPr id="422" name="Shape 638"/>
            <p:cNvSpPr/>
            <p:nvPr/>
          </p:nvSpPr>
          <p:spPr>
            <a:xfrm>
              <a:off x="-1" y="679453"/>
              <a:ext cx="539765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692" y="0"/>
                  </a:lnTo>
                  <a:lnTo>
                    <a:pt x="21600" y="0"/>
                  </a:lnTo>
                  <a:lnTo>
                    <a:pt x="14908" y="21600"/>
                  </a:lnTo>
                  <a:close/>
                </a:path>
              </a:pathLst>
            </a:cu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3" name="Shape 639"/>
            <p:cNvSpPr/>
            <p:nvPr/>
          </p:nvSpPr>
          <p:spPr>
            <a:xfrm>
              <a:off x="272267" y="4760"/>
              <a:ext cx="261124" cy="681048"/>
            </a:xfrm>
            <a:prstGeom prst="rect">
              <a:avLst/>
            </a:pr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4" name="Shape 640"/>
            <p:cNvSpPr/>
            <p:nvPr/>
          </p:nvSpPr>
          <p:spPr>
            <a:xfrm>
              <a:off x="3184" y="198437"/>
              <a:ext cx="353474" cy="681046"/>
            </a:xfrm>
            <a:prstGeom prst="rect">
              <a:avLst/>
            </a:pr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5" name="Shape 641"/>
            <p:cNvSpPr/>
            <p:nvPr/>
          </p:nvSpPr>
          <p:spPr>
            <a:xfrm>
              <a:off x="-1" y="-2"/>
              <a:ext cx="539765" cy="20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692" y="0"/>
                  </a:lnTo>
                  <a:lnTo>
                    <a:pt x="21600" y="0"/>
                  </a:lnTo>
                  <a:lnTo>
                    <a:pt x="14908" y="21600"/>
                  </a:lnTo>
                  <a:close/>
                </a:path>
              </a:pathLst>
            </a:cu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6" name="Shape 642"/>
            <p:cNvSpPr/>
            <p:nvPr/>
          </p:nvSpPr>
          <p:spPr>
            <a:xfrm flipH="1">
              <a:off x="539757" y="14285"/>
              <a:ext cx="5" cy="6651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7" name="Shape 643"/>
            <p:cNvSpPr/>
            <p:nvPr/>
          </p:nvSpPr>
          <p:spPr>
            <a:xfrm flipH="1">
              <a:off x="343916" y="679453"/>
              <a:ext cx="194253" cy="2000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8" name="Shape 644"/>
            <p:cNvSpPr/>
            <p:nvPr/>
          </p:nvSpPr>
          <p:spPr>
            <a:xfrm>
              <a:off x="46173" y="287337"/>
              <a:ext cx="238833" cy="392119"/>
            </a:xfrm>
            <a:prstGeom prst="rect">
              <a:avLst/>
            </a:prstGeom>
            <a:solidFill>
              <a:srgbClr val="3333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9" name="Shape 645"/>
            <p:cNvSpPr/>
            <p:nvPr/>
          </p:nvSpPr>
          <p:spPr>
            <a:xfrm>
              <a:off x="78016" y="406400"/>
              <a:ext cx="186292" cy="1381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31" name="Shape 647"/>
          <p:cNvSpPr/>
          <p:nvPr/>
        </p:nvSpPr>
        <p:spPr>
          <a:xfrm>
            <a:off x="1819273" y="4051299"/>
            <a:ext cx="803280" cy="31115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2" name="Shape 648"/>
          <p:cNvSpPr txBox="1"/>
          <p:nvPr/>
        </p:nvSpPr>
        <p:spPr>
          <a:xfrm>
            <a:off x="2179634" y="3719512"/>
            <a:ext cx="292237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s</a:t>
            </a:r>
          </a:p>
        </p:txBody>
      </p:sp>
      <p:pic>
        <p:nvPicPr>
          <p:cNvPr id="43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875" y="2817809"/>
            <a:ext cx="547688" cy="46673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650"/>
          <p:cNvSpPr/>
          <p:nvPr/>
        </p:nvSpPr>
        <p:spPr>
          <a:xfrm>
            <a:off x="3551235" y="3214684"/>
            <a:ext cx="228605" cy="914407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Shape 651"/>
          <p:cNvSpPr/>
          <p:nvPr/>
        </p:nvSpPr>
        <p:spPr>
          <a:xfrm flipH="1" flipV="1">
            <a:off x="3348038" y="3205159"/>
            <a:ext cx="228605" cy="889007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Shape 652"/>
          <p:cNvSpPr txBox="1"/>
          <p:nvPr/>
        </p:nvSpPr>
        <p:spPr>
          <a:xfrm>
            <a:off x="4184650" y="3440112"/>
            <a:ext cx="6223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2</a:t>
            </a:r>
          </a:p>
        </p:txBody>
      </p:sp>
      <p:sp>
        <p:nvSpPr>
          <p:cNvPr id="437" name="Shape 653"/>
          <p:cNvSpPr txBox="1"/>
          <p:nvPr/>
        </p:nvSpPr>
        <p:spPr>
          <a:xfrm>
            <a:off x="3592512" y="3475037"/>
            <a:ext cx="6223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1</a:t>
            </a:r>
          </a:p>
        </p:txBody>
      </p:sp>
      <p:pic>
        <p:nvPicPr>
          <p:cNvPr id="43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4862" y="2784475"/>
            <a:ext cx="57309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655"/>
          <p:cNvSpPr/>
          <p:nvPr/>
        </p:nvSpPr>
        <p:spPr>
          <a:xfrm flipV="1">
            <a:off x="4397373" y="3243261"/>
            <a:ext cx="317506" cy="1042989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0" name="Shape 656"/>
          <p:cNvSpPr/>
          <p:nvPr/>
        </p:nvSpPr>
        <p:spPr>
          <a:xfrm flipH="1">
            <a:off x="4587872" y="3322636"/>
            <a:ext cx="330205" cy="105093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1" name="Shape 657"/>
          <p:cNvSpPr txBox="1"/>
          <p:nvPr/>
        </p:nvSpPr>
        <p:spPr>
          <a:xfrm>
            <a:off x="4722812" y="3625848"/>
            <a:ext cx="6223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2</a:t>
            </a:r>
          </a:p>
        </p:txBody>
      </p:sp>
      <p:sp>
        <p:nvSpPr>
          <p:cNvPr id="442" name="Shape 658"/>
          <p:cNvSpPr txBox="1"/>
          <p:nvPr/>
        </p:nvSpPr>
        <p:spPr>
          <a:xfrm>
            <a:off x="3140075" y="3475037"/>
            <a:ext cx="6223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1</a:t>
            </a:r>
          </a:p>
        </p:txBody>
      </p:sp>
      <p:sp>
        <p:nvSpPr>
          <p:cNvPr id="443" name="Shape 659"/>
          <p:cNvSpPr/>
          <p:nvPr/>
        </p:nvSpPr>
        <p:spPr>
          <a:xfrm>
            <a:off x="2657473" y="5608635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4" name="Shape 660"/>
          <p:cNvSpPr/>
          <p:nvPr/>
        </p:nvSpPr>
        <p:spPr>
          <a:xfrm>
            <a:off x="3360735" y="5922960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5" name="Shape 661"/>
          <p:cNvSpPr/>
          <p:nvPr/>
        </p:nvSpPr>
        <p:spPr>
          <a:xfrm>
            <a:off x="3833810" y="6130923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6" name="Shape 662"/>
          <p:cNvSpPr/>
          <p:nvPr/>
        </p:nvSpPr>
        <p:spPr>
          <a:xfrm>
            <a:off x="4552948" y="6248398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7" name="Shape 663"/>
          <p:cNvSpPr/>
          <p:nvPr/>
        </p:nvSpPr>
        <p:spPr>
          <a:xfrm>
            <a:off x="5454648" y="6335710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" name="Shape 664"/>
          <p:cNvSpPr/>
          <p:nvPr/>
        </p:nvSpPr>
        <p:spPr>
          <a:xfrm>
            <a:off x="6057898" y="6089648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" name="Shape 665"/>
          <p:cNvSpPr/>
          <p:nvPr/>
        </p:nvSpPr>
        <p:spPr>
          <a:xfrm>
            <a:off x="6272210" y="5416548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0" name="Shape 666"/>
          <p:cNvSpPr/>
          <p:nvPr/>
        </p:nvSpPr>
        <p:spPr>
          <a:xfrm>
            <a:off x="5448298" y="3986210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" name="Shape 667"/>
          <p:cNvSpPr/>
          <p:nvPr/>
        </p:nvSpPr>
        <p:spPr>
          <a:xfrm>
            <a:off x="6348410" y="4821235"/>
            <a:ext cx="112715" cy="12383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5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137" y="4733925"/>
            <a:ext cx="565156" cy="48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669"/>
          <p:cNvSpPr/>
          <p:nvPr/>
        </p:nvSpPr>
        <p:spPr>
          <a:xfrm>
            <a:off x="1376362" y="4962525"/>
            <a:ext cx="1016006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4" name="Shape 670"/>
          <p:cNvSpPr/>
          <p:nvPr/>
        </p:nvSpPr>
        <p:spPr>
          <a:xfrm flipH="1">
            <a:off x="1431921" y="5110161"/>
            <a:ext cx="1003306" cy="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5" name="Shape 671"/>
          <p:cNvSpPr txBox="1"/>
          <p:nvPr/>
        </p:nvSpPr>
        <p:spPr>
          <a:xfrm>
            <a:off x="1565275" y="5108573"/>
            <a:ext cx="6223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N</a:t>
            </a:r>
          </a:p>
        </p:txBody>
      </p:sp>
      <p:sp>
        <p:nvSpPr>
          <p:cNvPr id="456" name="Shape 672"/>
          <p:cNvSpPr txBox="1"/>
          <p:nvPr/>
        </p:nvSpPr>
        <p:spPr>
          <a:xfrm>
            <a:off x="1568450" y="4511673"/>
            <a:ext cx="6223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N</a:t>
            </a:r>
          </a:p>
        </p:txBody>
      </p:sp>
      <p:sp>
        <p:nvSpPr>
          <p:cNvPr id="457" name="Shape 673"/>
          <p:cNvSpPr txBox="1"/>
          <p:nvPr/>
        </p:nvSpPr>
        <p:spPr>
          <a:xfrm>
            <a:off x="1444625" y="2797175"/>
            <a:ext cx="118110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458" name="Shape 674"/>
          <p:cNvSpPr txBox="1"/>
          <p:nvPr/>
        </p:nvSpPr>
        <p:spPr>
          <a:xfrm>
            <a:off x="3294062" y="4730748"/>
            <a:ext cx="23117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Network (with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abundant bandwidth)</a:t>
            </a:r>
          </a:p>
        </p:txBody>
      </p:sp>
      <p:grpSp>
        <p:nvGrpSpPr>
          <p:cNvPr id="462" name="Group 678"/>
          <p:cNvGrpSpPr/>
          <p:nvPr/>
        </p:nvGrpSpPr>
        <p:grpSpPr>
          <a:xfrm>
            <a:off x="900107" y="3176581"/>
            <a:ext cx="527067" cy="825514"/>
            <a:chOff x="0" y="-1"/>
            <a:chExt cx="527065" cy="825513"/>
          </a:xfrm>
        </p:grpSpPr>
        <p:sp>
          <p:nvSpPr>
            <p:cNvPr id="459" name="Shape 675"/>
            <p:cNvSpPr/>
            <p:nvPr/>
          </p:nvSpPr>
          <p:spPr>
            <a:xfrm>
              <a:off x="0" y="1"/>
              <a:ext cx="527062" cy="8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0099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0" name="Shape 676"/>
            <p:cNvSpPr/>
            <p:nvPr/>
          </p:nvSpPr>
          <p:spPr>
            <a:xfrm>
              <a:off x="-1" y="-2"/>
              <a:ext cx="527066" cy="206385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1" name="Shape 677"/>
            <p:cNvSpPr/>
            <p:nvPr/>
          </p:nvSpPr>
          <p:spPr>
            <a:xfrm>
              <a:off x="0" y="1"/>
              <a:ext cx="527062" cy="8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63" name="Shape 679"/>
          <p:cNvSpPr txBox="1"/>
          <p:nvPr/>
        </p:nvSpPr>
        <p:spPr>
          <a:xfrm>
            <a:off x="68262" y="4030662"/>
            <a:ext cx="16764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File, size F</a:t>
            </a:r>
          </a:p>
        </p:txBody>
      </p:sp>
      <p:sp>
        <p:nvSpPr>
          <p:cNvPr id="464" name="Shape 680"/>
          <p:cNvSpPr txBox="1"/>
          <p:nvPr/>
        </p:nvSpPr>
        <p:spPr>
          <a:xfrm>
            <a:off x="6151562" y="2300284"/>
            <a:ext cx="2603503" cy="7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s</a:t>
            </a:r>
            <a:r>
              <a:t>:</a:t>
            </a:r>
            <a:r>
              <a:rPr i="0">
                <a:solidFill>
                  <a:srgbClr val="000000"/>
                </a:solidFill>
              </a:rPr>
              <a:t> server upload bandwidth</a:t>
            </a:r>
          </a:p>
        </p:txBody>
      </p:sp>
      <p:sp>
        <p:nvSpPr>
          <p:cNvPr id="465" name="Shape 681"/>
          <p:cNvSpPr txBox="1"/>
          <p:nvPr/>
        </p:nvSpPr>
        <p:spPr>
          <a:xfrm>
            <a:off x="6178550" y="3019424"/>
            <a:ext cx="2603500" cy="7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i</a:t>
            </a:r>
            <a:r>
              <a:t>:</a:t>
            </a:r>
            <a:r>
              <a:rPr i="0">
                <a:solidFill>
                  <a:srgbClr val="000000"/>
                </a:solidFill>
              </a:rPr>
              <a:t> peer i upload bandwidth</a:t>
            </a:r>
          </a:p>
        </p:txBody>
      </p:sp>
      <p:sp>
        <p:nvSpPr>
          <p:cNvPr id="466" name="Shape 682"/>
          <p:cNvSpPr txBox="1"/>
          <p:nvPr/>
        </p:nvSpPr>
        <p:spPr>
          <a:xfrm>
            <a:off x="6205537" y="3763962"/>
            <a:ext cx="2603503" cy="7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i</a:t>
            </a:r>
            <a:r>
              <a:t>:</a:t>
            </a:r>
            <a:r>
              <a:rPr i="0">
                <a:solidFill>
                  <a:srgbClr val="000000"/>
                </a:solidFill>
              </a:rPr>
              <a:t> peer i download bandwidth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684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9" name="Shape 685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470" name="Shape 686"/>
          <p:cNvSpPr txBox="1"/>
          <p:nvPr>
            <p:ph type="title"/>
          </p:nvPr>
        </p:nvSpPr>
        <p:spPr>
          <a:xfrm>
            <a:off x="298449" y="0"/>
            <a:ext cx="8520115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</a:lstStyle>
          <a:p>
            <a:pPr/>
            <a:r>
              <a:t>File distribution time: server-client</a:t>
            </a:r>
          </a:p>
        </p:txBody>
      </p:sp>
      <p:sp>
        <p:nvSpPr>
          <p:cNvPr id="471" name="Shape 687"/>
          <p:cNvSpPr/>
          <p:nvPr/>
        </p:nvSpPr>
        <p:spPr>
          <a:xfrm>
            <a:off x="5838555" y="2323926"/>
            <a:ext cx="2428985" cy="1649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1" h="21230" fill="norm" stroke="1" extrusionOk="0">
                <a:moveTo>
                  <a:pt x="3713" y="7"/>
                </a:moveTo>
                <a:cubicBezTo>
                  <a:pt x="1723" y="128"/>
                  <a:pt x="887" y="1109"/>
                  <a:pt x="302" y="2589"/>
                </a:cubicBezTo>
                <a:cubicBezTo>
                  <a:pt x="-283" y="4069"/>
                  <a:pt x="152" y="6961"/>
                  <a:pt x="202" y="8888"/>
                </a:cubicBezTo>
                <a:cubicBezTo>
                  <a:pt x="252" y="10816"/>
                  <a:pt x="1" y="13157"/>
                  <a:pt x="603" y="14155"/>
                </a:cubicBezTo>
                <a:cubicBezTo>
                  <a:pt x="1205" y="15153"/>
                  <a:pt x="2158" y="14017"/>
                  <a:pt x="3813" y="14878"/>
                </a:cubicBezTo>
                <a:cubicBezTo>
                  <a:pt x="5468" y="15738"/>
                  <a:pt x="8444" y="18269"/>
                  <a:pt x="10534" y="19318"/>
                </a:cubicBezTo>
                <a:cubicBezTo>
                  <a:pt x="12624" y="20368"/>
                  <a:pt x="14814" y="21487"/>
                  <a:pt x="16352" y="21177"/>
                </a:cubicBezTo>
                <a:cubicBezTo>
                  <a:pt x="17890" y="20867"/>
                  <a:pt x="18993" y="19731"/>
                  <a:pt x="19762" y="17460"/>
                </a:cubicBezTo>
                <a:cubicBezTo>
                  <a:pt x="20531" y="15188"/>
                  <a:pt x="20949" y="9869"/>
                  <a:pt x="20966" y="7546"/>
                </a:cubicBezTo>
                <a:cubicBezTo>
                  <a:pt x="20983" y="5222"/>
                  <a:pt x="21317" y="4465"/>
                  <a:pt x="19863" y="3519"/>
                </a:cubicBezTo>
                <a:cubicBezTo>
                  <a:pt x="18408" y="2572"/>
                  <a:pt x="14897" y="2469"/>
                  <a:pt x="12239" y="1866"/>
                </a:cubicBezTo>
                <a:cubicBezTo>
                  <a:pt x="9581" y="1264"/>
                  <a:pt x="5702" y="-113"/>
                  <a:pt x="3713" y="7"/>
                </a:cubicBezTo>
                <a:close/>
              </a:path>
            </a:pathLst>
          </a:custGeom>
          <a:solidFill>
            <a:srgbClr val="00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80" name="Group 696"/>
          <p:cNvGrpSpPr/>
          <p:nvPr/>
        </p:nvGrpSpPr>
        <p:grpSpPr>
          <a:xfrm>
            <a:off x="5264146" y="1650996"/>
            <a:ext cx="355610" cy="690574"/>
            <a:chOff x="0" y="0"/>
            <a:chExt cx="355609" cy="690573"/>
          </a:xfrm>
        </p:grpSpPr>
        <p:sp>
          <p:nvSpPr>
            <p:cNvPr id="472" name="Shape 688"/>
            <p:cNvSpPr/>
            <p:nvPr/>
          </p:nvSpPr>
          <p:spPr>
            <a:xfrm>
              <a:off x="-1" y="531815"/>
              <a:ext cx="355611" cy="15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913" y="0"/>
                  </a:lnTo>
                  <a:lnTo>
                    <a:pt x="21600" y="0"/>
                  </a:lnTo>
                  <a:lnTo>
                    <a:pt x="13687" y="21600"/>
                  </a:lnTo>
                  <a:close/>
                </a:path>
              </a:pathLst>
            </a:cu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3" name="Shape 689"/>
            <p:cNvSpPr/>
            <p:nvPr/>
          </p:nvSpPr>
          <p:spPr>
            <a:xfrm>
              <a:off x="179390" y="3173"/>
              <a:ext cx="176219" cy="533409"/>
            </a:xfrm>
            <a:prstGeom prst="rect">
              <a:avLst/>
            </a:pr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4" name="Shape 690"/>
            <p:cNvSpPr/>
            <p:nvPr/>
          </p:nvSpPr>
          <p:spPr>
            <a:xfrm>
              <a:off x="1586" y="153987"/>
              <a:ext cx="238134" cy="533409"/>
            </a:xfrm>
            <a:prstGeom prst="rect">
              <a:avLst/>
            </a:pr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5" name="Shape 691"/>
            <p:cNvSpPr/>
            <p:nvPr/>
          </p:nvSpPr>
          <p:spPr>
            <a:xfrm>
              <a:off x="-1" y="-1"/>
              <a:ext cx="355611" cy="15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913" y="0"/>
                  </a:lnTo>
                  <a:lnTo>
                    <a:pt x="21600" y="0"/>
                  </a:lnTo>
                  <a:lnTo>
                    <a:pt x="13687" y="21600"/>
                  </a:lnTo>
                  <a:close/>
                </a:path>
              </a:pathLst>
            </a:cu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6" name="Shape 692"/>
            <p:cNvSpPr/>
            <p:nvPr/>
          </p:nvSpPr>
          <p:spPr>
            <a:xfrm flipH="1">
              <a:off x="355604" y="11112"/>
              <a:ext cx="5" cy="5207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7" name="Shape 693"/>
            <p:cNvSpPr/>
            <p:nvPr/>
          </p:nvSpPr>
          <p:spPr>
            <a:xfrm flipH="1">
              <a:off x="227016" y="531815"/>
              <a:ext cx="127006" cy="1555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8" name="Shape 694"/>
            <p:cNvSpPr/>
            <p:nvPr/>
          </p:nvSpPr>
          <p:spPr>
            <a:xfrm>
              <a:off x="30163" y="225425"/>
              <a:ext cx="161931" cy="306393"/>
            </a:xfrm>
            <a:prstGeom prst="rect">
              <a:avLst/>
            </a:prstGeom>
            <a:solidFill>
              <a:srgbClr val="3333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9" name="Shape 695"/>
            <p:cNvSpPr/>
            <p:nvPr/>
          </p:nvSpPr>
          <p:spPr>
            <a:xfrm>
              <a:off x="50801" y="317500"/>
              <a:ext cx="127005" cy="1079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81" name="Shape 697"/>
          <p:cNvSpPr/>
          <p:nvPr/>
        </p:nvSpPr>
        <p:spPr>
          <a:xfrm>
            <a:off x="5440361" y="2332034"/>
            <a:ext cx="530232" cy="24130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Shape 698"/>
          <p:cNvSpPr txBox="1"/>
          <p:nvPr/>
        </p:nvSpPr>
        <p:spPr>
          <a:xfrm>
            <a:off x="5678487" y="2071684"/>
            <a:ext cx="292237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s</a:t>
            </a:r>
          </a:p>
        </p:txBody>
      </p:sp>
      <p:pic>
        <p:nvPicPr>
          <p:cNvPr id="48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5237" y="1366837"/>
            <a:ext cx="365131" cy="365131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Shape 700"/>
          <p:cNvSpPr/>
          <p:nvPr/>
        </p:nvSpPr>
        <p:spPr>
          <a:xfrm>
            <a:off x="6586535" y="1677984"/>
            <a:ext cx="149231" cy="71438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5" name="Shape 701"/>
          <p:cNvSpPr/>
          <p:nvPr/>
        </p:nvSpPr>
        <p:spPr>
          <a:xfrm flipH="1" flipV="1">
            <a:off x="6451597" y="1670049"/>
            <a:ext cx="150818" cy="69533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6" name="Shape 702"/>
          <p:cNvSpPr txBox="1"/>
          <p:nvPr/>
        </p:nvSpPr>
        <p:spPr>
          <a:xfrm>
            <a:off x="6938960" y="1797049"/>
            <a:ext cx="5715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2</a:t>
            </a:r>
          </a:p>
        </p:txBody>
      </p:sp>
      <p:sp>
        <p:nvSpPr>
          <p:cNvPr id="487" name="Shape 703"/>
          <p:cNvSpPr txBox="1"/>
          <p:nvPr/>
        </p:nvSpPr>
        <p:spPr>
          <a:xfrm>
            <a:off x="6613525" y="1881184"/>
            <a:ext cx="4191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1</a:t>
            </a:r>
          </a:p>
        </p:txBody>
      </p:sp>
      <p:pic>
        <p:nvPicPr>
          <p:cNvPr id="48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800" y="1341437"/>
            <a:ext cx="379415" cy="382593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Shape 705"/>
          <p:cNvSpPr/>
          <p:nvPr/>
        </p:nvSpPr>
        <p:spPr>
          <a:xfrm flipV="1">
            <a:off x="7145334" y="1700211"/>
            <a:ext cx="209555" cy="814389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Shape 706"/>
          <p:cNvSpPr/>
          <p:nvPr/>
        </p:nvSpPr>
        <p:spPr>
          <a:xfrm flipH="1">
            <a:off x="7272335" y="1762124"/>
            <a:ext cx="219081" cy="822327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1" name="Shape 707"/>
          <p:cNvSpPr txBox="1"/>
          <p:nvPr/>
        </p:nvSpPr>
        <p:spPr>
          <a:xfrm>
            <a:off x="7361235" y="1998659"/>
            <a:ext cx="4191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2</a:t>
            </a:r>
          </a:p>
        </p:txBody>
      </p:sp>
      <p:sp>
        <p:nvSpPr>
          <p:cNvPr id="492" name="Shape 708"/>
          <p:cNvSpPr txBox="1"/>
          <p:nvPr/>
        </p:nvSpPr>
        <p:spPr>
          <a:xfrm>
            <a:off x="6203950" y="1881184"/>
            <a:ext cx="5207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1</a:t>
            </a:r>
          </a:p>
        </p:txBody>
      </p:sp>
      <p:sp>
        <p:nvSpPr>
          <p:cNvPr id="493" name="Shape 709"/>
          <p:cNvSpPr/>
          <p:nvPr/>
        </p:nvSpPr>
        <p:spPr>
          <a:xfrm>
            <a:off x="5994398" y="3548060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4" name="Shape 710"/>
          <p:cNvSpPr/>
          <p:nvPr/>
        </p:nvSpPr>
        <p:spPr>
          <a:xfrm>
            <a:off x="6459535" y="3794123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5" name="Shape 711"/>
          <p:cNvSpPr/>
          <p:nvPr/>
        </p:nvSpPr>
        <p:spPr>
          <a:xfrm>
            <a:off x="6773860" y="3956048"/>
            <a:ext cx="73033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6" name="Shape 712"/>
          <p:cNvSpPr/>
          <p:nvPr/>
        </p:nvSpPr>
        <p:spPr>
          <a:xfrm>
            <a:off x="8245474" y="3924298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7" name="Shape 713"/>
          <p:cNvSpPr/>
          <p:nvPr/>
        </p:nvSpPr>
        <p:spPr>
          <a:xfrm>
            <a:off x="8386760" y="3398835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8" name="Shape 714"/>
          <p:cNvSpPr/>
          <p:nvPr/>
        </p:nvSpPr>
        <p:spPr>
          <a:xfrm>
            <a:off x="7842249" y="2281234"/>
            <a:ext cx="74619" cy="95257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9" name="Shape 715"/>
          <p:cNvSpPr/>
          <p:nvPr/>
        </p:nvSpPr>
        <p:spPr>
          <a:xfrm>
            <a:off x="8437560" y="2933698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50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5837" y="2865434"/>
            <a:ext cx="374656" cy="3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717"/>
          <p:cNvSpPr/>
          <p:nvPr/>
        </p:nvSpPr>
        <p:spPr>
          <a:xfrm>
            <a:off x="5146675" y="3043233"/>
            <a:ext cx="673104" cy="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2" name="Shape 718"/>
          <p:cNvSpPr/>
          <p:nvPr/>
        </p:nvSpPr>
        <p:spPr>
          <a:xfrm flipH="1">
            <a:off x="5183187" y="3159125"/>
            <a:ext cx="66358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Shape 719"/>
          <p:cNvSpPr txBox="1"/>
          <p:nvPr/>
        </p:nvSpPr>
        <p:spPr>
          <a:xfrm>
            <a:off x="5272087" y="3157534"/>
            <a:ext cx="5334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N</a:t>
            </a:r>
          </a:p>
        </p:txBody>
      </p:sp>
      <p:sp>
        <p:nvSpPr>
          <p:cNvPr id="504" name="Shape 720"/>
          <p:cNvSpPr txBox="1"/>
          <p:nvPr/>
        </p:nvSpPr>
        <p:spPr>
          <a:xfrm>
            <a:off x="5273675" y="2690809"/>
            <a:ext cx="5461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N</a:t>
            </a:r>
          </a:p>
        </p:txBody>
      </p:sp>
      <p:sp>
        <p:nvSpPr>
          <p:cNvPr id="505" name="Shape 721"/>
          <p:cNvSpPr txBox="1"/>
          <p:nvPr/>
        </p:nvSpPr>
        <p:spPr>
          <a:xfrm>
            <a:off x="5078412" y="1295400"/>
            <a:ext cx="102870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506" name="Shape 722"/>
          <p:cNvSpPr txBox="1"/>
          <p:nvPr/>
        </p:nvSpPr>
        <p:spPr>
          <a:xfrm>
            <a:off x="5889623" y="2625724"/>
            <a:ext cx="23117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Network (with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abundant bandwidth)</a:t>
            </a:r>
          </a:p>
        </p:txBody>
      </p:sp>
      <p:grpSp>
        <p:nvGrpSpPr>
          <p:cNvPr id="510" name="Group 726"/>
          <p:cNvGrpSpPr/>
          <p:nvPr/>
        </p:nvGrpSpPr>
        <p:grpSpPr>
          <a:xfrm>
            <a:off x="4830759" y="1647819"/>
            <a:ext cx="349267" cy="644540"/>
            <a:chOff x="0" y="-1"/>
            <a:chExt cx="349266" cy="644539"/>
          </a:xfrm>
        </p:grpSpPr>
        <p:sp>
          <p:nvSpPr>
            <p:cNvPr id="507" name="Shape 723"/>
            <p:cNvSpPr/>
            <p:nvPr/>
          </p:nvSpPr>
          <p:spPr>
            <a:xfrm>
              <a:off x="-1" y="1"/>
              <a:ext cx="349264" cy="64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0099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8" name="Shape 724"/>
            <p:cNvSpPr/>
            <p:nvPr/>
          </p:nvSpPr>
          <p:spPr>
            <a:xfrm>
              <a:off x="-1" y="-2"/>
              <a:ext cx="349267" cy="160347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Shape 725"/>
            <p:cNvSpPr/>
            <p:nvPr/>
          </p:nvSpPr>
          <p:spPr>
            <a:xfrm>
              <a:off x="-1" y="1"/>
              <a:ext cx="349264" cy="64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11" name="Shape 727"/>
          <p:cNvSpPr txBox="1"/>
          <p:nvPr/>
        </p:nvSpPr>
        <p:spPr>
          <a:xfrm>
            <a:off x="4781550" y="1828800"/>
            <a:ext cx="41910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512" name="Shape 728"/>
          <p:cNvSpPr txBox="1"/>
          <p:nvPr>
            <p:ph type="body" sz="half" idx="1"/>
          </p:nvPr>
        </p:nvSpPr>
        <p:spPr>
          <a:xfrm>
            <a:off x="385762" y="1614487"/>
            <a:ext cx="3760788" cy="5243513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Char char="r"/>
            </a:pPr>
            <a:r>
              <a:t>server sequentially sends N copies: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NF/u</a:t>
            </a:r>
            <a:r>
              <a:rPr baseline="-25000"/>
              <a:t>s </a:t>
            </a:r>
            <a:r>
              <a:t>time </a:t>
            </a:r>
            <a:endParaRPr sz="1800"/>
          </a:p>
          <a:p>
            <a:pPr marL="304800" indent="-304800">
              <a:buChar char="r"/>
            </a:pPr>
            <a:r>
              <a:t>client i takes F/d</a:t>
            </a:r>
            <a:r>
              <a:rPr baseline="-25000"/>
              <a:t>i </a:t>
            </a:r>
            <a:r>
              <a:t>time to download</a:t>
            </a:r>
          </a:p>
        </p:txBody>
      </p:sp>
      <p:sp>
        <p:nvSpPr>
          <p:cNvPr id="513" name="Shape 729"/>
          <p:cNvSpPr/>
          <p:nvPr/>
        </p:nvSpPr>
        <p:spPr>
          <a:xfrm flipV="1">
            <a:off x="4986335" y="5333997"/>
            <a:ext cx="428632" cy="6921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4" name="Shape 730"/>
          <p:cNvSpPr txBox="1"/>
          <p:nvPr/>
        </p:nvSpPr>
        <p:spPr>
          <a:xfrm>
            <a:off x="4506912" y="5922962"/>
            <a:ext cx="3224709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marL="304800" indent="-304800">
              <a:lnSpc>
                <a:spcPct val="80000"/>
              </a:lnSpc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increases linearly in 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04800" indent="-304800">
              <a:lnSpc>
                <a:spcPct val="80000"/>
              </a:lnSpc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(for large N)</a:t>
            </a:r>
          </a:p>
        </p:txBody>
      </p:sp>
      <p:grpSp>
        <p:nvGrpSpPr>
          <p:cNvPr id="522" name="Group 738"/>
          <p:cNvGrpSpPr/>
          <p:nvPr/>
        </p:nvGrpSpPr>
        <p:grpSpPr>
          <a:xfrm>
            <a:off x="331783" y="4048117"/>
            <a:ext cx="8382008" cy="1829438"/>
            <a:chOff x="-1" y="0"/>
            <a:chExt cx="8382006" cy="1829437"/>
          </a:xfrm>
        </p:grpSpPr>
        <p:sp>
          <p:nvSpPr>
            <p:cNvPr id="515" name="Shape 731"/>
            <p:cNvSpPr/>
            <p:nvPr/>
          </p:nvSpPr>
          <p:spPr>
            <a:xfrm>
              <a:off x="6916737" y="-1"/>
              <a:ext cx="73033" cy="9684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6" name="Shape 732"/>
            <p:cNvSpPr/>
            <p:nvPr/>
          </p:nvSpPr>
          <p:spPr>
            <a:xfrm>
              <a:off x="7513637" y="68261"/>
              <a:ext cx="73033" cy="9684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19" name="Group 735"/>
            <p:cNvGrpSpPr/>
            <p:nvPr/>
          </p:nvGrpSpPr>
          <p:grpSpPr>
            <a:xfrm>
              <a:off x="3592508" y="790573"/>
              <a:ext cx="4460628" cy="749304"/>
              <a:chOff x="-1" y="0"/>
              <a:chExt cx="4460626" cy="749303"/>
            </a:xfrm>
          </p:grpSpPr>
          <p:sp>
            <p:nvSpPr>
              <p:cNvPr id="517" name="Shape 733"/>
              <p:cNvSpPr txBox="1"/>
              <p:nvPr/>
            </p:nvSpPr>
            <p:spPr>
              <a:xfrm>
                <a:off x="-2" y="-1"/>
                <a:ext cx="4460628" cy="614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/>
              <a:p>
                <a:pPr marL="304800" indent="-304800">
                  <a:spcBef>
                    <a:spcPts val="500"/>
                  </a:spcBef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t>= d</a:t>
                </a:r>
                <a:r>
                  <a:rPr baseline="-25000"/>
                  <a:t>cs</a:t>
                </a:r>
                <a:r>
                  <a:t> = max </a:t>
                </a:r>
                <a:r>
                  <a:rPr sz="2800"/>
                  <a:t>{</a:t>
                </a:r>
                <a:r>
                  <a:t> NF/u</a:t>
                </a:r>
                <a:r>
                  <a:rPr baseline="-25000"/>
                  <a:t>s</a:t>
                </a:r>
                <a:r>
                  <a:t>, F/min(d</a:t>
                </a:r>
                <a:r>
                  <a:rPr baseline="-25000"/>
                  <a:t>i</a:t>
                </a:r>
                <a:r>
                  <a:t>) </a:t>
                </a:r>
                <a:r>
                  <a:rPr sz="2800"/>
                  <a:t>}</a:t>
                </a:r>
              </a:p>
            </p:txBody>
          </p:sp>
          <p:sp>
            <p:nvSpPr>
              <p:cNvPr id="518" name="Shape 734"/>
              <p:cNvSpPr txBox="1"/>
              <p:nvPr/>
            </p:nvSpPr>
            <p:spPr>
              <a:xfrm>
                <a:off x="3446108" y="317502"/>
                <a:ext cx="16009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marL="304800" indent="-304800">
                  <a:spcBef>
                    <a:spcPts val="400"/>
                  </a:spcBef>
                  <a:defRPr sz="20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520" name="Shape 736"/>
            <p:cNvSpPr txBox="1"/>
            <p:nvPr/>
          </p:nvSpPr>
          <p:spPr>
            <a:xfrm>
              <a:off x="281830" y="536576"/>
              <a:ext cx="3423395" cy="129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marL="304800" indent="-304800" algn="r">
                <a:lnSpc>
                  <a:spcPct val="80000"/>
                </a:lnSpc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Time to  distribute F </a:t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304800" indent="-304800" algn="r">
                <a:lnSpc>
                  <a:spcPct val="80000"/>
                </a:lnSpc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to N clients using </a:t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304800" indent="-304800" algn="r">
                <a:lnSpc>
                  <a:spcPct val="80000"/>
                </a:lnSpc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client/server approach </a:t>
              </a:r>
            </a:p>
          </p:txBody>
        </p:sp>
        <p:sp>
          <p:nvSpPr>
            <p:cNvPr id="521" name="Shape 737"/>
            <p:cNvSpPr/>
            <p:nvPr/>
          </p:nvSpPr>
          <p:spPr>
            <a:xfrm>
              <a:off x="-2" y="300038"/>
              <a:ext cx="8382008" cy="1498609"/>
            </a:xfrm>
            <a:prstGeom prst="rect">
              <a:avLst/>
            </a:prstGeom>
            <a:noFill/>
            <a:ln w="9525" cap="flat">
              <a:solidFill>
                <a:srgbClr val="FF33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  <p:bldP build="whole" bldLvl="1" animBg="1" rev="0" advAuto="0" spid="514" grpId="2"/>
      <p:bldP build="whole" bldLvl="1" animBg="1" rev="0" advAuto="0" spid="51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740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Shape 741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526" name="Shape 742"/>
          <p:cNvSpPr txBox="1"/>
          <p:nvPr>
            <p:ph type="title"/>
          </p:nvPr>
        </p:nvSpPr>
        <p:spPr>
          <a:xfrm>
            <a:off x="298449" y="0"/>
            <a:ext cx="8520115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</a:lstStyle>
          <a:p>
            <a:pPr/>
            <a:r>
              <a:t>File distribution time: P2P</a:t>
            </a:r>
          </a:p>
        </p:txBody>
      </p:sp>
      <p:sp>
        <p:nvSpPr>
          <p:cNvPr id="527" name="Shape 743"/>
          <p:cNvSpPr/>
          <p:nvPr/>
        </p:nvSpPr>
        <p:spPr>
          <a:xfrm>
            <a:off x="5838555" y="2323926"/>
            <a:ext cx="2428985" cy="1649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1" h="21230" fill="norm" stroke="1" extrusionOk="0">
                <a:moveTo>
                  <a:pt x="3713" y="7"/>
                </a:moveTo>
                <a:cubicBezTo>
                  <a:pt x="1723" y="128"/>
                  <a:pt x="887" y="1109"/>
                  <a:pt x="302" y="2589"/>
                </a:cubicBezTo>
                <a:cubicBezTo>
                  <a:pt x="-283" y="4069"/>
                  <a:pt x="152" y="6961"/>
                  <a:pt x="202" y="8888"/>
                </a:cubicBezTo>
                <a:cubicBezTo>
                  <a:pt x="252" y="10816"/>
                  <a:pt x="1" y="13157"/>
                  <a:pt x="603" y="14155"/>
                </a:cubicBezTo>
                <a:cubicBezTo>
                  <a:pt x="1205" y="15153"/>
                  <a:pt x="2158" y="14017"/>
                  <a:pt x="3813" y="14878"/>
                </a:cubicBezTo>
                <a:cubicBezTo>
                  <a:pt x="5468" y="15738"/>
                  <a:pt x="8444" y="18269"/>
                  <a:pt x="10534" y="19318"/>
                </a:cubicBezTo>
                <a:cubicBezTo>
                  <a:pt x="12624" y="20368"/>
                  <a:pt x="14814" y="21487"/>
                  <a:pt x="16352" y="21177"/>
                </a:cubicBezTo>
                <a:cubicBezTo>
                  <a:pt x="17890" y="20867"/>
                  <a:pt x="18993" y="19731"/>
                  <a:pt x="19762" y="17460"/>
                </a:cubicBezTo>
                <a:cubicBezTo>
                  <a:pt x="20531" y="15188"/>
                  <a:pt x="20949" y="9869"/>
                  <a:pt x="20966" y="7546"/>
                </a:cubicBezTo>
                <a:cubicBezTo>
                  <a:pt x="20983" y="5222"/>
                  <a:pt x="21317" y="4465"/>
                  <a:pt x="19863" y="3519"/>
                </a:cubicBezTo>
                <a:cubicBezTo>
                  <a:pt x="18408" y="2572"/>
                  <a:pt x="14897" y="2469"/>
                  <a:pt x="12239" y="1866"/>
                </a:cubicBezTo>
                <a:cubicBezTo>
                  <a:pt x="9581" y="1264"/>
                  <a:pt x="5702" y="-113"/>
                  <a:pt x="3713" y="7"/>
                </a:cubicBezTo>
                <a:close/>
              </a:path>
            </a:pathLst>
          </a:custGeom>
          <a:solidFill>
            <a:srgbClr val="00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536" name="Group 752"/>
          <p:cNvGrpSpPr/>
          <p:nvPr/>
        </p:nvGrpSpPr>
        <p:grpSpPr>
          <a:xfrm>
            <a:off x="5264146" y="1650996"/>
            <a:ext cx="355610" cy="690574"/>
            <a:chOff x="0" y="0"/>
            <a:chExt cx="355609" cy="690573"/>
          </a:xfrm>
        </p:grpSpPr>
        <p:sp>
          <p:nvSpPr>
            <p:cNvPr id="528" name="Shape 744"/>
            <p:cNvSpPr/>
            <p:nvPr/>
          </p:nvSpPr>
          <p:spPr>
            <a:xfrm>
              <a:off x="-1" y="531815"/>
              <a:ext cx="355611" cy="15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913" y="0"/>
                  </a:lnTo>
                  <a:lnTo>
                    <a:pt x="21600" y="0"/>
                  </a:lnTo>
                  <a:lnTo>
                    <a:pt x="13687" y="21600"/>
                  </a:lnTo>
                  <a:close/>
                </a:path>
              </a:pathLst>
            </a:cu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9" name="Shape 745"/>
            <p:cNvSpPr/>
            <p:nvPr/>
          </p:nvSpPr>
          <p:spPr>
            <a:xfrm>
              <a:off x="179390" y="3173"/>
              <a:ext cx="176219" cy="533409"/>
            </a:xfrm>
            <a:prstGeom prst="rect">
              <a:avLst/>
            </a:pr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0" name="Shape 746"/>
            <p:cNvSpPr/>
            <p:nvPr/>
          </p:nvSpPr>
          <p:spPr>
            <a:xfrm>
              <a:off x="1586" y="153987"/>
              <a:ext cx="238134" cy="533409"/>
            </a:xfrm>
            <a:prstGeom prst="rect">
              <a:avLst/>
            </a:pr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1" name="Shape 747"/>
            <p:cNvSpPr/>
            <p:nvPr/>
          </p:nvSpPr>
          <p:spPr>
            <a:xfrm>
              <a:off x="-1" y="-1"/>
              <a:ext cx="355611" cy="15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913" y="0"/>
                  </a:lnTo>
                  <a:lnTo>
                    <a:pt x="21600" y="0"/>
                  </a:lnTo>
                  <a:lnTo>
                    <a:pt x="13687" y="21600"/>
                  </a:lnTo>
                  <a:close/>
                </a:path>
              </a:pathLst>
            </a:cu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2" name="Shape 748"/>
            <p:cNvSpPr/>
            <p:nvPr/>
          </p:nvSpPr>
          <p:spPr>
            <a:xfrm flipH="1">
              <a:off x="355604" y="11112"/>
              <a:ext cx="5" cy="5207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3" name="Shape 749"/>
            <p:cNvSpPr/>
            <p:nvPr/>
          </p:nvSpPr>
          <p:spPr>
            <a:xfrm flipH="1">
              <a:off x="227016" y="531815"/>
              <a:ext cx="127006" cy="1555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4" name="Shape 750"/>
            <p:cNvSpPr/>
            <p:nvPr/>
          </p:nvSpPr>
          <p:spPr>
            <a:xfrm>
              <a:off x="30163" y="225425"/>
              <a:ext cx="161931" cy="306393"/>
            </a:xfrm>
            <a:prstGeom prst="rect">
              <a:avLst/>
            </a:prstGeom>
            <a:solidFill>
              <a:srgbClr val="3333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5" name="Shape 751"/>
            <p:cNvSpPr/>
            <p:nvPr/>
          </p:nvSpPr>
          <p:spPr>
            <a:xfrm>
              <a:off x="50801" y="317500"/>
              <a:ext cx="127005" cy="1079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37" name="Shape 753"/>
          <p:cNvSpPr/>
          <p:nvPr/>
        </p:nvSpPr>
        <p:spPr>
          <a:xfrm>
            <a:off x="5440361" y="2332034"/>
            <a:ext cx="530232" cy="24130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8" name="Shape 754"/>
          <p:cNvSpPr txBox="1"/>
          <p:nvPr/>
        </p:nvSpPr>
        <p:spPr>
          <a:xfrm>
            <a:off x="5678487" y="2071684"/>
            <a:ext cx="292237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s</a:t>
            </a:r>
          </a:p>
        </p:txBody>
      </p:sp>
      <p:pic>
        <p:nvPicPr>
          <p:cNvPr id="53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5237" y="1366837"/>
            <a:ext cx="365131" cy="36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Shape 756"/>
          <p:cNvSpPr/>
          <p:nvPr/>
        </p:nvSpPr>
        <p:spPr>
          <a:xfrm>
            <a:off x="6586535" y="1677984"/>
            <a:ext cx="149231" cy="71438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Shape 757"/>
          <p:cNvSpPr/>
          <p:nvPr/>
        </p:nvSpPr>
        <p:spPr>
          <a:xfrm flipH="1" flipV="1">
            <a:off x="6451597" y="1670049"/>
            <a:ext cx="150818" cy="69533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Shape 758"/>
          <p:cNvSpPr txBox="1"/>
          <p:nvPr/>
        </p:nvSpPr>
        <p:spPr>
          <a:xfrm>
            <a:off x="6938960" y="1797049"/>
            <a:ext cx="5715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2</a:t>
            </a:r>
          </a:p>
        </p:txBody>
      </p:sp>
      <p:sp>
        <p:nvSpPr>
          <p:cNvPr id="543" name="Shape 759"/>
          <p:cNvSpPr txBox="1"/>
          <p:nvPr/>
        </p:nvSpPr>
        <p:spPr>
          <a:xfrm>
            <a:off x="6613525" y="1881184"/>
            <a:ext cx="4191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1</a:t>
            </a:r>
          </a:p>
        </p:txBody>
      </p:sp>
      <p:pic>
        <p:nvPicPr>
          <p:cNvPr id="54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800" y="1341437"/>
            <a:ext cx="379415" cy="38259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Shape 761"/>
          <p:cNvSpPr/>
          <p:nvPr/>
        </p:nvSpPr>
        <p:spPr>
          <a:xfrm flipV="1">
            <a:off x="7145334" y="1700211"/>
            <a:ext cx="209555" cy="814389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Shape 762"/>
          <p:cNvSpPr/>
          <p:nvPr/>
        </p:nvSpPr>
        <p:spPr>
          <a:xfrm flipH="1">
            <a:off x="7272335" y="1762124"/>
            <a:ext cx="219081" cy="822327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Shape 763"/>
          <p:cNvSpPr txBox="1"/>
          <p:nvPr/>
        </p:nvSpPr>
        <p:spPr>
          <a:xfrm>
            <a:off x="7361235" y="1998659"/>
            <a:ext cx="4191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2</a:t>
            </a:r>
          </a:p>
        </p:txBody>
      </p:sp>
      <p:sp>
        <p:nvSpPr>
          <p:cNvPr id="548" name="Shape 764"/>
          <p:cNvSpPr txBox="1"/>
          <p:nvPr/>
        </p:nvSpPr>
        <p:spPr>
          <a:xfrm>
            <a:off x="6203950" y="1881184"/>
            <a:ext cx="5207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1</a:t>
            </a:r>
          </a:p>
        </p:txBody>
      </p:sp>
      <p:sp>
        <p:nvSpPr>
          <p:cNvPr id="549" name="Shape 765"/>
          <p:cNvSpPr/>
          <p:nvPr/>
        </p:nvSpPr>
        <p:spPr>
          <a:xfrm>
            <a:off x="5994398" y="3548060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0" name="Shape 766"/>
          <p:cNvSpPr/>
          <p:nvPr/>
        </p:nvSpPr>
        <p:spPr>
          <a:xfrm>
            <a:off x="6459535" y="3794123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1" name="Shape 767"/>
          <p:cNvSpPr/>
          <p:nvPr/>
        </p:nvSpPr>
        <p:spPr>
          <a:xfrm>
            <a:off x="6773860" y="3956048"/>
            <a:ext cx="73033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2" name="Shape 768"/>
          <p:cNvSpPr/>
          <p:nvPr/>
        </p:nvSpPr>
        <p:spPr>
          <a:xfrm>
            <a:off x="7248524" y="4048123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3" name="Shape 769"/>
          <p:cNvSpPr/>
          <p:nvPr/>
        </p:nvSpPr>
        <p:spPr>
          <a:xfrm>
            <a:off x="7845424" y="4116385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4" name="Shape 770"/>
          <p:cNvSpPr/>
          <p:nvPr/>
        </p:nvSpPr>
        <p:spPr>
          <a:xfrm>
            <a:off x="8245474" y="3924298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5" name="Shape 771"/>
          <p:cNvSpPr/>
          <p:nvPr/>
        </p:nvSpPr>
        <p:spPr>
          <a:xfrm>
            <a:off x="8386760" y="3398835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6" name="Shape 772"/>
          <p:cNvSpPr/>
          <p:nvPr/>
        </p:nvSpPr>
        <p:spPr>
          <a:xfrm>
            <a:off x="7842249" y="2281234"/>
            <a:ext cx="74619" cy="95257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7" name="Shape 773"/>
          <p:cNvSpPr/>
          <p:nvPr/>
        </p:nvSpPr>
        <p:spPr>
          <a:xfrm>
            <a:off x="8437560" y="2933698"/>
            <a:ext cx="74619" cy="968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55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5837" y="2865434"/>
            <a:ext cx="374656" cy="3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Shape 775"/>
          <p:cNvSpPr/>
          <p:nvPr/>
        </p:nvSpPr>
        <p:spPr>
          <a:xfrm>
            <a:off x="5146675" y="3043233"/>
            <a:ext cx="673104" cy="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0" name="Shape 776"/>
          <p:cNvSpPr/>
          <p:nvPr/>
        </p:nvSpPr>
        <p:spPr>
          <a:xfrm flipH="1">
            <a:off x="5183187" y="3159125"/>
            <a:ext cx="66358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Shape 777"/>
          <p:cNvSpPr txBox="1"/>
          <p:nvPr/>
        </p:nvSpPr>
        <p:spPr>
          <a:xfrm>
            <a:off x="5272087" y="3157534"/>
            <a:ext cx="533406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r>
              <a:rPr baseline="-25000"/>
              <a:t>N</a:t>
            </a:r>
          </a:p>
        </p:txBody>
      </p:sp>
      <p:sp>
        <p:nvSpPr>
          <p:cNvPr id="562" name="Shape 778"/>
          <p:cNvSpPr txBox="1"/>
          <p:nvPr/>
        </p:nvSpPr>
        <p:spPr>
          <a:xfrm>
            <a:off x="5273675" y="2690809"/>
            <a:ext cx="546100" cy="3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N</a:t>
            </a:r>
          </a:p>
        </p:txBody>
      </p:sp>
      <p:sp>
        <p:nvSpPr>
          <p:cNvPr id="563" name="Shape 779"/>
          <p:cNvSpPr txBox="1"/>
          <p:nvPr/>
        </p:nvSpPr>
        <p:spPr>
          <a:xfrm>
            <a:off x="5078412" y="1295400"/>
            <a:ext cx="102870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564" name="Shape 780"/>
          <p:cNvSpPr txBox="1"/>
          <p:nvPr/>
        </p:nvSpPr>
        <p:spPr>
          <a:xfrm>
            <a:off x="5889623" y="2625724"/>
            <a:ext cx="23117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Network (with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abundant bandwidth)</a:t>
            </a:r>
          </a:p>
        </p:txBody>
      </p:sp>
      <p:grpSp>
        <p:nvGrpSpPr>
          <p:cNvPr id="568" name="Group 784"/>
          <p:cNvGrpSpPr/>
          <p:nvPr/>
        </p:nvGrpSpPr>
        <p:grpSpPr>
          <a:xfrm>
            <a:off x="4830759" y="1647819"/>
            <a:ext cx="349267" cy="644540"/>
            <a:chOff x="0" y="-1"/>
            <a:chExt cx="349266" cy="644539"/>
          </a:xfrm>
        </p:grpSpPr>
        <p:sp>
          <p:nvSpPr>
            <p:cNvPr id="565" name="Shape 781"/>
            <p:cNvSpPr/>
            <p:nvPr/>
          </p:nvSpPr>
          <p:spPr>
            <a:xfrm>
              <a:off x="-1" y="1"/>
              <a:ext cx="349264" cy="64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0099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6" name="Shape 782"/>
            <p:cNvSpPr/>
            <p:nvPr/>
          </p:nvSpPr>
          <p:spPr>
            <a:xfrm>
              <a:off x="-1" y="-2"/>
              <a:ext cx="349267" cy="160347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7" name="Shape 783"/>
            <p:cNvSpPr/>
            <p:nvPr/>
          </p:nvSpPr>
          <p:spPr>
            <a:xfrm>
              <a:off x="-1" y="1"/>
              <a:ext cx="349264" cy="64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69" name="Shape 785"/>
          <p:cNvSpPr txBox="1"/>
          <p:nvPr/>
        </p:nvSpPr>
        <p:spPr>
          <a:xfrm>
            <a:off x="4781550" y="1828800"/>
            <a:ext cx="41910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570" name="Shape 786"/>
          <p:cNvSpPr txBox="1"/>
          <p:nvPr>
            <p:ph type="body" sz="half" idx="1"/>
          </p:nvPr>
        </p:nvSpPr>
        <p:spPr>
          <a:xfrm>
            <a:off x="385759" y="1614484"/>
            <a:ext cx="3968757" cy="4546607"/>
          </a:xfrm>
          <a:prstGeom prst="rect">
            <a:avLst/>
          </a:prstGeom>
        </p:spPr>
        <p:txBody>
          <a:bodyPr lIns="0" tIns="0" rIns="0" bIns="0"/>
          <a:lstStyle/>
          <a:p>
            <a:pPr marL="261256" indent="-261256">
              <a:spcBef>
                <a:spcPts val="0"/>
              </a:spcBef>
              <a:buChar char="r"/>
              <a:defRPr sz="2400"/>
            </a:pPr>
            <a:r>
              <a:t>server must send one copy: F/u</a:t>
            </a:r>
            <a:r>
              <a:rPr baseline="-25000"/>
              <a:t>s </a:t>
            </a:r>
            <a:r>
              <a:t>time 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client i takes F/d</a:t>
            </a:r>
            <a:r>
              <a:rPr baseline="-25000"/>
              <a:t>i </a:t>
            </a:r>
            <a:r>
              <a:t>time to download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NF bits must be downloaded (aggregate)</a:t>
            </a:r>
          </a:p>
        </p:txBody>
      </p:sp>
      <p:sp>
        <p:nvSpPr>
          <p:cNvPr id="571" name="Shape 787"/>
          <p:cNvSpPr txBox="1"/>
          <p:nvPr/>
        </p:nvSpPr>
        <p:spPr>
          <a:xfrm>
            <a:off x="839784" y="4341812"/>
            <a:ext cx="6350007" cy="55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Thonburi"/>
              <a:buChar char="r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fastest possible upload rate: u</a:t>
            </a:r>
            <a:r>
              <a:rPr baseline="-25000"/>
              <a:t>s</a:t>
            </a:r>
            <a:r>
              <a:t> +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u</a:t>
            </a:r>
            <a:r>
              <a:rPr baseline="-25000"/>
              <a:t>i</a:t>
            </a:r>
          </a:p>
        </p:txBody>
      </p:sp>
      <p:grpSp>
        <p:nvGrpSpPr>
          <p:cNvPr id="575" name="Group 791"/>
          <p:cNvGrpSpPr/>
          <p:nvPr/>
        </p:nvGrpSpPr>
        <p:grpSpPr>
          <a:xfrm>
            <a:off x="1150931" y="5318116"/>
            <a:ext cx="7437451" cy="1095388"/>
            <a:chOff x="0" y="-1"/>
            <a:chExt cx="7437449" cy="1095386"/>
          </a:xfrm>
        </p:grpSpPr>
        <p:sp>
          <p:nvSpPr>
            <p:cNvPr id="572" name="Shape 788"/>
            <p:cNvSpPr txBox="1"/>
            <p:nvPr/>
          </p:nvSpPr>
          <p:spPr>
            <a:xfrm>
              <a:off x="261936" y="187325"/>
              <a:ext cx="7175514" cy="614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304800" indent="-304800">
                <a:spcBef>
                  <a:spcPts val="500"/>
                </a:spcBef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d</a:t>
              </a:r>
              <a:r>
                <a:rPr baseline="-25000"/>
                <a:t>P2P</a:t>
              </a:r>
              <a:r>
                <a:t> = max </a:t>
              </a:r>
              <a:r>
                <a:rPr sz="2800"/>
                <a:t>{</a:t>
              </a:r>
              <a:r>
                <a:t> F/u</a:t>
              </a:r>
              <a:r>
                <a:rPr baseline="-25000"/>
                <a:t>s</a:t>
              </a:r>
              <a:r>
                <a:t>, F/min(d</a:t>
              </a:r>
              <a:r>
                <a:rPr baseline="-25000"/>
                <a:t>i</a:t>
              </a:r>
              <a:r>
                <a:t>) , NF/(u</a:t>
              </a:r>
              <a:r>
                <a:rPr baseline="-25000"/>
                <a:t>s</a:t>
              </a:r>
              <a:r>
                <a:t> + </a:t>
              </a:r>
              <a:r>
                <a:rPr sz="32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u</a:t>
              </a:r>
              <a:r>
                <a:rPr baseline="-25000"/>
                <a:t>i</a:t>
              </a:r>
              <a:r>
                <a:t>)</a:t>
              </a:r>
              <a:r>
                <a:rPr baseline="-25000"/>
                <a:t> </a:t>
              </a:r>
              <a:r>
                <a:rPr sz="2800"/>
                <a:t>}</a:t>
              </a:r>
            </a:p>
          </p:txBody>
        </p:sp>
        <p:sp>
          <p:nvSpPr>
            <p:cNvPr id="573" name="Shape 789"/>
            <p:cNvSpPr txBox="1"/>
            <p:nvPr/>
          </p:nvSpPr>
          <p:spPr>
            <a:xfrm>
              <a:off x="4062416" y="554039"/>
              <a:ext cx="16009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04800" indent="-304800">
                <a:spcBef>
                  <a:spcPts val="400"/>
                </a:spcBef>
                <a:defRPr sz="20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574" name="Shape 790"/>
            <p:cNvSpPr/>
            <p:nvPr/>
          </p:nvSpPr>
          <p:spPr>
            <a:xfrm>
              <a:off x="-1" y="-2"/>
              <a:ext cx="6842137" cy="1095387"/>
            </a:xfrm>
            <a:prstGeom prst="rect">
              <a:avLst/>
            </a:prstGeom>
            <a:noFill/>
            <a:ln w="9525" cap="flat">
              <a:solidFill>
                <a:srgbClr val="FF33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793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78" name="Shape 794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graphicFrame>
        <p:nvGraphicFramePr>
          <p:cNvPr id="579" name="Chart 795"/>
          <p:cNvGraphicFramePr/>
          <p:nvPr/>
        </p:nvGraphicFramePr>
        <p:xfrm>
          <a:off x="1516317" y="2140494"/>
          <a:ext cx="5877502" cy="392603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80" name="Shape 796"/>
          <p:cNvSpPr txBox="1"/>
          <p:nvPr/>
        </p:nvSpPr>
        <p:spPr>
          <a:xfrm>
            <a:off x="298450" y="482600"/>
            <a:ext cx="85344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32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Server-client vs. P2P: example</a:t>
            </a:r>
          </a:p>
        </p:txBody>
      </p:sp>
      <p:sp>
        <p:nvSpPr>
          <p:cNvPr id="581" name="Shape 797"/>
          <p:cNvSpPr txBox="1"/>
          <p:nvPr/>
        </p:nvSpPr>
        <p:spPr>
          <a:xfrm>
            <a:off x="433382" y="1292225"/>
            <a:ext cx="7742586" cy="55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Client upload rate = u,  F/u = 1 hour,  u</a:t>
            </a:r>
            <a:r>
              <a:rPr baseline="-25000"/>
              <a:t>s</a:t>
            </a:r>
            <a:r>
              <a:t> = 10u,  d</a:t>
            </a:r>
            <a:r>
              <a:rPr baseline="-25000"/>
              <a:t>min</a:t>
            </a:r>
            <a:r>
              <a:t> ≥ u</a:t>
            </a:r>
            <a:r>
              <a:rPr baseline="-25000"/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799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84" name="Shape 800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585" name="Shape 801"/>
          <p:cNvSpPr txBox="1"/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File distribution: BitTorrent </a:t>
            </a:r>
          </a:p>
        </p:txBody>
      </p:sp>
      <p:sp>
        <p:nvSpPr>
          <p:cNvPr id="586" name="Shape 802"/>
          <p:cNvSpPr txBox="1"/>
          <p:nvPr/>
        </p:nvSpPr>
        <p:spPr>
          <a:xfrm>
            <a:off x="1322387" y="1965325"/>
            <a:ext cx="338871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400" u="sng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tracker:</a:t>
            </a:r>
            <a:r>
              <a:rPr u="none">
                <a:solidFill>
                  <a:srgbClr val="000000"/>
                </a:solidFill>
              </a:rPr>
              <a:t> tracks peers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participating in torrent</a:t>
            </a:r>
          </a:p>
        </p:txBody>
      </p:sp>
      <p:sp>
        <p:nvSpPr>
          <p:cNvPr id="587" name="Shape 803"/>
          <p:cNvSpPr txBox="1"/>
          <p:nvPr/>
        </p:nvSpPr>
        <p:spPr>
          <a:xfrm>
            <a:off x="5778496" y="1989133"/>
            <a:ext cx="2717504" cy="125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marL="304800" indent="-304800">
              <a:lnSpc>
                <a:spcPct val="75000"/>
              </a:lnSpc>
              <a:spcBef>
                <a:spcPts val="500"/>
              </a:spcBef>
              <a:defRPr sz="2400" u="sng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torrent:</a:t>
            </a:r>
            <a:r>
              <a:rPr u="none">
                <a:solidFill>
                  <a:srgbClr val="000000"/>
                </a:solidFill>
              </a:rPr>
              <a:t> group of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04800" indent="-304800">
              <a:lnSpc>
                <a:spcPct val="75000"/>
              </a:lnSpc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peers exchanging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04800" indent="-304800">
              <a:lnSpc>
                <a:spcPct val="75000"/>
              </a:lnSpc>
              <a:spcBef>
                <a:spcPts val="50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chunks of a file</a:t>
            </a:r>
          </a:p>
        </p:txBody>
      </p:sp>
      <p:grpSp>
        <p:nvGrpSpPr>
          <p:cNvPr id="626" name="Group 842"/>
          <p:cNvGrpSpPr/>
          <p:nvPr/>
        </p:nvGrpSpPr>
        <p:grpSpPr>
          <a:xfrm>
            <a:off x="1243007" y="2792406"/>
            <a:ext cx="5408625" cy="3863989"/>
            <a:chOff x="0" y="0"/>
            <a:chExt cx="5408624" cy="3863987"/>
          </a:xfrm>
        </p:grpSpPr>
        <p:grpSp>
          <p:nvGrpSpPr>
            <p:cNvPr id="596" name="Group 812"/>
            <p:cNvGrpSpPr/>
            <p:nvPr/>
          </p:nvGrpSpPr>
          <p:grpSpPr>
            <a:xfrm>
              <a:off x="928956" y="20631"/>
              <a:ext cx="538334" cy="773129"/>
              <a:chOff x="0" y="-1"/>
              <a:chExt cx="538333" cy="773128"/>
            </a:xfrm>
          </p:grpSpPr>
          <p:sp>
            <p:nvSpPr>
              <p:cNvPr id="588" name="Shape 804"/>
              <p:cNvSpPr/>
              <p:nvPr/>
            </p:nvSpPr>
            <p:spPr>
              <a:xfrm>
                <a:off x="-1" y="593361"/>
                <a:ext cx="536746" cy="17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834" y="0"/>
                    </a:lnTo>
                    <a:lnTo>
                      <a:pt x="21600" y="0"/>
                    </a:lnTo>
                    <a:lnTo>
                      <a:pt x="15766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9" name="Shape 805"/>
              <p:cNvSpPr/>
              <p:nvPr/>
            </p:nvSpPr>
            <p:spPr>
              <a:xfrm>
                <a:off x="271544" y="4770"/>
                <a:ext cx="260432" cy="594959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0" name="Shape 806"/>
              <p:cNvSpPr/>
              <p:nvPr/>
            </p:nvSpPr>
            <p:spPr>
              <a:xfrm>
                <a:off x="3177" y="173394"/>
                <a:ext cx="352535" cy="594958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1" name="Shape 807"/>
              <p:cNvSpPr/>
              <p:nvPr/>
            </p:nvSpPr>
            <p:spPr>
              <a:xfrm>
                <a:off x="-1" y="-2"/>
                <a:ext cx="536746" cy="178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834" y="0"/>
                    </a:lnTo>
                    <a:lnTo>
                      <a:pt x="21600" y="0"/>
                    </a:lnTo>
                    <a:lnTo>
                      <a:pt x="15766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2" name="Shape 808"/>
              <p:cNvSpPr/>
              <p:nvPr/>
            </p:nvSpPr>
            <p:spPr>
              <a:xfrm flipH="1">
                <a:off x="538327" y="11136"/>
                <a:ext cx="6" cy="58223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3" name="Shape 809"/>
              <p:cNvSpPr/>
              <p:nvPr/>
            </p:nvSpPr>
            <p:spPr>
              <a:xfrm flipH="1">
                <a:off x="343007" y="593361"/>
                <a:ext cx="193738" cy="17499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4" name="Shape 810"/>
              <p:cNvSpPr/>
              <p:nvPr/>
            </p:nvSpPr>
            <p:spPr>
              <a:xfrm>
                <a:off x="46053" y="251342"/>
                <a:ext cx="238200" cy="342022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5" name="Shape 811"/>
              <p:cNvSpPr/>
              <p:nvPr/>
            </p:nvSpPr>
            <p:spPr>
              <a:xfrm>
                <a:off x="77812" y="354744"/>
                <a:ext cx="185798" cy="120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597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6557" y="1711327"/>
              <a:ext cx="444636" cy="330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6710" y="3384556"/>
              <a:ext cx="444636" cy="3302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9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56206" y="2708279"/>
              <a:ext cx="444637" cy="331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0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0517" y="3105154"/>
              <a:ext cx="444639" cy="330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1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16219" y="3532192"/>
              <a:ext cx="444636" cy="3317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2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44929" y="1831978"/>
              <a:ext cx="444639" cy="3302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3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32638" y="195264"/>
              <a:ext cx="444636" cy="331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4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63984" y="820739"/>
              <a:ext cx="444640" cy="331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5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77814" y="112713"/>
              <a:ext cx="444636" cy="330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6" name="Shape 822"/>
            <p:cNvSpPr/>
            <p:nvPr/>
          </p:nvSpPr>
          <p:spPr>
            <a:xfrm flipH="1">
              <a:off x="1103636" y="806452"/>
              <a:ext cx="6" cy="917581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7" name="Shape 823"/>
            <p:cNvSpPr/>
            <p:nvPr/>
          </p:nvSpPr>
          <p:spPr>
            <a:xfrm flipV="1">
              <a:off x="1254493" y="479427"/>
              <a:ext cx="975017" cy="1309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8" name="Shape 824"/>
            <p:cNvSpPr/>
            <p:nvPr/>
          </p:nvSpPr>
          <p:spPr>
            <a:xfrm flipV="1">
              <a:off x="1292604" y="982665"/>
              <a:ext cx="3749195" cy="8842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9" name="Shape 825"/>
            <p:cNvSpPr/>
            <p:nvPr/>
          </p:nvSpPr>
          <p:spPr>
            <a:xfrm>
              <a:off x="1252905" y="2006603"/>
              <a:ext cx="2755128" cy="111443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0" name="Shape 826"/>
            <p:cNvSpPr/>
            <p:nvPr/>
          </p:nvSpPr>
          <p:spPr>
            <a:xfrm>
              <a:off x="2481990" y="492125"/>
              <a:ext cx="2529638" cy="13747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1" name="Shape 827"/>
            <p:cNvSpPr/>
            <p:nvPr/>
          </p:nvSpPr>
          <p:spPr>
            <a:xfrm flipH="1">
              <a:off x="1843628" y="500064"/>
              <a:ext cx="512919" cy="21955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2" name="Shape 828"/>
            <p:cNvSpPr/>
            <p:nvPr/>
          </p:nvSpPr>
          <p:spPr>
            <a:xfrm flipH="1" flipV="1">
              <a:off x="4311330" y="390526"/>
              <a:ext cx="776522" cy="4270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3" name="Shape 829"/>
            <p:cNvSpPr/>
            <p:nvPr/>
          </p:nvSpPr>
          <p:spPr>
            <a:xfrm flipH="1">
              <a:off x="3071129" y="1144589"/>
              <a:ext cx="2027839" cy="2206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4" name="Shape 830"/>
            <p:cNvSpPr/>
            <p:nvPr/>
          </p:nvSpPr>
          <p:spPr>
            <a:xfrm flipH="1">
              <a:off x="3158465" y="3328991"/>
              <a:ext cx="738410" cy="16351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5" name="Shape 831"/>
            <p:cNvSpPr/>
            <p:nvPr/>
          </p:nvSpPr>
          <p:spPr>
            <a:xfrm flipH="1">
              <a:off x="1969079" y="434976"/>
              <a:ext cx="2053246" cy="23368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6" name="Shape 832"/>
            <p:cNvSpPr/>
            <p:nvPr/>
          </p:nvSpPr>
          <p:spPr>
            <a:xfrm flipV="1">
              <a:off x="1980193" y="2051053"/>
              <a:ext cx="3006027" cy="8191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7" name="Shape 833"/>
            <p:cNvSpPr/>
            <p:nvPr/>
          </p:nvSpPr>
          <p:spPr>
            <a:xfrm>
              <a:off x="4222402" y="412751"/>
              <a:ext cx="963902" cy="140970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8" name="Shape 834"/>
            <p:cNvSpPr/>
            <p:nvPr/>
          </p:nvSpPr>
          <p:spPr>
            <a:xfrm>
              <a:off x="4284333" y="3351216"/>
              <a:ext cx="376354" cy="2174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9" name="Shape 835"/>
            <p:cNvSpPr/>
            <p:nvPr/>
          </p:nvSpPr>
          <p:spPr>
            <a:xfrm>
              <a:off x="3169581" y="3646494"/>
              <a:ext cx="1491106" cy="15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0" name="Shape 836"/>
            <p:cNvSpPr txBox="1"/>
            <p:nvPr/>
          </p:nvSpPr>
          <p:spPr>
            <a:xfrm>
              <a:off x="-1" y="1023939"/>
              <a:ext cx="1047354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obtain list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defRPr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of peers</a:t>
              </a:r>
              <a:r>
                <a: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621" name="Shape 837"/>
            <p:cNvSpPr txBox="1"/>
            <p:nvPr/>
          </p:nvSpPr>
          <p:spPr>
            <a:xfrm>
              <a:off x="2991729" y="1701802"/>
              <a:ext cx="837507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trading </a:t>
              </a:r>
              <a:endParaRPr sz="24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defRPr sz="16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chunks</a:t>
              </a:r>
            </a:p>
          </p:txBody>
        </p:sp>
        <p:sp>
          <p:nvSpPr>
            <p:cNvPr id="622" name="Shape 838"/>
            <p:cNvSpPr/>
            <p:nvPr/>
          </p:nvSpPr>
          <p:spPr>
            <a:xfrm flipH="1">
              <a:off x="4836948" y="2160591"/>
              <a:ext cx="338243" cy="13652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623" name="image8.png" descr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3986" y="1982791"/>
              <a:ext cx="562146" cy="604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4" name="Shape 840"/>
            <p:cNvSpPr txBox="1"/>
            <p:nvPr/>
          </p:nvSpPr>
          <p:spPr>
            <a:xfrm>
              <a:off x="1449813" y="2990853"/>
              <a:ext cx="517823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peer</a:t>
              </a:r>
            </a:p>
          </p:txBody>
        </p:sp>
        <p:sp>
          <p:nvSpPr>
            <p:cNvPr id="625" name="Shape 841"/>
            <p:cNvSpPr/>
            <p:nvPr/>
          </p:nvSpPr>
          <p:spPr>
            <a:xfrm>
              <a:off x="525616" y="-1"/>
              <a:ext cx="346183" cy="312743"/>
            </a:xfrm>
            <a:prstGeom prst="line">
              <a:avLst/>
            </a:prstGeom>
            <a:noFill/>
            <a:ln w="952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27" name="Shape 843"/>
          <p:cNvSpPr txBox="1"/>
          <p:nvPr/>
        </p:nvSpPr>
        <p:spPr>
          <a:xfrm>
            <a:off x="614359" y="1416050"/>
            <a:ext cx="4000507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609600" indent="-609600">
              <a:spcBef>
                <a:spcPts val="500"/>
              </a:spcBef>
              <a:buClr>
                <a:srgbClr val="3333CC"/>
              </a:buClr>
              <a:buSzPct val="85000"/>
              <a:buFont typeface="Thonburi"/>
              <a:buChar char="r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P2P file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845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30" name="Shape 846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631" name="Shape 847"/>
          <p:cNvSpPr txBox="1"/>
          <p:nvPr>
            <p:ph type="title"/>
          </p:nvPr>
        </p:nvSpPr>
        <p:spPr>
          <a:xfrm>
            <a:off x="312737" y="749300"/>
            <a:ext cx="7772401" cy="1374775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BitTorrent (1)</a:t>
            </a:r>
          </a:p>
        </p:txBody>
      </p:sp>
      <p:sp>
        <p:nvSpPr>
          <p:cNvPr id="632" name="Shape 848"/>
          <p:cNvSpPr txBox="1"/>
          <p:nvPr>
            <p:ph type="body" idx="1"/>
          </p:nvPr>
        </p:nvSpPr>
        <p:spPr>
          <a:xfrm>
            <a:off x="212724" y="2124074"/>
            <a:ext cx="8120065" cy="4733927"/>
          </a:xfrm>
          <a:prstGeom prst="rect">
            <a:avLst/>
          </a:prstGeom>
        </p:spPr>
        <p:txBody>
          <a:bodyPr lIns="0" tIns="0" rIns="0" bIns="0"/>
          <a:lstStyle/>
          <a:p>
            <a:pPr marL="261256" indent="-261256">
              <a:spcBef>
                <a:spcPts val="0"/>
              </a:spcBef>
              <a:buChar char="r"/>
              <a:defRPr sz="2400"/>
            </a:pPr>
            <a:r>
              <a:t>file divided into 256KB </a:t>
            </a:r>
            <a:r>
              <a:rPr>
                <a:solidFill>
                  <a:srgbClr val="FF3300"/>
                </a:solidFill>
              </a:rPr>
              <a:t>chunks</a:t>
            </a:r>
            <a:r>
              <a:t>.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peer joining torrent: 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has no chunks, but will accumulate them over time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registers with tracker to get list of peers, connects to subset of peers (“neighbors”)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while downloading,  peer uploads chunks to other peers. 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peers may come and go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once peer has entire file, it may (selfishly) leave or (altruistically) remain</a:t>
            </a:r>
          </a:p>
        </p:txBody>
      </p:sp>
      <p:grpSp>
        <p:nvGrpSpPr>
          <p:cNvPr id="667" name="Group 883"/>
          <p:cNvGrpSpPr/>
          <p:nvPr/>
        </p:nvGrpSpPr>
        <p:grpSpPr>
          <a:xfrm>
            <a:off x="5521317" y="233355"/>
            <a:ext cx="2962290" cy="2882913"/>
            <a:chOff x="0" y="-2"/>
            <a:chExt cx="2962289" cy="2882911"/>
          </a:xfrm>
        </p:grpSpPr>
        <p:grpSp>
          <p:nvGrpSpPr>
            <p:cNvPr id="641" name="Group 857"/>
            <p:cNvGrpSpPr/>
            <p:nvPr/>
          </p:nvGrpSpPr>
          <p:grpSpPr>
            <a:xfrm>
              <a:off x="298446" y="-3"/>
              <a:ext cx="322272" cy="579451"/>
              <a:chOff x="0" y="-1"/>
              <a:chExt cx="322271" cy="579449"/>
            </a:xfrm>
          </p:grpSpPr>
          <p:sp>
            <p:nvSpPr>
              <p:cNvPr id="633" name="Shape 849"/>
              <p:cNvSpPr/>
              <p:nvPr/>
            </p:nvSpPr>
            <p:spPr>
              <a:xfrm>
                <a:off x="-1" y="444502"/>
                <a:ext cx="320681" cy="134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367" y="0"/>
                    </a:lnTo>
                    <a:lnTo>
                      <a:pt x="21600" y="0"/>
                    </a:lnTo>
                    <a:lnTo>
                      <a:pt x="1423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34" name="Shape 850"/>
              <p:cNvSpPr/>
              <p:nvPr/>
            </p:nvSpPr>
            <p:spPr>
              <a:xfrm>
                <a:off x="162729" y="3175"/>
                <a:ext cx="159542" cy="444505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35" name="Shape 851"/>
              <p:cNvSpPr/>
              <p:nvPr/>
            </p:nvSpPr>
            <p:spPr>
              <a:xfrm>
                <a:off x="1595" y="130175"/>
                <a:ext cx="215381" cy="444507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36" name="Shape 852"/>
              <p:cNvSpPr/>
              <p:nvPr/>
            </p:nvSpPr>
            <p:spPr>
              <a:xfrm>
                <a:off x="-1" y="-2"/>
                <a:ext cx="320681" cy="133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367" y="0"/>
                    </a:lnTo>
                    <a:lnTo>
                      <a:pt x="21600" y="0"/>
                    </a:lnTo>
                    <a:lnTo>
                      <a:pt x="14233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37" name="Shape 853"/>
              <p:cNvSpPr/>
              <p:nvPr/>
            </p:nvSpPr>
            <p:spPr>
              <a:xfrm flipH="1">
                <a:off x="320674" y="7937"/>
                <a:ext cx="6" cy="4365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8" name="Shape 854"/>
              <p:cNvSpPr/>
              <p:nvPr/>
            </p:nvSpPr>
            <p:spPr>
              <a:xfrm flipH="1">
                <a:off x="204212" y="444502"/>
                <a:ext cx="116468" cy="13018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9" name="Shape 855"/>
              <p:cNvSpPr/>
              <p:nvPr/>
            </p:nvSpPr>
            <p:spPr>
              <a:xfrm>
                <a:off x="27123" y="187325"/>
                <a:ext cx="148374" cy="257181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40" name="Shape 856"/>
              <p:cNvSpPr/>
              <p:nvPr/>
            </p:nvSpPr>
            <p:spPr>
              <a:xfrm>
                <a:off x="46267" y="265113"/>
                <a:ext cx="116467" cy="90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642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8289" y="1266827"/>
              <a:ext cx="263531" cy="249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3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5890" y="2522541"/>
              <a:ext cx="263533" cy="249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4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1514" y="2016129"/>
              <a:ext cx="265118" cy="247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5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8993" y="2312991"/>
              <a:ext cx="263531" cy="247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6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90793" y="2633666"/>
              <a:ext cx="263531" cy="249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7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86056" y="1357314"/>
              <a:ext cx="263531" cy="249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8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4414" y="130177"/>
              <a:ext cx="263531" cy="247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9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97169" y="600077"/>
              <a:ext cx="265120" cy="247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2643" y="68263"/>
              <a:ext cx="263531" cy="2476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Shape 867"/>
            <p:cNvSpPr/>
            <p:nvPr/>
          </p:nvSpPr>
          <p:spPr>
            <a:xfrm flipH="1">
              <a:off x="403226" y="587376"/>
              <a:ext cx="6" cy="688982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2" name="Shape 868"/>
            <p:cNvSpPr/>
            <p:nvPr/>
          </p:nvSpPr>
          <p:spPr>
            <a:xfrm flipV="1">
              <a:off x="492127" y="342902"/>
              <a:ext cx="581030" cy="9826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3" name="Shape 869"/>
            <p:cNvSpPr/>
            <p:nvPr/>
          </p:nvSpPr>
          <p:spPr>
            <a:xfrm flipV="1">
              <a:off x="515939" y="720727"/>
              <a:ext cx="2227273" cy="6635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4" name="Shape 870"/>
            <p:cNvSpPr/>
            <p:nvPr/>
          </p:nvSpPr>
          <p:spPr>
            <a:xfrm>
              <a:off x="492127" y="1489078"/>
              <a:ext cx="1636720" cy="8366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5" name="Shape 871"/>
            <p:cNvSpPr/>
            <p:nvPr/>
          </p:nvSpPr>
          <p:spPr>
            <a:xfrm>
              <a:off x="1222378" y="352425"/>
              <a:ext cx="1503371" cy="10318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6" name="Shape 872"/>
            <p:cNvSpPr/>
            <p:nvPr/>
          </p:nvSpPr>
          <p:spPr>
            <a:xfrm flipH="1">
              <a:off x="842964" y="358777"/>
              <a:ext cx="304806" cy="1646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7" name="Shape 873"/>
            <p:cNvSpPr/>
            <p:nvPr/>
          </p:nvSpPr>
          <p:spPr>
            <a:xfrm flipH="1" flipV="1">
              <a:off x="2308231" y="276227"/>
              <a:ext cx="461968" cy="3206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8" name="Shape 874"/>
            <p:cNvSpPr/>
            <p:nvPr/>
          </p:nvSpPr>
          <p:spPr>
            <a:xfrm flipH="1">
              <a:off x="1571631" y="842964"/>
              <a:ext cx="1206506" cy="16541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9" name="Shape 875"/>
            <p:cNvSpPr/>
            <p:nvPr/>
          </p:nvSpPr>
          <p:spPr>
            <a:xfrm flipH="1">
              <a:off x="1624018" y="2481266"/>
              <a:ext cx="439742" cy="122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0" name="Shape 876"/>
            <p:cNvSpPr/>
            <p:nvPr/>
          </p:nvSpPr>
          <p:spPr>
            <a:xfrm flipH="1">
              <a:off x="917580" y="309564"/>
              <a:ext cx="1220793" cy="17526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1" name="Shape 877"/>
            <p:cNvSpPr/>
            <p:nvPr/>
          </p:nvSpPr>
          <p:spPr>
            <a:xfrm flipV="1">
              <a:off x="923927" y="1522416"/>
              <a:ext cx="1785946" cy="6143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2" name="Shape 878"/>
            <p:cNvSpPr/>
            <p:nvPr/>
          </p:nvSpPr>
          <p:spPr>
            <a:xfrm>
              <a:off x="2257430" y="293689"/>
              <a:ext cx="571507" cy="10572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3" name="Shape 879"/>
            <p:cNvSpPr/>
            <p:nvPr/>
          </p:nvSpPr>
          <p:spPr>
            <a:xfrm>
              <a:off x="2293943" y="2497141"/>
              <a:ext cx="223843" cy="16351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4" name="Shape 880"/>
            <p:cNvSpPr/>
            <p:nvPr/>
          </p:nvSpPr>
          <p:spPr>
            <a:xfrm>
              <a:off x="1631956" y="2719392"/>
              <a:ext cx="885830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5" name="Shape 881"/>
            <p:cNvSpPr/>
            <p:nvPr/>
          </p:nvSpPr>
          <p:spPr>
            <a:xfrm flipH="1">
              <a:off x="2620969" y="1604966"/>
              <a:ext cx="201618" cy="1023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666" name="image8.png" descr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470028"/>
              <a:ext cx="333383" cy="454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885"/>
          <p:cNvSpPr txBox="1"/>
          <p:nvPr>
            <p:ph type="sldNum" sz="quarter" idx="4294967295"/>
          </p:nvPr>
        </p:nvSpPr>
        <p:spPr>
          <a:xfrm>
            <a:off x="8635996" y="6591300"/>
            <a:ext cx="127001" cy="146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0" name="Shape 886"/>
          <p:cNvSpPr txBox="1"/>
          <p:nvPr/>
        </p:nvSpPr>
        <p:spPr>
          <a:xfrm>
            <a:off x="5410200" y="6400800"/>
            <a:ext cx="29083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671" name="Shape 887"/>
          <p:cNvSpPr txBox="1"/>
          <p:nvPr>
            <p:ph type="title"/>
          </p:nvPr>
        </p:nvSpPr>
        <p:spPr>
          <a:xfrm>
            <a:off x="533400" y="155575"/>
            <a:ext cx="7772400" cy="12874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BitTorrent (2)</a:t>
            </a:r>
          </a:p>
        </p:txBody>
      </p:sp>
      <p:sp>
        <p:nvSpPr>
          <p:cNvPr id="672" name="Shape 888"/>
          <p:cNvSpPr txBox="1"/>
          <p:nvPr>
            <p:ph type="body" sz="half" idx="1"/>
          </p:nvPr>
        </p:nvSpPr>
        <p:spPr>
          <a:xfrm>
            <a:off x="600075" y="1443037"/>
            <a:ext cx="3989388" cy="5414963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Pulling Chunks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at any given time, different peers have different subsets of file chunks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periodically, a peer (Alice) asks each neighbor for list of chunks that they have.</a:t>
            </a:r>
            <a:endParaRPr sz="1800"/>
          </a:p>
          <a:p>
            <a:pPr marL="261256" indent="-261256">
              <a:spcBef>
                <a:spcPts val="600"/>
              </a:spcBef>
              <a:buChar char="r"/>
              <a:defRPr sz="2400"/>
            </a:pPr>
            <a:r>
              <a:t>Alice sends requests for her missing chunks</a:t>
            </a:r>
            <a:endParaRPr sz="1800"/>
          </a:p>
          <a:p>
            <a:pPr lvl="1" marL="704850" indent="-285750">
              <a:spcBef>
                <a:spcPts val="600"/>
              </a:spcBef>
              <a:buFontTx/>
              <a:defRPr sz="2400"/>
            </a:pPr>
            <a:r>
              <a:t>rarest first</a:t>
            </a:r>
          </a:p>
        </p:txBody>
      </p:sp>
      <p:sp>
        <p:nvSpPr>
          <p:cNvPr id="673" name="Shape 889"/>
          <p:cNvSpPr txBox="1"/>
          <p:nvPr/>
        </p:nvSpPr>
        <p:spPr>
          <a:xfrm>
            <a:off x="4564062" y="860419"/>
            <a:ext cx="4343406" cy="58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24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Sending Chunks: tit-for-tat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609600" indent="-609600">
              <a:spcBef>
                <a:spcPts val="500"/>
              </a:spcBef>
              <a:buClr>
                <a:srgbClr val="3333CC"/>
              </a:buClr>
              <a:buSzPct val="85000"/>
              <a:buFont typeface="Thonburi"/>
              <a:buChar char="r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Alice sends chunks to four neighbors currently sending her chunks at the highest rate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609600" indent="-609600">
              <a:spcBef>
                <a:spcPts val="500"/>
              </a:spcBef>
              <a:buClr>
                <a:srgbClr val="3333CC"/>
              </a:buClr>
              <a:buSzPct val="75000"/>
              <a:buChar char="❖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re-evaluate top 4 every 10 secs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609600" indent="-609600">
              <a:spcBef>
                <a:spcPts val="500"/>
              </a:spcBef>
              <a:buClr>
                <a:srgbClr val="3333CC"/>
              </a:buClr>
              <a:buSzPct val="85000"/>
              <a:buFont typeface="Thonburi"/>
              <a:buChar char="r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every 30 secs: randomly select another peer, starts sending chunks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609600" indent="-609600">
              <a:spcBef>
                <a:spcPts val="500"/>
              </a:spcBef>
              <a:buClr>
                <a:srgbClr val="3333CC"/>
              </a:buClr>
              <a:buSzPct val="75000"/>
              <a:buChar char="❖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newly chosen peer may join top 4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609600" indent="-609600">
              <a:spcBef>
                <a:spcPts val="500"/>
              </a:spcBef>
              <a:buClr>
                <a:srgbClr val="3333CC"/>
              </a:buClr>
              <a:buSzPct val="75000"/>
              <a:buChar char="❖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“optimistically unchoke”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