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21feb0d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21feb0d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1feb0d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1feb0d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21feb0d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21feb0d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21feb0d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21feb0d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21feb0d8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21feb0d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21feb0d8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21feb0d8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21feb0d8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21feb0d8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21feb0d8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21feb0d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1feb0d8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1feb0d8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236bbf2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236bbf2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ba95bed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ba95bed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2728f42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2728f42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ba95bed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ba95bed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21feb0d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21feb0d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21feb0d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21feb0d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Intro to Concurrency</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310900" y="216750"/>
            <a:ext cx="12234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REVISE: see feedback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91850" y="81650"/>
            <a:ext cx="89196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int main(int argc, char *argv[])</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(argc != 2)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fprintf(stderr, "USAGE: helloT &lt;nthreads&gt;\n");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exit(-1);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nthreads = atoi(argv[1]);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(nthreads &lt; 1)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fprintf(stderr, "ERROR: numthreads must be &gt;= 1\n");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exit(-1);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printf("User requested %d threads\n", nthreads);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rc;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pthread_t 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i =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for(i = 1; i &lt;= nthreads; 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rc = pthread_create(&amp;t, NULL, Factorial, (void *) &amp;i);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(rc){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fprintf(stderr, "ERROR; return code from pthread_create() is %d\n", rc);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exit(-1);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nvSpPr>
        <p:spPr>
          <a:xfrm>
            <a:off x="102050" y="61225"/>
            <a:ext cx="8827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                rc = pthread_join(t, NULL);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exit(0);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102050"/>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test your helloT program by running the following sequence of commands on your linux system:</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rm -f helloT2_out.txt</a:t>
            </a:r>
            <a:br>
              <a:rPr b="1" lang="en" sz="1200">
                <a:latin typeface="Courier New"/>
                <a:ea typeface="Courier New"/>
                <a:cs typeface="Courier New"/>
                <a:sym typeface="Courier New"/>
              </a:rPr>
            </a:br>
            <a:r>
              <a:rPr b="1" lang="en" sz="1200">
                <a:latin typeface="Courier New"/>
                <a:ea typeface="Courier New"/>
                <a:cs typeface="Courier New"/>
                <a:sym typeface="Courier New"/>
              </a:rPr>
              <a:t>date &gt;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1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1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15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15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25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25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date &gt;&gt; helloT2_out.txt</a:t>
            </a:r>
            <a:br>
              <a:rPr b="1" lang="en" sz="1200">
                <a:latin typeface="Courier New"/>
                <a:ea typeface="Courier New"/>
                <a:cs typeface="Courier New"/>
                <a:sym typeface="Courier New"/>
              </a:rPr>
            </a:b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Inspect the helloT2_out.txt file to make sure that the program is running correctly. Upload your helloT2_out.txt file to your submission folder and provide a link to it here:  https://drive.google.com/file/d/1MvH25yAQ_HWADUzBZz3lGmKEhn76JZa1/view?usp=sharing</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17" name="Google Shape;117;p24"/>
          <p:cNvSpPr txBox="1"/>
          <p:nvPr/>
        </p:nvSpPr>
        <p:spPr>
          <a:xfrm>
            <a:off x="4000950" y="1730600"/>
            <a:ext cx="46701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link listed below seems to link to the code not the output.</a:t>
            </a:r>
            <a:endParaRPr/>
          </a:p>
        </p:txBody>
      </p:sp>
      <p:sp>
        <p:nvSpPr>
          <p:cNvPr id="118" name="Google Shape;118;p24"/>
          <p:cNvSpPr txBox="1"/>
          <p:nvPr/>
        </p:nvSpPr>
        <p:spPr>
          <a:xfrm>
            <a:off x="4000950" y="2446975"/>
            <a:ext cx="4697100" cy="12621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output shown in the subsequent slides shows that it </a:t>
            </a:r>
            <a:r>
              <a:rPr lang="en"/>
              <a:t>took nearly 15 minutes to run the script. This is very slow, it should be able to run in about 30 seconds. The poor performance is due to the issue described previously (it is a sequential program).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152400" y="152400"/>
            <a:ext cx="8839199" cy="46915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3">
            <a:alphaModFix/>
          </a:blip>
          <a:stretch>
            <a:fillRect/>
          </a:stretch>
        </p:blipFill>
        <p:spPr>
          <a:xfrm>
            <a:off x="152400" y="152400"/>
            <a:ext cx="8839200" cy="469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8"/>
          <p:cNvPicPr preferRelativeResize="0"/>
          <p:nvPr/>
        </p:nvPicPr>
        <p:blipFill>
          <a:blip r:embed="rId3">
            <a:alphaModFix/>
          </a:blip>
          <a:stretch>
            <a:fillRect/>
          </a:stretch>
        </p:blipFill>
        <p:spPr>
          <a:xfrm>
            <a:off x="152400" y="152400"/>
            <a:ext cx="8839200" cy="469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9"/>
          <p:cNvPicPr preferRelativeResize="0"/>
          <p:nvPr/>
        </p:nvPicPr>
        <p:blipFill>
          <a:blip r:embed="rId3">
            <a:alphaModFix/>
          </a:blip>
          <a:stretch>
            <a:fillRect/>
          </a:stretch>
        </p:blipFill>
        <p:spPr>
          <a:xfrm>
            <a:off x="152400" y="152400"/>
            <a:ext cx="8839200" cy="4695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0"/>
          <p:cNvPicPr preferRelativeResize="0"/>
          <p:nvPr/>
        </p:nvPicPr>
        <p:blipFill>
          <a:blip r:embed="rId3">
            <a:alphaModFix/>
          </a:blip>
          <a:stretch>
            <a:fillRect/>
          </a:stretch>
        </p:blipFill>
        <p:spPr>
          <a:xfrm>
            <a:off x="152400" y="152400"/>
            <a:ext cx="8839200" cy="4695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nvSpPr>
        <p:spPr>
          <a:xfrm>
            <a:off x="302275" y="348450"/>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Were any parts of this assignment particularly difficult for you? If so, describe the most difficult part of the assignment, for example, the part that required the most effort for you.</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The most effort was required to modify the helloT program to conform to the requirements.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nvSpPr>
        <p:spPr>
          <a:xfrm>
            <a:off x="302275" y="348450"/>
            <a:ext cx="8342700" cy="4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Before this assignment had you any previous experience writing concurrent software? If yes, then briefly describe your previous experiences.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Yes, I have worked on multi-threaded systems in the past using JAVA as the programming language. I have worked on multi-threaded systems in my professional career with TCS where i had developed concurrent applications </a:t>
            </a:r>
            <a:r>
              <a:rPr lang="en" sz="1800">
                <a:solidFill>
                  <a:schemeClr val="dk1"/>
                </a:solidFill>
                <a:latin typeface="Comfortaa"/>
                <a:ea typeface="Comfortaa"/>
                <a:cs typeface="Comfortaa"/>
                <a:sym typeface="Comfortaa"/>
              </a:rPr>
              <a:t>using JAVA, Apache Kafka and Apache Ignite.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helloT.c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Find the </a:t>
            </a:r>
            <a:r>
              <a:rPr b="1" lang="en">
                <a:solidFill>
                  <a:schemeClr val="dk1"/>
                </a:solidFill>
                <a:latin typeface="Courier New"/>
                <a:ea typeface="Courier New"/>
                <a:cs typeface="Courier New"/>
                <a:sym typeface="Courier New"/>
              </a:rPr>
              <a:t>helloT.c</a:t>
            </a:r>
            <a:r>
              <a:rPr lang="en">
                <a:solidFill>
                  <a:schemeClr val="dk1"/>
                </a:solidFill>
                <a:latin typeface="Comfortaa"/>
                <a:ea typeface="Comfortaa"/>
                <a:cs typeface="Comfortaa"/>
                <a:sym typeface="Comfortaa"/>
              </a:rPr>
              <a:t> program linked from the unit course plan document. Read and understand the source code. Read the man pages for all of the pthreads API calls used in the program so that you fully understand the program.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Build and run </a:t>
            </a:r>
            <a:r>
              <a:rPr b="1" lang="en">
                <a:solidFill>
                  <a:schemeClr val="dk1"/>
                </a:solidFill>
                <a:latin typeface="Courier New"/>
                <a:ea typeface="Courier New"/>
                <a:cs typeface="Courier New"/>
                <a:sym typeface="Courier New"/>
              </a:rPr>
              <a:t>helloT</a:t>
            </a:r>
            <a:r>
              <a:rPr lang="en">
                <a:solidFill>
                  <a:schemeClr val="dk1"/>
                </a:solidFill>
                <a:latin typeface="Comfortaa"/>
                <a:ea typeface="Comfortaa"/>
                <a:cs typeface="Comfortaa"/>
                <a:sym typeface="Comfortaa"/>
              </a:rPr>
              <a:t> and confirm that the output is similar to what is described in the source code.</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Modify your copy of </a:t>
            </a:r>
            <a:r>
              <a:rPr b="1" lang="en" sz="1800">
                <a:latin typeface="Courier New"/>
                <a:ea typeface="Courier New"/>
                <a:cs typeface="Courier New"/>
                <a:sym typeface="Courier New"/>
              </a:rPr>
              <a:t>helloT.c</a:t>
            </a:r>
            <a:r>
              <a:rPr lang="en" sz="1800">
                <a:latin typeface="Comfortaa"/>
                <a:ea typeface="Comfortaa"/>
                <a:cs typeface="Comfortaa"/>
                <a:sym typeface="Comfortaa"/>
              </a:rPr>
              <a:t> so that it creates the correct number of threads and that each thread computes its own unique factorial. Test the code with various input values.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Name your fixed version helloT2.c, upload it to your submissions folder and provide a link to it here (the link below is incorrect and must be changed to link to your helloT2.c program)</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https://drive.google.com/file/d/1MvH25yAQ_HWADUzBZz3lGmKEhn76JZa1/view?usp=sharing</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0" name="Google Shape;80;p17"/>
          <p:cNvSpPr txBox="1"/>
          <p:nvPr/>
        </p:nvSpPr>
        <p:spPr>
          <a:xfrm>
            <a:off x="1040800" y="2947100"/>
            <a:ext cx="43389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needs revision. See next slide.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52400" y="152400"/>
            <a:ext cx="8839202" cy="1599101"/>
          </a:xfrm>
          <a:prstGeom prst="rect">
            <a:avLst/>
          </a:prstGeom>
          <a:noFill/>
          <a:ln>
            <a:noFill/>
          </a:ln>
        </p:spPr>
      </p:pic>
      <p:sp>
        <p:nvSpPr>
          <p:cNvPr id="86" name="Google Shape;86;p18"/>
          <p:cNvSpPr txBox="1"/>
          <p:nvPr/>
        </p:nvSpPr>
        <p:spPr>
          <a:xfrm>
            <a:off x="1351700" y="1852250"/>
            <a:ext cx="4460400" cy="14775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code might produce the correct results, but it is not acceptable </a:t>
            </a:r>
            <a:r>
              <a:rPr lang="en"/>
              <a:t>because</a:t>
            </a:r>
            <a:r>
              <a:rPr lang="en"/>
              <a:t> it is a sequential program not a concurrent program. It joins with each thread immediately after creation and before creation of the next thread, so the child threads never run concurrently. This leads to poor performance, too.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52400" y="152400"/>
            <a:ext cx="8839200" cy="46866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52400" y="152400"/>
            <a:ext cx="8839200" cy="47050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nvSpPr>
        <p:spPr>
          <a:xfrm>
            <a:off x="102050" y="81650"/>
            <a:ext cx="87153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#include &lt;pthread.h&gt;</a:t>
            </a:r>
            <a:endParaRPr/>
          </a:p>
          <a:p>
            <a:pPr indent="0" lvl="0" marL="0" rtl="0" algn="l">
              <a:spcBef>
                <a:spcPts val="0"/>
              </a:spcBef>
              <a:spcAft>
                <a:spcPts val="0"/>
              </a:spcAft>
              <a:buClr>
                <a:schemeClr val="dk1"/>
              </a:buClr>
              <a:buSzPts val="1100"/>
              <a:buFont typeface="Arial"/>
              <a:buNone/>
            </a:pPr>
            <a:r>
              <a:rPr lang="en"/>
              <a:t>#include &lt;stdio.h&gt;</a:t>
            </a:r>
            <a:endParaRPr/>
          </a:p>
          <a:p>
            <a:pPr indent="0" lvl="0" marL="0" rtl="0" algn="l">
              <a:spcBef>
                <a:spcPts val="0"/>
              </a:spcBef>
              <a:spcAft>
                <a:spcPts val="0"/>
              </a:spcAft>
              <a:buClr>
                <a:schemeClr val="dk1"/>
              </a:buClr>
              <a:buSzPts val="1100"/>
              <a:buFont typeface="Arial"/>
              <a:buNone/>
            </a:pPr>
            <a:r>
              <a:rPr lang="en"/>
              <a:t>#include &lt;stdlib.h&gt;</a:t>
            </a:r>
            <a:endParaRPr/>
          </a:p>
          <a:p>
            <a:pPr indent="0" lvl="0" marL="0" rtl="0" algn="l">
              <a:spcBef>
                <a:spcPts val="0"/>
              </a:spcBef>
              <a:spcAft>
                <a:spcPts val="0"/>
              </a:spcAft>
              <a:buClr>
                <a:schemeClr val="dk1"/>
              </a:buClr>
              <a:buSzPts val="1100"/>
              <a:buFont typeface="Arial"/>
              <a:buNone/>
            </a:pPr>
            <a:r>
              <a:rPr lang="en"/>
              <a:t>#include &lt;unistd.h&gt;</a:t>
            </a:r>
            <a:endParaRPr/>
          </a:p>
          <a:p>
            <a:pPr indent="0" lvl="0" marL="0" rtl="0" algn="l">
              <a:spcBef>
                <a:spcPts val="0"/>
              </a:spcBef>
              <a:spcAft>
                <a:spcPts val="0"/>
              </a:spcAft>
              <a:buClr>
                <a:schemeClr val="dk1"/>
              </a:buClr>
              <a:buSzPts val="1100"/>
              <a:buFont typeface="Arial"/>
              <a:buNone/>
            </a:pPr>
            <a:r>
              <a:rPr lang="en"/>
              <a:t>#define MAXTHREADS 50</a:t>
            </a:r>
            <a:endParaRPr/>
          </a:p>
          <a:p>
            <a:pPr indent="0" lvl="0" marL="0" rtl="0" algn="l">
              <a:spcBef>
                <a:spcPts val="0"/>
              </a:spcBef>
              <a:spcAft>
                <a:spcPts val="0"/>
              </a:spcAft>
              <a:buClr>
                <a:schemeClr val="dk1"/>
              </a:buClr>
              <a:buSzPts val="1100"/>
              <a:buFont typeface="Arial"/>
              <a:buNone/>
            </a:pPr>
            <a:r>
              <a:rPr lang="en"/>
              <a:t>#define SLEEPTIME 5</a:t>
            </a:r>
            <a:endParaRPr/>
          </a:p>
          <a:p>
            <a:pPr indent="0" lvl="0" marL="0" rtl="0" algn="l">
              <a:spcBef>
                <a:spcPts val="0"/>
              </a:spcBef>
              <a:spcAft>
                <a:spcPts val="0"/>
              </a:spcAft>
              <a:buClr>
                <a:schemeClr val="dk1"/>
              </a:buClr>
              <a:buSzPts val="1100"/>
              <a:buFont typeface="Arial"/>
              <a:buNone/>
            </a:pPr>
            <a:r>
              <a:rPr lang="en"/>
              <a:t>void *Factorial(void *tidptr)</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sleep(SLEEPTIME);</a:t>
            </a:r>
            <a:endParaRPr/>
          </a:p>
          <a:p>
            <a:pPr indent="0" lvl="0" marL="0" rtl="0" algn="l">
              <a:spcBef>
                <a:spcPts val="0"/>
              </a:spcBef>
              <a:spcAft>
                <a:spcPts val="0"/>
              </a:spcAft>
              <a:buClr>
                <a:schemeClr val="dk1"/>
              </a:buClr>
              <a:buSzPts val="1100"/>
              <a:buFont typeface="Arial"/>
              <a:buNone/>
            </a:pPr>
            <a:r>
              <a:rPr lang="en"/>
              <a:t>        int tid = * ((int*) tidptr);</a:t>
            </a:r>
            <a:endParaRPr/>
          </a:p>
          <a:p>
            <a:pPr indent="0" lvl="0" marL="0" rtl="0" algn="l">
              <a:spcBef>
                <a:spcPts val="0"/>
              </a:spcBef>
              <a:spcAft>
                <a:spcPts val="0"/>
              </a:spcAft>
              <a:buClr>
                <a:schemeClr val="dk1"/>
              </a:buClr>
              <a:buSzPts val="1100"/>
              <a:buFont typeface="Arial"/>
              <a:buNone/>
            </a:pPr>
            <a:r>
              <a:rPr lang="en"/>
              <a:t>        printf("the value of tid is %d\n",tid);</a:t>
            </a:r>
            <a:endParaRPr/>
          </a:p>
          <a:p>
            <a:pPr indent="0" lvl="0" marL="0" rtl="0" algn="l">
              <a:spcBef>
                <a:spcPts val="0"/>
              </a:spcBef>
              <a:spcAft>
                <a:spcPts val="0"/>
              </a:spcAft>
              <a:buClr>
                <a:schemeClr val="dk1"/>
              </a:buClr>
              <a:buSzPts val="1100"/>
              <a:buFont typeface="Arial"/>
              <a:buNone/>
            </a:pPr>
            <a:r>
              <a:rPr lang="en"/>
              <a:t>        if (tid &gt; 20) {</a:t>
            </a:r>
            <a:endParaRPr/>
          </a:p>
          <a:p>
            <a:pPr indent="0" lvl="0" marL="0" rtl="0" algn="l">
              <a:spcBef>
                <a:spcPts val="0"/>
              </a:spcBef>
              <a:spcAft>
                <a:spcPts val="0"/>
              </a:spcAft>
              <a:buClr>
                <a:schemeClr val="dk1"/>
              </a:buClr>
              <a:buSzPts val="1100"/>
              <a:buFont typeface="Arial"/>
              <a:buNone/>
            </a:pPr>
            <a:r>
              <a:rPr lang="en"/>
              <a:t>                fprintf(stderr, "ERROR: thread %d exit to avoid long long overflow\n", tid);</a:t>
            </a:r>
            <a:endParaRPr/>
          </a:p>
          <a:p>
            <a:pPr indent="0" lvl="0" marL="0" rtl="0" algn="l">
              <a:spcBef>
                <a:spcPts val="0"/>
              </a:spcBef>
              <a:spcAft>
                <a:spcPts val="0"/>
              </a:spcAft>
              <a:buClr>
                <a:schemeClr val="dk1"/>
              </a:buClr>
              <a:buSzPts val="1100"/>
              <a:buFont typeface="Arial"/>
              <a:buNone/>
            </a:pPr>
            <a:r>
              <a:rPr lang="en"/>
              <a:t>                return NULL;</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unsigned long long factorial = 1;</a:t>
            </a:r>
            <a:endParaRPr/>
          </a:p>
          <a:p>
            <a:pPr indent="0" lvl="0" marL="0" rtl="0" algn="l">
              <a:spcBef>
                <a:spcPts val="0"/>
              </a:spcBef>
              <a:spcAft>
                <a:spcPts val="0"/>
              </a:spcAft>
              <a:buClr>
                <a:schemeClr val="dk1"/>
              </a:buClr>
              <a:buSzPts val="1100"/>
              <a:buFont typeface="Arial"/>
              <a:buNone/>
            </a:pPr>
            <a:r>
              <a:rPr lang="en"/>
              <a:t>        for (int j = 1; j &lt;= tid; j++) {</a:t>
            </a:r>
            <a:endParaRPr/>
          </a:p>
          <a:p>
            <a:pPr indent="0" lvl="0" marL="0" rtl="0" algn="l">
              <a:spcBef>
                <a:spcPts val="0"/>
              </a:spcBef>
              <a:spcAft>
                <a:spcPts val="0"/>
              </a:spcAft>
              <a:buClr>
                <a:schemeClr val="dk1"/>
              </a:buClr>
              <a:buSzPts val="1100"/>
              <a:buFont typeface="Arial"/>
              <a:buNone/>
            </a:pPr>
            <a:r>
              <a:rPr lang="en"/>
              <a:t>                factorial *= j;</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printf("Thread %d result is %llu\n", tid, factorial);</a:t>
            </a:r>
            <a:endParaRPr/>
          </a:p>
          <a:p>
            <a:pPr indent="0" lvl="0" marL="0" rtl="0" algn="l">
              <a:spcBef>
                <a:spcPts val="0"/>
              </a:spcBef>
              <a:spcAft>
                <a:spcPts val="0"/>
              </a:spcAft>
              <a:buClr>
                <a:schemeClr val="dk1"/>
              </a:buClr>
              <a:buSzPts val="1100"/>
              <a:buFont typeface="Arial"/>
              <a:buNone/>
            </a:pPr>
            <a:r>
              <a:rPr lang="en"/>
              <a:t>        return NULL;</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