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0CFBC1-19C3-472D-9A83-498E9182D8B0}">
  <a:tblStyle styleId="{1A0CFBC1-19C3-472D-9A83-498E9182D8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37b216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937b216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937b216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937b216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a6243d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a6243d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937b216a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937b216a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37b216a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37b216a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37b216a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37b216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a6243d8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a6243d8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37b216a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37b216a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937b216a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937b216a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937b216a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937b216a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37b216a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37b216a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937b216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937b216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a6243d8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a6243d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37b216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37b216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37b216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37b216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37b216a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37b216a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Introduction to OS</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N/A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476575" y="205925"/>
            <a:ext cx="61296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 good, thorough responses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231050" y="140650"/>
            <a:ext cx="84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Running the compiled mytest2.c program and segmentation fault screen</a:t>
            </a:r>
            <a:endParaRPr/>
          </a:p>
        </p:txBody>
      </p:sp>
      <p:pic>
        <p:nvPicPr>
          <p:cNvPr id="111" name="Google Shape;111;p22"/>
          <p:cNvPicPr preferRelativeResize="0"/>
          <p:nvPr/>
        </p:nvPicPr>
        <p:blipFill>
          <a:blip r:embed="rId3">
            <a:alphaModFix/>
          </a:blip>
          <a:stretch>
            <a:fillRect/>
          </a:stretch>
        </p:blipFill>
        <p:spPr>
          <a:xfrm>
            <a:off x="152400" y="693250"/>
            <a:ext cx="7972824" cy="429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Segmentation Fault:- </a:t>
            </a:r>
            <a:endParaRPr sz="200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Segmentation fault is a specific kind of error which occurs when our program tries to access a memory space/ memory which does not belong to the program and has not been allocated to the program by the resource manager.</a:t>
            </a:r>
            <a:endParaRPr/>
          </a:p>
          <a:p>
            <a:pPr indent="0" lvl="0" marL="0" rtl="0" algn="l">
              <a:spcBef>
                <a:spcPts val="1600"/>
              </a:spcBef>
              <a:spcAft>
                <a:spcPts val="0"/>
              </a:spcAft>
              <a:buNone/>
            </a:pPr>
            <a:r>
              <a:rPr lang="en"/>
              <a:t>It normally occurs when a code tries to perform a read or write operation in a read only memory location.</a:t>
            </a:r>
            <a:endParaRPr/>
          </a:p>
          <a:p>
            <a:pPr indent="0" lvl="0" marL="0" rtl="0" algn="l">
              <a:spcBef>
                <a:spcPts val="1600"/>
              </a:spcBef>
              <a:spcAft>
                <a:spcPts val="0"/>
              </a:spcAft>
              <a:buNone/>
            </a:pPr>
            <a:r>
              <a:rPr lang="en"/>
              <a:t>It can also </a:t>
            </a:r>
            <a:r>
              <a:rPr lang="en"/>
              <a:t>occur</a:t>
            </a:r>
            <a:r>
              <a:rPr lang="en"/>
              <a:t> when there is a memory corruption due to illegal use of String literals or illegal use of pointers in C/C++.</a:t>
            </a:r>
            <a:endParaRPr/>
          </a:p>
          <a:p>
            <a:pPr indent="0" lvl="0" marL="0" rtl="0" algn="l">
              <a:spcBef>
                <a:spcPts val="1600"/>
              </a:spcBef>
              <a:spcAft>
                <a:spcPts val="160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326900" y="239625"/>
            <a:ext cx="83427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lang="en" sz="1800">
                <a:solidFill>
                  <a:schemeClr val="dk1"/>
                </a:solidFill>
                <a:latin typeface="Comfortaa"/>
                <a:ea typeface="Comfortaa"/>
                <a:cs typeface="Comfortaa"/>
                <a:sym typeface="Comfortaa"/>
              </a:rPr>
              <a:t> Describe how you might fix the two bugs in the mytest2.c code.</a:t>
            </a:r>
            <a:endParaRPr/>
          </a:p>
        </p:txBody>
      </p:sp>
      <p:sp>
        <p:nvSpPr>
          <p:cNvPr id="123" name="Google Shape;123;p24"/>
          <p:cNvSpPr txBox="1"/>
          <p:nvPr/>
        </p:nvSpPr>
        <p:spPr>
          <a:xfrm>
            <a:off x="421925" y="863950"/>
            <a:ext cx="8342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t>Answer:- 1) The </a:t>
            </a:r>
            <a:r>
              <a:rPr b="1" i="1" lang="en" sz="1800"/>
              <a:t>data type assigned here is without knowing the length of the address space</a:t>
            </a:r>
            <a:r>
              <a:rPr i="1" lang="en" sz="1800"/>
              <a:t>. This </a:t>
            </a:r>
            <a:r>
              <a:rPr i="1" lang="en" sz="1800"/>
              <a:t>should be avoided as it</a:t>
            </a:r>
            <a:r>
              <a:rPr i="1" lang="en" sz="1800"/>
              <a:t> can lead to segmentation faults.</a:t>
            </a:r>
            <a:endParaRPr i="1" sz="1800"/>
          </a:p>
          <a:p>
            <a:pPr indent="0" lvl="0" marL="0" rtl="0" algn="l">
              <a:spcBef>
                <a:spcPts val="0"/>
              </a:spcBef>
              <a:spcAft>
                <a:spcPts val="0"/>
              </a:spcAft>
              <a:buNone/>
            </a:pPr>
            <a:r>
              <a:t/>
            </a:r>
            <a:endParaRPr i="1" sz="1800"/>
          </a:p>
          <a:p>
            <a:pPr indent="0" lvl="0" marL="0" rtl="0" algn="l">
              <a:spcBef>
                <a:spcPts val="0"/>
              </a:spcBef>
              <a:spcAft>
                <a:spcPts val="0"/>
              </a:spcAft>
              <a:buNone/>
            </a:pPr>
            <a:r>
              <a:rPr i="1" lang="en" sz="1800"/>
              <a:t>2) The loop condition should be checked with respect to memory allocation i.e. </a:t>
            </a:r>
            <a:r>
              <a:rPr b="1" i="1" lang="en" sz="1800"/>
              <a:t>break the loop once the memory space allocation for the user process is crossed</a:t>
            </a:r>
            <a:r>
              <a:rPr i="1" lang="en" sz="1800"/>
              <a:t>. Also, we need to </a:t>
            </a:r>
            <a:r>
              <a:rPr b="1" i="1" lang="en" sz="1800"/>
              <a:t>check return value of the malloc() function </a:t>
            </a:r>
            <a:r>
              <a:rPr i="1" lang="en" sz="1800"/>
              <a:t>because this can lead to segmentation problems.</a:t>
            </a:r>
            <a:r>
              <a:rPr i="1" lang="en" sz="1800"/>
              <a:t>  </a:t>
            </a:r>
            <a:endParaRPr i="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5</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200">
                <a:latin typeface="Comfortaa"/>
                <a:ea typeface="Comfortaa"/>
                <a:cs typeface="Comfortaa"/>
                <a:sym typeface="Comfortaa"/>
              </a:rPr>
              <a:t>One of the most useful OS skills you can learn is to trace system calls for a program. On our department's linux servers you can use the "strace" program to trace all of the OS system calls called by a program. Use the strace program to trace all system calls called by the ./mytest2 program. Do it like this: "strace ./mytest2" This command will cause strace to run the ./mytest2 program AND trace all of the system calls called by ./mytest2.  Collect the names of all of the system calls listed by strace and the number of times each syscall is called. Then use "man 2 &lt;syscallname&gt;" to get a one line description of each syscall.  Record your results in the table on the following slide. Add extra rows/pages as needed.</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Answer:- From the next Slide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8839201" cy="45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7"/>
          <p:cNvPicPr preferRelativeResize="0"/>
          <p:nvPr/>
        </p:nvPicPr>
        <p:blipFill>
          <a:blip r:embed="rId3">
            <a:alphaModFix/>
          </a:blip>
          <a:stretch>
            <a:fillRect/>
          </a:stretch>
        </p:blipFill>
        <p:spPr>
          <a:xfrm>
            <a:off x="152400" y="152400"/>
            <a:ext cx="8773676"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152400" y="152400"/>
            <a:ext cx="8839202" cy="4675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18487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Traced System Calls for #5</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49" name="Google Shape;149;p29"/>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a:t>
                      </a:r>
                      <a:r>
                        <a:rPr b="1" lang="en">
                          <a:latin typeface="Comfortaa"/>
                          <a:ea typeface="Comfortaa"/>
                          <a:cs typeface="Comfortaa"/>
                          <a:sym typeface="Comfortaa"/>
                        </a:rPr>
                        <a:t>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t>execve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execve()  executes  the program referred to by pathname.  This causes the program that is currently being run by the calling process to be replaced with a new program, with newly initialized stack, heap, and (initialized and uninitialized) data segments.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brk</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brk()  and  sbrk()  change  the  location of the program break, which defines the end of the process's data segment (i.e., the program break is the</a:t>
                      </a:r>
                      <a:endParaRPr/>
                    </a:p>
                    <a:p>
                      <a:pPr indent="0" lvl="0" marL="0" rtl="0" algn="l">
                        <a:spcBef>
                          <a:spcPts val="0"/>
                        </a:spcBef>
                        <a:spcAft>
                          <a:spcPts val="0"/>
                        </a:spcAft>
                        <a:buClr>
                          <a:schemeClr val="dk1"/>
                        </a:buClr>
                        <a:buSzPts val="1100"/>
                        <a:buFont typeface="Arial"/>
                        <a:buNone/>
                      </a:pPr>
                      <a:r>
                        <a:rPr lang="en"/>
                        <a:t>       first location after the end of the uninitialized data segment).  Increasing the program break has the effect of allocating memory to the  process;</a:t>
                      </a:r>
                      <a:endParaRPr/>
                    </a:p>
                    <a:p>
                      <a:pPr indent="0" lvl="0" marL="0" rtl="0" algn="l">
                        <a:spcBef>
                          <a:spcPts val="0"/>
                        </a:spcBef>
                        <a:spcAft>
                          <a:spcPts val="0"/>
                        </a:spcAft>
                        <a:buClr>
                          <a:schemeClr val="dk1"/>
                        </a:buClr>
                        <a:buSzPts val="1100"/>
                        <a:buFont typeface="Arial"/>
                        <a:buNone/>
                      </a:pPr>
                      <a:r>
                        <a:rPr lang="en"/>
                        <a:t>       decreasing the break deallocates memory.</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30"/>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381000">
                <a:tc>
                  <a:txBody>
                    <a:bodyPr/>
                    <a:lstStyle/>
                    <a:p>
                      <a:pPr indent="0" lvl="0" marL="0" rtl="0" algn="l">
                        <a:spcBef>
                          <a:spcPts val="0"/>
                        </a:spcBef>
                        <a:spcAft>
                          <a:spcPts val="0"/>
                        </a:spcAft>
                        <a:buNone/>
                      </a:pPr>
                      <a:r>
                        <a:rPr lang="en"/>
                        <a:t>arch_prctl</a:t>
                      </a:r>
                      <a:endParaRPr/>
                    </a:p>
                  </a:txBody>
                  <a:tcPr marT="91425" marB="91425" marR="91425" marL="91425"/>
                </a:tc>
                <a:tc>
                  <a:txBody>
                    <a:bodyPr/>
                    <a:lstStyle/>
                    <a:p>
                      <a:pPr indent="0" lvl="0" marL="0" rtl="0" algn="l">
                        <a:spcBef>
                          <a:spcPts val="0"/>
                        </a:spcBef>
                        <a:spcAft>
                          <a:spcPts val="0"/>
                        </a:spcAft>
                        <a:buNone/>
                      </a:pPr>
                      <a:r>
                        <a:rPr lang="en"/>
                        <a:t>arch_prctl() sets architecture-specific process or thread state.  code selects a subfunction and passes argument addr to it; addr is interpreted as</a:t>
                      </a:r>
                      <a:endParaRPr/>
                    </a:p>
                    <a:p>
                      <a:pPr indent="0" lvl="0" marL="0" rtl="0" algn="l">
                        <a:spcBef>
                          <a:spcPts val="0"/>
                        </a:spcBef>
                        <a:spcAft>
                          <a:spcPts val="0"/>
                        </a:spcAft>
                        <a:buNone/>
                      </a:pPr>
                      <a:r>
                        <a:rPr lang="en"/>
                        <a:t>       either an unsigned long for the "set" operations, or as an unsigned long *, for the "get" operations.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access</a:t>
                      </a:r>
                      <a:endParaRPr/>
                    </a:p>
                  </a:txBody>
                  <a:tcPr marT="91425" marB="91425" marR="91425" marL="91425"/>
                </a:tc>
                <a:tc>
                  <a:txBody>
                    <a:bodyPr/>
                    <a:lstStyle/>
                    <a:p>
                      <a:pPr indent="0" lvl="0" marL="0" rtl="0" algn="l">
                        <a:spcBef>
                          <a:spcPts val="0"/>
                        </a:spcBef>
                        <a:spcAft>
                          <a:spcPts val="0"/>
                        </a:spcAft>
                        <a:buNone/>
                      </a:pPr>
                      <a:r>
                        <a:rPr lang="en"/>
                        <a:t>access() checks whether the calling process can access the file pathname.  If pathname is a symbolic link, it is dereferenced.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openat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The  open()  system call opens the file specified by pathname.  If the specified file does not exist, it may optionally (if O_CREAT is specified in</a:t>
                      </a:r>
                      <a:endParaRPr/>
                    </a:p>
                    <a:p>
                      <a:pPr indent="0" lvl="0" marL="0" rtl="0" algn="l">
                        <a:spcBef>
                          <a:spcPts val="0"/>
                        </a:spcBef>
                        <a:spcAft>
                          <a:spcPts val="0"/>
                        </a:spcAft>
                        <a:buClr>
                          <a:schemeClr val="dk1"/>
                        </a:buClr>
                        <a:buSzPts val="1100"/>
                        <a:buFont typeface="Arial"/>
                        <a:buNone/>
                      </a:pPr>
                      <a:r>
                        <a:rPr lang="en"/>
                        <a:t>       flags) be created by open().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graphicFrame>
        <p:nvGraphicFramePr>
          <p:cNvPr id="155" name="Google Shape;155;p30"/>
          <p:cNvGraphicFramePr/>
          <p:nvPr/>
        </p:nvGraphicFramePr>
        <p:xfrm>
          <a:off x="781625" y="33467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31"/>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381000">
                <a:tc>
                  <a:txBody>
                    <a:bodyPr/>
                    <a:lstStyle/>
                    <a:p>
                      <a:pPr indent="0" lvl="0" marL="0" rtl="0" algn="l">
                        <a:spcBef>
                          <a:spcPts val="0"/>
                        </a:spcBef>
                        <a:spcAft>
                          <a:spcPts val="0"/>
                        </a:spcAft>
                        <a:buNone/>
                      </a:pPr>
                      <a:r>
                        <a:rPr lang="en"/>
                        <a:t>fstat</a:t>
                      </a:r>
                      <a:endParaRPr/>
                    </a:p>
                  </a:txBody>
                  <a:tcPr marT="91425" marB="91425" marR="91425" marL="91425"/>
                </a:tc>
                <a:tc>
                  <a:txBody>
                    <a:bodyPr/>
                    <a:lstStyle/>
                    <a:p>
                      <a:pPr indent="0" lvl="0" marL="0" rtl="0" algn="l">
                        <a:spcBef>
                          <a:spcPts val="0"/>
                        </a:spcBef>
                        <a:spcAft>
                          <a:spcPts val="0"/>
                        </a:spcAft>
                        <a:buNone/>
                      </a:pPr>
                      <a:r>
                        <a:rPr lang="en"/>
                        <a:t>fstatat() retrieve information about the file pointed to by pathname. fstat() is identical to stat(), except that the file about which information is to be retrieved is specified by the file descriptor fd.</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100000">
                <a:tc>
                  <a:txBody>
                    <a:bodyPr/>
                    <a:lstStyle/>
                    <a:p>
                      <a:pPr indent="0" lvl="0" marL="0" rtl="0" algn="l">
                        <a:spcBef>
                          <a:spcPts val="0"/>
                        </a:spcBef>
                        <a:spcAft>
                          <a:spcPts val="0"/>
                        </a:spcAft>
                        <a:buNone/>
                      </a:pPr>
                      <a:r>
                        <a:rPr lang="en"/>
                        <a:t>mmap</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mmap()  creates  a new mapping in the virtual address space of the calling process.  The starting address for the new mapping is specified in addr. The length argument specifies the length of the mapping (which must be greater than 0).</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61" name="Google Shape;161;p31"/>
          <p:cNvGraphicFramePr/>
          <p:nvPr/>
        </p:nvGraphicFramePr>
        <p:xfrm>
          <a:off x="781625" y="33467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18487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167" name="Google Shape;167;p32"/>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t>close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close()  closes  a file descriptor, so that it no longer refers to any file and may be reused.  Any record locks (see fcntl(2)) held on the file it was associated with, and owned by the process, are removed (regardless of the file descriptor that was used to obtain the lock).</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read</a:t>
                      </a:r>
                      <a:endParaRPr/>
                    </a:p>
                  </a:txBody>
                  <a:tcPr marT="91425" marB="91425" marR="91425" marL="91425"/>
                </a:tc>
                <a:tc>
                  <a:txBody>
                    <a:bodyPr/>
                    <a:lstStyle/>
                    <a:p>
                      <a:pPr indent="0" lvl="0" marL="0" rtl="0" algn="l">
                        <a:spcBef>
                          <a:spcPts val="0"/>
                        </a:spcBef>
                        <a:spcAft>
                          <a:spcPts val="0"/>
                        </a:spcAft>
                        <a:buNone/>
                      </a:pPr>
                      <a:r>
                        <a:rPr lang="en"/>
                        <a:t>read() attempts to read up to count bytes from file descriptor fd into the buffer starting at buf. On  success, the number of bytes read is returned (zero indicates end of file), and the file position is advanced by this number.</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pread64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pread()  reads  up  to count bytes from file descriptor fd at offset offset (from the start of the file) into the buffer starting at buf.  The file offset is not changed.</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33"/>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381000">
                <a:tc>
                  <a:txBody>
                    <a:bodyPr/>
                    <a:lstStyle/>
                    <a:p>
                      <a:pPr indent="0" lvl="0" marL="0" rtl="0" algn="l">
                        <a:spcBef>
                          <a:spcPts val="0"/>
                        </a:spcBef>
                        <a:spcAft>
                          <a:spcPts val="0"/>
                        </a:spcAft>
                        <a:buNone/>
                      </a:pPr>
                      <a:r>
                        <a:rPr lang="en"/>
                        <a:t>mprotect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 mprotect()  changes  the  access  protections  for  the  calling  process's  memory  pages containing any part of the address range in the interval [addr, addr+len-1].  addr must be aligned to a page boundary. </a:t>
                      </a:r>
                      <a:r>
                        <a:rPr lang="en"/>
                        <a:t> If </a:t>
                      </a:r>
                      <a:r>
                        <a:rPr lang="en"/>
                        <a:t>the calling process tries to access memory in a manner that violates the protections, then  the  kernel  generates  a  SIGSEGV  signal  for  the process.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getpid</a:t>
                      </a:r>
                      <a:endParaRPr/>
                    </a:p>
                  </a:txBody>
                  <a:tcPr marT="91425" marB="91425" marR="91425" marL="91425"/>
                </a:tc>
                <a:tc>
                  <a:txBody>
                    <a:bodyPr/>
                    <a:lstStyle/>
                    <a:p>
                      <a:pPr indent="0" lvl="0" marL="0" rtl="0" algn="l">
                        <a:spcBef>
                          <a:spcPts val="0"/>
                        </a:spcBef>
                        <a:spcAft>
                          <a:spcPts val="0"/>
                        </a:spcAft>
                        <a:buNone/>
                      </a:pPr>
                      <a:r>
                        <a:rPr lang="en"/>
                        <a:t>getpid() returns the process ID (PID) of the calling process.  (This is often used by routines that generate unique temporary filenames.)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write</a:t>
                      </a:r>
                      <a:endParaRPr/>
                    </a:p>
                  </a:txBody>
                  <a:tcPr marT="91425" marB="91425" marR="91425" marL="91425"/>
                </a:tc>
                <a:tc>
                  <a:txBody>
                    <a:bodyPr/>
                    <a:lstStyle/>
                    <a:p>
                      <a:pPr indent="0" lvl="0" marL="0" rtl="0" algn="l">
                        <a:spcBef>
                          <a:spcPts val="0"/>
                        </a:spcBef>
                        <a:spcAft>
                          <a:spcPts val="0"/>
                        </a:spcAft>
                        <a:buNone/>
                      </a:pPr>
                      <a:r>
                        <a:rPr lang="en"/>
                        <a:t>write() writes up to count bytes from the buffer starting at buf to the file referred to by the file descriptor fd.</a:t>
                      </a:r>
                      <a:endParaRPr/>
                    </a:p>
                  </a:txBody>
                  <a:tcPr marT="91425" marB="91425" marR="91425" marL="91425"/>
                </a:tc>
                <a:tc>
                  <a:txBody>
                    <a:bodyPr/>
                    <a:lstStyle/>
                    <a:p>
                      <a:pPr indent="0" lvl="0" marL="0" rtl="0" algn="l">
                        <a:spcBef>
                          <a:spcPts val="0"/>
                        </a:spcBef>
                        <a:spcAft>
                          <a:spcPts val="0"/>
                        </a:spcAft>
                        <a:buNone/>
                      </a:pPr>
                      <a:r>
                        <a:rPr lang="en"/>
                        <a:t>222</a:t>
                      </a:r>
                      <a:endParaRPr/>
                    </a:p>
                  </a:txBody>
                  <a:tcPr marT="91425" marB="91425" marR="91425" marL="91425"/>
                </a:tc>
              </a:tr>
            </a:tbl>
          </a:graphicData>
        </a:graphic>
      </p:graphicFrame>
      <p:graphicFrame>
        <p:nvGraphicFramePr>
          <p:cNvPr id="173" name="Google Shape;173;p33"/>
          <p:cNvGraphicFramePr/>
          <p:nvPr/>
        </p:nvGraphicFramePr>
        <p:xfrm>
          <a:off x="781625" y="33467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34"/>
          <p:cNvGraphicFramePr/>
          <p:nvPr/>
        </p:nvGraphicFramePr>
        <p:xfrm>
          <a:off x="781625" y="763725"/>
          <a:ext cx="3000000" cy="3000000"/>
        </p:xfrm>
        <a:graphic>
          <a:graphicData uri="http://schemas.openxmlformats.org/drawingml/2006/table">
            <a:tbl>
              <a:tblPr>
                <a:noFill/>
                <a:tableStyleId>{1A0CFBC1-19C3-472D-9A83-498E9182D8B0}</a:tableStyleId>
              </a:tblPr>
              <a:tblGrid>
                <a:gridCol w="1499550"/>
                <a:gridCol w="4786100"/>
                <a:gridCol w="953350"/>
              </a:tblGrid>
              <a:tr h="381000">
                <a:tc>
                  <a:txBody>
                    <a:bodyPr/>
                    <a:lstStyle/>
                    <a:p>
                      <a:pPr indent="0" lvl="0" marL="0" rtl="0" algn="l">
                        <a:spcBef>
                          <a:spcPts val="0"/>
                        </a:spcBef>
                        <a:spcAft>
                          <a:spcPts val="0"/>
                        </a:spcAft>
                        <a:buNone/>
                      </a:pPr>
                      <a:r>
                        <a:rPr lang="en"/>
                        <a:t>munmap</a:t>
                      </a:r>
                      <a:endParaRPr/>
                    </a:p>
                  </a:txBody>
                  <a:tcPr marT="91425" marB="91425" marR="91425" marL="91425"/>
                </a:tc>
                <a:tc>
                  <a:txBody>
                    <a:bodyPr/>
                    <a:lstStyle/>
                    <a:p>
                      <a:pPr indent="0" lvl="0" marL="0" rtl="0" algn="l">
                        <a:spcBef>
                          <a:spcPts val="0"/>
                        </a:spcBef>
                        <a:spcAft>
                          <a:spcPts val="0"/>
                        </a:spcAft>
                        <a:buNone/>
                      </a:pPr>
                      <a:r>
                        <a:rPr lang="en">
                          <a:solidFill>
                            <a:srgbClr val="202124"/>
                          </a:solidFill>
                          <a:highlight>
                            <a:srgbClr val="FFFFFF"/>
                          </a:highlight>
                        </a:rPr>
                        <a:t>munmap() </a:t>
                      </a:r>
                      <a:r>
                        <a:rPr b="1" lang="en">
                          <a:solidFill>
                            <a:srgbClr val="202124"/>
                          </a:solidFill>
                          <a:highlight>
                            <a:srgbClr val="FFFFFF"/>
                          </a:highlight>
                        </a:rPr>
                        <a:t>removes any mappings</a:t>
                      </a:r>
                      <a:r>
                        <a:rPr lang="en">
                          <a:solidFill>
                            <a:srgbClr val="202124"/>
                          </a:solidFill>
                          <a:highlight>
                            <a:srgbClr val="FFFFFF"/>
                          </a:highlight>
                        </a:rPr>
                        <a:t> for those entire pages containing any part of the address space of the process starting at addr and continuing for len bytes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graphicFrame>
        <p:nvGraphicFramePr>
          <p:cNvPr id="179" name="Google Shape;179;p34"/>
          <p:cNvGraphicFramePr/>
          <p:nvPr/>
        </p:nvGraphicFramePr>
        <p:xfrm>
          <a:off x="781625" y="334675"/>
          <a:ext cx="3000000" cy="3000000"/>
        </p:xfrm>
        <a:graphic>
          <a:graphicData uri="http://schemas.openxmlformats.org/drawingml/2006/table">
            <a:tbl>
              <a:tblPr>
                <a:noFill/>
                <a:tableStyleId>{1A0CFBC1-19C3-472D-9A83-498E9182D8B0}</a:tableStyleId>
              </a:tblPr>
              <a:tblGrid>
                <a:gridCol w="1499550"/>
                <a:gridCol w="4786100"/>
                <a:gridCol w="953350"/>
              </a:tblGrid>
              <a:tr h="429050">
                <a:tc>
                  <a:txBody>
                    <a:bodyPr/>
                    <a:lstStyle/>
                    <a:p>
                      <a:pPr indent="0" lvl="0" marL="0" rtl="0" algn="ctr">
                        <a:spcBef>
                          <a:spcPts val="0"/>
                        </a:spcBef>
                        <a:spcAft>
                          <a:spcPts val="0"/>
                        </a:spcAft>
                        <a:buNone/>
                      </a:pPr>
                      <a:r>
                        <a:rPr b="1" lang="en">
                          <a:latin typeface="Comfortaa"/>
                          <a:ea typeface="Comfortaa"/>
                          <a:cs typeface="Comfortaa"/>
                          <a:sym typeface="Comfortaa"/>
                        </a:rPr>
                        <a:t>syscall name</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One line description of this syscall</a:t>
                      </a:r>
                      <a:endParaRPr b="1">
                        <a:latin typeface="Comfortaa"/>
                        <a:ea typeface="Comfortaa"/>
                        <a:cs typeface="Comfortaa"/>
                        <a:sym typeface="Comfortaa"/>
                      </a:endParaRPr>
                    </a:p>
                  </a:txBody>
                  <a:tcPr marT="91425" marB="91425" marR="91425" marL="91425"/>
                </a:tc>
                <a:tc>
                  <a:txBody>
                    <a:bodyPr/>
                    <a:lstStyle/>
                    <a:p>
                      <a:pPr indent="0" lvl="0" marL="0" rtl="0" algn="ctr">
                        <a:spcBef>
                          <a:spcPts val="0"/>
                        </a:spcBef>
                        <a:spcAft>
                          <a:spcPts val="0"/>
                        </a:spcAft>
                        <a:buNone/>
                      </a:pPr>
                      <a:r>
                        <a:rPr b="1" lang="en">
                          <a:latin typeface="Comfortaa"/>
                          <a:ea typeface="Comfortaa"/>
                          <a:cs typeface="Comfortaa"/>
                          <a:sym typeface="Comfortaa"/>
                        </a:rPr>
                        <a:t>count</a:t>
                      </a:r>
                      <a:endParaRPr b="1">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45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Which operating systems have you used prior to this class? List as many as you can think of.</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i="1" lang="en" sz="1800">
                <a:latin typeface="Comfortaa"/>
                <a:ea typeface="Comfortaa"/>
                <a:cs typeface="Comfortaa"/>
                <a:sym typeface="Comfortaa"/>
              </a:rPr>
              <a:t>Answer:- 1) Microsoft Windows</a:t>
            </a:r>
            <a:endParaRPr i="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i="1" lang="en" sz="1800">
                <a:latin typeface="Comfortaa"/>
                <a:ea typeface="Comfortaa"/>
                <a:cs typeface="Comfortaa"/>
                <a:sym typeface="Comfortaa"/>
              </a:rPr>
              <a:t>2) Linux (ubuntu)</a:t>
            </a:r>
            <a:endParaRPr i="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i="1" lang="en" sz="1800">
                <a:latin typeface="Comfortaa"/>
                <a:ea typeface="Comfortaa"/>
                <a:cs typeface="Comfortaa"/>
                <a:sym typeface="Comfortaa"/>
              </a:rPr>
              <a:t>3) MacOS</a:t>
            </a:r>
            <a:endParaRPr i="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i="1" lang="en" sz="1800">
                <a:latin typeface="Comfortaa"/>
                <a:ea typeface="Comfortaa"/>
                <a:cs typeface="Comfortaa"/>
                <a:sym typeface="Comfortaa"/>
              </a:rPr>
              <a:t>4) Android</a:t>
            </a:r>
            <a:endParaRPr i="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71500" y="43200"/>
            <a:ext cx="85206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Compile and run the mytest.c program and run three concurrent copies of it as shown in the lecture video. use the "jobs" command to list the running mytest processes, and use the "kill" command to terminate them. Take a screenshot of the result and paste into the follow slide.</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i="1" lang="en" sz="1800" u="sng">
                <a:latin typeface="Comfortaa"/>
                <a:ea typeface="Comfortaa"/>
                <a:cs typeface="Comfortaa"/>
                <a:sym typeface="Comfortaa"/>
              </a:rPr>
              <a:t>Answer:-</a:t>
            </a:r>
            <a:endParaRPr b="1" i="1" sz="1800" u="sng">
              <a:latin typeface="Comfortaa"/>
              <a:ea typeface="Comfortaa"/>
              <a:cs typeface="Comfortaa"/>
              <a:sym typeface="Comfortaa"/>
            </a:endParaRPr>
          </a:p>
          <a:p>
            <a:pPr indent="0" lvl="0" marL="0" rtl="0" algn="l">
              <a:lnSpc>
                <a:spcPct val="115000"/>
              </a:lnSpc>
              <a:spcBef>
                <a:spcPts val="0"/>
              </a:spcBef>
              <a:spcAft>
                <a:spcPts val="0"/>
              </a:spcAft>
              <a:buNone/>
            </a:pPr>
            <a:r>
              <a:rPr i="1" lang="en" sz="1400">
                <a:latin typeface="Comfortaa"/>
                <a:ea typeface="Comfortaa"/>
                <a:cs typeface="Comfortaa"/>
                <a:sym typeface="Comfortaa"/>
              </a:rPr>
              <a:t>For compiling the program, we use the command</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rPr i="1" lang="en" sz="1400">
                <a:latin typeface="Comfortaa"/>
                <a:ea typeface="Comfortaa"/>
                <a:cs typeface="Comfortaa"/>
                <a:sym typeface="Comfortaa"/>
              </a:rPr>
              <a:t>gcc -Werror -Wall mytest.c -o mytest</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rPr i="1" lang="en" sz="1400">
                <a:latin typeface="Comfortaa"/>
                <a:ea typeface="Comfortaa"/>
                <a:cs typeface="Comfortaa"/>
                <a:sym typeface="Comfortaa"/>
              </a:rPr>
              <a:t>For running three concurrent copies of the same program, we use the command:-</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rPr i="1" lang="en" sz="1400">
                <a:latin typeface="Comfortaa"/>
                <a:ea typeface="Comfortaa"/>
                <a:cs typeface="Comfortaa"/>
                <a:sym typeface="Comfortaa"/>
              </a:rPr>
              <a:t>./mytest goodbye &amp; ./mytest farewell &amp; ./mytest so_long &amp;</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rPr i="1" lang="en" sz="1400">
                <a:latin typeface="Comfortaa"/>
                <a:ea typeface="Comfortaa"/>
                <a:cs typeface="Comfortaa"/>
                <a:sym typeface="Comfortaa"/>
              </a:rPr>
              <a:t>Jobs command will list running processes and kill with the proper argument will kill the process. The screenshots for the same are in the next slides  </a:t>
            </a:r>
            <a:endParaRPr i="1"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6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Screenshot(s) for #2</a:t>
            </a:r>
            <a:endParaRPr b="1" sz="2400">
              <a:latin typeface="Comfortaa"/>
              <a:ea typeface="Comfortaa"/>
              <a:cs typeface="Comfortaa"/>
              <a:sym typeface="Comfortaa"/>
            </a:endParaRPr>
          </a:p>
          <a:p>
            <a:pPr indent="0" lvl="0" marL="0" rtl="0" algn="l">
              <a:lnSpc>
                <a:spcPct val="115000"/>
              </a:lnSpc>
              <a:spcBef>
                <a:spcPts val="0"/>
              </a:spcBef>
              <a:spcAft>
                <a:spcPts val="0"/>
              </a:spcAft>
              <a:buNone/>
            </a:pPr>
            <a:r>
              <a:t/>
            </a:r>
            <a:endParaRPr b="1" sz="24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0" name="Google Shape;80;p17"/>
          <p:cNvSpPr txBox="1"/>
          <p:nvPr/>
        </p:nvSpPr>
        <p:spPr>
          <a:xfrm>
            <a:off x="241100" y="884050"/>
            <a:ext cx="8478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
              <a:t>Screenshot for running three concurrent copies of the same process.</a:t>
            </a:r>
            <a:endParaRPr/>
          </a:p>
        </p:txBody>
      </p:sp>
      <p:pic>
        <p:nvPicPr>
          <p:cNvPr id="81" name="Google Shape;81;p17"/>
          <p:cNvPicPr preferRelativeResize="0"/>
          <p:nvPr/>
        </p:nvPicPr>
        <p:blipFill>
          <a:blip r:embed="rId3">
            <a:alphaModFix/>
          </a:blip>
          <a:stretch>
            <a:fillRect/>
          </a:stretch>
        </p:blipFill>
        <p:spPr>
          <a:xfrm>
            <a:off x="152400" y="1243500"/>
            <a:ext cx="8286151" cy="374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241100" y="150700"/>
            <a:ext cx="86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Use of Jobs command to list the running mytest processes </a:t>
            </a:r>
            <a:endParaRPr/>
          </a:p>
        </p:txBody>
      </p:sp>
      <p:pic>
        <p:nvPicPr>
          <p:cNvPr id="87" name="Google Shape;87;p18"/>
          <p:cNvPicPr preferRelativeResize="0"/>
          <p:nvPr/>
        </p:nvPicPr>
        <p:blipFill>
          <a:blip r:embed="rId3">
            <a:alphaModFix/>
          </a:blip>
          <a:stretch>
            <a:fillRect/>
          </a:stretch>
        </p:blipFill>
        <p:spPr>
          <a:xfrm>
            <a:off x="152400" y="703300"/>
            <a:ext cx="8818576" cy="3325100"/>
          </a:xfrm>
          <a:prstGeom prst="rect">
            <a:avLst/>
          </a:prstGeom>
          <a:noFill/>
          <a:ln>
            <a:noFill/>
          </a:ln>
        </p:spPr>
      </p:pic>
      <p:sp>
        <p:nvSpPr>
          <p:cNvPr id="88" name="Google Shape;88;p18"/>
          <p:cNvSpPr txBox="1"/>
          <p:nvPr/>
        </p:nvSpPr>
        <p:spPr>
          <a:xfrm>
            <a:off x="261200" y="3274975"/>
            <a:ext cx="82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190875" y="221000"/>
            <a:ext cx="85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 Kill command to terminate these processes is executed below:-</a:t>
            </a:r>
            <a:endParaRPr/>
          </a:p>
        </p:txBody>
      </p:sp>
      <p:pic>
        <p:nvPicPr>
          <p:cNvPr id="94" name="Google Shape;94;p19"/>
          <p:cNvPicPr preferRelativeResize="0"/>
          <p:nvPr/>
        </p:nvPicPr>
        <p:blipFill>
          <a:blip r:embed="rId3">
            <a:alphaModFix/>
          </a:blip>
          <a:stretch>
            <a:fillRect/>
          </a:stretch>
        </p:blipFill>
        <p:spPr>
          <a:xfrm>
            <a:off x="152400" y="773600"/>
            <a:ext cx="8858774" cy="421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302275" y="348450"/>
            <a:ext cx="8342700" cy="21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Compile and run the mytest2.c program as shown in the lecture slides. Run it until it crashes with a "Segmentation Fault". What is a segmentation fault?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110500" y="90425"/>
            <a:ext cx="89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Compilation screen and run command for mytest2.c program</a:t>
            </a:r>
            <a:endParaRPr/>
          </a:p>
        </p:txBody>
      </p:sp>
      <p:pic>
        <p:nvPicPr>
          <p:cNvPr id="105" name="Google Shape;105;p21"/>
          <p:cNvPicPr preferRelativeResize="0"/>
          <p:nvPr/>
        </p:nvPicPr>
        <p:blipFill>
          <a:blip r:embed="rId3">
            <a:alphaModFix/>
          </a:blip>
          <a:stretch>
            <a:fillRect/>
          </a:stretch>
        </p:blipFill>
        <p:spPr>
          <a:xfrm>
            <a:off x="152400" y="643025"/>
            <a:ext cx="8839200" cy="3715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