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E4BC34-21C6-40FF-8EC6-C810D0643731}">
  <a:tblStyle styleId="{A3E4BC34-21C6-40FF-8EC6-C810D06437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omfortaa-regular.fnt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omfortaa-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26aa3bc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26aa3bc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26aa3bc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26aa3bc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26aa3bc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26aa3bc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26aa3bc7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26aa3bc7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26aa3bc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26aa3bc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2a870df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2a870df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2a870df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2a870df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2a870df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2a870df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2a870df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2a870df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bde816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bde816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bde8160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bde8160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bde8160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bde8160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bde8160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bde8160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236bbf24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236bbf2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2a870df7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2a870df7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2a870df7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2a870df7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2a870df7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2a870df7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2a870df7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2a870df7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2a870df7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2a870df7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2a870df7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2a870df7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2a870df7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2a870df7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2a870df7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2a870df7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236bbf3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236bbf3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2a870df7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2a870df7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236bbf3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236bbf3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bc9d00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bc9d00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26aa3bc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26aa3bc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26aa3bc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26aa3bc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26aa3bc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26aa3bc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Threads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parth2@pdx.edu</a:t>
            </a:r>
            <a:r>
              <a:rPr lang="en">
                <a:highlight>
                  <a:srgbClr val="FFF2CC"/>
                </a:highlight>
                <a:latin typeface="Comfortaa"/>
                <a:ea typeface="Comfortaa"/>
                <a:cs typeface="Comfortaa"/>
                <a:sym typeface="Comfortaa"/>
              </a:rPr>
              <a:t>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295525" y="208350"/>
            <a:ext cx="1220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nvSpPr>
        <p:spPr>
          <a:xfrm>
            <a:off x="0" y="0"/>
            <a:ext cx="9144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unsigned long long numrounds = strtoull(argv[2], NULL, 0);</a:t>
            </a:r>
            <a:endParaRPr/>
          </a:p>
          <a:p>
            <a:pPr indent="0" lvl="0" marL="0" rtl="0" algn="l">
              <a:spcBef>
                <a:spcPts val="0"/>
              </a:spcBef>
              <a:spcAft>
                <a:spcPts val="0"/>
              </a:spcAft>
              <a:buNone/>
            </a:pPr>
            <a:r>
              <a:rPr lang="en"/>
              <a:t>        if (numrounds &lt;= 0ULL) {</a:t>
            </a:r>
            <a:endParaRPr/>
          </a:p>
          <a:p>
            <a:pPr indent="0" lvl="0" marL="0" rtl="0" algn="l">
              <a:spcBef>
                <a:spcPts val="0"/>
              </a:spcBef>
              <a:spcAft>
                <a:spcPts val="0"/>
              </a:spcAft>
              <a:buNone/>
            </a:pPr>
            <a:r>
              <a:rPr lang="en"/>
              <a:t>                fprintf(stderr, "ERROR: number of rounds must be a positive unsigned long long (not '%s')\n", argv[2]);</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printf("PARENT: input %d threads %llu rounds\n", numthreads, numrounds);</a:t>
            </a:r>
            <a:endParaRPr/>
          </a:p>
          <a:p>
            <a:pPr indent="0" lvl="0" marL="0" rtl="0" algn="l">
              <a:spcBef>
                <a:spcPts val="0"/>
              </a:spcBef>
              <a:spcAft>
                <a:spcPts val="0"/>
              </a:spcAft>
              <a:buNone/>
            </a:pPr>
            <a:r>
              <a:rPr lang="en"/>
              <a:t>        for (Round = 1ULL; Round &lt; numrounds; Round++) {</a:t>
            </a:r>
            <a:endParaRPr/>
          </a:p>
          <a:p>
            <a:pPr indent="0" lvl="0" marL="0" rtl="0" algn="l">
              <a:spcBef>
                <a:spcPts val="0"/>
              </a:spcBef>
              <a:spcAft>
                <a:spcPts val="0"/>
              </a:spcAft>
              <a:buNone/>
            </a:pPr>
            <a:r>
              <a:rPr lang="en"/>
              <a:t>                Total = 0ULL;</a:t>
            </a:r>
            <a:endParaRPr/>
          </a:p>
          <a:p>
            <a:pPr indent="0" lvl="0" marL="0" rtl="0" algn="l">
              <a:spcBef>
                <a:spcPts val="0"/>
              </a:spcBef>
              <a:spcAft>
                <a:spcPts val="0"/>
              </a:spcAft>
              <a:buNone/>
            </a:pPr>
            <a:r>
              <a:rPr lang="en"/>
              <a:t>                doOneRound(Round, numthreads);</a:t>
            </a:r>
            <a:endParaRPr/>
          </a:p>
          <a:p>
            <a:pPr indent="0" lvl="0" marL="0" rtl="0" algn="l">
              <a:spcBef>
                <a:spcPts val="0"/>
              </a:spcBef>
              <a:spcAft>
                <a:spcPts val="0"/>
              </a:spcAft>
              <a:buNone/>
            </a:pPr>
            <a:r>
              <a:rPr lang="en"/>
              <a:t>                checkResult(Round, numthreads);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printf("PARENT: SUCCESS! exiting after final Round %llu (Total: %llu)\n", numrounds-1, Total);</a:t>
            </a:r>
            <a:endParaRPr/>
          </a:p>
          <a:p>
            <a:pPr indent="0" lvl="0" marL="0" rtl="0" algn="l">
              <a:spcBef>
                <a:spcPts val="0"/>
              </a:spcBef>
              <a:spcAft>
                <a:spcPts val="0"/>
              </a:spcAft>
              <a:buNone/>
            </a:pPr>
            <a:r>
              <a:rPr lang="en"/>
              <a:t>        return(0);</a:t>
            </a:r>
            <a:endParaRPr/>
          </a:p>
          <a:p>
            <a:pPr indent="0" lvl="0" marL="0" rtl="0" algn="l">
              <a:spcBef>
                <a:spcPts val="0"/>
              </a:spcBef>
              <a:spcAft>
                <a:spcPts val="0"/>
              </a:spcAft>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nvSpPr>
        <p:spPr>
          <a:xfrm>
            <a:off x="112250" y="6122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 Threads and 2 rounds</a:t>
            </a:r>
            <a:endParaRPr/>
          </a:p>
        </p:txBody>
      </p:sp>
      <p:pic>
        <p:nvPicPr>
          <p:cNvPr id="113" name="Google Shape;113;p23"/>
          <p:cNvPicPr preferRelativeResize="0"/>
          <p:nvPr/>
        </p:nvPicPr>
        <p:blipFill>
          <a:blip r:embed="rId3">
            <a:alphaModFix/>
          </a:blip>
          <a:stretch>
            <a:fillRect/>
          </a:stretch>
        </p:blipFill>
        <p:spPr>
          <a:xfrm>
            <a:off x="152400" y="613825"/>
            <a:ext cx="8387592" cy="437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nvSpPr>
        <p:spPr>
          <a:xfrm>
            <a:off x="112250" y="6122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 Threads and 20 rounds</a:t>
            </a:r>
            <a:endParaRPr/>
          </a:p>
        </p:txBody>
      </p:sp>
      <p:pic>
        <p:nvPicPr>
          <p:cNvPr id="119" name="Google Shape;119;p24"/>
          <p:cNvPicPr preferRelativeResize="0"/>
          <p:nvPr/>
        </p:nvPicPr>
        <p:blipFill>
          <a:blip r:embed="rId3">
            <a:alphaModFix/>
          </a:blip>
          <a:stretch>
            <a:fillRect/>
          </a:stretch>
        </p:blipFill>
        <p:spPr>
          <a:xfrm>
            <a:off x="152400" y="613825"/>
            <a:ext cx="8239574" cy="4377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nvSpPr>
        <p:spPr>
          <a:xfrm>
            <a:off x="112250" y="6122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 Threads and 200 rounds</a:t>
            </a:r>
            <a:endParaRPr/>
          </a:p>
        </p:txBody>
      </p:sp>
      <p:pic>
        <p:nvPicPr>
          <p:cNvPr id="125" name="Google Shape;125;p25"/>
          <p:cNvPicPr preferRelativeResize="0"/>
          <p:nvPr/>
        </p:nvPicPr>
        <p:blipFill>
          <a:blip r:embed="rId3">
            <a:alphaModFix/>
          </a:blip>
          <a:stretch>
            <a:fillRect/>
          </a:stretch>
        </p:blipFill>
        <p:spPr>
          <a:xfrm>
            <a:off x="152400" y="613825"/>
            <a:ext cx="8395973" cy="437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nvSpPr>
        <p:spPr>
          <a:xfrm>
            <a:off x="112250" y="6122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 Threads and 2000 rounds</a:t>
            </a:r>
            <a:endParaRPr/>
          </a:p>
        </p:txBody>
      </p:sp>
      <p:pic>
        <p:nvPicPr>
          <p:cNvPr id="131" name="Google Shape;131;p26"/>
          <p:cNvPicPr preferRelativeResize="0"/>
          <p:nvPr/>
        </p:nvPicPr>
        <p:blipFill>
          <a:blip r:embed="rId3">
            <a:alphaModFix/>
          </a:blip>
          <a:stretch>
            <a:fillRect/>
          </a:stretch>
        </p:blipFill>
        <p:spPr>
          <a:xfrm>
            <a:off x="152400" y="613825"/>
            <a:ext cx="8239574" cy="4377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nvSpPr>
        <p:spPr>
          <a:xfrm>
            <a:off x="302275" y="348450"/>
            <a:ext cx="8342700" cy="50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Improve your </a:t>
            </a:r>
            <a:r>
              <a:rPr b="1" lang="en" sz="1800">
                <a:solidFill>
                  <a:schemeClr val="dk1"/>
                </a:solidFill>
                <a:latin typeface="Courier New"/>
                <a:ea typeface="Courier New"/>
                <a:cs typeface="Courier New"/>
                <a:sym typeface="Courier New"/>
              </a:rPr>
              <a:t>sum2.c</a:t>
            </a:r>
            <a:r>
              <a:rPr lang="en" sz="1800">
                <a:solidFill>
                  <a:schemeClr val="dk1"/>
                </a:solidFill>
                <a:latin typeface="Comfortaa"/>
                <a:ea typeface="Comfortaa"/>
                <a:cs typeface="Comfortaa"/>
                <a:sym typeface="Comfortaa"/>
              </a:rPr>
              <a:t> source code to produce a new version, called </a:t>
            </a:r>
            <a:r>
              <a:rPr b="1" lang="en" sz="1800">
                <a:solidFill>
                  <a:schemeClr val="dk1"/>
                </a:solidFill>
                <a:latin typeface="Courier New"/>
                <a:ea typeface="Courier New"/>
                <a:cs typeface="Courier New"/>
                <a:sym typeface="Courier New"/>
              </a:rPr>
              <a:t>sum3.c</a:t>
            </a:r>
            <a:r>
              <a:rPr lang="en" sz="1800">
                <a:solidFill>
                  <a:schemeClr val="dk1"/>
                </a:solidFill>
                <a:latin typeface="Comfortaa"/>
                <a:ea typeface="Comfortaa"/>
                <a:cs typeface="Comfortaa"/>
                <a:sym typeface="Comfortaa"/>
              </a:rPr>
              <a:t>, that is more efficient in that each thread calculates its local sum and then modifies the shared </a:t>
            </a:r>
            <a:r>
              <a:rPr b="1" lang="en" sz="1800">
                <a:solidFill>
                  <a:schemeClr val="dk1"/>
                </a:solidFill>
                <a:latin typeface="Courier New"/>
                <a:ea typeface="Courier New"/>
                <a:cs typeface="Courier New"/>
                <a:sym typeface="Courier New"/>
              </a:rPr>
              <a:t>Total</a:t>
            </a:r>
            <a:r>
              <a:rPr lang="en" sz="1800">
                <a:solidFill>
                  <a:schemeClr val="dk1"/>
                </a:solidFill>
                <a:latin typeface="Comfortaa"/>
                <a:ea typeface="Comfortaa"/>
                <a:cs typeface="Comfortaa"/>
                <a:sym typeface="Comfortaa"/>
              </a:rPr>
              <a:t> variable when finished calculating its local total.</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Build, Run, Test and Upload </a:t>
            </a:r>
            <a:r>
              <a:rPr b="1" lang="en" sz="1800">
                <a:solidFill>
                  <a:schemeClr val="dk1"/>
                </a:solidFill>
                <a:latin typeface="Courier New"/>
                <a:ea typeface="Courier New"/>
                <a:cs typeface="Courier New"/>
                <a:sym typeface="Courier New"/>
              </a:rPr>
              <a:t>sum3.c</a:t>
            </a:r>
            <a:r>
              <a:rPr lang="en" sz="1800">
                <a:solidFill>
                  <a:schemeClr val="dk1"/>
                </a:solidFill>
                <a:latin typeface="Comfortaa"/>
                <a:ea typeface="Comfortaa"/>
                <a:cs typeface="Comfortaa"/>
                <a:sym typeface="Comfortaa"/>
              </a:rPr>
              <a:t> to your submissions folder and provide a link to it here: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https://drive.google.com/file/d/12LDfKOU9cmGsbFp0C4_eNPhhaJJXAEQy/view?usp=sharing</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37" name="Google Shape;137;p27"/>
          <p:cNvSpPr txBox="1"/>
          <p:nvPr/>
        </p:nvSpPr>
        <p:spPr>
          <a:xfrm>
            <a:off x="3753925" y="3628450"/>
            <a:ext cx="3305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looks good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nvSpPr>
        <p:spPr>
          <a:xfrm>
            <a:off x="45900" y="214325"/>
            <a:ext cx="90522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 &lt;pthread.h&gt;</a:t>
            </a:r>
            <a:endParaRPr/>
          </a:p>
          <a:p>
            <a:pPr indent="0" lvl="0" marL="0" rtl="0" algn="l">
              <a:spcBef>
                <a:spcPts val="0"/>
              </a:spcBef>
              <a:spcAft>
                <a:spcPts val="0"/>
              </a:spcAft>
              <a:buNone/>
            </a:pPr>
            <a:r>
              <a:rPr lang="en"/>
              <a:t>#include &lt;stdio.h&gt;</a:t>
            </a:r>
            <a:endParaRPr/>
          </a:p>
          <a:p>
            <a:pPr indent="0" lvl="0" marL="0" rtl="0" algn="l">
              <a:spcBef>
                <a:spcPts val="0"/>
              </a:spcBef>
              <a:spcAft>
                <a:spcPts val="0"/>
              </a:spcAft>
              <a:buNone/>
            </a:pPr>
            <a:r>
              <a:rPr lang="en"/>
              <a:t>#include &lt;stdlib.h&gt;</a:t>
            </a:r>
            <a:endParaRPr/>
          </a:p>
          <a:p>
            <a:pPr indent="0" lvl="0" marL="0" rtl="0" algn="l">
              <a:spcBef>
                <a:spcPts val="0"/>
              </a:spcBef>
              <a:spcAft>
                <a:spcPts val="0"/>
              </a:spcAft>
              <a:buNone/>
            </a:pPr>
            <a:r>
              <a:rPr lang="en"/>
              <a:t>#include &lt;unistd.h&gt;</a:t>
            </a:r>
            <a:endParaRPr/>
          </a:p>
          <a:p>
            <a:pPr indent="0" lvl="0" marL="0" rtl="0" algn="l">
              <a:spcBef>
                <a:spcPts val="0"/>
              </a:spcBef>
              <a:spcAft>
                <a:spcPts val="0"/>
              </a:spcAft>
              <a:buNone/>
            </a:pPr>
            <a:r>
              <a:rPr lang="en"/>
              <a:t>#define MAXTHREADS 10</a:t>
            </a:r>
            <a:endParaRPr/>
          </a:p>
          <a:p>
            <a:pPr indent="0" lvl="0" marL="0" rtl="0" algn="l">
              <a:spcBef>
                <a:spcPts val="0"/>
              </a:spcBef>
              <a:spcAft>
                <a:spcPts val="0"/>
              </a:spcAft>
              <a:buNone/>
            </a:pPr>
            <a:r>
              <a:rPr lang="en"/>
              <a:t>volatile unsigned long long Round = 0ULL;</a:t>
            </a:r>
            <a:endParaRPr/>
          </a:p>
          <a:p>
            <a:pPr indent="0" lvl="0" marL="0" rtl="0" algn="l">
              <a:spcBef>
                <a:spcPts val="0"/>
              </a:spcBef>
              <a:spcAft>
                <a:spcPts val="0"/>
              </a:spcAft>
              <a:buNone/>
            </a:pPr>
            <a:r>
              <a:rPr lang="en"/>
              <a:t>volatile unsigned long long Total = 0ULL;</a:t>
            </a:r>
            <a:endParaRPr/>
          </a:p>
          <a:p>
            <a:pPr indent="0" lvl="0" marL="0" rtl="0" algn="l">
              <a:spcBef>
                <a:spcPts val="0"/>
              </a:spcBef>
              <a:spcAft>
                <a:spcPts val="0"/>
              </a:spcAft>
              <a:buNone/>
            </a:pPr>
            <a:r>
              <a:rPr lang="en"/>
              <a:t>pthread_mutex_t mVar=PTHREAD_MUTEX_INITIALIZER;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void *Summation(void *tidptr)</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unsigned long long localTotal=0ULL;</a:t>
            </a:r>
            <a:endParaRPr/>
          </a:p>
          <a:p>
            <a:pPr indent="0" lvl="0" marL="0" rtl="0" algn="l">
              <a:spcBef>
                <a:spcPts val="0"/>
              </a:spcBef>
              <a:spcAft>
                <a:spcPts val="0"/>
              </a:spcAft>
              <a:buNone/>
            </a:pPr>
            <a:r>
              <a:rPr lang="en"/>
              <a:t>        for (unsigned long long dex = 0ULL; dex &lt;= Round; dex++) {</a:t>
            </a:r>
            <a:endParaRPr/>
          </a:p>
          <a:p>
            <a:pPr indent="0" lvl="0" marL="0" rtl="0" algn="l">
              <a:spcBef>
                <a:spcPts val="0"/>
              </a:spcBef>
              <a:spcAft>
                <a:spcPts val="0"/>
              </a:spcAft>
              <a:buNone/>
            </a:pPr>
            <a:r>
              <a:rPr lang="en"/>
              <a:t>                localTotal += dex;</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pthread_mutex_lock(&amp;mVar);</a:t>
            </a:r>
            <a:endParaRPr/>
          </a:p>
          <a:p>
            <a:pPr indent="0" lvl="0" marL="0" rtl="0" algn="l">
              <a:spcBef>
                <a:spcPts val="0"/>
              </a:spcBef>
              <a:spcAft>
                <a:spcPts val="0"/>
              </a:spcAft>
              <a:buNone/>
            </a:pPr>
            <a:r>
              <a:rPr lang="en"/>
              <a:t>        Total += localTotal;</a:t>
            </a:r>
            <a:endParaRPr/>
          </a:p>
          <a:p>
            <a:pPr indent="0" lvl="0" marL="0" rtl="0" algn="l">
              <a:spcBef>
                <a:spcPts val="0"/>
              </a:spcBef>
              <a:spcAft>
                <a:spcPts val="0"/>
              </a:spcAft>
              <a:buNone/>
            </a:pPr>
            <a:r>
              <a:rPr lang="en"/>
              <a:t>        pthread_mutex_unlock(&amp;mVar);</a:t>
            </a:r>
            <a:endParaRPr/>
          </a:p>
          <a:p>
            <a:pPr indent="0" lvl="0" marL="0" rtl="0" algn="l">
              <a:spcBef>
                <a:spcPts val="0"/>
              </a:spcBef>
              <a:spcAft>
                <a:spcPts val="0"/>
              </a:spcAft>
              <a:buNone/>
            </a:pPr>
            <a:r>
              <a:rPr lang="en"/>
              <a:t>        return NULL;</a:t>
            </a:r>
            <a:endParaRPr/>
          </a:p>
          <a:p>
            <a:pPr indent="0" lvl="0" marL="0" rtl="0" algn="l">
              <a:spcBef>
                <a:spcPts val="0"/>
              </a:spcBef>
              <a:spcAft>
                <a:spcPts val="0"/>
              </a:spcAft>
              <a:buNone/>
            </a:pP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nvSpPr>
        <p:spPr>
          <a:xfrm>
            <a:off x="0" y="0"/>
            <a:ext cx="9144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void doOneRound(unsigned long long thisRound, int numthreads)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int tids[MAXTHREADS] = {0,1,2,3,4,5,6,7,8,9};</a:t>
            </a:r>
            <a:endParaRPr/>
          </a:p>
          <a:p>
            <a:pPr indent="0" lvl="0" marL="0" rtl="0" algn="l">
              <a:spcBef>
                <a:spcPts val="0"/>
              </a:spcBef>
              <a:spcAft>
                <a:spcPts val="0"/>
              </a:spcAft>
              <a:buNone/>
            </a:pPr>
            <a:r>
              <a:rPr lang="en"/>
              <a:t>        pthread_t t[numthreads];</a:t>
            </a:r>
            <a:endParaRPr/>
          </a:p>
          <a:p>
            <a:pPr indent="0" lvl="0" marL="0" rtl="0" algn="l">
              <a:spcBef>
                <a:spcPts val="0"/>
              </a:spcBef>
              <a:spcAft>
                <a:spcPts val="0"/>
              </a:spcAft>
              <a:buNone/>
            </a:pPr>
            <a:r>
              <a:rPr lang="en"/>
              <a:t>        int rc;</a:t>
            </a:r>
            <a:endParaRPr/>
          </a:p>
          <a:p>
            <a:pPr indent="0" lvl="0" marL="0" rtl="0" algn="l">
              <a:spcBef>
                <a:spcPts val="0"/>
              </a:spcBef>
              <a:spcAft>
                <a:spcPts val="0"/>
              </a:spcAft>
              <a:buNone/>
            </a:pPr>
            <a:r>
              <a:rPr lang="en"/>
              <a:t>        for (int i = 0; i &lt; numthreads; i++) {</a:t>
            </a:r>
            <a:endParaRPr/>
          </a:p>
          <a:p>
            <a:pPr indent="0" lvl="0" marL="0" rtl="0" algn="l">
              <a:spcBef>
                <a:spcPts val="0"/>
              </a:spcBef>
              <a:spcAft>
                <a:spcPts val="0"/>
              </a:spcAft>
              <a:buNone/>
            </a:pPr>
            <a:r>
              <a:rPr lang="en"/>
              <a:t>                rc = pthread_create(&amp;t[i], NULL, Summation, (void *) &amp;tids[i]);</a:t>
            </a:r>
            <a:endParaRPr/>
          </a:p>
          <a:p>
            <a:pPr indent="0" lvl="0" marL="0" rtl="0" algn="l">
              <a:spcBef>
                <a:spcPts val="0"/>
              </a:spcBef>
              <a:spcAft>
                <a:spcPts val="0"/>
              </a:spcAft>
              <a:buNone/>
            </a:pPr>
            <a:r>
              <a:rPr lang="en"/>
              <a:t>                if (rc){</a:t>
            </a:r>
            <a:endParaRPr/>
          </a:p>
          <a:p>
            <a:pPr indent="0" lvl="0" marL="0" rtl="0" algn="l">
              <a:spcBef>
                <a:spcPts val="0"/>
              </a:spcBef>
              <a:spcAft>
                <a:spcPts val="0"/>
              </a:spcAft>
              <a:buNone/>
            </a:pPr>
            <a:r>
              <a:rPr lang="en"/>
              <a:t>                        printf("ERROR; return code from pthread_create() is %d\n", rc);</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for (int i = 0; i &lt; numthreads; i++) {</a:t>
            </a:r>
            <a:endParaRPr/>
          </a:p>
          <a:p>
            <a:pPr indent="0" lvl="0" marL="0" rtl="0" algn="l">
              <a:spcBef>
                <a:spcPts val="0"/>
              </a:spcBef>
              <a:spcAft>
                <a:spcPts val="0"/>
              </a:spcAft>
              <a:buNone/>
            </a:pPr>
            <a:r>
              <a:rPr lang="en"/>
              <a:t>                rc = pthread_join(t[i], NULL);</a:t>
            </a:r>
            <a:endParaRPr/>
          </a:p>
          <a:p>
            <a:pPr indent="0" lvl="0" marL="0" rtl="0" algn="l">
              <a:spcBef>
                <a:spcPts val="0"/>
              </a:spcBef>
              <a:spcAft>
                <a:spcPts val="0"/>
              </a:spcAft>
              <a:buNone/>
            </a:pPr>
            <a:r>
              <a:rPr lang="en"/>
              <a:t>                if (rc != 0) {</a:t>
            </a:r>
            <a:endParaRPr/>
          </a:p>
          <a:p>
            <a:pPr indent="0" lvl="0" marL="0" rtl="0" algn="l">
              <a:spcBef>
                <a:spcPts val="0"/>
              </a:spcBef>
              <a:spcAft>
                <a:spcPts val="0"/>
              </a:spcAft>
              <a:buNone/>
            </a:pPr>
            <a:r>
              <a:rPr lang="en"/>
              <a:t>                        fprintf(stderr, "ERROR joining with thread %d (error==%d)\n", tids[i], rc);</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nvSpPr>
        <p:spPr>
          <a:xfrm>
            <a:off x="91850" y="449050"/>
            <a:ext cx="8256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void checkResult(unsigned long long thisRound, int numthreads)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unsigned long long calc = (thisRound * (thisRound + 1ULL)) / 2ULL;</a:t>
            </a:r>
            <a:endParaRPr/>
          </a:p>
          <a:p>
            <a:pPr indent="0" lvl="0" marL="0" rtl="0" algn="l">
              <a:spcBef>
                <a:spcPts val="0"/>
              </a:spcBef>
              <a:spcAft>
                <a:spcPts val="0"/>
              </a:spcAft>
              <a:buNone/>
            </a:pPr>
            <a:r>
              <a:rPr lang="en"/>
              <a:t>        calc *= (unsigned long long) numthreads;</a:t>
            </a:r>
            <a:endParaRPr/>
          </a:p>
          <a:p>
            <a:pPr indent="0" lvl="0" marL="0" rtl="0" algn="l">
              <a:spcBef>
                <a:spcPts val="0"/>
              </a:spcBef>
              <a:spcAft>
                <a:spcPts val="0"/>
              </a:spcAft>
              <a:buNone/>
            </a:pPr>
            <a:r>
              <a:rPr lang="en"/>
              <a:t>        if (Total != calc) {</a:t>
            </a:r>
            <a:endParaRPr/>
          </a:p>
          <a:p>
            <a:pPr indent="0" lvl="0" marL="0" rtl="0" algn="l">
              <a:spcBef>
                <a:spcPts val="0"/>
              </a:spcBef>
              <a:spcAft>
                <a:spcPts val="0"/>
              </a:spcAft>
              <a:buNone/>
            </a:pPr>
            <a:r>
              <a:rPr lang="en"/>
              <a:t>                printf("PARENT: ERROR! Round %llu total should have been %llu but was %llu\n", thisRound, calc, Total);</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nvSpPr>
        <p:spPr>
          <a:xfrm>
            <a:off x="0" y="-142850"/>
            <a:ext cx="91440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 main(int argc, char *argv[])</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if (argc != 3) {</a:t>
            </a:r>
            <a:endParaRPr/>
          </a:p>
          <a:p>
            <a:pPr indent="0" lvl="0" marL="0" rtl="0" algn="l">
              <a:spcBef>
                <a:spcPts val="0"/>
              </a:spcBef>
              <a:spcAft>
                <a:spcPts val="0"/>
              </a:spcAft>
              <a:buNone/>
            </a:pPr>
            <a:r>
              <a:rPr lang="en"/>
              <a:t>                fprintf(stderr, "USAGE: %s &lt;nthreads&gt; &lt;max&gt;\n", argv[0]);</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int numthreads = atoi(argv[1]);</a:t>
            </a:r>
            <a:endParaRPr/>
          </a:p>
          <a:p>
            <a:pPr indent="0" lvl="0" marL="0" rtl="0" algn="l">
              <a:spcBef>
                <a:spcPts val="0"/>
              </a:spcBef>
              <a:spcAft>
                <a:spcPts val="0"/>
              </a:spcAft>
              <a:buNone/>
            </a:pPr>
            <a:r>
              <a:rPr lang="en"/>
              <a:t>        if ((numthreads &lt; 1) || (numthreads &gt; MAXTHREADS)) {</a:t>
            </a:r>
            <a:endParaRPr/>
          </a:p>
          <a:p>
            <a:pPr indent="0" lvl="0" marL="0" rtl="0" algn="l">
              <a:spcBef>
                <a:spcPts val="0"/>
              </a:spcBef>
              <a:spcAft>
                <a:spcPts val="0"/>
              </a:spcAft>
              <a:buNone/>
            </a:pPr>
            <a:r>
              <a:rPr lang="en"/>
              <a:t>                fprintf(stderr, "ERROR: numthreads must be &gt;= 1 and &lt;= %d\n", MAXTHREADS);</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unsigned long long numrounds = strtoull(argv[2], NULL, 0);</a:t>
            </a:r>
            <a:endParaRPr/>
          </a:p>
          <a:p>
            <a:pPr indent="0" lvl="0" marL="0" rtl="0" algn="l">
              <a:spcBef>
                <a:spcPts val="0"/>
              </a:spcBef>
              <a:spcAft>
                <a:spcPts val="0"/>
              </a:spcAft>
              <a:buNone/>
            </a:pPr>
            <a:r>
              <a:rPr lang="en"/>
              <a:t>        if (numrounds &lt;= 0ULL) {</a:t>
            </a:r>
            <a:endParaRPr/>
          </a:p>
          <a:p>
            <a:pPr indent="0" lvl="0" marL="0" rtl="0" algn="l">
              <a:spcBef>
                <a:spcPts val="0"/>
              </a:spcBef>
              <a:spcAft>
                <a:spcPts val="0"/>
              </a:spcAft>
              <a:buNone/>
            </a:pPr>
            <a:r>
              <a:rPr lang="en"/>
              <a:t>                fprintf(stderr, "ERROR: number of rounds must be a positive unsigned long long (not '%s')\n", argv[2]);</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printf("PARENT: input %d threads %llu rounds\n", numthreads, numrounds);</a:t>
            </a:r>
            <a:endParaRPr/>
          </a:p>
          <a:p>
            <a:pPr indent="0" lvl="0" marL="0" rtl="0" algn="l">
              <a:spcBef>
                <a:spcPts val="0"/>
              </a:spcBef>
              <a:spcAft>
                <a:spcPts val="0"/>
              </a:spcAft>
              <a:buNone/>
            </a:pPr>
            <a:r>
              <a:rPr lang="en"/>
              <a:t>        for (Round = 1ULL; Round &lt; numrounds; Round++) {</a:t>
            </a:r>
            <a:endParaRPr/>
          </a:p>
          <a:p>
            <a:pPr indent="0" lvl="0" marL="0" rtl="0" algn="l">
              <a:spcBef>
                <a:spcPts val="0"/>
              </a:spcBef>
              <a:spcAft>
                <a:spcPts val="0"/>
              </a:spcAft>
              <a:buNone/>
            </a:pPr>
            <a:r>
              <a:rPr lang="en"/>
              <a:t>                Total = 0ULL;</a:t>
            </a:r>
            <a:endParaRPr/>
          </a:p>
          <a:p>
            <a:pPr indent="0" lvl="0" marL="0" rtl="0" algn="l">
              <a:spcBef>
                <a:spcPts val="0"/>
              </a:spcBef>
              <a:spcAft>
                <a:spcPts val="0"/>
              </a:spcAft>
              <a:buNone/>
            </a:pPr>
            <a:r>
              <a:rPr lang="en"/>
              <a:t>                doOneRound(Round, numthreads);</a:t>
            </a:r>
            <a:endParaRPr/>
          </a:p>
          <a:p>
            <a:pPr indent="0" lvl="0" marL="0" rtl="0" algn="l">
              <a:spcBef>
                <a:spcPts val="0"/>
              </a:spcBef>
              <a:spcAft>
                <a:spcPts val="0"/>
              </a:spcAft>
              <a:buNone/>
            </a:pPr>
            <a:r>
              <a:rPr lang="en"/>
              <a:t>                checkResult(Round, numthreads);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printf("PARENT: SUCCESS! exiting after final Round %llu (Total: %llu)\n", numrounds-1, Total);</a:t>
            </a:r>
            <a:endParaRPr/>
          </a:p>
          <a:p>
            <a:pPr indent="0" lvl="0" marL="0" rtl="0" algn="l">
              <a:spcBef>
                <a:spcPts val="0"/>
              </a:spcBef>
              <a:spcAft>
                <a:spcPts val="0"/>
              </a:spcAft>
              <a:buNone/>
            </a:pPr>
            <a:r>
              <a:rPr lang="en"/>
              <a:t>        return(0);</a:t>
            </a:r>
            <a:endParaRPr/>
          </a:p>
          <a:p>
            <a:pPr indent="0" lvl="0" marL="0" rtl="0" algn="l">
              <a:spcBef>
                <a:spcPts val="0"/>
              </a:spcBef>
              <a:spcAft>
                <a:spcPts val="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2"/>
          <p:cNvPicPr preferRelativeResize="0"/>
          <p:nvPr/>
        </p:nvPicPr>
        <p:blipFill>
          <a:blip r:embed="rId3">
            <a:alphaModFix/>
          </a:blip>
          <a:stretch>
            <a:fillRect/>
          </a:stretch>
        </p:blipFill>
        <p:spPr>
          <a:xfrm>
            <a:off x="152400" y="443075"/>
            <a:ext cx="8839200" cy="4700429"/>
          </a:xfrm>
          <a:prstGeom prst="rect">
            <a:avLst/>
          </a:prstGeom>
          <a:noFill/>
          <a:ln>
            <a:noFill/>
          </a:ln>
        </p:spPr>
      </p:pic>
      <p:sp>
        <p:nvSpPr>
          <p:cNvPr id="163" name="Google Shape;163;p32"/>
          <p:cNvSpPr txBox="1"/>
          <p:nvPr/>
        </p:nvSpPr>
        <p:spPr>
          <a:xfrm>
            <a:off x="112250" y="6122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 Threads and 2 rounds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3"/>
          <p:cNvPicPr preferRelativeResize="0"/>
          <p:nvPr/>
        </p:nvPicPr>
        <p:blipFill>
          <a:blip r:embed="rId3">
            <a:alphaModFix/>
          </a:blip>
          <a:stretch>
            <a:fillRect/>
          </a:stretch>
        </p:blipFill>
        <p:spPr>
          <a:xfrm>
            <a:off x="152400" y="479900"/>
            <a:ext cx="8839200" cy="4663599"/>
          </a:xfrm>
          <a:prstGeom prst="rect">
            <a:avLst/>
          </a:prstGeom>
          <a:noFill/>
          <a:ln>
            <a:noFill/>
          </a:ln>
        </p:spPr>
      </p:pic>
      <p:sp>
        <p:nvSpPr>
          <p:cNvPr id="169" name="Google Shape;169;p33"/>
          <p:cNvSpPr txBox="1"/>
          <p:nvPr/>
        </p:nvSpPr>
        <p:spPr>
          <a:xfrm>
            <a:off x="112250" y="6122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 Threads and 20 rounds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4"/>
          <p:cNvPicPr preferRelativeResize="0"/>
          <p:nvPr/>
        </p:nvPicPr>
        <p:blipFill>
          <a:blip r:embed="rId3">
            <a:alphaModFix/>
          </a:blip>
          <a:stretch>
            <a:fillRect/>
          </a:stretch>
        </p:blipFill>
        <p:spPr>
          <a:xfrm>
            <a:off x="152400" y="456875"/>
            <a:ext cx="8839200" cy="4686618"/>
          </a:xfrm>
          <a:prstGeom prst="rect">
            <a:avLst/>
          </a:prstGeom>
          <a:noFill/>
          <a:ln>
            <a:noFill/>
          </a:ln>
        </p:spPr>
      </p:pic>
      <p:sp>
        <p:nvSpPr>
          <p:cNvPr id="175" name="Google Shape;175;p34"/>
          <p:cNvSpPr txBox="1"/>
          <p:nvPr/>
        </p:nvSpPr>
        <p:spPr>
          <a:xfrm>
            <a:off x="112250" y="6122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 Threads and 200 rounds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5"/>
          <p:cNvPicPr preferRelativeResize="0"/>
          <p:nvPr/>
        </p:nvPicPr>
        <p:blipFill>
          <a:blip r:embed="rId3">
            <a:alphaModFix/>
          </a:blip>
          <a:stretch>
            <a:fillRect/>
          </a:stretch>
        </p:blipFill>
        <p:spPr>
          <a:xfrm>
            <a:off x="152400" y="447675"/>
            <a:ext cx="8839200" cy="4695825"/>
          </a:xfrm>
          <a:prstGeom prst="rect">
            <a:avLst/>
          </a:prstGeom>
          <a:noFill/>
          <a:ln>
            <a:noFill/>
          </a:ln>
        </p:spPr>
      </p:pic>
      <p:sp>
        <p:nvSpPr>
          <p:cNvPr id="181" name="Google Shape;181;p35"/>
          <p:cNvSpPr txBox="1"/>
          <p:nvPr/>
        </p:nvSpPr>
        <p:spPr>
          <a:xfrm>
            <a:off x="112250" y="6122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 Threads and 2000 rounds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nvSpPr>
        <p:spPr>
          <a:xfrm>
            <a:off x="302275" y="348450"/>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Compare the performance of your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vs. </a:t>
            </a:r>
            <a:r>
              <a:rPr b="1" lang="en" sz="1800">
                <a:solidFill>
                  <a:schemeClr val="dk1"/>
                </a:solidFill>
                <a:latin typeface="Courier New"/>
                <a:ea typeface="Courier New"/>
                <a:cs typeface="Courier New"/>
                <a:sym typeface="Courier New"/>
              </a:rPr>
              <a:t>sum3</a:t>
            </a:r>
            <a:r>
              <a:rPr lang="en" sz="1800">
                <a:solidFill>
                  <a:schemeClr val="dk1"/>
                </a:solidFill>
                <a:latin typeface="Comfortaa"/>
                <a:ea typeface="Comfortaa"/>
                <a:cs typeface="Comfortaa"/>
                <a:sym typeface="Comfortaa"/>
              </a:rPr>
              <a:t> using 4 threads and 5 separate values of the "Rounds" input, ranging from 100 to MAXROUNDS. Construct a chart comparing the runtime of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vs. </a:t>
            </a:r>
            <a:r>
              <a:rPr b="1" lang="en" sz="1800">
                <a:solidFill>
                  <a:schemeClr val="dk1"/>
                </a:solidFill>
                <a:latin typeface="Courier New"/>
                <a:ea typeface="Courier New"/>
                <a:cs typeface="Courier New"/>
                <a:sym typeface="Courier New"/>
              </a:rPr>
              <a:t>sum3</a:t>
            </a:r>
            <a:r>
              <a:rPr lang="en" sz="1800">
                <a:solidFill>
                  <a:schemeClr val="dk1"/>
                </a:solidFill>
                <a:latin typeface="Comfortaa"/>
                <a:ea typeface="Comfortaa"/>
                <a:cs typeface="Comfortaa"/>
                <a:sym typeface="Comfortaa"/>
              </a:rPr>
              <a:t> for each Rounds input value. Show your chart on the next page.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(btw, one easy way to measure the runtime of a program on Linux is to run it with the </a:t>
            </a:r>
            <a:r>
              <a:rPr b="1" lang="en" sz="1800">
                <a:solidFill>
                  <a:schemeClr val="dk1"/>
                </a:solidFill>
                <a:latin typeface="Courier New"/>
                <a:ea typeface="Courier New"/>
                <a:cs typeface="Courier New"/>
                <a:sym typeface="Courier New"/>
              </a:rPr>
              <a:t>time</a:t>
            </a:r>
            <a:r>
              <a:rPr lang="en" sz="1800">
                <a:solidFill>
                  <a:schemeClr val="dk1"/>
                </a:solidFill>
                <a:latin typeface="Comfortaa"/>
                <a:ea typeface="Comfortaa"/>
                <a:cs typeface="Comfortaa"/>
                <a:sym typeface="Comfortaa"/>
              </a:rPr>
              <a:t> command like this: </a:t>
            </a:r>
            <a:r>
              <a:rPr b="1" lang="en" sz="1800">
                <a:solidFill>
                  <a:schemeClr val="dk1"/>
                </a:solidFill>
                <a:latin typeface="Courier New"/>
                <a:ea typeface="Courier New"/>
                <a:cs typeface="Courier New"/>
                <a:sym typeface="Courier New"/>
              </a:rPr>
              <a:t>time &lt;my command&gt; </a:t>
            </a:r>
            <a:r>
              <a:rPr lang="en" sz="1800">
                <a:solidFill>
                  <a:schemeClr val="dk1"/>
                </a:solidFill>
                <a:latin typeface="Comfortaa"/>
                <a:ea typeface="Comfortaa"/>
                <a:cs typeface="Comfortaa"/>
                <a:sym typeface="Comfortaa"/>
              </a:rPr>
              <a:t>)</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7"/>
          <p:cNvSpPr txBox="1"/>
          <p:nvPr/>
        </p:nvSpPr>
        <p:spPr>
          <a:xfrm>
            <a:off x="153075" y="142875"/>
            <a:ext cx="8776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Answer: - We have used the “time ./sum(x).c arg1 arg2” to </a:t>
            </a:r>
            <a:r>
              <a:rPr lang="en"/>
              <a:t>benchmark</a:t>
            </a:r>
            <a:r>
              <a:rPr lang="en"/>
              <a:t> the program and its multi-thread capabilities.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time command gives us three values in the output namely: -</a:t>
            </a:r>
            <a:endParaRPr/>
          </a:p>
          <a:p>
            <a:pPr indent="-317500" lvl="0" marL="457200" rtl="0" algn="l">
              <a:spcBef>
                <a:spcPts val="0"/>
              </a:spcBef>
              <a:spcAft>
                <a:spcPts val="0"/>
              </a:spcAft>
              <a:buClr>
                <a:schemeClr val="dk1"/>
              </a:buClr>
              <a:buSzPts val="1400"/>
              <a:buAutoNum type="arabicParenR"/>
            </a:pPr>
            <a:r>
              <a:rPr lang="en">
                <a:solidFill>
                  <a:schemeClr val="dk1"/>
                </a:solidFill>
                <a:highlight>
                  <a:srgbClr val="FFFFFF"/>
                </a:highlight>
              </a:rPr>
              <a:t>the elapsed real time between invocation and termination</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rabicParenR"/>
            </a:pPr>
            <a:r>
              <a:rPr lang="en">
                <a:solidFill>
                  <a:schemeClr val="dk1"/>
                </a:solidFill>
                <a:highlight>
                  <a:srgbClr val="FFFFFF"/>
                </a:highlight>
              </a:rPr>
              <a:t>the user CPU time (the sum of the tms_utime and tms_cutime values in a struct tms as returned by times(2))</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rabicParenR"/>
            </a:pPr>
            <a:r>
              <a:rPr lang="en">
                <a:solidFill>
                  <a:schemeClr val="dk1"/>
                </a:solidFill>
                <a:highlight>
                  <a:srgbClr val="FFFFFF"/>
                </a:highlight>
              </a:rPr>
              <a:t>the system CPU time (the sum of the tms_stime and tms_cstime values in a struct tms as returned by times(2))</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rgbClr val="232629"/>
                </a:solidFill>
                <a:highlight>
                  <a:srgbClr val="FFFFFF"/>
                </a:highlight>
              </a:rPr>
              <a:t>Basically though, the </a:t>
            </a:r>
            <a:r>
              <a:rPr lang="en">
                <a:solidFill>
                  <a:srgbClr val="232629"/>
                </a:solidFill>
              </a:rPr>
              <a:t>user</a:t>
            </a:r>
            <a:r>
              <a:rPr lang="en">
                <a:solidFill>
                  <a:srgbClr val="232629"/>
                </a:solidFill>
                <a:highlight>
                  <a:srgbClr val="FFFFFF"/>
                </a:highlight>
              </a:rPr>
              <a:t> time is how long your program was running on the CPU, and the </a:t>
            </a:r>
            <a:r>
              <a:rPr lang="en">
                <a:solidFill>
                  <a:srgbClr val="232629"/>
                </a:solidFill>
              </a:rPr>
              <a:t>sys</a:t>
            </a:r>
            <a:r>
              <a:rPr lang="en">
                <a:solidFill>
                  <a:srgbClr val="232629"/>
                </a:solidFill>
                <a:highlight>
                  <a:srgbClr val="FFFFFF"/>
                </a:highlight>
              </a:rPr>
              <a:t> time was how long your program was waiting for the operating system to perform tasks for it. If you're interested in benchmarking, </a:t>
            </a:r>
            <a:r>
              <a:rPr lang="en">
                <a:solidFill>
                  <a:srgbClr val="232629"/>
                </a:solidFill>
              </a:rPr>
              <a:t>user + sys</a:t>
            </a:r>
            <a:r>
              <a:rPr lang="en">
                <a:solidFill>
                  <a:srgbClr val="232629"/>
                </a:solidFill>
                <a:highlight>
                  <a:srgbClr val="FFFFFF"/>
                </a:highlight>
              </a:rPr>
              <a:t> is a good time to use. </a:t>
            </a:r>
            <a:r>
              <a:rPr lang="en">
                <a:solidFill>
                  <a:srgbClr val="232629"/>
                </a:solidFill>
              </a:rPr>
              <a:t>real</a:t>
            </a:r>
            <a:r>
              <a:rPr lang="en">
                <a:solidFill>
                  <a:srgbClr val="232629"/>
                </a:solidFill>
                <a:highlight>
                  <a:srgbClr val="FFFFFF"/>
                </a:highlight>
              </a:rPr>
              <a:t> can be affected by other running processes, and is more inconsistent.</a:t>
            </a:r>
            <a:endParaRPr>
              <a:solidFill>
                <a:srgbClr val="232629"/>
              </a:solidFill>
              <a:highlight>
                <a:srgbClr val="FFFFFF"/>
              </a:highlight>
            </a:endParaRPr>
          </a:p>
          <a:p>
            <a:pPr indent="0" lvl="0" marL="0" rtl="0" algn="l">
              <a:spcBef>
                <a:spcPts val="0"/>
              </a:spcBef>
              <a:spcAft>
                <a:spcPts val="0"/>
              </a:spcAft>
              <a:buNone/>
            </a:pPr>
            <a:r>
              <a:t/>
            </a:r>
            <a:endParaRPr>
              <a:solidFill>
                <a:srgbClr val="232629"/>
              </a:solidFill>
              <a:highlight>
                <a:srgbClr val="FFFFFF"/>
              </a:highlight>
            </a:endParaRPr>
          </a:p>
          <a:p>
            <a:pPr indent="0" lvl="0" marL="0" rtl="0" algn="l">
              <a:spcBef>
                <a:spcPts val="0"/>
              </a:spcBef>
              <a:spcAft>
                <a:spcPts val="0"/>
              </a:spcAft>
              <a:buNone/>
            </a:pPr>
            <a:r>
              <a:rPr lang="en">
                <a:solidFill>
                  <a:srgbClr val="232629"/>
                </a:solidFill>
                <a:highlight>
                  <a:srgbClr val="FFFFFF"/>
                </a:highlight>
              </a:rPr>
              <a:t>Hence, for benchmarking purposes, and for making the table and chart, I will be using the statistic (user + sys) timing for getting a proper </a:t>
            </a:r>
            <a:r>
              <a:rPr lang="en">
                <a:solidFill>
                  <a:srgbClr val="232629"/>
                </a:solidFill>
                <a:highlight>
                  <a:srgbClr val="FFFFFF"/>
                </a:highlight>
              </a:rPr>
              <a:t>tabular</a:t>
            </a:r>
            <a:r>
              <a:rPr lang="en">
                <a:solidFill>
                  <a:srgbClr val="232629"/>
                </a:solidFill>
                <a:highlight>
                  <a:srgbClr val="FFFFFF"/>
                </a:highlight>
              </a:rPr>
              <a:t> representation as well as the chart.</a:t>
            </a:r>
            <a:endParaRPr>
              <a:solidFill>
                <a:srgbClr val="232629"/>
              </a:solidFill>
              <a:highlight>
                <a:srgbClr val="FFFFFF"/>
              </a:highlight>
            </a:endParaRPr>
          </a:p>
          <a:p>
            <a:pPr indent="0" lvl="0" marL="0" rtl="0" algn="l">
              <a:spcBef>
                <a:spcPts val="0"/>
              </a:spcBef>
              <a:spcAft>
                <a:spcPts val="0"/>
              </a:spcAft>
              <a:buNone/>
            </a:pPr>
            <a:r>
              <a:rPr lang="en">
                <a:solidFill>
                  <a:srgbClr val="232629"/>
                </a:solidFill>
                <a:highlight>
                  <a:srgbClr val="FFFFFF"/>
                </a:highlight>
              </a:rPr>
              <a:t>This figure will also help us benchmark the processes properly.</a:t>
            </a:r>
            <a:endParaRPr>
              <a:solidFill>
                <a:srgbClr val="232629"/>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8"/>
          <p:cNvPicPr preferRelativeResize="0"/>
          <p:nvPr/>
        </p:nvPicPr>
        <p:blipFill>
          <a:blip r:embed="rId3">
            <a:alphaModFix/>
          </a:blip>
          <a:stretch>
            <a:fillRect/>
          </a:stretch>
        </p:blipFill>
        <p:spPr>
          <a:xfrm>
            <a:off x="152400" y="397325"/>
            <a:ext cx="8839200" cy="47050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152400" y="443075"/>
            <a:ext cx="8839200" cy="470042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40"/>
          <p:cNvPicPr preferRelativeResize="0"/>
          <p:nvPr/>
        </p:nvPicPr>
        <p:blipFill>
          <a:blip r:embed="rId3">
            <a:alphaModFix/>
          </a:blip>
          <a:stretch>
            <a:fillRect/>
          </a:stretch>
        </p:blipFill>
        <p:spPr>
          <a:xfrm>
            <a:off x="0" y="295263"/>
            <a:ext cx="9144000" cy="4848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152400" y="447675"/>
            <a:ext cx="8839200" cy="469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sum.c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Your assignment is to read, understand, build, run and improve the </a:t>
            </a:r>
            <a:r>
              <a:rPr b="1" lang="en">
                <a:solidFill>
                  <a:schemeClr val="dk1"/>
                </a:solidFill>
                <a:latin typeface="Courier New"/>
                <a:ea typeface="Courier New"/>
                <a:cs typeface="Courier New"/>
                <a:sym typeface="Courier New"/>
              </a:rPr>
              <a:t>sum.c</a:t>
            </a:r>
            <a:r>
              <a:rPr lang="en">
                <a:solidFill>
                  <a:schemeClr val="dk1"/>
                </a:solidFill>
                <a:latin typeface="Comfortaa"/>
                <a:ea typeface="Comfortaa"/>
                <a:cs typeface="Comfortaa"/>
                <a:sym typeface="Comfortaa"/>
              </a:rPr>
              <a:t> program. Begin by reading and understanding the </a:t>
            </a:r>
            <a:r>
              <a:rPr b="1" lang="en">
                <a:solidFill>
                  <a:schemeClr val="dk1"/>
                </a:solidFill>
                <a:latin typeface="Courier New"/>
                <a:ea typeface="Courier New"/>
                <a:cs typeface="Courier New"/>
                <a:sym typeface="Courier New"/>
              </a:rPr>
              <a:t>sum.c</a:t>
            </a:r>
            <a:r>
              <a:rPr lang="en">
                <a:solidFill>
                  <a:schemeClr val="dk1"/>
                </a:solidFill>
                <a:latin typeface="Comfortaa"/>
                <a:ea typeface="Comfortaa"/>
                <a:cs typeface="Comfortaa"/>
                <a:sym typeface="Comfortaa"/>
              </a:rPr>
              <a:t> source code which is linked from the course plan document.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Next, build and run the original </a:t>
            </a:r>
            <a:r>
              <a:rPr b="1" lang="en">
                <a:solidFill>
                  <a:schemeClr val="dk1"/>
                </a:solidFill>
                <a:latin typeface="Courier New"/>
                <a:ea typeface="Courier New"/>
                <a:cs typeface="Courier New"/>
                <a:sym typeface="Courier New"/>
              </a:rPr>
              <a:t>sum.c</a:t>
            </a:r>
            <a:r>
              <a:rPr lang="en">
                <a:solidFill>
                  <a:schemeClr val="dk1"/>
                </a:solidFill>
                <a:latin typeface="Comfortaa"/>
                <a:ea typeface="Comfortaa"/>
                <a:cs typeface="Comfortaa"/>
                <a:sym typeface="Comfortaa"/>
              </a:rPr>
              <a:t> program as described in the source code. When you run the original version it should fail!</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2"/>
          <p:cNvPicPr preferRelativeResize="0"/>
          <p:nvPr/>
        </p:nvPicPr>
        <p:blipFill>
          <a:blip r:embed="rId3">
            <a:alphaModFix/>
          </a:blip>
          <a:stretch>
            <a:fillRect/>
          </a:stretch>
        </p:blipFill>
        <p:spPr>
          <a:xfrm>
            <a:off x="152400" y="457900"/>
            <a:ext cx="8839200" cy="4695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3"/>
          <p:cNvPicPr preferRelativeResize="0"/>
          <p:nvPr/>
        </p:nvPicPr>
        <p:blipFill>
          <a:blip r:embed="rId3">
            <a:alphaModFix/>
          </a:blip>
          <a:stretch>
            <a:fillRect/>
          </a:stretch>
        </p:blipFill>
        <p:spPr>
          <a:xfrm>
            <a:off x="152400" y="457200"/>
            <a:ext cx="8839200" cy="468201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44"/>
          <p:cNvPicPr preferRelativeResize="0"/>
          <p:nvPr/>
        </p:nvPicPr>
        <p:blipFill>
          <a:blip r:embed="rId3">
            <a:alphaModFix/>
          </a:blip>
          <a:stretch>
            <a:fillRect/>
          </a:stretch>
        </p:blipFill>
        <p:spPr>
          <a:xfrm>
            <a:off x="152400" y="457200"/>
            <a:ext cx="8839200" cy="47004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5"/>
          <p:cNvSpPr txBox="1"/>
          <p:nvPr/>
        </p:nvSpPr>
        <p:spPr>
          <a:xfrm>
            <a:off x="302275" y="348450"/>
            <a:ext cx="8342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dk1"/>
                </a:solidFill>
                <a:latin typeface="Comfortaa"/>
                <a:ea typeface="Comfortaa"/>
                <a:cs typeface="Comfortaa"/>
                <a:sym typeface="Comfortaa"/>
              </a:rPr>
              <a:t>Runtime Comparison of </a:t>
            </a:r>
            <a:r>
              <a:rPr b="1" lang="en" sz="2400">
                <a:solidFill>
                  <a:schemeClr val="dk1"/>
                </a:solidFill>
                <a:latin typeface="Courier New"/>
                <a:ea typeface="Courier New"/>
                <a:cs typeface="Courier New"/>
                <a:sym typeface="Courier New"/>
              </a:rPr>
              <a:t>sum2</a:t>
            </a:r>
            <a:r>
              <a:rPr lang="en" sz="2400">
                <a:solidFill>
                  <a:schemeClr val="dk1"/>
                </a:solidFill>
                <a:latin typeface="Comfortaa"/>
                <a:ea typeface="Comfortaa"/>
                <a:cs typeface="Comfortaa"/>
                <a:sym typeface="Comfortaa"/>
              </a:rPr>
              <a:t> vs. </a:t>
            </a:r>
            <a:r>
              <a:rPr b="1" lang="en" sz="2400">
                <a:solidFill>
                  <a:schemeClr val="dk1"/>
                </a:solidFill>
                <a:latin typeface="Courier New"/>
                <a:ea typeface="Courier New"/>
                <a:cs typeface="Courier New"/>
                <a:sym typeface="Courier New"/>
              </a:rPr>
              <a:t>sum3</a:t>
            </a:r>
            <a:endParaRPr b="1" sz="2400">
              <a:solidFill>
                <a:schemeClr val="dk1"/>
              </a:solidFill>
              <a:latin typeface="Courier New"/>
              <a:ea typeface="Courier New"/>
              <a:cs typeface="Courier New"/>
              <a:sym typeface="Courier New"/>
            </a:endParaRPr>
          </a:p>
        </p:txBody>
      </p:sp>
      <p:graphicFrame>
        <p:nvGraphicFramePr>
          <p:cNvPr id="234" name="Google Shape;234;p45"/>
          <p:cNvGraphicFramePr/>
          <p:nvPr/>
        </p:nvGraphicFramePr>
        <p:xfrm>
          <a:off x="952525" y="1228050"/>
          <a:ext cx="3000000" cy="3000000"/>
        </p:xfrm>
        <a:graphic>
          <a:graphicData uri="http://schemas.openxmlformats.org/drawingml/2006/table">
            <a:tbl>
              <a:tblPr>
                <a:noFill/>
                <a:tableStyleId>{A3E4BC34-21C6-40FF-8EC6-C810D0643731}</a:tableStyleId>
              </a:tblPr>
              <a:tblGrid>
                <a:gridCol w="1225800"/>
                <a:gridCol w="804325"/>
                <a:gridCol w="804325"/>
                <a:gridCol w="785000"/>
                <a:gridCol w="823650"/>
                <a:gridCol w="722675"/>
                <a:gridCol w="885975"/>
                <a:gridCol w="804325"/>
                <a:gridCol w="382850"/>
              </a:tblGrid>
              <a:tr h="381000">
                <a:tc>
                  <a:txBody>
                    <a:bodyPr/>
                    <a:lstStyle/>
                    <a:p>
                      <a:pPr indent="0" lvl="0" marL="0" rtl="0" algn="l">
                        <a:spcBef>
                          <a:spcPts val="0"/>
                        </a:spcBef>
                        <a:spcAft>
                          <a:spcPts val="0"/>
                        </a:spcAft>
                        <a:buNone/>
                      </a:pPr>
                      <a:r>
                        <a:rPr lang="en"/>
                        <a:t>Rounds -&gt;</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2000</a:t>
                      </a:r>
                      <a:endParaRPr/>
                    </a:p>
                  </a:txBody>
                  <a:tcPr marT="91425" marB="91425" marR="91425" marL="91425"/>
                </a:tc>
                <a:tc>
                  <a:txBody>
                    <a:bodyPr/>
                    <a:lstStyle/>
                    <a:p>
                      <a:pPr indent="0" lvl="0" marL="0" rtl="0" algn="l">
                        <a:spcBef>
                          <a:spcPts val="0"/>
                        </a:spcBef>
                        <a:spcAft>
                          <a:spcPts val="0"/>
                        </a:spcAft>
                        <a:buNone/>
                      </a:pPr>
                      <a:r>
                        <a:rPr lang="en"/>
                        <a:t>3000</a:t>
                      </a:r>
                      <a:endParaRPr/>
                    </a:p>
                  </a:txBody>
                  <a:tcPr marT="91425" marB="91425" marR="91425" marL="91425"/>
                </a:tc>
                <a:tc>
                  <a:txBody>
                    <a:bodyPr/>
                    <a:lstStyle/>
                    <a:p>
                      <a:pPr indent="0" lvl="0" marL="0" rtl="0" algn="l">
                        <a:spcBef>
                          <a:spcPts val="0"/>
                        </a:spcBef>
                        <a:spcAft>
                          <a:spcPts val="0"/>
                        </a:spcAft>
                        <a:buNone/>
                      </a:pPr>
                      <a:r>
                        <a:rPr lang="en"/>
                        <a:t>5000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Time Taken by Sum2</a:t>
                      </a:r>
                      <a:endParaRPr/>
                    </a:p>
                  </a:txBody>
                  <a:tcPr marT="91425" marB="91425" marR="91425" marL="91425"/>
                </a:tc>
                <a:tc>
                  <a:txBody>
                    <a:bodyPr/>
                    <a:lstStyle/>
                    <a:p>
                      <a:pPr indent="0" lvl="0" marL="0" rtl="0" algn="l">
                        <a:spcBef>
                          <a:spcPts val="0"/>
                        </a:spcBef>
                        <a:spcAft>
                          <a:spcPts val="0"/>
                        </a:spcAft>
                        <a:buNone/>
                      </a:pPr>
                      <a:r>
                        <a:rPr lang="en"/>
                        <a:t>0.038</a:t>
                      </a:r>
                      <a:endParaRPr/>
                    </a:p>
                  </a:txBody>
                  <a:tcPr marT="91425" marB="91425" marR="91425" marL="91425"/>
                </a:tc>
                <a:tc>
                  <a:txBody>
                    <a:bodyPr/>
                    <a:lstStyle/>
                    <a:p>
                      <a:pPr indent="0" lvl="0" marL="0" rtl="0" algn="l">
                        <a:spcBef>
                          <a:spcPts val="0"/>
                        </a:spcBef>
                        <a:spcAft>
                          <a:spcPts val="0"/>
                        </a:spcAft>
                        <a:buNone/>
                      </a:pPr>
                      <a:r>
                        <a:rPr lang="en"/>
                        <a:t>0.079</a:t>
                      </a:r>
                      <a:endParaRPr/>
                    </a:p>
                  </a:txBody>
                  <a:tcPr marT="91425" marB="91425" marR="91425" marL="91425"/>
                </a:tc>
                <a:tc>
                  <a:txBody>
                    <a:bodyPr/>
                    <a:lstStyle/>
                    <a:p>
                      <a:pPr indent="0" lvl="0" marL="0" rtl="0" algn="l">
                        <a:spcBef>
                          <a:spcPts val="0"/>
                        </a:spcBef>
                        <a:spcAft>
                          <a:spcPts val="0"/>
                        </a:spcAft>
                        <a:buNone/>
                      </a:pPr>
                      <a:r>
                        <a:rPr lang="en"/>
                        <a:t>0.166</a:t>
                      </a:r>
                      <a:endParaRPr/>
                    </a:p>
                  </a:txBody>
                  <a:tcPr marT="91425" marB="91425" marR="91425" marL="91425"/>
                </a:tc>
                <a:tc>
                  <a:txBody>
                    <a:bodyPr/>
                    <a:lstStyle/>
                    <a:p>
                      <a:pPr indent="0" lvl="0" marL="0" rtl="0" algn="l">
                        <a:spcBef>
                          <a:spcPts val="0"/>
                        </a:spcBef>
                        <a:spcAft>
                          <a:spcPts val="0"/>
                        </a:spcAft>
                        <a:buNone/>
                      </a:pPr>
                      <a:r>
                        <a:rPr lang="en"/>
                        <a:t>0.546</a:t>
                      </a:r>
                      <a:endParaRPr/>
                    </a:p>
                  </a:txBody>
                  <a:tcPr marT="91425" marB="91425" marR="91425" marL="91425"/>
                </a:tc>
                <a:tc>
                  <a:txBody>
                    <a:bodyPr/>
                    <a:lstStyle/>
                    <a:p>
                      <a:pPr indent="0" lvl="0" marL="0" rtl="0" algn="l">
                        <a:spcBef>
                          <a:spcPts val="0"/>
                        </a:spcBef>
                        <a:spcAft>
                          <a:spcPts val="0"/>
                        </a:spcAft>
                        <a:buNone/>
                      </a:pPr>
                      <a:r>
                        <a:rPr lang="en"/>
                        <a:t>2.504</a:t>
                      </a:r>
                      <a:endParaRPr/>
                    </a:p>
                  </a:txBody>
                  <a:tcPr marT="91425" marB="91425" marR="91425" marL="91425"/>
                </a:tc>
                <a:tc>
                  <a:txBody>
                    <a:bodyPr/>
                    <a:lstStyle/>
                    <a:p>
                      <a:pPr indent="0" lvl="0" marL="0" rtl="0" algn="l">
                        <a:spcBef>
                          <a:spcPts val="0"/>
                        </a:spcBef>
                        <a:spcAft>
                          <a:spcPts val="0"/>
                        </a:spcAft>
                        <a:buNone/>
                      </a:pPr>
                      <a:r>
                        <a:rPr lang="en"/>
                        <a:t>4.240</a:t>
                      </a:r>
                      <a:endParaRPr/>
                    </a:p>
                  </a:txBody>
                  <a:tcPr marT="91425" marB="91425" marR="91425" marL="91425"/>
                </a:tc>
                <a:tc>
                  <a:txBody>
                    <a:bodyPr/>
                    <a:lstStyle/>
                    <a:p>
                      <a:pPr indent="0" lvl="0" marL="0" rtl="0" algn="l">
                        <a:spcBef>
                          <a:spcPts val="0"/>
                        </a:spcBef>
                        <a:spcAft>
                          <a:spcPts val="0"/>
                        </a:spcAft>
                        <a:buNone/>
                      </a:pPr>
                      <a:r>
                        <a:rPr lang="en"/>
                        <a:t>13.449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Time Taken by Sum3</a:t>
                      </a:r>
                      <a:endParaRPr/>
                    </a:p>
                  </a:txBody>
                  <a:tcPr marT="91425" marB="91425" marR="91425" marL="91425"/>
                </a:tc>
                <a:tc>
                  <a:txBody>
                    <a:bodyPr/>
                    <a:lstStyle/>
                    <a:p>
                      <a:pPr indent="0" lvl="0" marL="0" rtl="0" algn="l">
                        <a:spcBef>
                          <a:spcPts val="0"/>
                        </a:spcBef>
                        <a:spcAft>
                          <a:spcPts val="0"/>
                        </a:spcAft>
                        <a:buNone/>
                      </a:pPr>
                      <a:r>
                        <a:rPr lang="en"/>
                        <a:t>0.037</a:t>
                      </a:r>
                      <a:endParaRPr/>
                    </a:p>
                  </a:txBody>
                  <a:tcPr marT="91425" marB="91425" marR="91425" marL="91425"/>
                </a:tc>
                <a:tc>
                  <a:txBody>
                    <a:bodyPr/>
                    <a:lstStyle/>
                    <a:p>
                      <a:pPr indent="0" lvl="0" marL="0" rtl="0" algn="l">
                        <a:spcBef>
                          <a:spcPts val="0"/>
                        </a:spcBef>
                        <a:spcAft>
                          <a:spcPts val="0"/>
                        </a:spcAft>
                        <a:buNone/>
                      </a:pPr>
                      <a:r>
                        <a:rPr lang="en"/>
                        <a:t>0.041</a:t>
                      </a:r>
                      <a:endParaRPr/>
                    </a:p>
                  </a:txBody>
                  <a:tcPr marT="91425" marB="91425" marR="91425" marL="91425"/>
                </a:tc>
                <a:tc>
                  <a:txBody>
                    <a:bodyPr/>
                    <a:lstStyle/>
                    <a:p>
                      <a:pPr indent="0" lvl="0" marL="0" rtl="0" algn="l">
                        <a:spcBef>
                          <a:spcPts val="0"/>
                        </a:spcBef>
                        <a:spcAft>
                          <a:spcPts val="0"/>
                        </a:spcAft>
                        <a:buNone/>
                      </a:pPr>
                      <a:r>
                        <a:rPr lang="en"/>
                        <a:t>0.141</a:t>
                      </a:r>
                      <a:endParaRPr/>
                    </a:p>
                  </a:txBody>
                  <a:tcPr marT="91425" marB="91425" marR="91425" marL="91425"/>
                </a:tc>
                <a:tc>
                  <a:txBody>
                    <a:bodyPr/>
                    <a:lstStyle/>
                    <a:p>
                      <a:pPr indent="0" lvl="0" marL="0" rtl="0" algn="l">
                        <a:spcBef>
                          <a:spcPts val="0"/>
                        </a:spcBef>
                        <a:spcAft>
                          <a:spcPts val="0"/>
                        </a:spcAft>
                        <a:buNone/>
                      </a:pPr>
                      <a:r>
                        <a:rPr lang="en"/>
                        <a:t>0.289</a:t>
                      </a:r>
                      <a:endParaRPr/>
                    </a:p>
                  </a:txBody>
                  <a:tcPr marT="91425" marB="91425" marR="91425" marL="91425"/>
                </a:tc>
                <a:tc>
                  <a:txBody>
                    <a:bodyPr/>
                    <a:lstStyle/>
                    <a:p>
                      <a:pPr indent="0" lvl="0" marL="0" rtl="0" algn="l">
                        <a:spcBef>
                          <a:spcPts val="0"/>
                        </a:spcBef>
                        <a:spcAft>
                          <a:spcPts val="0"/>
                        </a:spcAft>
                        <a:buNone/>
                      </a:pPr>
                      <a:r>
                        <a:rPr lang="en"/>
                        <a:t>0.545</a:t>
                      </a:r>
                      <a:endParaRPr/>
                    </a:p>
                  </a:txBody>
                  <a:tcPr marT="91425" marB="91425" marR="91425" marL="91425"/>
                </a:tc>
                <a:tc>
                  <a:txBody>
                    <a:bodyPr/>
                    <a:lstStyle/>
                    <a:p>
                      <a:pPr indent="0" lvl="0" marL="0" rtl="0" algn="l">
                        <a:spcBef>
                          <a:spcPts val="0"/>
                        </a:spcBef>
                        <a:spcAft>
                          <a:spcPts val="0"/>
                        </a:spcAft>
                        <a:buNone/>
                      </a:pPr>
                      <a:r>
                        <a:rPr lang="en"/>
                        <a:t>0.881</a:t>
                      </a:r>
                      <a:endParaRPr/>
                    </a:p>
                  </a:txBody>
                  <a:tcPr marT="91425" marB="91425" marR="91425" marL="91425"/>
                </a:tc>
                <a:tc>
                  <a:txBody>
                    <a:bodyPr/>
                    <a:lstStyle/>
                    <a:p>
                      <a:pPr indent="0" lvl="0" marL="0" rtl="0" algn="l">
                        <a:spcBef>
                          <a:spcPts val="0"/>
                        </a:spcBef>
                        <a:spcAft>
                          <a:spcPts val="0"/>
                        </a:spcAft>
                        <a:buNone/>
                      </a:pPr>
                      <a:r>
                        <a:rPr lang="en"/>
                        <a:t>1.597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35" name="Google Shape;235;p45"/>
          <p:cNvSpPr txBox="1"/>
          <p:nvPr/>
        </p:nvSpPr>
        <p:spPr>
          <a:xfrm>
            <a:off x="745000" y="3612700"/>
            <a:ext cx="789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time is given in the seconds. The number of threads used was constant at 4.</a:t>
            </a:r>
            <a:endParaRPr/>
          </a:p>
          <a:p>
            <a:pPr indent="0" lvl="0" marL="0" rtl="0" algn="l">
              <a:spcBef>
                <a:spcPts val="0"/>
              </a:spcBef>
              <a:spcAft>
                <a:spcPts val="0"/>
              </a:spcAft>
              <a:buNone/>
            </a:pPr>
            <a:r>
              <a:rPr lang="en"/>
              <a:t>The time given is the sum of user and sys time obtained by using the time command in the previous slides.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6"/>
          <p:cNvPicPr preferRelativeResize="0"/>
          <p:nvPr/>
        </p:nvPicPr>
        <p:blipFill rotWithShape="1">
          <a:blip r:embed="rId3">
            <a:alphaModFix/>
          </a:blip>
          <a:srcRect b="0" l="0" r="0" t="0"/>
          <a:stretch/>
        </p:blipFill>
        <p:spPr>
          <a:xfrm>
            <a:off x="989200" y="259900"/>
            <a:ext cx="7467600" cy="4419600"/>
          </a:xfrm>
          <a:prstGeom prst="rect">
            <a:avLst/>
          </a:prstGeom>
          <a:noFill/>
          <a:ln>
            <a:noFill/>
          </a:ln>
        </p:spPr>
      </p:pic>
      <p:sp>
        <p:nvSpPr>
          <p:cNvPr id="241" name="Google Shape;241;p46"/>
          <p:cNvSpPr txBox="1"/>
          <p:nvPr/>
        </p:nvSpPr>
        <p:spPr>
          <a:xfrm>
            <a:off x="153075" y="1000125"/>
            <a:ext cx="3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2" name="Google Shape;242;p46"/>
          <p:cNvSpPr txBox="1"/>
          <p:nvPr/>
        </p:nvSpPr>
        <p:spPr>
          <a:xfrm>
            <a:off x="112250" y="428625"/>
            <a:ext cx="74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a:t>
            </a:r>
            <a:endParaRPr/>
          </a:p>
          <a:p>
            <a:pPr indent="0" lvl="0" marL="0" rtl="0" algn="l">
              <a:spcBef>
                <a:spcPts val="0"/>
              </a:spcBef>
              <a:spcAft>
                <a:spcPts val="0"/>
              </a:spcAft>
              <a:buNone/>
            </a:pPr>
            <a:r>
              <a:rPr lang="en"/>
              <a:t>in sec </a:t>
            </a:r>
            <a:endParaRPr/>
          </a:p>
        </p:txBody>
      </p:sp>
      <p:sp>
        <p:nvSpPr>
          <p:cNvPr id="243" name="Google Shape;243;p46"/>
          <p:cNvSpPr txBox="1"/>
          <p:nvPr/>
        </p:nvSpPr>
        <p:spPr>
          <a:xfrm>
            <a:off x="1387925" y="4816925"/>
            <a:ext cx="6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rounds ----&gt;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7"/>
          <p:cNvSpPr txBox="1"/>
          <p:nvPr/>
        </p:nvSpPr>
        <p:spPr>
          <a:xfrm>
            <a:off x="302275" y="348450"/>
            <a:ext cx="8342700" cy="247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What conclusions/observations do you make about the two fixed versions,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and </a:t>
            </a:r>
            <a:r>
              <a:rPr b="1" lang="en" sz="1800">
                <a:solidFill>
                  <a:schemeClr val="dk1"/>
                </a:solidFill>
                <a:latin typeface="Courier New"/>
                <a:ea typeface="Courier New"/>
                <a:cs typeface="Courier New"/>
                <a:sym typeface="Courier New"/>
              </a:rPr>
              <a:t>sum3</a:t>
            </a:r>
            <a:r>
              <a:rPr lang="en" sz="1800">
                <a:solidFill>
                  <a:schemeClr val="dk1"/>
                </a:solidFill>
                <a:latin typeface="Comfortaa"/>
                <a:ea typeface="Comfortaa"/>
                <a:cs typeface="Comfortaa"/>
                <a:sym typeface="Comfortaa"/>
              </a:rPr>
              <a: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249" name="Google Shape;249;p47"/>
          <p:cNvSpPr txBox="1"/>
          <p:nvPr/>
        </p:nvSpPr>
        <p:spPr>
          <a:xfrm>
            <a:off x="224400" y="1408325"/>
            <a:ext cx="8919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we can see from the graph as well as table from the previous slides, it can be concluded that sum3 performs better than sum2.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performance gap is not visible if the number of rounds is less but as the number of rounds increase, it can be clearly seen that the performance gap increases and sum3 starts performing much better than sum2.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be attributed to the fact that the local variable of each thread is used and the sum is calculated by the localTotal variable for each thread. This creates a non-blocking scenario as we don’t need to synchronise the localTotal as it is local to each thread. These totals are then added to the Total variable which is a blocking variable. But these are added once each thread has calculated its sum of all the rounds. Thus, Total is called only after everything is done and thus the blocking is very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same cannot be said about sum2 as there, we are updating the blocking variable Total everytime we are calculating the sum of the previous and current iteration. This creates a lot of blocking calls which hampers the performance of the Threads.</a:t>
            </a:r>
            <a:endParaRPr/>
          </a:p>
        </p:txBody>
      </p:sp>
      <p:sp>
        <p:nvSpPr>
          <p:cNvPr id="250" name="Google Shape;250;p47"/>
          <p:cNvSpPr txBox="1"/>
          <p:nvPr/>
        </p:nvSpPr>
        <p:spPr>
          <a:xfrm>
            <a:off x="2982350" y="4591550"/>
            <a:ext cx="2577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Well said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0" y="147638"/>
            <a:ext cx="9144000" cy="4848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Why does the original sum program fail? What is wrong with it?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The program fails because when the threads are declared and used in the functions, then there is no synchronisation in the threads and they all try to access the same variable(s) which leads to faulty results.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This is a classic example of what happens when multiple threads try to access the same variables without any synchronisation and locking mechanism between them.</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Modify the </a:t>
            </a:r>
            <a:r>
              <a:rPr b="1" lang="en" sz="1800">
                <a:latin typeface="Courier New"/>
                <a:ea typeface="Courier New"/>
                <a:cs typeface="Courier New"/>
                <a:sym typeface="Courier New"/>
              </a:rPr>
              <a:t>sum.c</a:t>
            </a:r>
            <a:r>
              <a:rPr lang="en" sz="1800">
                <a:latin typeface="Comfortaa"/>
                <a:ea typeface="Comfortaa"/>
                <a:cs typeface="Comfortaa"/>
                <a:sym typeface="Comfortaa"/>
              </a:rPr>
              <a:t> source code to create a new version named </a:t>
            </a:r>
            <a:r>
              <a:rPr b="1" lang="en" sz="1800">
                <a:latin typeface="Courier New"/>
                <a:ea typeface="Courier New"/>
                <a:cs typeface="Courier New"/>
                <a:sym typeface="Courier New"/>
              </a:rPr>
              <a:t>sum2.c</a:t>
            </a:r>
            <a:r>
              <a:rPr lang="en" sz="1800">
                <a:latin typeface="Comfortaa"/>
                <a:ea typeface="Comfortaa"/>
                <a:cs typeface="Comfortaa"/>
                <a:sym typeface="Comfortaa"/>
              </a:rPr>
              <a:t> that calculates the sums correctly and consistently using multiple threads.  Test </a:t>
            </a:r>
            <a:r>
              <a:rPr b="1" lang="en" sz="1800">
                <a:latin typeface="Courier New"/>
                <a:ea typeface="Courier New"/>
                <a:cs typeface="Courier New"/>
                <a:sym typeface="Courier New"/>
              </a:rPr>
              <a:t>sum2</a:t>
            </a:r>
            <a:r>
              <a:rPr lang="en" sz="1800">
                <a:latin typeface="Comfortaa"/>
                <a:ea typeface="Comfortaa"/>
                <a:cs typeface="Comfortaa"/>
                <a:sym typeface="Comfortaa"/>
              </a:rPr>
              <a:t> with 4 threads and various numbers of Rounds such as 2, 20, 200, 2000. Keep the code INEFFICIENT in that every thread updates the global Total on every iteration of its inner loop. If your code takes longer than 2 minutes to run, then stop it and run with a lower number of Rounds.</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Upload your </a:t>
            </a:r>
            <a:r>
              <a:rPr b="1" lang="en" sz="1800">
                <a:latin typeface="Courier New"/>
                <a:ea typeface="Courier New"/>
                <a:cs typeface="Courier New"/>
                <a:sym typeface="Courier New"/>
              </a:rPr>
              <a:t>sum2.c</a:t>
            </a:r>
            <a:r>
              <a:rPr lang="en" sz="1800">
                <a:latin typeface="Comfortaa"/>
                <a:ea typeface="Comfortaa"/>
                <a:cs typeface="Comfortaa"/>
                <a:sym typeface="Comfortaa"/>
              </a:rPr>
              <a:t> file to your submissions folder and provide a link to it here:    https://drive.google.com/file/d/1aj_g6v8tikVu7bKE2xf4L19P15qFm6xB/view?usp=sharing</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7" name="Google Shape;87;p18"/>
          <p:cNvSpPr txBox="1"/>
          <p:nvPr/>
        </p:nvSpPr>
        <p:spPr>
          <a:xfrm>
            <a:off x="3770350" y="4307000"/>
            <a:ext cx="3026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looks good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56100" y="432150"/>
            <a:ext cx="9031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 &lt;pthread.h&gt;</a:t>
            </a:r>
            <a:endParaRPr/>
          </a:p>
          <a:p>
            <a:pPr indent="0" lvl="0" marL="0" rtl="0" algn="l">
              <a:spcBef>
                <a:spcPts val="0"/>
              </a:spcBef>
              <a:spcAft>
                <a:spcPts val="0"/>
              </a:spcAft>
              <a:buNone/>
            </a:pPr>
            <a:r>
              <a:rPr lang="en"/>
              <a:t>#include &lt;stdio.h&gt;</a:t>
            </a:r>
            <a:endParaRPr/>
          </a:p>
          <a:p>
            <a:pPr indent="0" lvl="0" marL="0" rtl="0" algn="l">
              <a:spcBef>
                <a:spcPts val="0"/>
              </a:spcBef>
              <a:spcAft>
                <a:spcPts val="0"/>
              </a:spcAft>
              <a:buNone/>
            </a:pPr>
            <a:r>
              <a:rPr lang="en"/>
              <a:t>#include &lt;stdlib.h&gt;</a:t>
            </a:r>
            <a:endParaRPr/>
          </a:p>
          <a:p>
            <a:pPr indent="0" lvl="0" marL="0" rtl="0" algn="l">
              <a:spcBef>
                <a:spcPts val="0"/>
              </a:spcBef>
              <a:spcAft>
                <a:spcPts val="0"/>
              </a:spcAft>
              <a:buNone/>
            </a:pPr>
            <a:r>
              <a:rPr lang="en"/>
              <a:t>#include &lt;unistd.h&gt;</a:t>
            </a:r>
            <a:endParaRPr/>
          </a:p>
          <a:p>
            <a:pPr indent="0" lvl="0" marL="0" rtl="0" algn="l">
              <a:spcBef>
                <a:spcPts val="0"/>
              </a:spcBef>
              <a:spcAft>
                <a:spcPts val="0"/>
              </a:spcAft>
              <a:buNone/>
            </a:pPr>
            <a:r>
              <a:rPr lang="en"/>
              <a:t>#define MAXTHREADS 10</a:t>
            </a:r>
            <a:endParaRPr/>
          </a:p>
          <a:p>
            <a:pPr indent="0" lvl="0" marL="0" rtl="0" algn="l">
              <a:spcBef>
                <a:spcPts val="0"/>
              </a:spcBef>
              <a:spcAft>
                <a:spcPts val="0"/>
              </a:spcAft>
              <a:buNone/>
            </a:pPr>
            <a:r>
              <a:rPr lang="en"/>
              <a:t>volatile unsigned long long Round = 0ULL;</a:t>
            </a:r>
            <a:endParaRPr/>
          </a:p>
          <a:p>
            <a:pPr indent="0" lvl="0" marL="0" rtl="0" algn="l">
              <a:spcBef>
                <a:spcPts val="0"/>
              </a:spcBef>
              <a:spcAft>
                <a:spcPts val="0"/>
              </a:spcAft>
              <a:buNone/>
            </a:pPr>
            <a:r>
              <a:rPr lang="en"/>
              <a:t>volatile unsigned long long Total = 0ULL;</a:t>
            </a:r>
            <a:endParaRPr/>
          </a:p>
          <a:p>
            <a:pPr indent="0" lvl="0" marL="0" rtl="0" algn="l">
              <a:spcBef>
                <a:spcPts val="0"/>
              </a:spcBef>
              <a:spcAft>
                <a:spcPts val="0"/>
              </a:spcAft>
              <a:buNone/>
            </a:pPr>
            <a:r>
              <a:rPr lang="en"/>
              <a:t>pthread_mutex_t mVar=PTHREAD_MUTEX_INITIALIZER;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void *Summation(void *tidptr)</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for (unsigned long long dex = 0ULL; dex &lt;= Round; dex++) {</a:t>
            </a:r>
            <a:endParaRPr/>
          </a:p>
          <a:p>
            <a:pPr indent="0" lvl="0" marL="0" rtl="0" algn="l">
              <a:spcBef>
                <a:spcPts val="0"/>
              </a:spcBef>
              <a:spcAft>
                <a:spcPts val="0"/>
              </a:spcAft>
              <a:buNone/>
            </a:pPr>
            <a:r>
              <a:rPr lang="en"/>
              <a:t>                 pthread_mutex_lock(&amp;mVar);</a:t>
            </a:r>
            <a:endParaRPr/>
          </a:p>
          <a:p>
            <a:pPr indent="0" lvl="0" marL="0" rtl="0" algn="l">
              <a:spcBef>
                <a:spcPts val="0"/>
              </a:spcBef>
              <a:spcAft>
                <a:spcPts val="0"/>
              </a:spcAft>
              <a:buNone/>
            </a:pPr>
            <a:r>
              <a:rPr lang="en"/>
              <a:t>                 Total += dex;</a:t>
            </a:r>
            <a:endParaRPr/>
          </a:p>
          <a:p>
            <a:pPr indent="0" lvl="0" marL="0" rtl="0" algn="l">
              <a:spcBef>
                <a:spcPts val="0"/>
              </a:spcBef>
              <a:spcAft>
                <a:spcPts val="0"/>
              </a:spcAft>
              <a:buNone/>
            </a:pPr>
            <a:r>
              <a:rPr lang="en"/>
              <a:t>                 pthread_mutex_unlock(&amp;mVar);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return NULL;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40825" y="275550"/>
            <a:ext cx="9144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void doOneRound(unsigned long long thisRound, int numthreads)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int tids[MAXTHREADS] = {0,1,2,3,4,5,6,7,8,9};</a:t>
            </a:r>
            <a:endParaRPr/>
          </a:p>
          <a:p>
            <a:pPr indent="0" lvl="0" marL="0" rtl="0" algn="l">
              <a:spcBef>
                <a:spcPts val="0"/>
              </a:spcBef>
              <a:spcAft>
                <a:spcPts val="0"/>
              </a:spcAft>
              <a:buNone/>
            </a:pPr>
            <a:r>
              <a:rPr lang="en"/>
              <a:t>        pthread_t t[numthreads];</a:t>
            </a:r>
            <a:endParaRPr/>
          </a:p>
          <a:p>
            <a:pPr indent="0" lvl="0" marL="0" rtl="0" algn="l">
              <a:spcBef>
                <a:spcPts val="0"/>
              </a:spcBef>
              <a:spcAft>
                <a:spcPts val="0"/>
              </a:spcAft>
              <a:buNone/>
            </a:pPr>
            <a:r>
              <a:rPr lang="en"/>
              <a:t>        int rc;</a:t>
            </a:r>
            <a:endParaRPr/>
          </a:p>
          <a:p>
            <a:pPr indent="0" lvl="0" marL="0" rtl="0" algn="l">
              <a:spcBef>
                <a:spcPts val="0"/>
              </a:spcBef>
              <a:spcAft>
                <a:spcPts val="0"/>
              </a:spcAft>
              <a:buNone/>
            </a:pPr>
            <a:r>
              <a:rPr lang="en"/>
              <a:t>        for (int i = 0; i &lt; numthreads; i++) {</a:t>
            </a:r>
            <a:endParaRPr/>
          </a:p>
          <a:p>
            <a:pPr indent="0" lvl="0" marL="0" rtl="0" algn="l">
              <a:spcBef>
                <a:spcPts val="0"/>
              </a:spcBef>
              <a:spcAft>
                <a:spcPts val="0"/>
              </a:spcAft>
              <a:buNone/>
            </a:pPr>
            <a:r>
              <a:rPr lang="en"/>
              <a:t>                rc = pthread_create(&amp;t[i], NULL, Summation, (void *) &amp;tids[i]);</a:t>
            </a:r>
            <a:endParaRPr/>
          </a:p>
          <a:p>
            <a:pPr indent="0" lvl="0" marL="0" rtl="0" algn="l">
              <a:spcBef>
                <a:spcPts val="0"/>
              </a:spcBef>
              <a:spcAft>
                <a:spcPts val="0"/>
              </a:spcAft>
              <a:buNone/>
            </a:pPr>
            <a:r>
              <a:rPr lang="en"/>
              <a:t>                if (rc){</a:t>
            </a:r>
            <a:endParaRPr/>
          </a:p>
          <a:p>
            <a:pPr indent="0" lvl="0" marL="0" rtl="0" algn="l">
              <a:spcBef>
                <a:spcPts val="0"/>
              </a:spcBef>
              <a:spcAft>
                <a:spcPts val="0"/>
              </a:spcAft>
              <a:buNone/>
            </a:pPr>
            <a:r>
              <a:rPr lang="en"/>
              <a:t>                        printf("ERROR; return code from pthread_create() is %d\n", rc);</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a:t>for (int i = 0; i &lt; numthreads; i++) {</a:t>
            </a:r>
            <a:endParaRPr/>
          </a:p>
          <a:p>
            <a:pPr indent="0" lvl="0" marL="0" rtl="0" algn="l">
              <a:spcBef>
                <a:spcPts val="0"/>
              </a:spcBef>
              <a:spcAft>
                <a:spcPts val="0"/>
              </a:spcAft>
              <a:buNone/>
            </a:pPr>
            <a:r>
              <a:rPr lang="en"/>
              <a:t>                rc = pthread_join(t[i], NULL);</a:t>
            </a:r>
            <a:endParaRPr/>
          </a:p>
          <a:p>
            <a:pPr indent="0" lvl="0" marL="0" rtl="0" algn="l">
              <a:spcBef>
                <a:spcPts val="0"/>
              </a:spcBef>
              <a:spcAft>
                <a:spcPts val="0"/>
              </a:spcAft>
              <a:buNone/>
            </a:pPr>
            <a:r>
              <a:rPr lang="en"/>
              <a:t>                if (rc != 0) {</a:t>
            </a:r>
            <a:endParaRPr/>
          </a:p>
          <a:p>
            <a:pPr indent="0" lvl="0" marL="0" rtl="0" algn="l">
              <a:spcBef>
                <a:spcPts val="0"/>
              </a:spcBef>
              <a:spcAft>
                <a:spcPts val="0"/>
              </a:spcAft>
              <a:buNone/>
            </a:pPr>
            <a:r>
              <a:rPr lang="en"/>
              <a:t>                        fprintf(stderr, "ERROR joining with thread %d (error==%d)\n", tids[i], rc);</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0" y="0"/>
            <a:ext cx="91440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void checkResult(unsigned long long thisRound, int numthreads)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unsigned long long calc = (thisRound * (thisRound + 1ULL)) / 2ULL;</a:t>
            </a:r>
            <a:endParaRPr/>
          </a:p>
          <a:p>
            <a:pPr indent="0" lvl="0" marL="0" rtl="0" algn="l">
              <a:spcBef>
                <a:spcPts val="0"/>
              </a:spcBef>
              <a:spcAft>
                <a:spcPts val="0"/>
              </a:spcAft>
              <a:buNone/>
            </a:pPr>
            <a:r>
              <a:rPr lang="en"/>
              <a:t>        calc *= (unsigned long long) numthreads;</a:t>
            </a:r>
            <a:endParaRPr/>
          </a:p>
          <a:p>
            <a:pPr indent="0" lvl="0" marL="0" rtl="0" algn="l">
              <a:spcBef>
                <a:spcPts val="0"/>
              </a:spcBef>
              <a:spcAft>
                <a:spcPts val="0"/>
              </a:spcAft>
              <a:buNone/>
            </a:pPr>
            <a:r>
              <a:rPr lang="en"/>
              <a:t>        if (Total != calc) {</a:t>
            </a:r>
            <a:endParaRPr/>
          </a:p>
          <a:p>
            <a:pPr indent="0" lvl="0" marL="0" rtl="0" algn="l">
              <a:spcBef>
                <a:spcPts val="0"/>
              </a:spcBef>
              <a:spcAft>
                <a:spcPts val="0"/>
              </a:spcAft>
              <a:buNone/>
            </a:pPr>
            <a:r>
              <a:rPr lang="en"/>
              <a:t>                printf("PARENT: ERROR! Round %llu total should have been %llu but was %llu\n", thisRound, calc, Total);</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int main(int argc, char *argv[])</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if (argc != 3) {</a:t>
            </a:r>
            <a:endParaRPr/>
          </a:p>
          <a:p>
            <a:pPr indent="0" lvl="0" marL="0" rtl="0" algn="l">
              <a:spcBef>
                <a:spcPts val="0"/>
              </a:spcBef>
              <a:spcAft>
                <a:spcPts val="0"/>
              </a:spcAft>
              <a:buNone/>
            </a:pPr>
            <a:r>
              <a:rPr lang="en"/>
              <a:t>                fprintf(stderr, "USAGE: %s &lt;nthreads&gt; &lt;max&gt;\n", argv[0]);</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int numthreads = atoi(argv[1]);</a:t>
            </a:r>
            <a:endParaRPr/>
          </a:p>
          <a:p>
            <a:pPr indent="0" lvl="0" marL="0" rtl="0" algn="l">
              <a:spcBef>
                <a:spcPts val="0"/>
              </a:spcBef>
              <a:spcAft>
                <a:spcPts val="0"/>
              </a:spcAft>
              <a:buNone/>
            </a:pPr>
            <a:r>
              <a:rPr lang="en"/>
              <a:t>        if ((numthreads &lt; 1) || (numthreads &gt; MAXTHREADS)) {</a:t>
            </a:r>
            <a:endParaRPr/>
          </a:p>
          <a:p>
            <a:pPr indent="0" lvl="0" marL="0" rtl="0" algn="l">
              <a:spcBef>
                <a:spcPts val="0"/>
              </a:spcBef>
              <a:spcAft>
                <a:spcPts val="0"/>
              </a:spcAft>
              <a:buNone/>
            </a:pPr>
            <a:r>
              <a:rPr lang="en"/>
              <a:t>                fprintf(stderr, "ERROR: numthreads must be &gt;= 1 and &lt;= %d\n", MAXTHREADS);</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