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Comfortaa"/>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Comfortaa-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Comforta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34413a48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34413a48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34413a48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34413a48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34413a48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34413a48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34413a48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34413a48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34413a48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34413a48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34413a48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34413a48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34413a48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34413a48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34413a48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34413a48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5197f803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5197f803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b1e557be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b1e557be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e220d0c1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ee220d0c1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034413a4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034413a4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1e557be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1e557be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1e557bec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1e557bec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fc85b5cb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fc85b5cb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34413a48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34413a48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34413a48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34413a48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412575"/>
            <a:ext cx="8520600" cy="97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latin typeface="Comfortaa"/>
                <a:ea typeface="Comfortaa"/>
                <a:cs typeface="Comfortaa"/>
                <a:sym typeface="Comfortaa"/>
              </a:rPr>
              <a:t>Condition Variables</a:t>
            </a:r>
            <a:endParaRPr sz="4800">
              <a:latin typeface="Comfortaa"/>
              <a:ea typeface="Comfortaa"/>
              <a:cs typeface="Comfortaa"/>
              <a:sym typeface="Comfortaa"/>
            </a:endParaRPr>
          </a:p>
        </p:txBody>
      </p:sp>
      <p:sp>
        <p:nvSpPr>
          <p:cNvPr id="55" name="Google Shape;55;p13"/>
          <p:cNvSpPr txBox="1"/>
          <p:nvPr>
            <p:ph idx="1" type="subTitle"/>
          </p:nvPr>
        </p:nvSpPr>
        <p:spPr>
          <a:xfrm>
            <a:off x="311700" y="24835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Lab Assignment</a:t>
            </a:r>
            <a:endParaRPr>
              <a:latin typeface="Comfortaa"/>
              <a:ea typeface="Comfortaa"/>
              <a:cs typeface="Comfortaa"/>
              <a:sym typeface="Comfortaa"/>
            </a:endParaRPr>
          </a:p>
        </p:txBody>
      </p:sp>
      <p:sp>
        <p:nvSpPr>
          <p:cNvPr id="56" name="Google Shape;56;p13"/>
          <p:cNvSpPr txBox="1"/>
          <p:nvPr/>
        </p:nvSpPr>
        <p:spPr>
          <a:xfrm>
            <a:off x="1717275" y="3416075"/>
            <a:ext cx="6021600" cy="8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email address: </a:t>
            </a:r>
            <a:r>
              <a:rPr lang="en">
                <a:highlight>
                  <a:srgbClr val="FFF2CC"/>
                </a:highlight>
                <a:latin typeface="Comfortaa"/>
                <a:ea typeface="Comfortaa"/>
                <a:cs typeface="Comfortaa"/>
                <a:sym typeface="Comfortaa"/>
              </a:rPr>
              <a:t>   parth2@pdx.edu                                                              </a:t>
            </a:r>
            <a:endParaRPr>
              <a:highlight>
                <a:srgbClr val="FFF2CC"/>
              </a:highlight>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rPr lang="en">
                <a:solidFill>
                  <a:schemeClr val="dk1"/>
                </a:solidFill>
                <a:latin typeface="Comfortaa"/>
                <a:ea typeface="Comfortaa"/>
                <a:cs typeface="Comfortaa"/>
                <a:sym typeface="Comfortaa"/>
              </a:rPr>
              <a:t>partner’s </a:t>
            </a:r>
            <a:r>
              <a:rPr lang="en">
                <a:solidFill>
                  <a:schemeClr val="dk1"/>
                </a:solidFill>
                <a:latin typeface="Comfortaa"/>
                <a:ea typeface="Comfortaa"/>
                <a:cs typeface="Comfortaa"/>
                <a:sym typeface="Comfortaa"/>
              </a:rPr>
              <a:t>email address: </a:t>
            </a:r>
            <a:r>
              <a:rPr lang="en">
                <a:solidFill>
                  <a:schemeClr val="dk1"/>
                </a:solidFill>
                <a:highlight>
                  <a:srgbClr val="FFF2CC"/>
                </a:highlight>
                <a:latin typeface="Comfortaa"/>
                <a:ea typeface="Comfortaa"/>
                <a:cs typeface="Comfortaa"/>
                <a:sym typeface="Comfortaa"/>
              </a:rPr>
              <a:t>   </a:t>
            </a:r>
            <a:r>
              <a:rPr lang="en">
                <a:solidFill>
                  <a:schemeClr val="dk1"/>
                </a:solidFill>
                <a:highlight>
                  <a:srgbClr val="FFF2CC"/>
                </a:highlight>
              </a:rPr>
              <a:t>                                                              </a:t>
            </a:r>
            <a:endParaRPr>
              <a:solidFill>
                <a:schemeClr val="dk1"/>
              </a:solidFill>
              <a:highlight>
                <a:srgbClr val="FFF2CC"/>
              </a:highlight>
            </a:endParaRPr>
          </a:p>
          <a:p>
            <a:pPr indent="0" lvl="0" marL="0" rtl="0" algn="l">
              <a:spcBef>
                <a:spcPts val="0"/>
              </a:spcBef>
              <a:spcAft>
                <a:spcPts val="0"/>
              </a:spcAft>
              <a:buNone/>
            </a:pPr>
            <a:r>
              <a:t/>
            </a:r>
            <a:endParaRPr/>
          </a:p>
        </p:txBody>
      </p:sp>
      <p:sp>
        <p:nvSpPr>
          <p:cNvPr id="57" name="Google Shape;57;p13"/>
          <p:cNvSpPr txBox="1"/>
          <p:nvPr>
            <p:ph idx="1" type="subTitle"/>
          </p:nvPr>
        </p:nvSpPr>
        <p:spPr>
          <a:xfrm>
            <a:off x="311700" y="5192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CS532: OS Foundations</a:t>
            </a:r>
            <a:endParaRPr>
              <a:latin typeface="Comfortaa"/>
              <a:ea typeface="Comfortaa"/>
              <a:cs typeface="Comfortaa"/>
              <a:sym typeface="Comfortaa"/>
            </a:endParaRPr>
          </a:p>
        </p:txBody>
      </p:sp>
      <p:pic>
        <p:nvPicPr>
          <p:cNvPr id="58" name="Google Shape;58;p13"/>
          <p:cNvPicPr preferRelativeResize="0"/>
          <p:nvPr/>
        </p:nvPicPr>
        <p:blipFill>
          <a:blip r:embed="rId3">
            <a:alphaModFix/>
          </a:blip>
          <a:stretch>
            <a:fillRect/>
          </a:stretch>
        </p:blipFill>
        <p:spPr>
          <a:xfrm>
            <a:off x="5827800" y="4018275"/>
            <a:ext cx="3316200" cy="1049850"/>
          </a:xfrm>
          <a:prstGeom prst="rect">
            <a:avLst/>
          </a:prstGeom>
          <a:noFill/>
          <a:ln>
            <a:noFill/>
          </a:ln>
        </p:spPr>
      </p:pic>
      <p:sp>
        <p:nvSpPr>
          <p:cNvPr id="59" name="Google Shape;59;p13"/>
          <p:cNvSpPr txBox="1"/>
          <p:nvPr/>
        </p:nvSpPr>
        <p:spPr>
          <a:xfrm>
            <a:off x="224375" y="257600"/>
            <a:ext cx="51768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PASS: </a:t>
            </a:r>
            <a:r>
              <a:rPr lang="en">
                <a:highlight>
                  <a:srgbClr val="FFFF00"/>
                </a:highlight>
              </a:rPr>
              <a:t>see important feedback comment.</a:t>
            </a:r>
            <a:r>
              <a:rPr lang="en"/>
              <a:t> No need to resubmit.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22"/>
          <p:cNvPicPr preferRelativeResize="0"/>
          <p:nvPr/>
        </p:nvPicPr>
        <p:blipFill>
          <a:blip r:embed="rId3">
            <a:alphaModFix/>
          </a:blip>
          <a:stretch>
            <a:fillRect/>
          </a:stretch>
        </p:blipFill>
        <p:spPr>
          <a:xfrm>
            <a:off x="152400" y="152400"/>
            <a:ext cx="8839200" cy="442880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23"/>
          <p:cNvPicPr preferRelativeResize="0"/>
          <p:nvPr/>
        </p:nvPicPr>
        <p:blipFill>
          <a:blip r:embed="rId3">
            <a:alphaModFix/>
          </a:blip>
          <a:stretch>
            <a:fillRect/>
          </a:stretch>
        </p:blipFill>
        <p:spPr>
          <a:xfrm>
            <a:off x="152400" y="152400"/>
            <a:ext cx="8839200" cy="468661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7" name="Google Shape;117;p24"/>
          <p:cNvPicPr preferRelativeResize="0"/>
          <p:nvPr/>
        </p:nvPicPr>
        <p:blipFill>
          <a:blip r:embed="rId3">
            <a:alphaModFix/>
          </a:blip>
          <a:stretch>
            <a:fillRect/>
          </a:stretch>
        </p:blipFill>
        <p:spPr>
          <a:xfrm>
            <a:off x="0" y="147638"/>
            <a:ext cx="9144000" cy="4848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5"/>
          <p:cNvPicPr preferRelativeResize="0"/>
          <p:nvPr/>
        </p:nvPicPr>
        <p:blipFill>
          <a:blip r:embed="rId3">
            <a:alphaModFix/>
          </a:blip>
          <a:stretch>
            <a:fillRect/>
          </a:stretch>
        </p:blipFill>
        <p:spPr>
          <a:xfrm>
            <a:off x="152400" y="152400"/>
            <a:ext cx="8839200" cy="470042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6"/>
          <p:cNvSpPr txBox="1"/>
          <p:nvPr/>
        </p:nvSpPr>
        <p:spPr>
          <a:xfrm>
            <a:off x="25500" y="244925"/>
            <a:ext cx="90930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#include &lt;pthread.h&gt;</a:t>
            </a:r>
            <a:endParaRPr/>
          </a:p>
          <a:p>
            <a:pPr indent="0" lvl="0" marL="0" rtl="0" algn="l">
              <a:spcBef>
                <a:spcPts val="0"/>
              </a:spcBef>
              <a:spcAft>
                <a:spcPts val="0"/>
              </a:spcAft>
              <a:buNone/>
            </a:pPr>
            <a:r>
              <a:rPr lang="en"/>
              <a:t>#include &lt;stdio.h&gt;</a:t>
            </a:r>
            <a:endParaRPr/>
          </a:p>
          <a:p>
            <a:pPr indent="0" lvl="0" marL="0" rtl="0" algn="l">
              <a:spcBef>
                <a:spcPts val="0"/>
              </a:spcBef>
              <a:spcAft>
                <a:spcPts val="0"/>
              </a:spcAft>
              <a:buNone/>
            </a:pPr>
            <a:r>
              <a:rPr lang="en"/>
              <a:t>#include &lt;stdlib.h&gt;</a:t>
            </a:r>
            <a:endParaRPr/>
          </a:p>
          <a:p>
            <a:pPr indent="0" lvl="0" marL="0" rtl="0" algn="l">
              <a:spcBef>
                <a:spcPts val="0"/>
              </a:spcBef>
              <a:spcAft>
                <a:spcPts val="0"/>
              </a:spcAft>
              <a:buNone/>
            </a:pPr>
            <a:r>
              <a:rPr lang="en"/>
              <a:t>#include &lt;unistd.h&gt;</a:t>
            </a:r>
            <a:endParaRPr/>
          </a:p>
          <a:p>
            <a:pPr indent="0" lvl="0" marL="0" rtl="0" algn="l">
              <a:spcBef>
                <a:spcPts val="0"/>
              </a:spcBef>
              <a:spcAft>
                <a:spcPts val="0"/>
              </a:spcAft>
              <a:buNone/>
            </a:pPr>
            <a:r>
              <a:rPr lang="en"/>
              <a:t>#define PING 0</a:t>
            </a:r>
            <a:endParaRPr/>
          </a:p>
          <a:p>
            <a:pPr indent="0" lvl="0" marL="0" rtl="0" algn="l">
              <a:spcBef>
                <a:spcPts val="0"/>
              </a:spcBef>
              <a:spcAft>
                <a:spcPts val="0"/>
              </a:spcAft>
              <a:buNone/>
            </a:pPr>
            <a:r>
              <a:rPr lang="en"/>
              <a:t>#define PONG 1</a:t>
            </a:r>
            <a:endParaRPr/>
          </a:p>
          <a:p>
            <a:pPr indent="0" lvl="0" marL="0" rtl="0" algn="l">
              <a:spcBef>
                <a:spcPts val="0"/>
              </a:spcBef>
              <a:spcAft>
                <a:spcPts val="0"/>
              </a:spcAft>
              <a:buNone/>
            </a:pPr>
            <a:r>
              <a:rPr lang="en"/>
              <a:t>pthread_cond_t cond  = PTHREAD_COND_INITIALIZER;</a:t>
            </a:r>
            <a:endParaRPr/>
          </a:p>
          <a:p>
            <a:pPr indent="0" lvl="0" marL="0" rtl="0" algn="l">
              <a:spcBef>
                <a:spcPts val="0"/>
              </a:spcBef>
              <a:spcAft>
                <a:spcPts val="0"/>
              </a:spcAft>
              <a:buNone/>
            </a:pPr>
            <a:r>
              <a:rPr lang="en"/>
              <a:t>pthread_mutex_t lock = PTHREAD_MUTEX_INITIALIZER;</a:t>
            </a:r>
            <a:endParaRPr/>
          </a:p>
          <a:p>
            <a:pPr indent="0" lvl="0" marL="0" rtl="0" algn="l">
              <a:spcBef>
                <a:spcPts val="0"/>
              </a:spcBef>
              <a:spcAft>
                <a:spcPts val="0"/>
              </a:spcAft>
              <a:buNone/>
            </a:pPr>
            <a:r>
              <a:rPr lang="en"/>
              <a:t>volatile unsigned NumRounds = 0;</a:t>
            </a:r>
            <a:endParaRPr/>
          </a:p>
          <a:p>
            <a:pPr indent="0" lvl="0" marL="0" rtl="0" algn="l">
              <a:spcBef>
                <a:spcPts val="0"/>
              </a:spcBef>
              <a:spcAft>
                <a:spcPts val="0"/>
              </a:spcAft>
              <a:buNone/>
            </a:pPr>
            <a:r>
              <a:rPr lang="en"/>
              <a:t>volatile unsigned PrevVal = PONG;</a:t>
            </a:r>
            <a:endParaRPr/>
          </a:p>
          <a:p>
            <a:pPr indent="0" lvl="0" marL="0" rtl="0" algn="l">
              <a:spcBef>
                <a:spcPts val="0"/>
              </a:spcBef>
              <a:spcAft>
                <a:spcPts val="0"/>
              </a:spcAft>
              <a:buNone/>
            </a:pPr>
            <a:r>
              <a:rPr lang="en"/>
              <a:t>char *Message[2] = {"PING", "PONG"};</a:t>
            </a:r>
            <a:endParaRPr/>
          </a:p>
          <a:p>
            <a:pPr indent="0" lvl="0" marL="0" rtl="0" algn="l">
              <a:spcBef>
                <a:spcPts val="0"/>
              </a:spcBef>
              <a:spcAft>
                <a:spcPts val="0"/>
              </a:spcAft>
              <a:buNone/>
            </a:pPr>
            <a:r>
              <a:rPr lang="en"/>
              <a:t>void pingpongprint(int thisval)</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        if (PrevVal == thisval) {</a:t>
            </a:r>
            <a:endParaRPr/>
          </a:p>
          <a:p>
            <a:pPr indent="0" lvl="0" marL="0" rtl="0" algn="l">
              <a:spcBef>
                <a:spcPts val="0"/>
              </a:spcBef>
              <a:spcAft>
                <a:spcPts val="0"/>
              </a:spcAft>
              <a:buNone/>
            </a:pPr>
            <a:r>
              <a:rPr lang="en"/>
              <a:t>                fprintf(stderr, "ERROR: received '%s' but expected '%s'\n", Message[thisval], Message[!thisval]);</a:t>
            </a:r>
            <a:endParaRPr/>
          </a:p>
          <a:p>
            <a:pPr indent="0" lvl="0" marL="0" rtl="0" algn="l">
              <a:spcBef>
                <a:spcPts val="0"/>
              </a:spcBef>
              <a:spcAft>
                <a:spcPts val="0"/>
              </a:spcAft>
              <a:buNone/>
            </a:pPr>
            <a:r>
              <a:rPr lang="en"/>
              <a:t>                exit(-1);</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printf("%s\n", Message[thisval]);</a:t>
            </a:r>
            <a:endParaRPr/>
          </a:p>
          <a:p>
            <a:pPr indent="0" lvl="0" marL="0" rtl="0" algn="l">
              <a:spcBef>
                <a:spcPts val="0"/>
              </a:spcBef>
              <a:spcAft>
                <a:spcPts val="0"/>
              </a:spcAft>
              <a:buNone/>
            </a:pPr>
            <a:r>
              <a:rPr lang="en"/>
              <a:t>        PrevVal = thisval;</a:t>
            </a:r>
            <a:endParaRPr/>
          </a:p>
          <a:p>
            <a:pPr indent="0" lvl="0" marL="0" rtl="0" algn="l">
              <a:spcBef>
                <a:spcPts val="0"/>
              </a:spcBef>
              <a:spcAft>
                <a:spcPts val="0"/>
              </a:spcAft>
              <a:buNone/>
            </a:pPr>
            <a:r>
              <a:rPr lang="en"/>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7"/>
          <p:cNvSpPr txBox="1"/>
          <p:nvPr/>
        </p:nvSpPr>
        <p:spPr>
          <a:xfrm>
            <a:off x="0" y="0"/>
            <a:ext cx="9093000" cy="471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void *PingerPonger(void *tidptr)</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        int tid = *((int *) tidptr);</a:t>
            </a:r>
            <a:endParaRPr/>
          </a:p>
          <a:p>
            <a:pPr indent="0" lvl="0" marL="0" rtl="0" algn="l">
              <a:spcBef>
                <a:spcPts val="0"/>
              </a:spcBef>
              <a:spcAft>
                <a:spcPts val="0"/>
              </a:spcAft>
              <a:buNone/>
            </a:pPr>
            <a:r>
              <a:rPr lang="en"/>
              <a:t>        for (unsigned dex = 0; dex &lt;= NumRounds; dex++) {</a:t>
            </a:r>
            <a:endParaRPr/>
          </a:p>
          <a:p>
            <a:pPr indent="0" lvl="0" marL="0" rtl="0" algn="l">
              <a:spcBef>
                <a:spcPts val="0"/>
              </a:spcBef>
              <a:spcAft>
                <a:spcPts val="0"/>
              </a:spcAft>
              <a:buNone/>
            </a:pPr>
            <a:r>
              <a:rPr lang="en"/>
              <a:t>                pthread_mutex_lock(&amp;lock);</a:t>
            </a:r>
            <a:endParaRPr/>
          </a:p>
          <a:p>
            <a:pPr indent="0" lvl="0" marL="0" rtl="0" algn="l">
              <a:spcBef>
                <a:spcPts val="0"/>
              </a:spcBef>
              <a:spcAft>
                <a:spcPts val="0"/>
              </a:spcAft>
              <a:buNone/>
            </a:pPr>
            <a:r>
              <a:rPr lang="en"/>
              <a:t>                if(tid == PrevVal)</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pthread_cond_wait(&amp;cond, &amp;lock);</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pingpongprint(tid);</a:t>
            </a:r>
            <a:endParaRPr/>
          </a:p>
          <a:p>
            <a:pPr indent="0" lvl="0" marL="0" rtl="0" algn="l">
              <a:spcBef>
                <a:spcPts val="0"/>
              </a:spcBef>
              <a:spcAft>
                <a:spcPts val="0"/>
              </a:spcAft>
              <a:buNone/>
            </a:pPr>
            <a:r>
              <a:rPr lang="en"/>
              <a:t>                pthread_cond_signal(&amp;cond);</a:t>
            </a:r>
            <a:endParaRPr/>
          </a:p>
          <a:p>
            <a:pPr indent="0" lvl="0" marL="0" rtl="0" algn="l">
              <a:spcBef>
                <a:spcPts val="0"/>
              </a:spcBef>
              <a:spcAft>
                <a:spcPts val="0"/>
              </a:spcAft>
              <a:buNone/>
            </a:pPr>
            <a:r>
              <a:rPr lang="en"/>
              <a:t>                pthread_mutex_unlock(&amp;lock);</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return NULL;</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int main(int argc, char *argv[])</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        if (argc != 2) {</a:t>
            </a:r>
            <a:endParaRPr/>
          </a:p>
          <a:p>
            <a:pPr indent="0" lvl="0" marL="0" rtl="0" algn="l">
              <a:spcBef>
                <a:spcPts val="0"/>
              </a:spcBef>
              <a:spcAft>
                <a:spcPts val="0"/>
              </a:spcAft>
              <a:buNone/>
            </a:pPr>
            <a:r>
              <a:rPr lang="en"/>
              <a:t>                fprintf(stderr, "USAGE: %s &lt;numrounds&gt;\n", argv[0]);</a:t>
            </a:r>
            <a:endParaRPr/>
          </a:p>
          <a:p>
            <a:pPr indent="0" lvl="0" marL="0" rtl="0" algn="l">
              <a:spcBef>
                <a:spcPts val="0"/>
              </a:spcBef>
              <a:spcAft>
                <a:spcPts val="0"/>
              </a:spcAft>
              <a:buNone/>
            </a:pPr>
            <a:r>
              <a:rPr lang="en"/>
              <a:t>                exit(-1);</a:t>
            </a:r>
            <a:endParaRPr/>
          </a:p>
          <a:p>
            <a:pPr indent="0" lvl="0" marL="0" rtl="0" algn="l">
              <a:spcBef>
                <a:spcPts val="0"/>
              </a:spcBef>
              <a:spcAft>
                <a:spcPts val="0"/>
              </a:spcAft>
              <a:buNone/>
            </a:pPr>
            <a:r>
              <a:rPr lang="en"/>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8"/>
          <p:cNvSpPr txBox="1"/>
          <p:nvPr/>
        </p:nvSpPr>
        <p:spPr>
          <a:xfrm>
            <a:off x="0" y="0"/>
            <a:ext cx="9082800" cy="471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NumRounds = atoi(argv[1]);</a:t>
            </a:r>
            <a:endParaRPr/>
          </a:p>
          <a:p>
            <a:pPr indent="0" lvl="0" marL="0" rtl="0" algn="l">
              <a:spcBef>
                <a:spcPts val="0"/>
              </a:spcBef>
              <a:spcAft>
                <a:spcPts val="0"/>
              </a:spcAft>
              <a:buNone/>
            </a:pPr>
            <a:r>
              <a:rPr lang="en"/>
              <a:t>        if (NumRounds &lt; 1) {</a:t>
            </a:r>
            <a:endParaRPr/>
          </a:p>
          <a:p>
            <a:pPr indent="0" lvl="0" marL="0" rtl="0" algn="l">
              <a:spcBef>
                <a:spcPts val="0"/>
              </a:spcBef>
              <a:spcAft>
                <a:spcPts val="0"/>
              </a:spcAft>
              <a:buNone/>
            </a:pPr>
            <a:r>
              <a:rPr lang="en"/>
              <a:t>                fprintf(stderr, "ERROR: NumRounds must be &gt;= 1\n");</a:t>
            </a:r>
            <a:endParaRPr/>
          </a:p>
          <a:p>
            <a:pPr indent="0" lvl="0" marL="0" rtl="0" algn="l">
              <a:spcBef>
                <a:spcPts val="0"/>
              </a:spcBef>
              <a:spcAft>
                <a:spcPts val="0"/>
              </a:spcAft>
              <a:buNone/>
            </a:pPr>
            <a:r>
              <a:rPr lang="en"/>
              <a:t>                exit(-1);</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int ping_tid = PING;</a:t>
            </a:r>
            <a:endParaRPr/>
          </a:p>
          <a:p>
            <a:pPr indent="0" lvl="0" marL="0" rtl="0" algn="l">
              <a:spcBef>
                <a:spcPts val="0"/>
              </a:spcBef>
              <a:spcAft>
                <a:spcPts val="0"/>
              </a:spcAft>
              <a:buNone/>
            </a:pPr>
            <a:r>
              <a:rPr lang="en"/>
              <a:t>        int pong_tid = PONG;</a:t>
            </a:r>
            <a:endParaRPr/>
          </a:p>
          <a:p>
            <a:pPr indent="0" lvl="0" marL="0" rtl="0" algn="l">
              <a:spcBef>
                <a:spcPts val="0"/>
              </a:spcBef>
              <a:spcAft>
                <a:spcPts val="0"/>
              </a:spcAft>
              <a:buNone/>
            </a:pPr>
            <a:r>
              <a:rPr lang="en"/>
              <a:t>        pthread_t pingthread;</a:t>
            </a:r>
            <a:endParaRPr/>
          </a:p>
          <a:p>
            <a:pPr indent="0" lvl="0" marL="0" rtl="0" algn="l">
              <a:spcBef>
                <a:spcPts val="0"/>
              </a:spcBef>
              <a:spcAft>
                <a:spcPts val="0"/>
              </a:spcAft>
              <a:buNone/>
            </a:pPr>
            <a:r>
              <a:rPr lang="en"/>
              <a:t>        pthread_t pongthread;</a:t>
            </a:r>
            <a:endParaRPr/>
          </a:p>
          <a:p>
            <a:pPr indent="0" lvl="0" marL="0" rtl="0" algn="l">
              <a:spcBef>
                <a:spcPts val="0"/>
              </a:spcBef>
              <a:spcAft>
                <a:spcPts val="0"/>
              </a:spcAft>
              <a:buNone/>
            </a:pPr>
            <a:r>
              <a:rPr lang="en"/>
              <a:t>        int rc;</a:t>
            </a:r>
            <a:endParaRPr/>
          </a:p>
          <a:p>
            <a:pPr indent="0" lvl="0" marL="0" rtl="0" algn="l">
              <a:spcBef>
                <a:spcPts val="0"/>
              </a:spcBef>
              <a:spcAft>
                <a:spcPts val="0"/>
              </a:spcAft>
              <a:buNone/>
            </a:pPr>
            <a:r>
              <a:rPr lang="en"/>
              <a:t>        rc = pthread_create(&amp;pingthread, NULL, PingerPonger, (void *) &amp;ping_tid);</a:t>
            </a:r>
            <a:endParaRPr/>
          </a:p>
          <a:p>
            <a:pPr indent="0" lvl="0" marL="0" rtl="0" algn="l">
              <a:spcBef>
                <a:spcPts val="0"/>
              </a:spcBef>
              <a:spcAft>
                <a:spcPts val="0"/>
              </a:spcAft>
              <a:buNone/>
            </a:pPr>
            <a:r>
              <a:rPr lang="en"/>
              <a:t>        if (rc) {</a:t>
            </a:r>
            <a:endParaRPr/>
          </a:p>
          <a:p>
            <a:pPr indent="0" lvl="0" marL="0" rtl="0" algn="l">
              <a:spcBef>
                <a:spcPts val="0"/>
              </a:spcBef>
              <a:spcAft>
                <a:spcPts val="0"/>
              </a:spcAft>
              <a:buNone/>
            </a:pPr>
            <a:r>
              <a:rPr lang="en"/>
              <a:t>                fprintf(stderr, "ERROR; could not create PING thread. return code from pthread_create() is %d\n", rc);</a:t>
            </a:r>
            <a:endParaRPr/>
          </a:p>
          <a:p>
            <a:pPr indent="0" lvl="0" marL="0" rtl="0" algn="l">
              <a:spcBef>
                <a:spcPts val="0"/>
              </a:spcBef>
              <a:spcAft>
                <a:spcPts val="0"/>
              </a:spcAft>
              <a:buNone/>
            </a:pPr>
            <a:r>
              <a:rPr lang="en"/>
              <a:t>                exit(-1);</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rc = pthread_create(&amp;pongthread, NULL, PingerPonger, (void *) &amp;pong_tid);</a:t>
            </a:r>
            <a:endParaRPr/>
          </a:p>
          <a:p>
            <a:pPr indent="0" lvl="0" marL="0" rtl="0" algn="l">
              <a:spcBef>
                <a:spcPts val="0"/>
              </a:spcBef>
              <a:spcAft>
                <a:spcPts val="0"/>
              </a:spcAft>
              <a:buNone/>
            </a:pPr>
            <a:r>
              <a:rPr lang="en"/>
              <a:t>        if (rc) {</a:t>
            </a:r>
            <a:endParaRPr/>
          </a:p>
          <a:p>
            <a:pPr indent="0" lvl="0" marL="0" rtl="0" algn="l">
              <a:spcBef>
                <a:spcPts val="0"/>
              </a:spcBef>
              <a:spcAft>
                <a:spcPts val="0"/>
              </a:spcAft>
              <a:buNone/>
            </a:pPr>
            <a:r>
              <a:rPr lang="en"/>
              <a:t>                fprintf(stderr, "ERROR; could not create PONG thread. return code from pthread_create() is %d\n", rc);</a:t>
            </a:r>
            <a:endParaRPr/>
          </a:p>
          <a:p>
            <a:pPr indent="0" lvl="0" marL="0" rtl="0" algn="l">
              <a:spcBef>
                <a:spcPts val="0"/>
              </a:spcBef>
              <a:spcAft>
                <a:spcPts val="0"/>
              </a:spcAft>
              <a:buNone/>
            </a:pPr>
            <a:r>
              <a:rPr lang="en"/>
              <a:t>                exit(-1);</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9"/>
          <p:cNvSpPr txBox="1"/>
          <p:nvPr/>
        </p:nvSpPr>
        <p:spPr>
          <a:xfrm>
            <a:off x="0" y="0"/>
            <a:ext cx="90930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a:t>
            </a:r>
            <a:r>
              <a:rPr lang="en">
                <a:solidFill>
                  <a:schemeClr val="dk1"/>
                </a:solidFill>
              </a:rPr>
              <a:t>c = pthread_join(pingthread, NULL);</a:t>
            </a:r>
            <a:endParaRPr>
              <a:solidFill>
                <a:schemeClr val="dk1"/>
              </a:solidFill>
            </a:endParaRPr>
          </a:p>
          <a:p>
            <a:pPr indent="0" lvl="0" marL="0" rtl="0" algn="l">
              <a:spcBef>
                <a:spcPts val="0"/>
              </a:spcBef>
              <a:spcAft>
                <a:spcPts val="0"/>
              </a:spcAft>
              <a:buNone/>
            </a:pPr>
            <a:r>
              <a:rPr lang="en">
                <a:solidFill>
                  <a:schemeClr val="dk1"/>
                </a:solidFill>
              </a:rPr>
              <a:t>        if (rc != 0) {</a:t>
            </a:r>
            <a:endParaRPr>
              <a:solidFill>
                <a:schemeClr val="dk1"/>
              </a:solidFill>
            </a:endParaRPr>
          </a:p>
          <a:p>
            <a:pPr indent="0" lvl="0" marL="0" rtl="0" algn="l">
              <a:spcBef>
                <a:spcPts val="0"/>
              </a:spcBef>
              <a:spcAft>
                <a:spcPts val="0"/>
              </a:spcAft>
              <a:buNone/>
            </a:pPr>
            <a:r>
              <a:rPr lang="en">
                <a:solidFill>
                  <a:schemeClr val="dk1"/>
                </a:solidFill>
              </a:rPr>
              <a:t>                fprintf(stderr, "ERROR joining with PING (rc==%d)\n", rc);</a:t>
            </a:r>
            <a:endParaRPr>
              <a:solidFill>
                <a:schemeClr val="dk1"/>
              </a:solidFill>
            </a:endParaRPr>
          </a:p>
          <a:p>
            <a:pPr indent="0" lvl="0" marL="0" rtl="0" algn="l">
              <a:spcBef>
                <a:spcPts val="0"/>
              </a:spcBef>
              <a:spcAft>
                <a:spcPts val="0"/>
              </a:spcAft>
              <a:buNone/>
            </a:pPr>
            <a:r>
              <a:rPr lang="en">
                <a:solidFill>
                  <a:schemeClr val="dk1"/>
                </a:solidFill>
              </a:rPr>
              <a:t>                exit(-1);</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        rc = pthread_join(pongthread, NULL);</a:t>
            </a:r>
            <a:endParaRPr>
              <a:solidFill>
                <a:schemeClr val="dk1"/>
              </a:solidFill>
            </a:endParaRPr>
          </a:p>
          <a:p>
            <a:pPr indent="0" lvl="0" marL="0" rtl="0" algn="l">
              <a:spcBef>
                <a:spcPts val="0"/>
              </a:spcBef>
              <a:spcAft>
                <a:spcPts val="0"/>
              </a:spcAft>
              <a:buNone/>
            </a:pPr>
            <a:r>
              <a:rPr lang="en">
                <a:solidFill>
                  <a:schemeClr val="dk1"/>
                </a:solidFill>
              </a:rPr>
              <a:t>        if (rc != 0) {</a:t>
            </a:r>
            <a:endParaRPr>
              <a:solidFill>
                <a:schemeClr val="dk1"/>
              </a:solidFill>
            </a:endParaRPr>
          </a:p>
          <a:p>
            <a:pPr indent="0" lvl="0" marL="0" rtl="0" algn="l">
              <a:spcBef>
                <a:spcPts val="0"/>
              </a:spcBef>
              <a:spcAft>
                <a:spcPts val="0"/>
              </a:spcAft>
              <a:buNone/>
            </a:pPr>
            <a:r>
              <a:rPr lang="en">
                <a:solidFill>
                  <a:schemeClr val="dk1"/>
                </a:solidFill>
              </a:rPr>
              <a:t>                fprintf(stderr, "ERROR joining with PONG (rc==%d)\n", rc);</a:t>
            </a:r>
            <a:endParaRPr>
              <a:solidFill>
                <a:schemeClr val="dk1"/>
              </a:solidFill>
            </a:endParaRPr>
          </a:p>
          <a:p>
            <a:pPr indent="0" lvl="0" marL="0" rtl="0" algn="l">
              <a:spcBef>
                <a:spcPts val="0"/>
              </a:spcBef>
              <a:spcAft>
                <a:spcPts val="0"/>
              </a:spcAft>
              <a:buNone/>
            </a:pPr>
            <a:r>
              <a:rPr lang="en">
                <a:solidFill>
                  <a:schemeClr val="dk1"/>
                </a:solidFill>
              </a:rPr>
              <a:t>                exit(-1);</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        printf("SUCCESS!  (parent exiting)\n");</a:t>
            </a:r>
            <a:endParaRPr>
              <a:solidFill>
                <a:schemeClr val="dk1"/>
              </a:solidFill>
            </a:endParaRPr>
          </a:p>
          <a:p>
            <a:pPr indent="0" lvl="0" marL="0" rtl="0" algn="l">
              <a:spcBef>
                <a:spcPts val="0"/>
              </a:spcBef>
              <a:spcAft>
                <a:spcPts val="0"/>
              </a:spcAft>
              <a:buNone/>
            </a:pPr>
            <a:r>
              <a:rPr lang="en">
                <a:solidFill>
                  <a:schemeClr val="dk1"/>
                </a:solidFill>
              </a:rPr>
              <a:t>        return(0);</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0"/>
          <p:cNvSpPr txBox="1"/>
          <p:nvPr/>
        </p:nvSpPr>
        <p:spPr>
          <a:xfrm>
            <a:off x="302275" y="348450"/>
            <a:ext cx="8342700" cy="662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3.</a:t>
            </a:r>
            <a:r>
              <a:rPr lang="en" sz="1800">
                <a:solidFill>
                  <a:schemeClr val="dk1"/>
                </a:solidFill>
                <a:latin typeface="Comfortaa"/>
                <a:ea typeface="Comfortaa"/>
                <a:cs typeface="Comfortaa"/>
                <a:sym typeface="Comfortaa"/>
              </a:rPr>
              <a:t> </a:t>
            </a:r>
            <a:r>
              <a:rPr lang="en" sz="1800">
                <a:solidFill>
                  <a:schemeClr val="dk1"/>
                </a:solidFill>
                <a:latin typeface="Comfortaa"/>
                <a:ea typeface="Comfortaa"/>
                <a:cs typeface="Comfortaa"/>
                <a:sym typeface="Comfortaa"/>
              </a:rPr>
              <a:t> Could you have implemented </a:t>
            </a:r>
            <a:r>
              <a:rPr b="1" lang="en" sz="1800">
                <a:solidFill>
                  <a:schemeClr val="dk1"/>
                </a:solidFill>
                <a:latin typeface="Courier New"/>
                <a:ea typeface="Courier New"/>
                <a:cs typeface="Courier New"/>
                <a:sym typeface="Courier New"/>
              </a:rPr>
              <a:t>pingpong2</a:t>
            </a:r>
            <a:r>
              <a:rPr lang="en" sz="1800">
                <a:solidFill>
                  <a:schemeClr val="dk1"/>
                </a:solidFill>
                <a:latin typeface="Comfortaa"/>
                <a:ea typeface="Comfortaa"/>
                <a:cs typeface="Comfortaa"/>
                <a:sym typeface="Comfortaa"/>
              </a:rPr>
              <a:t> correctly with nothing more than mutexes (i.e., without the use of condition variables)? Would it have been simpler that way?</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Answer:- pingpong2 would have been really difficult to implement using nothing more than mutexes. If it had to be done, then it had to involve some variable that could signal the threads when to run and when to wait. It also would have required the use of sleep(1) which wastes a lot of CPU time and is not a good programming practice.</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The runtime of pingpong would be very high and generally would not be considered as efficient.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Conditional Variables help in simplifying the solution and works great for pthreads and in general multithreaded environments.</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idx="1" type="body"/>
          </p:nvPr>
        </p:nvSpPr>
        <p:spPr>
          <a:xfrm>
            <a:off x="311700" y="522825"/>
            <a:ext cx="8520600" cy="42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Instructions</a:t>
            </a:r>
            <a:r>
              <a:rPr lang="en">
                <a:solidFill>
                  <a:schemeClr val="dk1"/>
                </a:solidFill>
                <a:latin typeface="Comfortaa"/>
                <a:ea typeface="Comfortaa"/>
                <a:cs typeface="Comfortaa"/>
                <a:sym typeface="Comfortaa"/>
              </a:rPr>
              <a:t>: Make a copy of this document, move your copy to your submissions folder and fill the document with your responses. U</a:t>
            </a:r>
            <a:r>
              <a:rPr lang="en">
                <a:solidFill>
                  <a:schemeClr val="dk1"/>
                </a:solidFill>
                <a:latin typeface="Comfortaa"/>
                <a:ea typeface="Comfortaa"/>
                <a:cs typeface="Comfortaa"/>
                <a:sym typeface="Comfortaa"/>
              </a:rPr>
              <a:t>se the space on each slide to show your responses, and add additional slides as needed.</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b="1" lang="en">
                <a:solidFill>
                  <a:schemeClr val="dk1"/>
                </a:solidFill>
                <a:latin typeface="Comfortaa"/>
                <a:ea typeface="Comfortaa"/>
                <a:cs typeface="Comfortaa"/>
                <a:sym typeface="Comfortaa"/>
              </a:rPr>
              <a:t>When ready for grading:</a:t>
            </a:r>
            <a:r>
              <a:rPr lang="en">
                <a:solidFill>
                  <a:schemeClr val="dk1"/>
                </a:solidFill>
                <a:latin typeface="Comfortaa"/>
                <a:ea typeface="Comfortaa"/>
                <a:cs typeface="Comfortaa"/>
                <a:sym typeface="Comfortaa"/>
              </a:rPr>
              <a:t> complete the lab assignment </a:t>
            </a:r>
            <a:r>
              <a:rPr lang="en">
                <a:solidFill>
                  <a:schemeClr val="dk1"/>
                </a:solidFill>
                <a:latin typeface="Comfortaa"/>
                <a:ea typeface="Comfortaa"/>
                <a:cs typeface="Comfortaa"/>
                <a:sym typeface="Comfortaa"/>
              </a:rPr>
              <a:t>submission</a:t>
            </a:r>
            <a:r>
              <a:rPr lang="en">
                <a:solidFill>
                  <a:schemeClr val="dk1"/>
                </a:solidFill>
                <a:latin typeface="Comfortaa"/>
                <a:ea typeface="Comfortaa"/>
                <a:cs typeface="Comfortaa"/>
                <a:sym typeface="Comfortaa"/>
              </a:rPr>
              <a:t> form and include a link to your filled document</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idx="1" type="body"/>
          </p:nvPr>
        </p:nvSpPr>
        <p:spPr>
          <a:xfrm>
            <a:off x="311700" y="522825"/>
            <a:ext cx="8520600" cy="473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chemeClr val="dk1"/>
                </a:solidFill>
                <a:latin typeface="Courier New"/>
                <a:ea typeface="Courier New"/>
                <a:cs typeface="Courier New"/>
                <a:sym typeface="Courier New"/>
              </a:rPr>
              <a:t>pingpong.c</a:t>
            </a:r>
            <a:endParaRPr sz="3100">
              <a:solidFill>
                <a:schemeClr val="dk1"/>
              </a:solidFill>
              <a:latin typeface="Comfortaa"/>
              <a:ea typeface="Comfortaa"/>
              <a:cs typeface="Comfortaa"/>
              <a:sym typeface="Comfortaa"/>
            </a:endParaRPr>
          </a:p>
          <a:p>
            <a:pPr indent="0" lvl="0" marL="0" rtl="0" algn="l">
              <a:spcBef>
                <a:spcPts val="0"/>
              </a:spcBef>
              <a:spcAft>
                <a:spcPts val="0"/>
              </a:spcAft>
              <a:buNone/>
            </a:pPr>
            <a:r>
              <a:t/>
            </a:r>
            <a:endParaRPr b="1">
              <a:solidFill>
                <a:schemeClr val="dk1"/>
              </a:solidFill>
              <a:latin typeface="Comfortaa"/>
              <a:ea typeface="Comfortaa"/>
              <a:cs typeface="Comfortaa"/>
              <a:sym typeface="Comfortaa"/>
            </a:endParaRPr>
          </a:p>
          <a:p>
            <a:pPr indent="0" lvl="0" marL="0" rtl="0" algn="l">
              <a:spcBef>
                <a:spcPts val="0"/>
              </a:spcBef>
              <a:spcAft>
                <a:spcPts val="0"/>
              </a:spcAft>
              <a:buNone/>
            </a:pPr>
            <a:r>
              <a:rPr lang="en">
                <a:solidFill>
                  <a:schemeClr val="dk1"/>
                </a:solidFill>
                <a:latin typeface="Comfortaa"/>
                <a:ea typeface="Comfortaa"/>
                <a:cs typeface="Comfortaa"/>
                <a:sym typeface="Comfortaa"/>
              </a:rPr>
              <a:t>Your assignment is to read, understand, build, run and fix the </a:t>
            </a:r>
            <a:r>
              <a:rPr b="1" lang="en">
                <a:solidFill>
                  <a:schemeClr val="dk1"/>
                </a:solidFill>
                <a:latin typeface="Courier New"/>
                <a:ea typeface="Courier New"/>
                <a:cs typeface="Courier New"/>
                <a:sym typeface="Courier New"/>
              </a:rPr>
              <a:t>pingpong.c</a:t>
            </a:r>
            <a:r>
              <a:rPr lang="en">
                <a:solidFill>
                  <a:schemeClr val="dk1"/>
                </a:solidFill>
                <a:latin typeface="Comfortaa"/>
                <a:ea typeface="Comfortaa"/>
                <a:cs typeface="Comfortaa"/>
                <a:sym typeface="Comfortaa"/>
              </a:rPr>
              <a:t> program so that its two threads correctly take turns printing their output lines. Begin by reading and understanding the source code which is linked from the course plan document.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lang="en">
                <a:solidFill>
                  <a:schemeClr val="dk1"/>
                </a:solidFill>
                <a:latin typeface="Comfortaa"/>
                <a:ea typeface="Comfortaa"/>
                <a:cs typeface="Comfortaa"/>
                <a:sym typeface="Comfortaa"/>
              </a:rPr>
              <a:t>Next, build and run the original program. When you run the original version it should fail.</a:t>
            </a:r>
            <a:endParaRPr>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6"/>
          <p:cNvPicPr preferRelativeResize="0"/>
          <p:nvPr/>
        </p:nvPicPr>
        <p:blipFill>
          <a:blip r:embed="rId3">
            <a:alphaModFix/>
          </a:blip>
          <a:stretch>
            <a:fillRect/>
          </a:stretch>
        </p:blipFill>
        <p:spPr>
          <a:xfrm>
            <a:off x="152400" y="152400"/>
            <a:ext cx="8839200" cy="468201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1.</a:t>
            </a:r>
            <a:r>
              <a:rPr lang="en" sz="1800">
                <a:latin typeface="Comfortaa"/>
                <a:ea typeface="Comfortaa"/>
                <a:cs typeface="Comfortaa"/>
                <a:sym typeface="Comfortaa"/>
              </a:rPr>
              <a:t> Why does the original </a:t>
            </a:r>
            <a:r>
              <a:rPr b="1" lang="en" sz="1800">
                <a:latin typeface="Courier New"/>
                <a:ea typeface="Courier New"/>
                <a:cs typeface="Courier New"/>
                <a:sym typeface="Courier New"/>
              </a:rPr>
              <a:t>pingpong</a:t>
            </a:r>
            <a:r>
              <a:rPr lang="en" sz="1800">
                <a:latin typeface="Comfortaa"/>
                <a:ea typeface="Comfortaa"/>
                <a:cs typeface="Comfortaa"/>
                <a:sym typeface="Comfortaa"/>
              </a:rPr>
              <a:t> program fail? What is wrong with it?</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Answer: - The original PingPong program fails because there was no synchronisation between the threads as they were trying to access the same variable and in the process, when one thread would change the value and use this changed value to calculate the next step, then during the same time, the common variable was changed by the other variable. This leads to a situation where the program will not execute as expected.</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In case of pingpong, the variable changing are : -</a:t>
            </a:r>
            <a:endParaRPr sz="1800">
              <a:latin typeface="Comfortaa"/>
              <a:ea typeface="Comfortaa"/>
              <a:cs typeface="Comfortaa"/>
              <a:sym typeface="Comfortaa"/>
            </a:endParaRPr>
          </a:p>
          <a:p>
            <a:pPr indent="-342900" lvl="0" marL="457200" rtl="0" algn="l">
              <a:lnSpc>
                <a:spcPct val="115000"/>
              </a:lnSpc>
              <a:spcBef>
                <a:spcPts val="0"/>
              </a:spcBef>
              <a:spcAft>
                <a:spcPts val="0"/>
              </a:spcAft>
              <a:buSzPts val="1800"/>
              <a:buFont typeface="Comfortaa"/>
              <a:buAutoNum type="arabicParenR"/>
            </a:pPr>
            <a:r>
              <a:rPr lang="en" sz="1800">
                <a:highlight>
                  <a:srgbClr val="FFFFFF"/>
                </a:highlight>
                <a:latin typeface="Comfortaa"/>
                <a:ea typeface="Comfortaa"/>
                <a:cs typeface="Comfortaa"/>
                <a:sym typeface="Comfortaa"/>
              </a:rPr>
              <a:t>tid </a:t>
            </a:r>
            <a:endParaRPr sz="1050">
              <a:highlight>
                <a:srgbClr val="FFFFFF"/>
              </a:highlight>
              <a:latin typeface="Courier New"/>
              <a:ea typeface="Courier New"/>
              <a:cs typeface="Courier New"/>
              <a:sym typeface="Courier New"/>
            </a:endParaRPr>
          </a:p>
          <a:p>
            <a:pPr indent="-342900" lvl="0" marL="457200" rtl="0" algn="l">
              <a:lnSpc>
                <a:spcPct val="115000"/>
              </a:lnSpc>
              <a:spcBef>
                <a:spcPts val="0"/>
              </a:spcBef>
              <a:spcAft>
                <a:spcPts val="0"/>
              </a:spcAft>
              <a:buSzPts val="1800"/>
              <a:buFont typeface="Comfortaa"/>
              <a:buAutoNum type="arabicParenR"/>
            </a:pPr>
            <a:r>
              <a:rPr lang="en" sz="1800">
                <a:highlight>
                  <a:srgbClr val="FFFFFF"/>
                </a:highlight>
                <a:latin typeface="Comfortaa"/>
                <a:ea typeface="Comfortaa"/>
                <a:cs typeface="Comfortaa"/>
                <a:sym typeface="Comfortaa"/>
              </a:rPr>
              <a:t>thisVal</a:t>
            </a:r>
            <a:endParaRPr sz="1800">
              <a:highlight>
                <a:srgbClr val="FFFFFF"/>
              </a:highlight>
              <a:latin typeface="Comfortaa"/>
              <a:ea typeface="Comfortaa"/>
              <a:cs typeface="Comfortaa"/>
              <a:sym typeface="Comfortaa"/>
            </a:endParaRPr>
          </a:p>
          <a:p>
            <a:pPr indent="-342900" lvl="0" marL="457200" rtl="0" algn="l">
              <a:lnSpc>
                <a:spcPct val="115000"/>
              </a:lnSpc>
              <a:spcBef>
                <a:spcPts val="0"/>
              </a:spcBef>
              <a:spcAft>
                <a:spcPts val="0"/>
              </a:spcAft>
              <a:buSzPts val="1800"/>
              <a:buFont typeface="Comfortaa"/>
              <a:buAutoNum type="arabicParenR"/>
            </a:pPr>
            <a:r>
              <a:rPr lang="en" sz="1800">
                <a:highlight>
                  <a:srgbClr val="FFFFFF"/>
                </a:highlight>
                <a:latin typeface="Comfortaa"/>
                <a:ea typeface="Comfortaa"/>
                <a:cs typeface="Comfortaa"/>
                <a:sym typeface="Comfortaa"/>
              </a:rPr>
              <a:t>prevVal</a:t>
            </a:r>
            <a:endParaRPr sz="1800">
              <a:highlight>
                <a:srgbClr val="FFFFFF"/>
              </a:highlight>
              <a:latin typeface="Comfortaa"/>
              <a:ea typeface="Comfortaa"/>
              <a:cs typeface="Comfortaa"/>
              <a:sym typeface="Comfortaa"/>
            </a:endParaRPr>
          </a:p>
          <a:p>
            <a:pPr indent="0" lvl="0" marL="457200" rtl="0" algn="l">
              <a:lnSpc>
                <a:spcPct val="115000"/>
              </a:lnSpc>
              <a:spcBef>
                <a:spcPts val="0"/>
              </a:spcBef>
              <a:spcAft>
                <a:spcPts val="0"/>
              </a:spcAft>
              <a:buNone/>
            </a:pPr>
            <a:r>
              <a:t/>
            </a:r>
            <a:endParaRPr sz="1800">
              <a:highlight>
                <a:srgbClr val="FFFFFF"/>
              </a:highlight>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458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mfortaa"/>
                <a:ea typeface="Comfortaa"/>
                <a:cs typeface="Comfortaa"/>
                <a:sym typeface="Comfortaa"/>
              </a:rPr>
              <a:t>2</a:t>
            </a:r>
            <a:r>
              <a:rPr b="1" lang="en" sz="2400">
                <a:latin typeface="Comfortaa"/>
                <a:ea typeface="Comfortaa"/>
                <a:cs typeface="Comfortaa"/>
                <a:sym typeface="Comfortaa"/>
              </a:rPr>
              <a:t>.</a:t>
            </a:r>
            <a:r>
              <a:rPr lang="en" sz="1800">
                <a:latin typeface="Comfortaa"/>
                <a:ea typeface="Comfortaa"/>
                <a:cs typeface="Comfortaa"/>
                <a:sym typeface="Comfortaa"/>
              </a:rPr>
              <a:t> </a:t>
            </a:r>
            <a:r>
              <a:rPr lang="en" sz="1800">
                <a:latin typeface="Comfortaa"/>
                <a:ea typeface="Comfortaa"/>
                <a:cs typeface="Comfortaa"/>
                <a:sym typeface="Comfortaa"/>
              </a:rPr>
              <a:t> Modify the </a:t>
            </a:r>
            <a:r>
              <a:rPr b="1" lang="en" sz="1800">
                <a:latin typeface="Courier New"/>
                <a:ea typeface="Courier New"/>
                <a:cs typeface="Courier New"/>
                <a:sym typeface="Courier New"/>
              </a:rPr>
              <a:t>pingpong.c</a:t>
            </a:r>
            <a:r>
              <a:rPr lang="en" sz="1800">
                <a:latin typeface="Comfortaa"/>
                <a:ea typeface="Comfortaa"/>
                <a:cs typeface="Comfortaa"/>
                <a:sym typeface="Comfortaa"/>
              </a:rPr>
              <a:t> source code to produce a new version called </a:t>
            </a:r>
            <a:r>
              <a:rPr b="1" lang="en" sz="1800">
                <a:latin typeface="Courier New"/>
                <a:ea typeface="Courier New"/>
                <a:cs typeface="Courier New"/>
                <a:sym typeface="Courier New"/>
              </a:rPr>
              <a:t>pingpong2.c</a:t>
            </a:r>
            <a:r>
              <a:rPr lang="en" sz="1800">
                <a:latin typeface="Comfortaa"/>
                <a:ea typeface="Comfortaa"/>
                <a:cs typeface="Comfortaa"/>
                <a:sym typeface="Comfortaa"/>
              </a:rPr>
              <a:t> that correctly, consistently, successfully outputs the correct pattern of PING and PONG.  Test </a:t>
            </a:r>
            <a:r>
              <a:rPr b="1" lang="en" sz="1800">
                <a:latin typeface="Courier New"/>
                <a:ea typeface="Courier New"/>
                <a:cs typeface="Courier New"/>
                <a:sym typeface="Courier New"/>
              </a:rPr>
              <a:t>pingpong2</a:t>
            </a:r>
            <a:r>
              <a:rPr lang="en" sz="1800">
                <a:latin typeface="Comfortaa"/>
                <a:ea typeface="Comfortaa"/>
                <a:cs typeface="Comfortaa"/>
                <a:sym typeface="Comfortaa"/>
              </a:rPr>
              <a:t> with varying number of rounds such as 10, 100, 1000, 10000, etc. It should work every time, regardless of the number of Rounds. Your code must properly use a condition variable to coordinate the two threads taking turns.</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rPr lang="en" sz="1800">
                <a:latin typeface="Comfortaa"/>
                <a:ea typeface="Comfortaa"/>
                <a:cs typeface="Comfortaa"/>
                <a:sym typeface="Comfortaa"/>
              </a:rPr>
              <a:t>Upload your </a:t>
            </a:r>
            <a:r>
              <a:rPr b="1" lang="en" sz="1800">
                <a:latin typeface="Courier New"/>
                <a:ea typeface="Courier New"/>
                <a:cs typeface="Courier New"/>
                <a:sym typeface="Courier New"/>
              </a:rPr>
              <a:t>pingpong2.c</a:t>
            </a:r>
            <a:r>
              <a:rPr lang="en" sz="1800">
                <a:latin typeface="Comfortaa"/>
                <a:ea typeface="Comfortaa"/>
                <a:cs typeface="Comfortaa"/>
                <a:sym typeface="Comfortaa"/>
              </a:rPr>
              <a:t> file to your submissions folder and provide a link to it here:    link</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rPr lang="en" sz="1800">
                <a:latin typeface="Comfortaa"/>
                <a:ea typeface="Comfortaa"/>
                <a:cs typeface="Comfortaa"/>
                <a:sym typeface="Comfortaa"/>
              </a:rPr>
              <a:t>https://drive.google.com/file/d/1w5KUd81Ea7erws54HMyEB1-7s3aPJsmk/view?usp=sharing</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9"/>
          <p:cNvPicPr preferRelativeResize="0"/>
          <p:nvPr/>
        </p:nvPicPr>
        <p:blipFill>
          <a:blip r:embed="rId3">
            <a:alphaModFix/>
          </a:blip>
          <a:stretch>
            <a:fillRect/>
          </a:stretch>
        </p:blipFill>
        <p:spPr>
          <a:xfrm>
            <a:off x="152400" y="152400"/>
            <a:ext cx="5545625" cy="2534850"/>
          </a:xfrm>
          <a:prstGeom prst="rect">
            <a:avLst/>
          </a:prstGeom>
          <a:noFill/>
          <a:ln>
            <a:noFill/>
          </a:ln>
        </p:spPr>
      </p:pic>
      <p:sp>
        <p:nvSpPr>
          <p:cNvPr id="90" name="Google Shape;90;p19"/>
          <p:cNvSpPr txBox="1"/>
          <p:nvPr/>
        </p:nvSpPr>
        <p:spPr>
          <a:xfrm>
            <a:off x="2714225" y="2528550"/>
            <a:ext cx="5658300" cy="6156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This if{} must be a while{} . Always, always, always contain a call to pthread_cond_wait() within a while loop, not an if statement.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20"/>
          <p:cNvPicPr preferRelativeResize="0"/>
          <p:nvPr/>
        </p:nvPicPr>
        <p:blipFill>
          <a:blip r:embed="rId3">
            <a:alphaModFix/>
          </a:blip>
          <a:stretch>
            <a:fillRect/>
          </a:stretch>
        </p:blipFill>
        <p:spPr>
          <a:xfrm>
            <a:off x="152400" y="152400"/>
            <a:ext cx="8839199" cy="467580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21"/>
          <p:cNvPicPr preferRelativeResize="0"/>
          <p:nvPr/>
        </p:nvPicPr>
        <p:blipFill>
          <a:blip r:embed="rId3">
            <a:alphaModFix/>
          </a:blip>
          <a:stretch>
            <a:fillRect/>
          </a:stretch>
        </p:blipFill>
        <p:spPr>
          <a:xfrm>
            <a:off x="152400" y="152400"/>
            <a:ext cx="8839200" cy="468661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