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Comfortaa"/>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Comfortaa-regular.fnt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9d8cfb5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9d8cfb5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9d8cfb50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9d8cfb50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9d65d175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9d65d175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d8cfb50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d8cfb50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9d8cfb50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9d8cfb50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d65d175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d65d175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9d8cfb50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9d8cfb50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9d8cfb50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9d8cfb50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d7d420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d7d420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9d65d17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9d65d17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9d8cfb50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9d8cfb5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9d8cfb50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9d8cfb50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7d4207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7d4207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9d65d175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9d65d175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9d8cfb50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9d8cfb50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a0bcc6a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a0bcc6a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9c921f5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9c921f5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9c921f5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9c921f5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e220d0c1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e220d0c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9d65d175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9d65d175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a0bcc6a7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a0bcc6a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a0bcc6a7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a0bcc6a7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a0bcc6a7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a0bcc6a7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a0bcc6a7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a0bcc6a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e220d0c1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e220d0c1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a0bcc6a7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a0bcc6a7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a0bcc6a7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a0bcc6a7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a0bcc6a7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a0bcc6a7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a0bcc6a7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a0bcc6a7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a0bcc6a7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a0bcc6a7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a0bcc6a7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a0bcc6a7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a0bcc6a7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a0bcc6a7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a0bcc6a7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a0bcc6a7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a0bcc6a7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a0bcc6a7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a0bcc6a7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a0bcc6a7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a0bcc6a7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a0bcc6a7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9d65d17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9d65d17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9d8cfb5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9d8cfb5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9d8cfb5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9d8cfb5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The Process Concept</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a:t>
            </a:r>
            <a:r>
              <a:rPr lang="en">
                <a:highlight>
                  <a:srgbClr val="FFF2CC"/>
                </a:highlight>
                <a:latin typeface="Comfortaa"/>
                <a:ea typeface="Comfortaa"/>
                <a:cs typeface="Comfortaa"/>
                <a:sym typeface="Comfortaa"/>
              </a:rPr>
              <a:t>    parth2@pdx.edu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N/A</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9" name="Google Shape;59;p13"/>
          <p:cNvSpPr txBox="1"/>
          <p:nvPr/>
        </p:nvSpPr>
        <p:spPr>
          <a:xfrm>
            <a:off x="325050" y="253300"/>
            <a:ext cx="4160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 nice work, Parth. Thorough and insightful.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152400" y="152400"/>
            <a:ext cx="8839200" cy="2614930"/>
          </a:xfrm>
          <a:prstGeom prst="rect">
            <a:avLst/>
          </a:prstGeom>
          <a:noFill/>
          <a:ln>
            <a:noFill/>
          </a:ln>
        </p:spPr>
      </p:pic>
      <p:pic>
        <p:nvPicPr>
          <p:cNvPr id="107" name="Google Shape;107;p22"/>
          <p:cNvPicPr preferRelativeResize="0"/>
          <p:nvPr/>
        </p:nvPicPr>
        <p:blipFill>
          <a:blip r:embed="rId4">
            <a:alphaModFix/>
          </a:blip>
          <a:stretch>
            <a:fillRect/>
          </a:stretch>
        </p:blipFill>
        <p:spPr>
          <a:xfrm>
            <a:off x="152400" y="2919730"/>
            <a:ext cx="8839200" cy="18368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nvSpPr>
        <p:spPr>
          <a:xfrm>
            <a:off x="231050" y="170775"/>
            <a:ext cx="8800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 we can see from the screenshot in the </a:t>
            </a:r>
            <a:r>
              <a:rPr lang="en"/>
              <a:t>previous</a:t>
            </a:r>
            <a:r>
              <a:rPr lang="en"/>
              <a:t> 2 slides having screenshots of the statistics, we can say that the time taken by the CPU to complete both the processes is 11 clock ticks where the CPU was busy for 6 clock ticks (54.55%) and the IO was busy for 5 clock ticks(45.45%).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a:t>
            </a:r>
            <a:endParaRPr/>
          </a:p>
          <a:p>
            <a:pPr indent="0" lvl="0" marL="0" rtl="0" algn="l">
              <a:spcBef>
                <a:spcPts val="0"/>
              </a:spcBef>
              <a:spcAft>
                <a:spcPts val="0"/>
              </a:spcAft>
              <a:buNone/>
            </a:pPr>
            <a:r>
              <a:rPr lang="en"/>
              <a:t>Total ticks = CPU busy Ticks (pid:1 (I/O Process) in READY) + I/O Busy Ticks (pid:0 (CPU Heavy) process DONE)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Total Ticks = 5+6</a:t>
            </a:r>
            <a:endParaRPr/>
          </a:p>
          <a:p>
            <a:pPr indent="0" lvl="0" marL="0" rtl="0" algn="l">
              <a:spcBef>
                <a:spcPts val="0"/>
              </a:spcBef>
              <a:spcAft>
                <a:spcPts val="0"/>
              </a:spcAft>
              <a:buNone/>
            </a:pPr>
            <a:r>
              <a:rPr lang="en"/>
              <a:t>Total Ticks = 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nvSpPr>
        <p:spPr>
          <a:xfrm>
            <a:off x="302275" y="348450"/>
            <a:ext cx="8342700" cy="47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Switch the order of the processes: </a:t>
            </a:r>
            <a:r>
              <a:rPr b="1" lang="en" sz="1800">
                <a:solidFill>
                  <a:schemeClr val="dk1"/>
                </a:solidFill>
                <a:latin typeface="Courier New"/>
                <a:ea typeface="Courier New"/>
                <a:cs typeface="Courier New"/>
                <a:sym typeface="Courier New"/>
              </a:rPr>
              <a:t>-l 1:0,4:100</a:t>
            </a: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What happens now?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Does switching the order matter?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Why?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Answer in the next 3 slides</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72025" y="331824"/>
            <a:ext cx="8839200" cy="288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nvSpPr>
        <p:spPr>
          <a:xfrm>
            <a:off x="190875" y="196750"/>
            <a:ext cx="8810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Yes, the order of Processes written in the command matters</a:t>
            </a:r>
            <a:r>
              <a:rPr lang="en"/>
              <a:t>. This can be explained as below:-</a:t>
            </a:r>
            <a:endParaRPr/>
          </a:p>
          <a:p>
            <a:pPr indent="0" lvl="0" marL="0" rtl="0" algn="l">
              <a:spcBef>
                <a:spcPts val="0"/>
              </a:spcBef>
              <a:spcAft>
                <a:spcPts val="0"/>
              </a:spcAft>
              <a:buNone/>
            </a:pPr>
            <a:r>
              <a:rPr lang="en"/>
              <a:t>When we process the order of the processes, then the runtime reduces from 11 clock ticks from the previous question to 7 clock ticks.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
              <a:t>This is because when we switch the order of the processes, then the process with I/O runs first. </a:t>
            </a:r>
            <a:endParaRPr/>
          </a:p>
          <a:p>
            <a:pPr indent="-317500" lvl="0" marL="457200" rtl="0" algn="l">
              <a:spcBef>
                <a:spcPts val="0"/>
              </a:spcBef>
              <a:spcAft>
                <a:spcPts val="0"/>
              </a:spcAft>
              <a:buSzPts val="1400"/>
              <a:buAutoNum type="arabicParenR"/>
            </a:pPr>
            <a:r>
              <a:rPr lang="en"/>
              <a:t>Now when the </a:t>
            </a:r>
            <a:r>
              <a:rPr b="1" lang="en"/>
              <a:t>Process with I/O runs first</a:t>
            </a:r>
            <a:r>
              <a:rPr lang="en"/>
              <a:t>, It goes from </a:t>
            </a:r>
            <a:r>
              <a:rPr b="1" lang="en"/>
              <a:t>RUNNING State to WAITING state</a:t>
            </a:r>
            <a:r>
              <a:rPr lang="en"/>
              <a:t> and starts waiting for the I/O to be completed. </a:t>
            </a:r>
            <a:endParaRPr/>
          </a:p>
          <a:p>
            <a:pPr indent="-317500" lvl="0" marL="457200" rtl="0" algn="l">
              <a:spcBef>
                <a:spcPts val="0"/>
              </a:spcBef>
              <a:spcAft>
                <a:spcPts val="0"/>
              </a:spcAft>
              <a:buSzPts val="1400"/>
              <a:buAutoNum type="arabicParenR"/>
            </a:pPr>
            <a:r>
              <a:rPr lang="en"/>
              <a:t>During </a:t>
            </a:r>
            <a:r>
              <a:rPr lang="en"/>
              <a:t>this WAITING time period, the CPU starts executing the second Process where there is no I/O interrupt. The </a:t>
            </a:r>
            <a:r>
              <a:rPr b="1" lang="en"/>
              <a:t>second process completes in about 5 clock ticks</a:t>
            </a:r>
            <a:r>
              <a:rPr lang="en"/>
              <a:t> after which, the first process which was in </a:t>
            </a:r>
            <a:r>
              <a:rPr b="1" lang="en"/>
              <a:t>WAITING state now is pushed through the process queue to the RUNNING state again</a:t>
            </a:r>
            <a:r>
              <a:rPr lang="en"/>
              <a:t> where it is executed again and completes its functionality.</a:t>
            </a:r>
            <a:endParaRPr/>
          </a:p>
          <a:p>
            <a:pPr indent="-317500" lvl="0" marL="457200" rtl="0" algn="l">
              <a:spcBef>
                <a:spcPts val="0"/>
              </a:spcBef>
              <a:spcAft>
                <a:spcPts val="0"/>
              </a:spcAft>
              <a:buSzPts val="1400"/>
              <a:buAutoNum type="arabicParenR"/>
            </a:pPr>
            <a:r>
              <a:rPr lang="en"/>
              <a:t> The first process will then go to the DONE/completed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this, </a:t>
            </a:r>
            <a:r>
              <a:rPr b="1" lang="en"/>
              <a:t>the total time decreases from 11 clock ticks to 7 clock ticks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can be seen from the two screenshots pasted in the previous and next slide as well.</a:t>
            </a:r>
            <a:endParaRPr/>
          </a:p>
          <a:p>
            <a:pPr indent="0" lvl="0" marL="0" rtl="0" algn="l">
              <a:spcBef>
                <a:spcPts val="0"/>
              </a:spcBef>
              <a:spcAft>
                <a:spcPts val="0"/>
              </a:spcAft>
              <a:buNone/>
            </a:pPr>
            <a:r>
              <a:rPr lang="en"/>
              <a:t>The command used to run the process is:- </a:t>
            </a:r>
            <a:r>
              <a:rPr b="1" lang="en"/>
              <a:t>python3 process-run.py -l 1:0,4:100</a:t>
            </a:r>
            <a:r>
              <a:rPr lang="en"/>
              <a:t>. (Previous slide) </a:t>
            </a:r>
            <a:endParaRPr/>
          </a:p>
          <a:p>
            <a:pPr indent="0" lvl="0" marL="0" rtl="0" algn="l">
              <a:spcBef>
                <a:spcPts val="0"/>
              </a:spcBef>
              <a:spcAft>
                <a:spcPts val="0"/>
              </a:spcAft>
              <a:buNone/>
            </a:pPr>
            <a:r>
              <a:rPr lang="en"/>
              <a:t>The command used to run the process with statistics is:- </a:t>
            </a:r>
            <a:r>
              <a:rPr b="1" lang="en"/>
              <a:t>python3 process-run.py -l 1:0,4:100 -cp </a:t>
            </a:r>
            <a:r>
              <a:rPr lang="en"/>
              <a:t>(next slide)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7"/>
          <p:cNvPicPr preferRelativeResize="0"/>
          <p:nvPr/>
        </p:nvPicPr>
        <p:blipFill>
          <a:blip r:embed="rId3">
            <a:alphaModFix/>
          </a:blip>
          <a:stretch>
            <a:fillRect/>
          </a:stretch>
        </p:blipFill>
        <p:spPr>
          <a:xfrm>
            <a:off x="152400" y="1347875"/>
            <a:ext cx="8839200" cy="203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We’ll now explore some of the other flags. One important flag is </a:t>
            </a:r>
            <a:r>
              <a:rPr b="1" lang="en" sz="1800">
                <a:latin typeface="Courier New"/>
                <a:ea typeface="Courier New"/>
                <a:cs typeface="Courier New"/>
                <a:sym typeface="Courier New"/>
              </a:rPr>
              <a:t>-S</a:t>
            </a:r>
            <a:r>
              <a:rPr lang="en" sz="1800">
                <a:latin typeface="Comfortaa"/>
                <a:ea typeface="Comfortaa"/>
                <a:cs typeface="Comfortaa"/>
                <a:sym typeface="Comfortaa"/>
              </a:rPr>
              <a:t>, which determines how the system reacts when a process issues an I/O. With the flag set to </a:t>
            </a:r>
            <a:r>
              <a:rPr b="1" lang="en" sz="1800">
                <a:latin typeface="Courier New"/>
                <a:ea typeface="Courier New"/>
                <a:cs typeface="Courier New"/>
                <a:sym typeface="Courier New"/>
              </a:rPr>
              <a:t>SWITCH_ON_END</a:t>
            </a:r>
            <a:r>
              <a:rPr lang="en" sz="1800">
                <a:latin typeface="Comfortaa"/>
                <a:ea typeface="Comfortaa"/>
                <a:cs typeface="Comfortaa"/>
                <a:sym typeface="Comfortaa"/>
              </a:rPr>
              <a:t>, the system will NOT switch to another process while one is doing I/O, instead waiting until the process is completely finished.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What happens when you run the following two processes (</a:t>
            </a:r>
            <a:r>
              <a:rPr b="1" lang="en" sz="1800">
                <a:latin typeface="Courier New"/>
                <a:ea typeface="Courier New"/>
                <a:cs typeface="Courier New"/>
                <a:sym typeface="Courier New"/>
              </a:rPr>
              <a:t>-l 1:0,4:100 -S SWITCH_ON_END</a:t>
            </a:r>
            <a:r>
              <a:rPr lang="en" sz="1800">
                <a:latin typeface="Comfortaa"/>
                <a:ea typeface="Comfortaa"/>
                <a:cs typeface="Comfortaa"/>
                <a:sym typeface="Comfortaa"/>
              </a:rPr>
              <a:t>), one doing I/O and the other doing CPU work?</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b="1" lang="en" sz="1800">
                <a:latin typeface="Comfortaa"/>
                <a:ea typeface="Comfortaa"/>
                <a:cs typeface="Comfortaa"/>
                <a:sym typeface="Comfortaa"/>
              </a:rPr>
              <a:t>Answer in next 3 slides</a:t>
            </a:r>
            <a:endParaRPr b="1"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9"/>
          <p:cNvPicPr preferRelativeResize="0"/>
          <p:nvPr/>
        </p:nvPicPr>
        <p:blipFill>
          <a:blip r:embed="rId3">
            <a:alphaModFix/>
          </a:blip>
          <a:stretch>
            <a:fillRect/>
          </a:stretch>
        </p:blipFill>
        <p:spPr>
          <a:xfrm>
            <a:off x="152400" y="1211388"/>
            <a:ext cx="8839202" cy="272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nvSpPr>
        <p:spPr>
          <a:xfrm>
            <a:off x="140650" y="170775"/>
            <a:ext cx="8760000" cy="43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we will use -S SWITCH_ON_END along with the process list &lt;</a:t>
            </a:r>
            <a:r>
              <a:rPr b="1" lang="en" sz="1800">
                <a:solidFill>
                  <a:schemeClr val="dk1"/>
                </a:solidFill>
                <a:latin typeface="Courier New"/>
                <a:ea typeface="Courier New"/>
                <a:cs typeface="Courier New"/>
                <a:sym typeface="Courier New"/>
              </a:rPr>
              <a:t>1:0,4:100</a:t>
            </a:r>
            <a:r>
              <a:rPr lang="en">
                <a:solidFill>
                  <a:schemeClr val="dk1"/>
                </a:solidFill>
              </a:rPr>
              <a:t>&gt;, then, the SWITCH_ON_END will not allow the process-2 (CPU execution heavy) to run when process-1 is in waiting state. The CPU will keep on waiting for the process-1 (which is in the WAITING state) to complete its execution before handing the CPU resources to the second process which will then run.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Hence, For the first 7 clock ticks, the process-2 will remain in the READY state, and then after the process-1 completes its execution (RUNNING+WAITING+DONE states) in those 7 clock ticks, process-2 will be executed (READY to RUNNING to DONE state).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All this process will take more time and will be equal to 11 clock ticks (same as the second Question of this lab assignment).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Total time taken = 11 clock ticks.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can be verified from the next two screenshots whose commands are given below:-</a:t>
            </a:r>
            <a:endParaRPr>
              <a:solidFill>
                <a:schemeClr val="dk1"/>
              </a:solidFill>
            </a:endParaRPr>
          </a:p>
          <a:p>
            <a:pPr indent="0" lvl="0" marL="0" rtl="0" algn="l">
              <a:lnSpc>
                <a:spcPct val="115000"/>
              </a:lnSpc>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python3 process-run.py -l 1:0,4:100 -S SWITCH_ON_END -c</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python3 process-run.py -l 1:0,4:100 -S SWITCH_ON_END -cp</a:t>
            </a:r>
            <a:endParaRPr b="1" sz="180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1"/>
          <p:cNvPicPr preferRelativeResize="0"/>
          <p:nvPr/>
        </p:nvPicPr>
        <p:blipFill>
          <a:blip r:embed="rId3">
            <a:alphaModFix/>
          </a:blip>
          <a:stretch>
            <a:fillRect/>
          </a:stretch>
        </p:blipFill>
        <p:spPr>
          <a:xfrm>
            <a:off x="102175" y="343275"/>
            <a:ext cx="8839200" cy="1380638"/>
          </a:xfrm>
          <a:prstGeom prst="rect">
            <a:avLst/>
          </a:prstGeom>
          <a:noFill/>
          <a:ln>
            <a:noFill/>
          </a:ln>
        </p:spPr>
      </p:pic>
      <p:pic>
        <p:nvPicPr>
          <p:cNvPr id="153" name="Google Shape;153;p31"/>
          <p:cNvPicPr preferRelativeResize="0"/>
          <p:nvPr/>
        </p:nvPicPr>
        <p:blipFill>
          <a:blip r:embed="rId4">
            <a:alphaModFix/>
          </a:blip>
          <a:stretch>
            <a:fillRect/>
          </a:stretch>
        </p:blipFill>
        <p:spPr>
          <a:xfrm>
            <a:off x="102175" y="2428838"/>
            <a:ext cx="8839199" cy="16363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nvSpPr>
        <p:spPr>
          <a:xfrm>
            <a:off x="326900" y="239625"/>
            <a:ext cx="8342700" cy="50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Now, run the same processes, but with the switching behavior set to switch to another process whenever one is WAITING for I/O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-l 1:0,4:100 -c -S SWITCH_ON_IO</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What happens now?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3"/>
          <p:cNvPicPr preferRelativeResize="0"/>
          <p:nvPr/>
        </p:nvPicPr>
        <p:blipFill>
          <a:blip r:embed="rId3">
            <a:alphaModFix/>
          </a:blip>
          <a:stretch>
            <a:fillRect/>
          </a:stretch>
        </p:blipFill>
        <p:spPr>
          <a:xfrm>
            <a:off x="112200" y="835500"/>
            <a:ext cx="8839199" cy="231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nvSpPr>
        <p:spPr>
          <a:xfrm>
            <a:off x="200925" y="160725"/>
            <a:ext cx="87399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arenR"/>
            </a:pPr>
            <a:r>
              <a:rPr lang="en"/>
              <a:t>When we change the -S component to SWITCH_ON_IO for the same processes as mentioned in the </a:t>
            </a:r>
            <a:r>
              <a:rPr lang="en"/>
              <a:t>previous</a:t>
            </a:r>
            <a:r>
              <a:rPr lang="en"/>
              <a:t> question, then the process with IO runs first. (PID:0)</a:t>
            </a:r>
            <a:endParaRPr/>
          </a:p>
          <a:p>
            <a:pPr indent="-317500" lvl="0" marL="457200" rtl="0" algn="l">
              <a:spcBef>
                <a:spcPts val="0"/>
              </a:spcBef>
              <a:spcAft>
                <a:spcPts val="0"/>
              </a:spcAft>
              <a:buSzPts val="1400"/>
              <a:buAutoNum type="arabicParenR"/>
            </a:pPr>
            <a:r>
              <a:rPr lang="en"/>
              <a:t>It is</a:t>
            </a:r>
            <a:r>
              <a:rPr lang="en"/>
              <a:t> </a:t>
            </a:r>
            <a:r>
              <a:rPr lang="en"/>
              <a:t>sent to CPU for being executed where</a:t>
            </a:r>
            <a:r>
              <a:rPr lang="en"/>
              <a:t> it starts executing when due to I/O nature of it, it is transferred to the WAITING state.</a:t>
            </a:r>
            <a:endParaRPr/>
          </a:p>
          <a:p>
            <a:pPr indent="-317500" lvl="0" marL="457200" rtl="0" algn="l">
              <a:spcBef>
                <a:spcPts val="0"/>
              </a:spcBef>
              <a:spcAft>
                <a:spcPts val="0"/>
              </a:spcAft>
              <a:buSzPts val="1400"/>
              <a:buAutoNum type="arabicParenR"/>
            </a:pPr>
            <a:r>
              <a:rPr lang="en"/>
              <a:t>During this time other process with no I/O(PID:1) is in READY state. </a:t>
            </a:r>
            <a:endParaRPr/>
          </a:p>
          <a:p>
            <a:pPr indent="-317500" lvl="0" marL="457200" rtl="0" algn="l">
              <a:spcBef>
                <a:spcPts val="0"/>
              </a:spcBef>
              <a:spcAft>
                <a:spcPts val="0"/>
              </a:spcAft>
              <a:buSzPts val="1400"/>
              <a:buAutoNum type="arabicParenR"/>
            </a:pPr>
            <a:r>
              <a:rPr lang="en"/>
              <a:t>When process-1 with I/O enters(pid:0) the WAITING State, the CPU allocates its resources to the Process-2(pid:1) which changes its state from READY to RUNNING. This is because we have explicitly mentioned in the command - SWITCH_ON_IO i.e.</a:t>
            </a:r>
            <a:r>
              <a:rPr b="1" lang="en"/>
              <a:t> (</a:t>
            </a:r>
            <a:r>
              <a:rPr b="1" lang="en">
                <a:solidFill>
                  <a:schemeClr val="dk1"/>
                </a:solidFill>
              </a:rPr>
              <a:t>switch to another process whenever one is WAITING for I/O)</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
              <a:t>Now, after the Process-2(pid:1) is completely executed, then the process- (pid:0) enters the RUNNING state from WAITING state after completing its I/O part of execution.</a:t>
            </a:r>
            <a:endParaRPr/>
          </a:p>
          <a:p>
            <a:pPr indent="-317500" lvl="0" marL="457200" rtl="0" algn="l">
              <a:spcBef>
                <a:spcPts val="0"/>
              </a:spcBef>
              <a:spcAft>
                <a:spcPts val="0"/>
              </a:spcAft>
              <a:buSzPts val="1400"/>
              <a:buAutoNum type="arabicParenR"/>
            </a:pPr>
            <a:r>
              <a:rPr lang="en"/>
              <a:t>Process-1(pid:0) is then completed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all takes 7 clock ticks as given in the screenshots in the next slide.</a:t>
            </a:r>
            <a:endParaRPr/>
          </a:p>
          <a:p>
            <a:pPr indent="0" lvl="0" marL="0" rtl="0" algn="l">
              <a:spcBef>
                <a:spcPts val="0"/>
              </a:spcBef>
              <a:spcAft>
                <a:spcPts val="0"/>
              </a:spcAft>
              <a:buNone/>
            </a:pPr>
            <a:r>
              <a:rPr lang="en"/>
              <a:t>Commands used are:-</a:t>
            </a:r>
            <a:endParaRPr/>
          </a:p>
          <a:p>
            <a:pPr indent="0" lvl="0" marL="0" rtl="0" algn="l">
              <a:spcBef>
                <a:spcPts val="0"/>
              </a:spcBef>
              <a:spcAft>
                <a:spcPts val="0"/>
              </a:spcAft>
              <a:buNone/>
            </a:pPr>
            <a:r>
              <a:rPr b="1" lang="en"/>
              <a:t>python3 process-run.py -l 1:0,4:100 -S SWITCH_ON_IO -c</a:t>
            </a:r>
            <a:endParaRPr b="1"/>
          </a:p>
          <a:p>
            <a:pPr indent="0" lvl="0" marL="0" rtl="0" algn="l">
              <a:spcBef>
                <a:spcPts val="0"/>
              </a:spcBef>
              <a:spcAft>
                <a:spcPts val="0"/>
              </a:spcAft>
              <a:buNone/>
            </a:pPr>
            <a:r>
              <a:rPr b="1" lang="en"/>
              <a:t>python3 process-run.py -l 1:0,4:100 -S SWITCH_ON_IO -cp</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5"/>
          <p:cNvPicPr preferRelativeResize="0"/>
          <p:nvPr/>
        </p:nvPicPr>
        <p:blipFill>
          <a:blip r:embed="rId3">
            <a:alphaModFix/>
          </a:blip>
          <a:stretch>
            <a:fillRect/>
          </a:stretch>
        </p:blipFill>
        <p:spPr>
          <a:xfrm>
            <a:off x="152400" y="152400"/>
            <a:ext cx="8839200" cy="1243449"/>
          </a:xfrm>
          <a:prstGeom prst="rect">
            <a:avLst/>
          </a:prstGeom>
          <a:noFill/>
          <a:ln>
            <a:noFill/>
          </a:ln>
        </p:spPr>
      </p:pic>
      <p:pic>
        <p:nvPicPr>
          <p:cNvPr id="174" name="Google Shape;174;p35"/>
          <p:cNvPicPr preferRelativeResize="0"/>
          <p:nvPr/>
        </p:nvPicPr>
        <p:blipFill>
          <a:blip r:embed="rId4">
            <a:alphaModFix/>
          </a:blip>
          <a:stretch>
            <a:fillRect/>
          </a:stretch>
        </p:blipFill>
        <p:spPr>
          <a:xfrm>
            <a:off x="152400" y="1548249"/>
            <a:ext cx="8839200" cy="14041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nvSpPr>
        <p:spPr>
          <a:xfrm>
            <a:off x="326900" y="239625"/>
            <a:ext cx="8342700" cy="34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6</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One other important behavior is what to do when an I/O completes. With </a:t>
            </a:r>
            <a:r>
              <a:rPr b="1" lang="en" sz="1800">
                <a:solidFill>
                  <a:schemeClr val="dk1"/>
                </a:solidFill>
                <a:latin typeface="Courier New"/>
                <a:ea typeface="Courier New"/>
                <a:cs typeface="Courier New"/>
                <a:sym typeface="Courier New"/>
              </a:rPr>
              <a:t>-I IO_RUN_LATER</a:t>
            </a:r>
            <a:r>
              <a:rPr lang="en" sz="1800">
                <a:solidFill>
                  <a:schemeClr val="dk1"/>
                </a:solidFill>
                <a:latin typeface="Comfortaa"/>
                <a:ea typeface="Comfortaa"/>
                <a:cs typeface="Comfortaa"/>
                <a:sym typeface="Comfortaa"/>
              </a:rPr>
              <a:t>, when an I/O completes, the process that issued it is not necessarily run right away; rather, whatever was running at the time keeps running.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Try these parameters: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-l 3:0,5:100,5:100,5:100 -S SWITCH_ON_IO -I IO_RUN_LATER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Are system resources being effectively utilized?</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7"/>
          <p:cNvPicPr preferRelativeResize="0"/>
          <p:nvPr/>
        </p:nvPicPr>
        <p:blipFill>
          <a:blip r:embed="rId3">
            <a:alphaModFix/>
          </a:blip>
          <a:stretch>
            <a:fillRect/>
          </a:stretch>
        </p:blipFill>
        <p:spPr>
          <a:xfrm>
            <a:off x="152400" y="152400"/>
            <a:ext cx="8839200" cy="475107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8"/>
          <p:cNvSpPr txBox="1"/>
          <p:nvPr/>
        </p:nvSpPr>
        <p:spPr>
          <a:xfrm>
            <a:off x="0" y="0"/>
            <a:ext cx="8880600" cy="520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No, the system resources are not being utilised effectively</a:t>
            </a:r>
            <a:r>
              <a:rPr lang="en"/>
              <a:t>. This can be explained as given below:-</a:t>
            </a:r>
            <a:endParaRPr/>
          </a:p>
          <a:p>
            <a:pPr indent="-317500" lvl="0" marL="457200" rtl="0" algn="l">
              <a:spcBef>
                <a:spcPts val="0"/>
              </a:spcBef>
              <a:spcAft>
                <a:spcPts val="0"/>
              </a:spcAft>
              <a:buSzPts val="1400"/>
              <a:buAutoNum type="arabicParenR"/>
            </a:pPr>
            <a:r>
              <a:rPr lang="en"/>
              <a:t>When the process 0 is RUN, then all other processes are in the READY state. </a:t>
            </a:r>
            <a:endParaRPr/>
          </a:p>
          <a:p>
            <a:pPr indent="-317500" lvl="0" marL="457200" rtl="0" algn="l">
              <a:spcBef>
                <a:spcPts val="0"/>
              </a:spcBef>
              <a:spcAft>
                <a:spcPts val="0"/>
              </a:spcAft>
              <a:buSzPts val="1400"/>
              <a:buAutoNum type="arabicParenR"/>
            </a:pPr>
            <a:r>
              <a:rPr lang="en"/>
              <a:t>Since Process 0 contains an I/O request instruction, it starts executing the I/O and enters the WAITING state. Consequently, as Process 0 enters the WAITING state, Process 1 enters the RUN state and Process 2 and Process 3 stays in the READY state.</a:t>
            </a:r>
            <a:endParaRPr/>
          </a:p>
          <a:p>
            <a:pPr indent="-317500" lvl="0" marL="457200" rtl="0" algn="l">
              <a:spcBef>
                <a:spcPts val="0"/>
              </a:spcBef>
              <a:spcAft>
                <a:spcPts val="0"/>
              </a:spcAft>
              <a:buSzPts val="1400"/>
              <a:buAutoNum type="arabicParenR"/>
            </a:pPr>
            <a:r>
              <a:rPr lang="en"/>
              <a:t>Process 1 executes and is completed.</a:t>
            </a:r>
            <a:endParaRPr/>
          </a:p>
          <a:p>
            <a:pPr indent="-317500" lvl="0" marL="457200" rtl="0" algn="l">
              <a:spcBef>
                <a:spcPts val="0"/>
              </a:spcBef>
              <a:spcAft>
                <a:spcPts val="0"/>
              </a:spcAft>
              <a:buSzPts val="1400"/>
              <a:buAutoNum type="arabicParenR"/>
            </a:pPr>
            <a:r>
              <a:rPr lang="en"/>
              <a:t>After Process 1 is completed it enters the DONE state, consequently, Process 2 starts executing while Process 3 stays in the READY state. In the meantime, Process 0 enters the READY state. But since we have explicitly set in the command </a:t>
            </a:r>
            <a:r>
              <a:rPr b="1" lang="en" sz="1800">
                <a:solidFill>
                  <a:schemeClr val="dk1"/>
                </a:solidFill>
                <a:latin typeface="Courier New"/>
                <a:ea typeface="Courier New"/>
                <a:cs typeface="Courier New"/>
                <a:sym typeface="Courier New"/>
              </a:rPr>
              <a:t>SWITCH_ON_IO -I IO_RUN_LATER,</a:t>
            </a:r>
            <a:r>
              <a:rPr lang="en" sz="1800">
                <a:solidFill>
                  <a:schemeClr val="dk1"/>
                </a:solidFill>
                <a:latin typeface="Courier New"/>
                <a:ea typeface="Courier New"/>
                <a:cs typeface="Courier New"/>
                <a:sym typeface="Courier New"/>
              </a:rPr>
              <a:t> </a:t>
            </a:r>
            <a:r>
              <a:rPr lang="en">
                <a:solidFill>
                  <a:schemeClr val="dk1"/>
                </a:solidFill>
              </a:rPr>
              <a:t>this means hen an I/O completes, the process that issued it is not necessarily run right away; rather, whatever was running at the time keeps running. </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Now, due to this behaviour of the command , Process 2 keeps on executing till it is completed and enters the DONE state.</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After Process 2 is completed, Process 3 enters the RUN state because it is next in the Process Queue of the Operating system. Process 0 still remains in the READY state but now moves up in the Process Queue and is next to Process 2.</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Process 3 completes its execution, enters the DONE state and then transfers the control to the Process 0 which then enters the RUN state from READY state.</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Now, it completes the execution of the first I/O instructions which started in 1).</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Process 0 now starts executing the second instruction where it enters another interrupt and goes in the WAITING state, waiting for the second interrupt to be completed.</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After completing the second instruction , the signal for second interrupt completion is send by the I/O device and received by the process 0.</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nvSpPr>
        <p:spPr>
          <a:xfrm>
            <a:off x="100450" y="130600"/>
            <a:ext cx="8910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11) After that, the third I/O instruction is then executed. Here also, the Process 0 enters the WAITING state, waiting for the I/O to be </a:t>
            </a:r>
            <a:r>
              <a:rPr lang="en"/>
              <a:t>completed.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12) After the I/O will be completed, all the instructions for Process 0 have been completed and hence the process 0 enters the DONE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can be seen, the time when Process 0 is in WAITING state, all other processes enter the RUNNING state one after the other but the Process 0, since it is given to not Execute right after the I/O is completed, has to wait. This then means that when Process 0 is run at the end, it increases the Run time as well as CPU remains Idle. </a:t>
            </a:r>
            <a:endParaRPr/>
          </a:p>
          <a:p>
            <a:pPr indent="0" lvl="0" marL="0" rtl="0" algn="l">
              <a:spcBef>
                <a:spcPts val="0"/>
              </a:spcBef>
              <a:spcAft>
                <a:spcPts val="0"/>
              </a:spcAft>
              <a:buNone/>
            </a:pPr>
            <a:r>
              <a:rPr lang="en"/>
              <a:t>Hence, </a:t>
            </a:r>
            <a:r>
              <a:rPr b="1" lang="en"/>
              <a:t>the CPU resources are not being utilised properly in this scenario</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This can also be seen in the images in the next slides where the CPU utilisation and I/O utilisation percentages are also given as:- (67.74%) and (48.39%) respectively which can be significantly improved by </a:t>
            </a:r>
            <a:r>
              <a:rPr b="1" lang="en"/>
              <a:t>not keeping I/O in the not execute immediately state.</a:t>
            </a:r>
            <a:endParaRPr b="1"/>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40"/>
          <p:cNvPicPr preferRelativeResize="0"/>
          <p:nvPr/>
        </p:nvPicPr>
        <p:blipFill>
          <a:blip r:embed="rId3">
            <a:alphaModFix/>
          </a:blip>
          <a:stretch>
            <a:fillRect/>
          </a:stretch>
        </p:blipFill>
        <p:spPr>
          <a:xfrm>
            <a:off x="152400" y="152400"/>
            <a:ext cx="8839200" cy="47556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41"/>
          <p:cNvPicPr preferRelativeResize="0"/>
          <p:nvPr/>
        </p:nvPicPr>
        <p:blipFill>
          <a:blip r:embed="rId3">
            <a:alphaModFix/>
          </a:blip>
          <a:stretch>
            <a:fillRect/>
          </a:stretch>
        </p:blipFill>
        <p:spPr>
          <a:xfrm>
            <a:off x="152400" y="152400"/>
            <a:ext cx="8839200" cy="47464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dk1"/>
                </a:solidFill>
                <a:latin typeface="Comfortaa"/>
                <a:ea typeface="Comfortaa"/>
                <a:cs typeface="Comfortaa"/>
                <a:sym typeface="Comfortaa"/>
              </a:rPr>
              <a:t>Get the OSTEP Simulators</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For this lab assignment and several subsequent assignments you will utilize simulators provided by the authors of the OSTEP book. These simulators allow you to study infinite OS scenarios without the tedious, time-consuming work of configuring and measuring real operating systems.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To obtain all of the simulators, login to linux.cs.pdx.edu and clone the corresponding git repository. Do it like this:</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sz="1700">
                <a:latin typeface="Courier New"/>
                <a:ea typeface="Courier New"/>
                <a:cs typeface="Courier New"/>
                <a:sym typeface="Courier New"/>
              </a:rPr>
              <a:t>git clone https://github.com/remzi-arpacidusseau/ostep-homework/</a:t>
            </a:r>
            <a:endParaRPr b="1" sz="1700">
              <a:latin typeface="Courier New"/>
              <a:ea typeface="Courier New"/>
              <a:cs typeface="Courier New"/>
              <a:sym typeface="Courier New"/>
            </a:endParaRPr>
          </a:p>
          <a:p>
            <a:pPr indent="0" lvl="0" marL="0" rtl="0" algn="l">
              <a:spcBef>
                <a:spcPts val="160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2"/>
          <p:cNvSpPr txBox="1"/>
          <p:nvPr/>
        </p:nvSpPr>
        <p:spPr>
          <a:xfrm>
            <a:off x="326900" y="239625"/>
            <a:ext cx="8342700" cy="4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7</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Now run the same processes, but with </a:t>
            </a:r>
            <a:r>
              <a:rPr b="1" lang="en" sz="1800">
                <a:solidFill>
                  <a:schemeClr val="dk1"/>
                </a:solidFill>
                <a:latin typeface="Courier New"/>
                <a:ea typeface="Courier New"/>
                <a:cs typeface="Courier New"/>
                <a:sym typeface="Courier New"/>
              </a:rPr>
              <a:t>-I IO_RUN_IMMEDIATE</a:t>
            </a:r>
            <a:r>
              <a:rPr lang="en" sz="1800">
                <a:solidFill>
                  <a:schemeClr val="dk1"/>
                </a:solidFill>
                <a:latin typeface="Comfortaa"/>
                <a:ea typeface="Comfortaa"/>
                <a:cs typeface="Comfortaa"/>
                <a:sym typeface="Comfortaa"/>
              </a:rPr>
              <a:t> set, which immediately runs the process that issued the I/O.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How does this behavior differ?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Why might it be a good idea to immediately run a process that just completed an I/O?</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43"/>
          <p:cNvPicPr preferRelativeResize="0"/>
          <p:nvPr/>
        </p:nvPicPr>
        <p:blipFill>
          <a:blip r:embed="rId3">
            <a:alphaModFix/>
          </a:blip>
          <a:stretch>
            <a:fillRect/>
          </a:stretch>
        </p:blipFill>
        <p:spPr>
          <a:xfrm>
            <a:off x="152400" y="152400"/>
            <a:ext cx="8839200" cy="47556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4"/>
          <p:cNvSpPr txBox="1"/>
          <p:nvPr/>
        </p:nvSpPr>
        <p:spPr>
          <a:xfrm>
            <a:off x="166800" y="50250"/>
            <a:ext cx="88104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behaviour differs from the last questions behaviour because here, Process 0 after encountering the instruction containing I/O will run immediately after completing the I/O. It will not have to wait for the other processes (1,2,3) to be completed for being executed.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behaviour can be explained as below:-</a:t>
            </a:r>
            <a:endParaRPr/>
          </a:p>
          <a:p>
            <a:pPr indent="-317500" lvl="0" marL="457200" rtl="0" algn="l">
              <a:spcBef>
                <a:spcPts val="0"/>
              </a:spcBef>
              <a:spcAft>
                <a:spcPts val="0"/>
              </a:spcAft>
              <a:buSzPts val="1400"/>
              <a:buAutoNum type="arabicParenR"/>
            </a:pPr>
            <a:r>
              <a:rPr lang="en"/>
              <a:t>Process 0 starts executing and enters the RUN state. During </a:t>
            </a:r>
            <a:r>
              <a:rPr lang="en"/>
              <a:t>this time, all other processes are still in the READY state. </a:t>
            </a:r>
            <a:endParaRPr/>
          </a:p>
          <a:p>
            <a:pPr indent="-317500" lvl="0" marL="457200" rtl="0" algn="l">
              <a:spcBef>
                <a:spcPts val="0"/>
              </a:spcBef>
              <a:spcAft>
                <a:spcPts val="0"/>
              </a:spcAft>
              <a:buSzPts val="1400"/>
              <a:buAutoNum type="arabicParenR"/>
            </a:pPr>
            <a:r>
              <a:rPr lang="en"/>
              <a:t>Process 0 encounters the first I/O instruction and then enters the WAITING state, waiting for the I/O to be completed. </a:t>
            </a:r>
            <a:endParaRPr/>
          </a:p>
          <a:p>
            <a:pPr indent="-317500" lvl="0" marL="457200" rtl="0" algn="l">
              <a:spcBef>
                <a:spcPts val="0"/>
              </a:spcBef>
              <a:spcAft>
                <a:spcPts val="0"/>
              </a:spcAft>
              <a:buSzPts val="1400"/>
              <a:buAutoNum type="arabicParenR"/>
            </a:pPr>
            <a:r>
              <a:rPr lang="en"/>
              <a:t>During this time, Process 1 enters the RUN state from READY state and starts executing, utilizing the CPU Resources. Process 2 and Process 3 still remain in the READY state.</a:t>
            </a:r>
            <a:endParaRPr/>
          </a:p>
          <a:p>
            <a:pPr indent="-317500" lvl="0" marL="457200" rtl="0" algn="l">
              <a:spcBef>
                <a:spcPts val="0"/>
              </a:spcBef>
              <a:spcAft>
                <a:spcPts val="0"/>
              </a:spcAft>
              <a:buSzPts val="1400"/>
              <a:buAutoNum type="arabicParenR"/>
            </a:pPr>
            <a:r>
              <a:rPr lang="en"/>
              <a:t>Now, As soon as Process 1 executes completely, Process 0 starts executing again ( because of I/O_run_immediate </a:t>
            </a:r>
            <a:r>
              <a:rPr lang="en">
                <a:solidFill>
                  <a:schemeClr val="dk1"/>
                </a:solidFill>
              </a:rPr>
              <a:t>which immediately runs the process that issued the I/O.</a:t>
            </a:r>
            <a:r>
              <a:rPr lang="en"/>
              <a:t>) and enters the WAITING state as soon as it reads the second instruction which also contains an I/O interrupt. During this time, Process 1 is in DONE state and Process 2 and Process 3 are in the READY state.</a:t>
            </a:r>
            <a:endParaRPr/>
          </a:p>
          <a:p>
            <a:pPr indent="-317500" lvl="0" marL="457200" rtl="0" algn="l">
              <a:spcBef>
                <a:spcPts val="0"/>
              </a:spcBef>
              <a:spcAft>
                <a:spcPts val="0"/>
              </a:spcAft>
              <a:buSzPts val="1400"/>
              <a:buAutoNum type="arabicParenR"/>
            </a:pPr>
            <a:r>
              <a:rPr lang="en"/>
              <a:t>As soon as Process 0 enters the WAITING state, Process 2 enters the RUN state and starts utilising the CPU resources to complete its tasks. Process 3 in the meantime remains in the READY state.</a:t>
            </a:r>
            <a:endParaRPr/>
          </a:p>
          <a:p>
            <a:pPr indent="-317500" lvl="0" marL="457200" rtl="0" algn="l">
              <a:spcBef>
                <a:spcPts val="0"/>
              </a:spcBef>
              <a:spcAft>
                <a:spcPts val="0"/>
              </a:spcAft>
              <a:buSzPts val="1400"/>
              <a:buAutoNum type="arabicParenR"/>
            </a:pPr>
            <a:r>
              <a:rPr lang="en"/>
              <a:t>Process 2 completes executing and enters the DONE state. Along with that, Process 0, which by this time has completed its second I/O has entered the  RUN state again (IO_RUN_IMMEDIATE)</a:t>
            </a:r>
            <a:endParaRPr/>
          </a:p>
          <a:p>
            <a:pPr indent="-317500" lvl="0" marL="457200" rtl="0" algn="l">
              <a:spcBef>
                <a:spcPts val="0"/>
              </a:spcBef>
              <a:spcAft>
                <a:spcPts val="0"/>
              </a:spcAft>
              <a:buSzPts val="1400"/>
              <a:buAutoNum type="arabicParenR"/>
            </a:pPr>
            <a:r>
              <a:rPr lang="en"/>
              <a:t>This time, Process 0 reads it’s third instruction and enters the WAITING state again, waiting for the third I/O instruction to be completed</a:t>
            </a:r>
            <a:endParaRPr/>
          </a:p>
          <a:p>
            <a:pPr indent="-317500" lvl="0" marL="457200" rtl="0" algn="l">
              <a:spcBef>
                <a:spcPts val="0"/>
              </a:spcBef>
              <a:spcAft>
                <a:spcPts val="0"/>
              </a:spcAft>
              <a:buSzPts val="1400"/>
              <a:buAutoNum type="arabicParenR"/>
            </a:pPr>
            <a:r>
              <a:rPr lang="en"/>
              <a:t>During this time, Process 3 which was in the READY state all along now enters the RUN state and starts executing its operations.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5"/>
          <p:cNvSpPr txBox="1"/>
          <p:nvPr/>
        </p:nvSpPr>
        <p:spPr>
          <a:xfrm>
            <a:off x="100450" y="140650"/>
            <a:ext cx="8981100" cy="523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 When Process 3 finishes its set of operations, Process 0 (which by this time has completed its I/O operations) enters the RUN state from WAITING state and starts executing. </a:t>
            </a:r>
            <a:r>
              <a:rPr lang="en"/>
              <a:t>Process 3 enters the DONE state by that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 Process 0 completes its execution and enters the DONE state.</a:t>
            </a:r>
            <a:endParaRPr/>
          </a:p>
          <a:p>
            <a:pPr indent="0" lvl="0" marL="0" rtl="0" algn="l">
              <a:spcBef>
                <a:spcPts val="0"/>
              </a:spcBef>
              <a:spcAft>
                <a:spcPts val="0"/>
              </a:spcAft>
              <a:buNone/>
            </a:pPr>
            <a:r>
              <a:rPr lang="en"/>
              <a:t> </a:t>
            </a:r>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How does this behavior differ? </a:t>
            </a:r>
            <a:endParaRPr/>
          </a:p>
          <a:p>
            <a:pPr indent="0" lvl="0" marL="0" rtl="0" algn="l">
              <a:spcBef>
                <a:spcPts val="0"/>
              </a:spcBef>
              <a:spcAft>
                <a:spcPts val="0"/>
              </a:spcAft>
              <a:buNone/>
            </a:pPr>
            <a:r>
              <a:rPr lang="en"/>
              <a:t>The difference between I/O_RUN_IMMEDIATE and I/O_RUN_LATER is evident from the fact that I/O_RUN_IMMEDIATE runs the process with I/O </a:t>
            </a:r>
            <a:r>
              <a:rPr lang="en"/>
              <a:t>immediately</a:t>
            </a:r>
            <a:r>
              <a:rPr lang="en"/>
              <a:t> it completes the execution of I/O thus saving a lot of precious CPU time as well as increases the overall efficiency of the CPU which is not the case in I/O_RUN_LATER.</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Why might it be a good idea to immediately run a process that just completed an I/O?</a:t>
            </a:r>
            <a:endParaRPr/>
          </a:p>
          <a:p>
            <a:pPr indent="0" lvl="0" marL="0" rtl="0" algn="l">
              <a:spcBef>
                <a:spcPts val="0"/>
              </a:spcBef>
              <a:spcAft>
                <a:spcPts val="0"/>
              </a:spcAft>
              <a:buNone/>
            </a:pPr>
            <a:r>
              <a:rPr lang="en"/>
              <a:t>As can be seen from the explanation above, to utilize the CPU as well as I/O time and resources efficiently, It is a good idea to immediately run a process that just completed an I/O.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also evident from the fact that the CPU Utilization in this particular case is 100%.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screenshots in the next two slides show the Processes, CPU utilization and I/O utilization data as captured from the terminal when the processes were being executed.</a:t>
            </a:r>
            <a:endParaRPr/>
          </a:p>
          <a:p>
            <a:pPr indent="0" lvl="0" marL="0" rtl="0" algn="l">
              <a:spcBef>
                <a:spcPts val="0"/>
              </a:spcBef>
              <a:spcAft>
                <a:spcPts val="0"/>
              </a:spcAft>
              <a:buNone/>
            </a:pPr>
            <a:r>
              <a:t/>
            </a:r>
            <a:endParaRPr/>
          </a:p>
        </p:txBody>
      </p:sp>
      <p:sp>
        <p:nvSpPr>
          <p:cNvPr id="225" name="Google Shape;225;p45"/>
          <p:cNvSpPr txBox="1"/>
          <p:nvPr/>
        </p:nvSpPr>
        <p:spPr>
          <a:xfrm>
            <a:off x="3026350" y="2450350"/>
            <a:ext cx="5994900" cy="3231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It’s also a good idea because a process that performs one I/O often will perform another I/O soon</a:t>
            </a:r>
            <a:endParaRPr sz="900"/>
          </a:p>
        </p:txBody>
      </p:sp>
      <p:cxnSp>
        <p:nvCxnSpPr>
          <p:cNvPr id="226" name="Google Shape;226;p45"/>
          <p:cNvCxnSpPr>
            <a:stCxn id="225" idx="1"/>
          </p:cNvCxnSpPr>
          <p:nvPr/>
        </p:nvCxnSpPr>
        <p:spPr>
          <a:xfrm flipH="1">
            <a:off x="1841950" y="2611900"/>
            <a:ext cx="1184400" cy="104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6"/>
          <p:cNvPicPr preferRelativeResize="0"/>
          <p:nvPr/>
        </p:nvPicPr>
        <p:blipFill>
          <a:blip r:embed="rId3">
            <a:alphaModFix/>
          </a:blip>
          <a:stretch>
            <a:fillRect/>
          </a:stretch>
        </p:blipFill>
        <p:spPr>
          <a:xfrm>
            <a:off x="152400" y="152400"/>
            <a:ext cx="8839200" cy="476488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7"/>
          <p:cNvPicPr preferRelativeResize="0"/>
          <p:nvPr/>
        </p:nvPicPr>
        <p:blipFill>
          <a:blip r:embed="rId3">
            <a:alphaModFix/>
          </a:blip>
          <a:stretch>
            <a:fillRect/>
          </a:stretch>
        </p:blipFill>
        <p:spPr>
          <a:xfrm>
            <a:off x="152400" y="152400"/>
            <a:ext cx="8839202" cy="474433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8"/>
          <p:cNvSpPr txBox="1"/>
          <p:nvPr/>
        </p:nvSpPr>
        <p:spPr>
          <a:xfrm>
            <a:off x="326900" y="239625"/>
            <a:ext cx="8342700" cy="50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8</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Try these </a:t>
            </a:r>
            <a:r>
              <a:rPr lang="en" sz="1800">
                <a:solidFill>
                  <a:schemeClr val="dk1"/>
                </a:solidFill>
                <a:latin typeface="Comfortaa"/>
                <a:ea typeface="Comfortaa"/>
                <a:cs typeface="Comfortaa"/>
                <a:sym typeface="Comfortaa"/>
              </a:rPr>
              <a:t>randomly generated processes (and additional scenarios chosen by you):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r>
              <a:rPr b="1" lang="en" sz="1800">
                <a:solidFill>
                  <a:schemeClr val="dk1"/>
                </a:solidFill>
                <a:latin typeface="Courier New"/>
                <a:ea typeface="Courier New"/>
                <a:cs typeface="Courier New"/>
                <a:sym typeface="Courier New"/>
              </a:rPr>
              <a:t>-s 1 -l 3:50,3:50</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r>
              <a:rPr b="1" lang="en" sz="1800">
                <a:solidFill>
                  <a:schemeClr val="dk1"/>
                </a:solidFill>
                <a:latin typeface="Courier New"/>
                <a:ea typeface="Courier New"/>
                <a:cs typeface="Courier New"/>
                <a:sym typeface="Courier New"/>
              </a:rPr>
              <a:t>-s 2 -l 3:50,3:50</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r>
              <a:rPr b="1" lang="en" sz="1800">
                <a:solidFill>
                  <a:schemeClr val="dk1"/>
                </a:solidFill>
                <a:latin typeface="Courier New"/>
                <a:ea typeface="Courier New"/>
                <a:cs typeface="Courier New"/>
                <a:sym typeface="Courier New"/>
              </a:rPr>
              <a:t>-s 3 -l 3:50,3:50</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Try each with </a:t>
            </a:r>
            <a:r>
              <a:rPr b="1" lang="en" sz="1800">
                <a:solidFill>
                  <a:schemeClr val="dk1"/>
                </a:solidFill>
                <a:latin typeface="Courier New"/>
                <a:ea typeface="Courier New"/>
                <a:cs typeface="Courier New"/>
                <a:sym typeface="Courier New"/>
              </a:rPr>
              <a:t>-I IO_RUN_IMMEDIATE</a:t>
            </a:r>
            <a:r>
              <a:rPr lang="en" sz="1800">
                <a:solidFill>
                  <a:schemeClr val="dk1"/>
                </a:solidFill>
                <a:latin typeface="Comfortaa"/>
                <a:ea typeface="Comfortaa"/>
                <a:cs typeface="Comfortaa"/>
                <a:sym typeface="Comfortaa"/>
              </a:rPr>
              <a:t> and </a:t>
            </a:r>
            <a:r>
              <a:rPr b="1" lang="en" sz="1800">
                <a:solidFill>
                  <a:schemeClr val="dk1"/>
                </a:solidFill>
                <a:latin typeface="Courier New"/>
                <a:ea typeface="Courier New"/>
                <a:cs typeface="Courier New"/>
                <a:sym typeface="Courier New"/>
              </a:rPr>
              <a:t>-I IO_RUN_LATER</a:t>
            </a: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Try each with </a:t>
            </a:r>
            <a:r>
              <a:rPr b="1" lang="en" sz="1800">
                <a:solidFill>
                  <a:schemeClr val="dk1"/>
                </a:solidFill>
                <a:latin typeface="Courier New"/>
                <a:ea typeface="Courier New"/>
                <a:cs typeface="Courier New"/>
                <a:sym typeface="Courier New"/>
              </a:rPr>
              <a:t>-S SWITCH_ON_IO</a:t>
            </a:r>
            <a:r>
              <a:rPr lang="en" sz="1800">
                <a:solidFill>
                  <a:schemeClr val="dk1"/>
                </a:solidFill>
                <a:latin typeface="Comfortaa"/>
                <a:ea typeface="Comfortaa"/>
                <a:cs typeface="Comfortaa"/>
                <a:sym typeface="Comfortaa"/>
              </a:rPr>
              <a:t> and </a:t>
            </a:r>
            <a:r>
              <a:rPr b="1" lang="en" sz="1800">
                <a:solidFill>
                  <a:schemeClr val="dk1"/>
                </a:solidFill>
                <a:latin typeface="Courier New"/>
                <a:ea typeface="Courier New"/>
                <a:cs typeface="Courier New"/>
                <a:sym typeface="Courier New"/>
              </a:rPr>
              <a:t>-S SWITCH_ON_END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No need to report anything for #8. Your goal is to develop intuition and understanding of why the system schedules processes in various scenarios.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9"/>
          <p:cNvSpPr txBox="1"/>
          <p:nvPr/>
        </p:nvSpPr>
        <p:spPr>
          <a:xfrm>
            <a:off x="221000" y="170775"/>
            <a:ext cx="82074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Courier New"/>
              <a:buAutoNum type="arabicParenR"/>
            </a:pPr>
            <a:r>
              <a:rPr b="1" lang="en" sz="1800">
                <a:solidFill>
                  <a:schemeClr val="dk1"/>
                </a:solidFill>
                <a:latin typeface="Courier New"/>
                <a:ea typeface="Courier New"/>
                <a:cs typeface="Courier New"/>
                <a:sym typeface="Courier New"/>
              </a:rPr>
              <a:t>-s 1 -l 3:50,3:50</a:t>
            </a:r>
            <a:endParaRPr/>
          </a:p>
        </p:txBody>
      </p:sp>
      <p:pic>
        <p:nvPicPr>
          <p:cNvPr id="247" name="Google Shape;247;p49"/>
          <p:cNvPicPr preferRelativeResize="0"/>
          <p:nvPr/>
        </p:nvPicPr>
        <p:blipFill>
          <a:blip r:embed="rId3">
            <a:alphaModFix/>
          </a:blip>
          <a:stretch>
            <a:fillRect/>
          </a:stretch>
        </p:blipFill>
        <p:spPr>
          <a:xfrm>
            <a:off x="755175" y="674375"/>
            <a:ext cx="7825536" cy="42062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50"/>
          <p:cNvPicPr preferRelativeResize="0"/>
          <p:nvPr/>
        </p:nvPicPr>
        <p:blipFill>
          <a:blip r:embed="rId3">
            <a:alphaModFix/>
          </a:blip>
          <a:stretch>
            <a:fillRect/>
          </a:stretch>
        </p:blipFill>
        <p:spPr>
          <a:xfrm>
            <a:off x="152400" y="152400"/>
            <a:ext cx="8839200" cy="476027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51"/>
          <p:cNvPicPr preferRelativeResize="0"/>
          <p:nvPr/>
        </p:nvPicPr>
        <p:blipFill>
          <a:blip r:embed="rId3">
            <a:alphaModFix/>
          </a:blip>
          <a:stretch>
            <a:fillRect/>
          </a:stretch>
        </p:blipFill>
        <p:spPr>
          <a:xfrm>
            <a:off x="152400" y="152400"/>
            <a:ext cx="8839200" cy="47648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process-run.py</a:t>
            </a:r>
            <a:endParaRPr b="1" sz="3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The process-run.py simulator helps us to understand process scheduling scenarios. To use it, cd into your new ostep-homework directory and then cd into the cpu-intro sub-directory. Read the Readme.md file contained in the cpu-intro directory. Read this file thoroughly and try every step shown there. Going through the Readme.md file thoroughly will give you a strong </a:t>
            </a:r>
            <a:r>
              <a:rPr b="1" lang="en">
                <a:solidFill>
                  <a:schemeClr val="dk1"/>
                </a:solidFill>
                <a:latin typeface="Comfortaa"/>
                <a:ea typeface="Comfortaa"/>
                <a:cs typeface="Comfortaa"/>
                <a:sym typeface="Comfortaa"/>
              </a:rPr>
              <a:t>understanding of not only this simulator but also many of the simulators used for other lab assignments in this class.</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2"/>
          <p:cNvSpPr txBox="1"/>
          <p:nvPr/>
        </p:nvSpPr>
        <p:spPr>
          <a:xfrm>
            <a:off x="200925" y="140650"/>
            <a:ext cx="8699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-s 2 -l 3:50,3:50</a:t>
            </a:r>
            <a:endParaRPr b="1" sz="1800">
              <a:solidFill>
                <a:schemeClr val="dk1"/>
              </a:solidFill>
              <a:latin typeface="Courier New"/>
              <a:ea typeface="Courier New"/>
              <a:cs typeface="Courier New"/>
              <a:sym typeface="Courier New"/>
            </a:endParaRPr>
          </a:p>
        </p:txBody>
      </p:sp>
      <p:pic>
        <p:nvPicPr>
          <p:cNvPr id="263" name="Google Shape;263;p52"/>
          <p:cNvPicPr preferRelativeResize="0"/>
          <p:nvPr/>
        </p:nvPicPr>
        <p:blipFill>
          <a:blip r:embed="rId3">
            <a:alphaModFix/>
          </a:blip>
          <a:stretch>
            <a:fillRect/>
          </a:stretch>
        </p:blipFill>
        <p:spPr>
          <a:xfrm>
            <a:off x="152400" y="754750"/>
            <a:ext cx="7531291" cy="42363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53"/>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54"/>
          <p:cNvPicPr preferRelativeResize="0"/>
          <p:nvPr/>
        </p:nvPicPr>
        <p:blipFill>
          <a:blip r:embed="rId3">
            <a:alphaModFix/>
          </a:blip>
          <a:stretch>
            <a:fillRect/>
          </a:stretch>
        </p:blipFill>
        <p:spPr>
          <a:xfrm>
            <a:off x="152400" y="152400"/>
            <a:ext cx="8839200" cy="476027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55"/>
          <p:cNvPicPr preferRelativeResize="0"/>
          <p:nvPr/>
        </p:nvPicPr>
        <p:blipFill>
          <a:blip r:embed="rId3">
            <a:alphaModFix/>
          </a:blip>
          <a:stretch>
            <a:fillRect/>
          </a:stretch>
        </p:blipFill>
        <p:spPr>
          <a:xfrm>
            <a:off x="152400" y="152400"/>
            <a:ext cx="8839200" cy="476027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6"/>
          <p:cNvSpPr txBox="1"/>
          <p:nvPr/>
        </p:nvSpPr>
        <p:spPr>
          <a:xfrm>
            <a:off x="180825" y="170775"/>
            <a:ext cx="8318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-s 3 -l 3:50,3:50</a:t>
            </a:r>
            <a:endParaRPr/>
          </a:p>
        </p:txBody>
      </p:sp>
      <p:pic>
        <p:nvPicPr>
          <p:cNvPr id="284" name="Google Shape;284;p56"/>
          <p:cNvPicPr preferRelativeResize="0"/>
          <p:nvPr/>
        </p:nvPicPr>
        <p:blipFill>
          <a:blip r:embed="rId3">
            <a:alphaModFix/>
          </a:blip>
          <a:stretch>
            <a:fillRect/>
          </a:stretch>
        </p:blipFill>
        <p:spPr>
          <a:xfrm>
            <a:off x="152400" y="723375"/>
            <a:ext cx="7587067" cy="4267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57"/>
          <p:cNvPicPr preferRelativeResize="0"/>
          <p:nvPr/>
        </p:nvPicPr>
        <p:blipFill>
          <a:blip r:embed="rId3">
            <a:alphaModFix/>
          </a:blip>
          <a:stretch>
            <a:fillRect/>
          </a:stretch>
        </p:blipFill>
        <p:spPr>
          <a:xfrm>
            <a:off x="152400" y="152400"/>
            <a:ext cx="8839200" cy="475107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58"/>
          <p:cNvPicPr preferRelativeResize="0"/>
          <p:nvPr/>
        </p:nvPicPr>
        <p:blipFill>
          <a:blip r:embed="rId3">
            <a:alphaModFix/>
          </a:blip>
          <a:stretch>
            <a:fillRect/>
          </a:stretch>
        </p:blipFill>
        <p:spPr>
          <a:xfrm>
            <a:off x="152400" y="152400"/>
            <a:ext cx="8839200" cy="475567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59"/>
          <p:cNvPicPr preferRelativeResize="0"/>
          <p:nvPr/>
        </p:nvPicPr>
        <p:blipFill>
          <a:blip r:embed="rId3">
            <a:alphaModFix/>
          </a:blip>
          <a:stretch>
            <a:fillRect/>
          </a:stretch>
        </p:blipFill>
        <p:spPr>
          <a:xfrm>
            <a:off x="152400" y="76200"/>
            <a:ext cx="8839200" cy="47602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312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Run process-run.py with the following flags: </a:t>
            </a:r>
            <a:r>
              <a:rPr b="1" lang="en" sz="1800">
                <a:latin typeface="Courier New"/>
                <a:ea typeface="Courier New"/>
                <a:cs typeface="Courier New"/>
                <a:sym typeface="Courier New"/>
              </a:rPr>
              <a:t>-l 5:100,5:100</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What should the CPU utilization be (e.g., the percent of time the CPU is in use?)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Explain your reasoning.</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rPr lang="en"/>
              <a:t>Answer in next 3 slides.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52400" y="152400"/>
            <a:ext cx="8839200" cy="1961198"/>
          </a:xfrm>
          <a:prstGeom prst="rect">
            <a:avLst/>
          </a:prstGeom>
          <a:noFill/>
          <a:ln>
            <a:noFill/>
          </a:ln>
        </p:spPr>
      </p:pic>
      <p:sp>
        <p:nvSpPr>
          <p:cNvPr id="85" name="Google Shape;85;p18"/>
          <p:cNvSpPr txBox="1"/>
          <p:nvPr/>
        </p:nvSpPr>
        <p:spPr>
          <a:xfrm>
            <a:off x="221000" y="2300500"/>
            <a:ext cx="86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Screenshot depicting the command run and it’s result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271250" y="180825"/>
            <a:ext cx="86295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command used for running the process </a:t>
            </a:r>
            <a:r>
              <a:rPr lang="en"/>
              <a:t>with the specified parameters is:-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python3 process-run.py -l 5:100,5:100</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From the command alone, we can see that </a:t>
            </a:r>
            <a:r>
              <a:rPr b="1" lang="en"/>
              <a:t>the CPU Utilization would be 100%</a:t>
            </a:r>
            <a:r>
              <a:rPr lang="en"/>
              <a:t> for both the processes.</a:t>
            </a:r>
            <a:endParaRPr/>
          </a:p>
          <a:p>
            <a:pPr indent="0" lvl="0" marL="0" rtl="0" algn="l">
              <a:spcBef>
                <a:spcPts val="0"/>
              </a:spcBef>
              <a:spcAft>
                <a:spcPts val="0"/>
              </a:spcAft>
              <a:buNone/>
            </a:pPr>
            <a:r>
              <a:rPr lang="en"/>
              <a:t>This is because in the command written, we are specifying that for the process 1 (PID:0), number of instructions that would be run is 5 and the chances that the CPU will run those instructions of process 1 is 100%. </a:t>
            </a:r>
            <a:endParaRPr/>
          </a:p>
          <a:p>
            <a:pPr indent="0" lvl="0" marL="0" rtl="0" algn="l">
              <a:spcBef>
                <a:spcPts val="0"/>
              </a:spcBef>
              <a:spcAft>
                <a:spcPts val="0"/>
              </a:spcAft>
              <a:buNone/>
            </a:pPr>
            <a:r>
              <a:rPr lang="en"/>
              <a:t>Similarly, for process 2 (PID:1), the number of instructions that would be run is 5 and the chances that the CPU will run those instructions for process 2 is also 100%. </a:t>
            </a:r>
            <a:endParaRPr/>
          </a:p>
          <a:p>
            <a:pPr indent="0" lvl="0" marL="0" rtl="0" algn="l">
              <a:spcBef>
                <a:spcPts val="0"/>
              </a:spcBef>
              <a:spcAft>
                <a:spcPts val="0"/>
              </a:spcAft>
              <a:buNone/>
            </a:pPr>
            <a:r>
              <a:rPr lang="en"/>
              <a:t>This means that then process 1 is initiated, it will have CPU resources all the time till it finishes. Also, since there is no interrupt parameter set by us in the command, the utilization of CPU would be 100%.</a:t>
            </a:r>
            <a:endParaRPr/>
          </a:p>
          <a:p>
            <a:pPr indent="0" lvl="0" marL="0" rtl="0" algn="l">
              <a:spcBef>
                <a:spcPts val="0"/>
              </a:spcBef>
              <a:spcAft>
                <a:spcPts val="0"/>
              </a:spcAft>
              <a:buNone/>
            </a:pPr>
            <a:r>
              <a:rPr lang="en"/>
              <a:t>Till the time the CPU is running process 1, process 2 will be in READY state waiting for CPU resources to be free so that it can run in the CPU.</a:t>
            </a:r>
            <a:endParaRPr/>
          </a:p>
          <a:p>
            <a:pPr indent="0" lvl="0" marL="0" rtl="0" algn="l">
              <a:spcBef>
                <a:spcPts val="0"/>
              </a:spcBef>
              <a:spcAft>
                <a:spcPts val="0"/>
              </a:spcAft>
              <a:buNone/>
            </a:pPr>
            <a:r>
              <a:rPr lang="en"/>
              <a:t>When Process 1 (PID:0) enters the DONE/Completed state, Process 2(PID:1) will start utilizing CPU resources at 100% capacity.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 that</a:t>
            </a:r>
            <a:r>
              <a:rPr b="1" lang="en"/>
              <a:t> CPU utilization is 100%</a:t>
            </a:r>
            <a:r>
              <a:rPr lang="en"/>
              <a:t> and </a:t>
            </a:r>
            <a:r>
              <a:rPr b="1" lang="en"/>
              <a:t>IO utilization is 0</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can also be confirmed by the screenshot of the command </a:t>
            </a:r>
            <a:endParaRPr b="1"/>
          </a:p>
          <a:p>
            <a:pPr indent="0" lvl="0" marL="0" rtl="0" algn="l">
              <a:spcBef>
                <a:spcPts val="0"/>
              </a:spcBef>
              <a:spcAft>
                <a:spcPts val="0"/>
              </a:spcAft>
              <a:buClr>
                <a:schemeClr val="dk1"/>
              </a:buClr>
              <a:buSzPts val="1100"/>
              <a:buFont typeface="Arial"/>
              <a:buNone/>
            </a:pPr>
            <a:r>
              <a:rPr b="1" lang="en">
                <a:solidFill>
                  <a:schemeClr val="dk1"/>
                </a:solidFill>
              </a:rPr>
              <a:t>python3 process-run.py -l 5:100,5:100 -c and </a:t>
            </a:r>
            <a:r>
              <a:rPr lang="en">
                <a:solidFill>
                  <a:schemeClr val="dk1"/>
                </a:solidFill>
              </a:rPr>
              <a:t> </a:t>
            </a:r>
            <a:r>
              <a:rPr b="1" lang="en">
                <a:solidFill>
                  <a:schemeClr val="dk1"/>
                </a:solidFill>
              </a:rPr>
              <a:t>python3 process-run.py -l 5:100,5:100 -cp </a:t>
            </a:r>
            <a:r>
              <a:rPr lang="en">
                <a:solidFill>
                  <a:schemeClr val="dk1"/>
                </a:solidFill>
              </a:rPr>
              <a:t>in the next slide where we have computed the completed statistics for the processes using “-c” and “-p” tags.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152400" y="152400"/>
            <a:ext cx="8839200" cy="1735614"/>
          </a:xfrm>
          <a:prstGeom prst="rect">
            <a:avLst/>
          </a:prstGeom>
          <a:noFill/>
          <a:ln>
            <a:noFill/>
          </a:ln>
        </p:spPr>
      </p:pic>
      <p:pic>
        <p:nvPicPr>
          <p:cNvPr id="96" name="Google Shape;96;p20"/>
          <p:cNvPicPr preferRelativeResize="0"/>
          <p:nvPr/>
        </p:nvPicPr>
        <p:blipFill>
          <a:blip r:embed="rId4">
            <a:alphaModFix/>
          </a:blip>
          <a:stretch>
            <a:fillRect/>
          </a:stretch>
        </p:blipFill>
        <p:spPr>
          <a:xfrm>
            <a:off x="152400" y="2571739"/>
            <a:ext cx="8839200" cy="16803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Now run with these flags: </a:t>
            </a:r>
            <a:r>
              <a:rPr b="1" lang="en" sz="1800">
                <a:latin typeface="Courier New"/>
                <a:ea typeface="Courier New"/>
                <a:cs typeface="Courier New"/>
                <a:sym typeface="Courier New"/>
              </a:rPr>
              <a:t>./process-run.py -l 4:100,1:0</a:t>
            </a:r>
            <a:r>
              <a:rPr lang="en" sz="1800">
                <a:latin typeface="Comfortaa"/>
                <a:ea typeface="Comfortaa"/>
                <a:cs typeface="Comfortaa"/>
                <a:sym typeface="Comfortaa"/>
              </a:rPr>
              <a:t>. These flags specify one process with 4 instructions (all to use the CPU), and one that simply issues an I/O and waits for it to be done.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How long does it take to complete both processes?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b="1" lang="en" sz="1800">
                <a:latin typeface="Comfortaa"/>
                <a:ea typeface="Comfortaa"/>
                <a:cs typeface="Comfortaa"/>
                <a:sym typeface="Comfortaa"/>
              </a:rPr>
              <a:t>Answer in next 2 slides</a:t>
            </a:r>
            <a:endParaRPr b="1"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