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Comfortaa"/>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CF4A52-6F18-4C98-90B5-108384C2988F}">
  <a:tblStyle styleId="{B4CF4A52-6F18-4C98-90B5-108384C298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Comfortaa-regular.fntdata"/><Relationship Id="rId63" Type="http://schemas.openxmlformats.org/officeDocument/2006/relationships/slide" Target="slides/slide57.xml"/><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Comfortaa-bold.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b07b7ee0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b07b7ee0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69411602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69411602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b735a4dc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b735a4dc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b735bc0f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b735bc0f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b735bc0f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b735bc0f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b735bc0f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b735bc0f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b735bc0f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b735bc0f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b735bc0f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b735bc0f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69411602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69411602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69411602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69411602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69411602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69411602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6941160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6941160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69411602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69411602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69411602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69411602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69411602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6941160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69411602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69411602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69411602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69411602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69411602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6941160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69411602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69411602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69411602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69411602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69411602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69411602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69411602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69411602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69411602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69411602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69411602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69411602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694116025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69411602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694116025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694116025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d7d42073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d7d42073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69411602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69411602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69411602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69411602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69411602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69411602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69411602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69411602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69411602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69411602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d7d4207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d7d42073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69411602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69411602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69411602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69411602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f69411602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f69411602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69411602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69411602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db72b9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db72b9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694116025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69411602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69411602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69411602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69411602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69411602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e220d0c1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e220d0c1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824d31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f824d31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824d316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824d316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824d3165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f824d3165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f824d3165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f824d3165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9db72b9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9db72b9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b07b7ee0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b07b7ee0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b07b7ee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b07b7ee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b07b7ee0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b07b7ee0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CPU Scheduling</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nvSpPr>
        <p:spPr>
          <a:xfrm>
            <a:off x="1717275" y="3416075"/>
            <a:ext cx="60216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email address: </a:t>
            </a:r>
            <a:r>
              <a:rPr lang="en">
                <a:highlight>
                  <a:srgbClr val="FFF2CC"/>
                </a:highlight>
                <a:latin typeface="Comfortaa"/>
                <a:ea typeface="Comfortaa"/>
                <a:cs typeface="Comfortaa"/>
                <a:sym typeface="Comfortaa"/>
              </a:rPr>
              <a:t>   parth2@pdx.edu                                                              </a:t>
            </a:r>
            <a:endParaRPr>
              <a:highlight>
                <a:srgbClr val="FFF2CC"/>
              </a:highlight>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partner’s </a:t>
            </a:r>
            <a:r>
              <a:rPr lang="en">
                <a:solidFill>
                  <a:schemeClr val="dk1"/>
                </a:solidFill>
                <a:latin typeface="Comfortaa"/>
                <a:ea typeface="Comfortaa"/>
                <a:cs typeface="Comfortaa"/>
                <a:sym typeface="Comfortaa"/>
              </a:rPr>
              <a:t>email address: </a:t>
            </a:r>
            <a:r>
              <a:rPr lang="en">
                <a:solidFill>
                  <a:schemeClr val="dk1"/>
                </a:solidFill>
                <a:highlight>
                  <a:srgbClr val="FFF2CC"/>
                </a:highlight>
                <a:latin typeface="Comfortaa"/>
                <a:ea typeface="Comfortaa"/>
                <a:cs typeface="Comfortaa"/>
                <a:sym typeface="Comfortaa"/>
              </a:rPr>
              <a:t>   </a:t>
            </a:r>
            <a:r>
              <a:rPr lang="en">
                <a:solidFill>
                  <a:schemeClr val="dk1"/>
                </a:solidFill>
                <a:highlight>
                  <a:srgbClr val="FFF2CC"/>
                </a:highlight>
              </a:rPr>
              <a:t>                                                              </a:t>
            </a:r>
            <a:endParaRPr>
              <a:solidFill>
                <a:schemeClr val="dk1"/>
              </a:solidFill>
              <a:highlight>
                <a:srgbClr val="FFF2CC"/>
              </a:highlight>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8" name="Google Shape;58;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9" name="Google Shape;59;p13"/>
          <p:cNvSpPr txBox="1"/>
          <p:nvPr/>
        </p:nvSpPr>
        <p:spPr>
          <a:xfrm>
            <a:off x="346725" y="123300"/>
            <a:ext cx="1798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 well done!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100450" y="130600"/>
            <a:ext cx="89007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For the SJF scheduling algorithm, we follow the steps mentioned below:-</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The execution order for the processes using SJF scheduling algorithm is that the process with the shortest running (processing) tim will be executed first.</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This can be a preemptive or non-preemptive scheduling algorithm. Preemptive SJF is also known as Shortest Time Remaining scheduling algorithm.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Now for calculating the Response Time and Turnaround Time for our given example, we have,:-</a:t>
            </a:r>
            <a:endParaRPr>
              <a:solidFill>
                <a:schemeClr val="dk1"/>
              </a:solidFill>
            </a:endParaRPr>
          </a:p>
          <a:p>
            <a:pPr indent="-317500" lvl="0" marL="914400" rtl="0" algn="l">
              <a:spcBef>
                <a:spcPts val="0"/>
              </a:spcBef>
              <a:spcAft>
                <a:spcPts val="0"/>
              </a:spcAft>
              <a:buClr>
                <a:schemeClr val="dk1"/>
              </a:buClr>
              <a:buSzPts val="1400"/>
              <a:buAutoNum type="alphaLcParenR"/>
            </a:pPr>
            <a:r>
              <a:rPr lang="en">
                <a:solidFill>
                  <a:schemeClr val="dk1"/>
                </a:solidFill>
              </a:rPr>
              <a:t>As the Processes enter the process queue, the SJF will check the execution time for all the processes and will run the process which has the shortest time. Here, all the processes have the same running time, hence the processes will run in accordance with the order they have entered the process queue. In our scenario, we are using non-preemptive SJF.  </a:t>
            </a:r>
            <a:endParaRPr>
              <a:solidFill>
                <a:schemeClr val="dk1"/>
              </a:solidFill>
            </a:endParaRPr>
          </a:p>
          <a:p>
            <a:pPr indent="-317500" lvl="0" marL="914400" rtl="0" algn="l">
              <a:spcBef>
                <a:spcPts val="0"/>
              </a:spcBef>
              <a:spcAft>
                <a:spcPts val="0"/>
              </a:spcAft>
              <a:buClr>
                <a:schemeClr val="dk1"/>
              </a:buClr>
              <a:buSzPts val="1400"/>
              <a:buAutoNum type="alphaLcParenR"/>
            </a:pPr>
            <a:r>
              <a:rPr b="1" i="1" lang="en" u="sng">
                <a:solidFill>
                  <a:schemeClr val="dk1"/>
                </a:solidFill>
              </a:rPr>
              <a:t>Process 1</a:t>
            </a:r>
            <a:r>
              <a:rPr lang="en">
                <a:solidFill>
                  <a:schemeClr val="dk1"/>
                </a:solidFill>
              </a:rPr>
              <a:t> will start executing as soon as entering the queue. It will have a </a:t>
            </a:r>
            <a:r>
              <a:rPr b="1" i="1" lang="en">
                <a:solidFill>
                  <a:schemeClr val="dk1"/>
                </a:solidFill>
              </a:rPr>
              <a:t>delay as well as response time of 0</a:t>
            </a:r>
            <a:r>
              <a:rPr lang="en">
                <a:solidFill>
                  <a:schemeClr val="dk1"/>
                </a:solidFill>
              </a:rPr>
              <a:t>. The </a:t>
            </a:r>
            <a:r>
              <a:rPr b="1" i="1" lang="en">
                <a:solidFill>
                  <a:schemeClr val="dk1"/>
                </a:solidFill>
              </a:rPr>
              <a:t>total turnaround time will stand at 400</a:t>
            </a:r>
            <a:r>
              <a:rPr lang="en">
                <a:solidFill>
                  <a:schemeClr val="dk1"/>
                </a:solidFill>
              </a:rPr>
              <a:t>. </a:t>
            </a:r>
            <a:endParaRPr>
              <a:solidFill>
                <a:schemeClr val="dk1"/>
              </a:solidFill>
            </a:endParaRPr>
          </a:p>
          <a:p>
            <a:pPr indent="-317500" lvl="0" marL="914400" rtl="0" algn="l">
              <a:spcBef>
                <a:spcPts val="0"/>
              </a:spcBef>
              <a:spcAft>
                <a:spcPts val="0"/>
              </a:spcAft>
              <a:buClr>
                <a:schemeClr val="dk1"/>
              </a:buClr>
              <a:buSzPts val="1400"/>
              <a:buAutoNum type="alphaLcParenR"/>
            </a:pPr>
            <a:r>
              <a:rPr lang="en">
                <a:solidFill>
                  <a:schemeClr val="dk1"/>
                </a:solidFill>
              </a:rPr>
              <a:t> By the time Process 1 ends, </a:t>
            </a:r>
            <a:r>
              <a:rPr b="1" i="1" lang="en" u="sng">
                <a:solidFill>
                  <a:schemeClr val="dk1"/>
                </a:solidFill>
              </a:rPr>
              <a:t>Process 2</a:t>
            </a:r>
            <a:r>
              <a:rPr lang="en">
                <a:solidFill>
                  <a:schemeClr val="dk1"/>
                </a:solidFill>
              </a:rPr>
              <a:t> present in the process queue will enter the CPU and starts executing. This means that the process 2 will have a </a:t>
            </a:r>
            <a:r>
              <a:rPr b="1" i="1" lang="en">
                <a:solidFill>
                  <a:schemeClr val="dk1"/>
                </a:solidFill>
              </a:rPr>
              <a:t>delay of 400</a:t>
            </a:r>
            <a:r>
              <a:rPr lang="en">
                <a:solidFill>
                  <a:schemeClr val="dk1"/>
                </a:solidFill>
              </a:rPr>
              <a:t> (as all process entered the process queue at the same time of CPU Clock 0) and a </a:t>
            </a:r>
            <a:r>
              <a:rPr b="1" i="1" lang="en">
                <a:solidFill>
                  <a:schemeClr val="dk1"/>
                </a:solidFill>
              </a:rPr>
              <a:t>turnaround time of 800</a:t>
            </a:r>
            <a:r>
              <a:rPr lang="en">
                <a:solidFill>
                  <a:schemeClr val="dk1"/>
                </a:solidFill>
              </a:rPr>
              <a:t>. </a:t>
            </a:r>
            <a:r>
              <a:rPr b="1" i="1" lang="en">
                <a:solidFill>
                  <a:schemeClr val="dk1"/>
                </a:solidFill>
              </a:rPr>
              <a:t>Response time will stand at 400</a:t>
            </a:r>
            <a:r>
              <a:rPr lang="en">
                <a:solidFill>
                  <a:schemeClr val="dk1"/>
                </a:solidFill>
              </a:rPr>
              <a:t> as well.</a:t>
            </a:r>
            <a:endParaRPr>
              <a:solidFill>
                <a:schemeClr val="dk1"/>
              </a:solidFill>
            </a:endParaRPr>
          </a:p>
          <a:p>
            <a:pPr indent="-317500" lvl="0" marL="914400" rtl="0" algn="l">
              <a:spcBef>
                <a:spcPts val="0"/>
              </a:spcBef>
              <a:spcAft>
                <a:spcPts val="0"/>
              </a:spcAft>
              <a:buClr>
                <a:schemeClr val="dk1"/>
              </a:buClr>
              <a:buSzPts val="1400"/>
              <a:buAutoNum type="alphaLcParenR"/>
            </a:pPr>
            <a:r>
              <a:rPr lang="en">
                <a:solidFill>
                  <a:schemeClr val="dk1"/>
                </a:solidFill>
              </a:rPr>
              <a:t>As process 2 finishes execution at a total CPU clock of 800, </a:t>
            </a:r>
            <a:r>
              <a:rPr b="1" i="1" lang="en" u="sng">
                <a:solidFill>
                  <a:schemeClr val="dk1"/>
                </a:solidFill>
              </a:rPr>
              <a:t>Process 3</a:t>
            </a:r>
            <a:r>
              <a:rPr lang="en">
                <a:solidFill>
                  <a:schemeClr val="dk1"/>
                </a:solidFill>
              </a:rPr>
              <a:t> present in the process queue enters the CPU and starts executing its instructions. Hence the </a:t>
            </a:r>
            <a:r>
              <a:rPr b="1" i="1" lang="en">
                <a:solidFill>
                  <a:schemeClr val="dk1"/>
                </a:solidFill>
              </a:rPr>
              <a:t>Delay will stand at 800</a:t>
            </a:r>
            <a:r>
              <a:rPr lang="en">
                <a:solidFill>
                  <a:schemeClr val="dk1"/>
                </a:solidFill>
              </a:rPr>
              <a:t> ((as all process entered the process queue at the same time of CPU Clock 0)) The </a:t>
            </a:r>
            <a:r>
              <a:rPr b="1" lang="en">
                <a:solidFill>
                  <a:schemeClr val="dk1"/>
                </a:solidFill>
              </a:rPr>
              <a:t>Response time will be 800</a:t>
            </a:r>
            <a:r>
              <a:rPr lang="en">
                <a:solidFill>
                  <a:schemeClr val="dk1"/>
                </a:solidFill>
              </a:rPr>
              <a:t> as well whereas the </a:t>
            </a:r>
            <a:r>
              <a:rPr b="1" i="1" lang="en">
                <a:solidFill>
                  <a:schemeClr val="dk1"/>
                </a:solidFill>
              </a:rPr>
              <a:t>total turnaround time will stand at 1200</a:t>
            </a:r>
            <a:r>
              <a:rPr lang="en">
                <a:solidFill>
                  <a:schemeClr val="dk1"/>
                </a:solidFill>
              </a:rPr>
              <a:t> .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aphicFrame>
        <p:nvGraphicFramePr>
          <p:cNvPr id="113" name="Google Shape;113;p23"/>
          <p:cNvGraphicFramePr/>
          <p:nvPr/>
        </p:nvGraphicFramePr>
        <p:xfrm>
          <a:off x="850425" y="75860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1200</a:t>
                      </a:r>
                      <a:endParaRPr/>
                    </a:p>
                  </a:txBody>
                  <a:tcPr marT="91425" marB="91425" marR="91425" marL="91425"/>
                </a:tc>
              </a:tr>
            </a:tbl>
          </a:graphicData>
        </a:graphic>
      </p:graphicFrame>
      <p:graphicFrame>
        <p:nvGraphicFramePr>
          <p:cNvPr id="114" name="Google Shape;114;p23"/>
          <p:cNvGraphicFramePr/>
          <p:nvPr/>
        </p:nvGraphicFramePr>
        <p:xfrm>
          <a:off x="891275" y="345215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1200</a:t>
                      </a:r>
                      <a:endParaRPr/>
                    </a:p>
                  </a:txBody>
                  <a:tcPr marT="91425" marB="91425" marR="91425" marL="91425"/>
                </a:tc>
              </a:tr>
            </a:tbl>
          </a:graphicData>
        </a:graphic>
      </p:graphicFrame>
      <p:sp>
        <p:nvSpPr>
          <p:cNvPr id="115" name="Google Shape;115;p23"/>
          <p:cNvSpPr txBox="1"/>
          <p:nvPr/>
        </p:nvSpPr>
        <p:spPr>
          <a:xfrm>
            <a:off x="850425" y="358400"/>
            <a:ext cx="55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FIFO scheduling algorithm</a:t>
            </a:r>
            <a:endParaRPr/>
          </a:p>
        </p:txBody>
      </p:sp>
      <p:sp>
        <p:nvSpPr>
          <p:cNvPr id="116" name="Google Shape;116;p23"/>
          <p:cNvSpPr txBox="1"/>
          <p:nvPr/>
        </p:nvSpPr>
        <p:spPr>
          <a:xfrm>
            <a:off x="877650" y="3041200"/>
            <a:ext cx="58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SJF Scheduling algorithm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nvSpPr>
        <p:spPr>
          <a:xfrm>
            <a:off x="602750" y="180825"/>
            <a:ext cx="80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final results after performing the required experiments is given below:-</a:t>
            </a:r>
            <a:endParaRPr/>
          </a:p>
        </p:txBody>
      </p:sp>
      <p:graphicFrame>
        <p:nvGraphicFramePr>
          <p:cNvPr id="122" name="Google Shape;122;p24"/>
          <p:cNvGraphicFramePr/>
          <p:nvPr/>
        </p:nvGraphicFramePr>
        <p:xfrm>
          <a:off x="687175" y="908275"/>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Average Wait Time</a:t>
                      </a:r>
                      <a:endParaRPr/>
                    </a:p>
                  </a:txBody>
                  <a:tcPr marT="91425" marB="91425" marR="91425" marL="91425"/>
                </a:tc>
                <a:tc>
                  <a:txBody>
                    <a:bodyPr/>
                    <a:lstStyle/>
                    <a:p>
                      <a:pPr indent="0" lvl="0" marL="0" rtl="0" algn="l">
                        <a:spcBef>
                          <a:spcPts val="0"/>
                        </a:spcBef>
                        <a:spcAft>
                          <a:spcPts val="0"/>
                        </a:spcAft>
                        <a:buNone/>
                      </a:pPr>
                      <a:r>
                        <a:rPr lang="en"/>
                        <a:t>Average Response Time</a:t>
                      </a:r>
                      <a:endParaRPr/>
                    </a:p>
                  </a:txBody>
                  <a:tcPr marT="91425" marB="91425" marR="91425" marL="91425"/>
                </a:tc>
                <a:tc>
                  <a:txBody>
                    <a:bodyPr/>
                    <a:lstStyle/>
                    <a:p>
                      <a:pPr indent="0" lvl="0" marL="0" rtl="0" algn="l">
                        <a:spcBef>
                          <a:spcPts val="0"/>
                        </a:spcBef>
                        <a:spcAft>
                          <a:spcPts val="0"/>
                        </a:spcAft>
                        <a:buNone/>
                      </a:pPr>
                      <a:r>
                        <a:rPr lang="en"/>
                        <a:t>Average Turnaround Time</a:t>
                      </a:r>
                      <a:endParaRPr/>
                    </a:p>
                  </a:txBody>
                  <a:tcPr marT="91425" marB="91425" marR="91425" marL="91425"/>
                </a:tc>
              </a:tr>
              <a:tr h="381000">
                <a:tc>
                  <a:txBody>
                    <a:bodyPr/>
                    <a:lstStyle/>
                    <a:p>
                      <a:pPr indent="0" lvl="0" marL="0" rtl="0" algn="l">
                        <a:spcBef>
                          <a:spcPts val="0"/>
                        </a:spcBef>
                        <a:spcAft>
                          <a:spcPts val="0"/>
                        </a:spcAft>
                        <a:buNone/>
                      </a:pPr>
                      <a:r>
                        <a:rPr lang="en"/>
                        <a:t>SJF</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FIFO</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Now do the same but with jobs of different lengths: 300, 500, and 700.</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128" name="Google Shape;128;p25"/>
          <p:cNvSpPr txBox="1"/>
          <p:nvPr/>
        </p:nvSpPr>
        <p:spPr>
          <a:xfrm>
            <a:off x="438825" y="1643075"/>
            <a:ext cx="79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Answers in the </a:t>
            </a:r>
            <a:r>
              <a:rPr lang="en"/>
              <a:t>next slides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7"/>
          <p:cNvPicPr preferRelativeResize="0"/>
          <p:nvPr/>
        </p:nvPicPr>
        <p:blipFill>
          <a:blip r:embed="rId3">
            <a:alphaModFix/>
          </a:blip>
          <a:stretch>
            <a:fillRect/>
          </a:stretch>
        </p:blipFill>
        <p:spPr>
          <a:xfrm>
            <a:off x="152400" y="152400"/>
            <a:ext cx="8839200" cy="47188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nvSpPr>
        <p:spPr>
          <a:xfrm>
            <a:off x="200925" y="140650"/>
            <a:ext cx="86496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For the FIFO scheduling algorithm, we follow the steps mentioned below:-</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The execution order for the processes using FIFO scheduling algorithm is First in and First executed. This means that the process which enters the process queue first will execute first and keep the CPU resources all to itself till the time it has not completed its execution</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This is a non-preemptive scheduling algorithm.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Now for calculating the Response Time and Turnaround Time, We will see how the processes will start executing:-</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a)  </a:t>
            </a:r>
            <a:r>
              <a:rPr b="1" i="1" lang="en" u="sng">
                <a:solidFill>
                  <a:schemeClr val="dk1"/>
                </a:solidFill>
              </a:rPr>
              <a:t>Process 1</a:t>
            </a:r>
            <a:r>
              <a:rPr lang="en">
                <a:solidFill>
                  <a:schemeClr val="dk1"/>
                </a:solidFill>
              </a:rPr>
              <a:t> will start executing as soon as it enters the process queue. It will have a </a:t>
            </a:r>
            <a:r>
              <a:rPr b="1" i="1" lang="en">
                <a:solidFill>
                  <a:schemeClr val="dk1"/>
                </a:solidFill>
              </a:rPr>
              <a:t>delay as well as response time of 0</a:t>
            </a:r>
            <a:r>
              <a:rPr lang="en">
                <a:solidFill>
                  <a:schemeClr val="dk1"/>
                </a:solidFill>
              </a:rPr>
              <a:t>. The </a:t>
            </a:r>
            <a:r>
              <a:rPr b="1" i="1" lang="en">
                <a:solidFill>
                  <a:schemeClr val="dk1"/>
                </a:solidFill>
              </a:rPr>
              <a:t>total turnaround time</a:t>
            </a:r>
            <a:r>
              <a:rPr lang="en">
                <a:solidFill>
                  <a:schemeClr val="dk1"/>
                </a:solidFill>
              </a:rPr>
              <a:t> will stand at </a:t>
            </a:r>
            <a:r>
              <a:rPr b="1" i="1" lang="en">
                <a:solidFill>
                  <a:schemeClr val="dk1"/>
                </a:solidFill>
              </a:rPr>
              <a:t>300</a:t>
            </a:r>
            <a:r>
              <a:rPr lang="en">
                <a:solidFill>
                  <a:schemeClr val="dk1"/>
                </a:solidFill>
              </a:rPr>
              <a:t>. </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b) By the time Process 1 ends, </a:t>
            </a:r>
            <a:r>
              <a:rPr b="1" i="1" lang="en" u="sng">
                <a:solidFill>
                  <a:schemeClr val="dk1"/>
                </a:solidFill>
              </a:rPr>
              <a:t>Process 2</a:t>
            </a:r>
            <a:r>
              <a:rPr i="1" lang="en" u="sng">
                <a:solidFill>
                  <a:schemeClr val="dk1"/>
                </a:solidFill>
              </a:rPr>
              <a:t> </a:t>
            </a:r>
            <a:r>
              <a:rPr lang="en">
                <a:solidFill>
                  <a:schemeClr val="dk1"/>
                </a:solidFill>
              </a:rPr>
              <a:t>present in the process queue will enter the CPU and starts executing. This means that the process 2 will have a </a:t>
            </a:r>
            <a:r>
              <a:rPr b="1" i="1" lang="en">
                <a:solidFill>
                  <a:schemeClr val="dk1"/>
                </a:solidFill>
              </a:rPr>
              <a:t>delay of 300</a:t>
            </a:r>
            <a:r>
              <a:rPr lang="en">
                <a:solidFill>
                  <a:schemeClr val="dk1"/>
                </a:solidFill>
              </a:rPr>
              <a:t> (as all process entered the process queue at the same time of CPU Clock 0) and a </a:t>
            </a:r>
            <a:r>
              <a:rPr b="1" i="1" lang="en">
                <a:solidFill>
                  <a:schemeClr val="dk1"/>
                </a:solidFill>
              </a:rPr>
              <a:t>turnaround time of 500</a:t>
            </a:r>
            <a:r>
              <a:rPr i="1" lang="en">
                <a:solidFill>
                  <a:schemeClr val="dk1"/>
                </a:solidFill>
              </a:rPr>
              <a:t>. </a:t>
            </a:r>
            <a:r>
              <a:rPr b="1" i="1" lang="en">
                <a:solidFill>
                  <a:schemeClr val="dk1"/>
                </a:solidFill>
              </a:rPr>
              <a:t>Response time will stand at 300</a:t>
            </a:r>
            <a:r>
              <a:rPr lang="en">
                <a:solidFill>
                  <a:schemeClr val="dk1"/>
                </a:solidFill>
              </a:rPr>
              <a:t> as well.</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c) As process 2 finishes execution at a total CPU clock of 800, </a:t>
            </a:r>
            <a:r>
              <a:rPr b="1" i="1" lang="en" u="sng">
                <a:solidFill>
                  <a:schemeClr val="dk1"/>
                </a:solidFill>
              </a:rPr>
              <a:t>Process 3</a:t>
            </a:r>
            <a:r>
              <a:rPr lang="en">
                <a:solidFill>
                  <a:schemeClr val="dk1"/>
                </a:solidFill>
              </a:rPr>
              <a:t> present in the process queue enters the CPU and starts executing its instructions. Hence the </a:t>
            </a:r>
            <a:r>
              <a:rPr b="1" i="1" lang="en">
                <a:solidFill>
                  <a:schemeClr val="dk1"/>
                </a:solidFill>
              </a:rPr>
              <a:t>Delay will stand at 800</a:t>
            </a:r>
            <a:r>
              <a:rPr lang="en">
                <a:solidFill>
                  <a:schemeClr val="dk1"/>
                </a:solidFill>
              </a:rPr>
              <a:t> ((as all process entered the process queue at the same time of CPU Clock 0)) The </a:t>
            </a:r>
            <a:r>
              <a:rPr b="1" i="1" lang="en">
                <a:solidFill>
                  <a:schemeClr val="dk1"/>
                </a:solidFill>
              </a:rPr>
              <a:t>Response time will be 800</a:t>
            </a:r>
            <a:r>
              <a:rPr lang="en">
                <a:solidFill>
                  <a:schemeClr val="dk1"/>
                </a:solidFill>
              </a:rPr>
              <a:t> as well whereas the </a:t>
            </a:r>
            <a:r>
              <a:rPr b="1" i="1" lang="en">
                <a:solidFill>
                  <a:schemeClr val="dk1"/>
                </a:solidFill>
              </a:rPr>
              <a:t>total turnaround time will stand at 1500</a:t>
            </a:r>
            <a:r>
              <a:rPr lang="en">
                <a:solidFill>
                  <a:schemeClr val="dk1"/>
                </a:solidFill>
              </a:rPr>
              <a:t> .  </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9"/>
          <p:cNvPicPr preferRelativeResize="0"/>
          <p:nvPr/>
        </p:nvPicPr>
        <p:blipFill>
          <a:blip r:embed="rId3">
            <a:alphaModFix/>
          </a:blip>
          <a:stretch>
            <a:fillRect/>
          </a:stretch>
        </p:blipFill>
        <p:spPr>
          <a:xfrm>
            <a:off x="152400" y="152400"/>
            <a:ext cx="8839200" cy="475107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0"/>
          <p:cNvPicPr preferRelativeResize="0"/>
          <p:nvPr/>
        </p:nvPicPr>
        <p:blipFill>
          <a:blip r:embed="rId3">
            <a:alphaModFix/>
          </a:blip>
          <a:stretch>
            <a:fillRect/>
          </a:stretch>
        </p:blipFill>
        <p:spPr>
          <a:xfrm>
            <a:off x="152400" y="152400"/>
            <a:ext cx="8839200" cy="47556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nvSpPr>
        <p:spPr>
          <a:xfrm>
            <a:off x="61225" y="91850"/>
            <a:ext cx="8991000" cy="557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For the SJF scheduling algorithm, we follow the steps mentioned below:-</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The execution order for the processes using SJF scheduling algorithm is that the process with the shortest running (processing) tim will be executed first.</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This can be a preemptive or non-preemptive scheduling algorithm. Preemptive SJF is also known as Shortest Time Remaining scheduling algorithm.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Now for calculating the Response Time and Turnaround Time for our given example, we have,:-</a:t>
            </a:r>
            <a:endParaRPr>
              <a:solidFill>
                <a:schemeClr val="dk1"/>
              </a:solidFill>
            </a:endParaRPr>
          </a:p>
          <a:p>
            <a:pPr indent="-317500" lvl="0" marL="914400" rtl="0" algn="l">
              <a:spcBef>
                <a:spcPts val="0"/>
              </a:spcBef>
              <a:spcAft>
                <a:spcPts val="0"/>
              </a:spcAft>
              <a:buClr>
                <a:schemeClr val="dk1"/>
              </a:buClr>
              <a:buSzPts val="1400"/>
              <a:buAutoNum type="alphaLcParenR"/>
            </a:pPr>
            <a:r>
              <a:rPr lang="en">
                <a:solidFill>
                  <a:schemeClr val="dk1"/>
                </a:solidFill>
              </a:rPr>
              <a:t>As the Processes enter the process queue, the SJF will check the execution time for all the processes and will run the process which has the shortest time. Here, all the processes have the same running time, hence the processes will run in accordance with the order they have entered the process queue. In our scenario, we are using non-preemptive SJF.  </a:t>
            </a:r>
            <a:endParaRPr>
              <a:solidFill>
                <a:schemeClr val="dk1"/>
              </a:solidFill>
            </a:endParaRPr>
          </a:p>
          <a:p>
            <a:pPr indent="-317500" lvl="0" marL="914400" rtl="0" algn="l">
              <a:spcBef>
                <a:spcPts val="0"/>
              </a:spcBef>
              <a:spcAft>
                <a:spcPts val="0"/>
              </a:spcAft>
              <a:buClr>
                <a:schemeClr val="dk1"/>
              </a:buClr>
              <a:buSzPts val="1400"/>
              <a:buAutoNum type="alphaLcParenR"/>
            </a:pPr>
            <a:r>
              <a:rPr b="1" i="1" lang="en" u="sng">
                <a:solidFill>
                  <a:schemeClr val="dk1"/>
                </a:solidFill>
              </a:rPr>
              <a:t>Process 1</a:t>
            </a:r>
            <a:r>
              <a:rPr lang="en">
                <a:solidFill>
                  <a:schemeClr val="dk1"/>
                </a:solidFill>
              </a:rPr>
              <a:t> will start executing as soon as entering the queue. It will have a </a:t>
            </a:r>
            <a:r>
              <a:rPr b="1" i="1" lang="en">
                <a:solidFill>
                  <a:schemeClr val="dk1"/>
                </a:solidFill>
              </a:rPr>
              <a:t>delay as well as response time of 0</a:t>
            </a:r>
            <a:r>
              <a:rPr lang="en">
                <a:solidFill>
                  <a:schemeClr val="dk1"/>
                </a:solidFill>
              </a:rPr>
              <a:t>. The </a:t>
            </a:r>
            <a:r>
              <a:rPr b="1" i="1" lang="en">
                <a:solidFill>
                  <a:schemeClr val="dk1"/>
                </a:solidFill>
              </a:rPr>
              <a:t>total turnaround time will stand at 300</a:t>
            </a:r>
            <a:r>
              <a:rPr lang="en">
                <a:solidFill>
                  <a:schemeClr val="dk1"/>
                </a:solidFill>
              </a:rPr>
              <a:t>. </a:t>
            </a:r>
            <a:endParaRPr>
              <a:solidFill>
                <a:schemeClr val="dk1"/>
              </a:solidFill>
            </a:endParaRPr>
          </a:p>
          <a:p>
            <a:pPr indent="-317500" lvl="0" marL="914400" rtl="0" algn="l">
              <a:spcBef>
                <a:spcPts val="0"/>
              </a:spcBef>
              <a:spcAft>
                <a:spcPts val="0"/>
              </a:spcAft>
              <a:buClr>
                <a:schemeClr val="dk1"/>
              </a:buClr>
              <a:buSzPts val="1400"/>
              <a:buAutoNum type="alphaLcParenR"/>
            </a:pPr>
            <a:r>
              <a:rPr lang="en">
                <a:solidFill>
                  <a:schemeClr val="dk1"/>
                </a:solidFill>
              </a:rPr>
              <a:t> By the time Process 1 ends, </a:t>
            </a:r>
            <a:r>
              <a:rPr b="1" i="1" lang="en" u="sng">
                <a:solidFill>
                  <a:schemeClr val="dk1"/>
                </a:solidFill>
              </a:rPr>
              <a:t>Process 2</a:t>
            </a:r>
            <a:r>
              <a:rPr lang="en">
                <a:solidFill>
                  <a:schemeClr val="dk1"/>
                </a:solidFill>
              </a:rPr>
              <a:t> present in the process queue will enter the CPU and starts executing. This means that the process 2 will have a </a:t>
            </a:r>
            <a:r>
              <a:rPr b="1" i="1" lang="en">
                <a:solidFill>
                  <a:schemeClr val="dk1"/>
                </a:solidFill>
              </a:rPr>
              <a:t>delay of 300</a:t>
            </a:r>
            <a:r>
              <a:rPr lang="en">
                <a:solidFill>
                  <a:schemeClr val="dk1"/>
                </a:solidFill>
              </a:rPr>
              <a:t> (as all process entered the process queue at the same time of CPU Clock 0) and a </a:t>
            </a:r>
            <a:r>
              <a:rPr b="1" i="1" lang="en">
                <a:solidFill>
                  <a:schemeClr val="dk1"/>
                </a:solidFill>
              </a:rPr>
              <a:t>turnaround time of 800</a:t>
            </a:r>
            <a:r>
              <a:rPr lang="en">
                <a:solidFill>
                  <a:schemeClr val="dk1"/>
                </a:solidFill>
              </a:rPr>
              <a:t>. </a:t>
            </a:r>
            <a:r>
              <a:rPr b="1" i="1" lang="en">
                <a:solidFill>
                  <a:schemeClr val="dk1"/>
                </a:solidFill>
              </a:rPr>
              <a:t>Response time will stand at 300</a:t>
            </a:r>
            <a:r>
              <a:rPr lang="en">
                <a:solidFill>
                  <a:schemeClr val="dk1"/>
                </a:solidFill>
              </a:rPr>
              <a:t> as well.</a:t>
            </a:r>
            <a:endParaRPr>
              <a:solidFill>
                <a:schemeClr val="dk1"/>
              </a:solidFill>
            </a:endParaRPr>
          </a:p>
          <a:p>
            <a:pPr indent="-317500" lvl="0" marL="914400" rtl="0" algn="l">
              <a:spcBef>
                <a:spcPts val="0"/>
              </a:spcBef>
              <a:spcAft>
                <a:spcPts val="0"/>
              </a:spcAft>
              <a:buClr>
                <a:schemeClr val="dk1"/>
              </a:buClr>
              <a:buSzPts val="1400"/>
              <a:buAutoNum type="alphaLcParenR"/>
            </a:pPr>
            <a:r>
              <a:rPr lang="en">
                <a:solidFill>
                  <a:schemeClr val="dk1"/>
                </a:solidFill>
              </a:rPr>
              <a:t>As process 2 finishes execution at a total CPU clock of 800, </a:t>
            </a:r>
            <a:r>
              <a:rPr b="1" i="1" lang="en" u="sng">
                <a:solidFill>
                  <a:schemeClr val="dk1"/>
                </a:solidFill>
              </a:rPr>
              <a:t>Process 3</a:t>
            </a:r>
            <a:r>
              <a:rPr lang="en">
                <a:solidFill>
                  <a:schemeClr val="dk1"/>
                </a:solidFill>
              </a:rPr>
              <a:t> present in the process queue enters the CPU and starts executing its instructions. Hence the </a:t>
            </a:r>
            <a:r>
              <a:rPr b="1" i="1" lang="en">
                <a:solidFill>
                  <a:schemeClr val="dk1"/>
                </a:solidFill>
              </a:rPr>
              <a:t>Delay will stand at 800</a:t>
            </a:r>
            <a:r>
              <a:rPr lang="en">
                <a:solidFill>
                  <a:schemeClr val="dk1"/>
                </a:solidFill>
              </a:rPr>
              <a:t> ((as all process entered the process queue at the same time of CPU Clock 0)) The </a:t>
            </a:r>
            <a:r>
              <a:rPr b="1" lang="en">
                <a:solidFill>
                  <a:schemeClr val="dk1"/>
                </a:solidFill>
              </a:rPr>
              <a:t>Response time will be 800</a:t>
            </a:r>
            <a:r>
              <a:rPr lang="en">
                <a:solidFill>
                  <a:schemeClr val="dk1"/>
                </a:solidFill>
              </a:rPr>
              <a:t> as well whereas the </a:t>
            </a:r>
            <a:r>
              <a:rPr b="1" i="1" lang="en">
                <a:solidFill>
                  <a:schemeClr val="dk1"/>
                </a:solidFill>
              </a:rPr>
              <a:t>total turnaround time will stand at 1500</a:t>
            </a:r>
            <a:r>
              <a:rPr lang="en">
                <a:solidFill>
                  <a:schemeClr val="dk1"/>
                </a:solidFill>
              </a:rPr>
              <a:t> .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submission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p32"/>
          <p:cNvGraphicFramePr/>
          <p:nvPr/>
        </p:nvGraphicFramePr>
        <p:xfrm>
          <a:off x="850425" y="75860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3</a:t>
                      </a:r>
                      <a:r>
                        <a:rPr lang="en"/>
                        <a:t>00</a:t>
                      </a:r>
                      <a:endParaRPr/>
                    </a:p>
                  </a:txBody>
                  <a:tcPr marT="91425" marB="91425" marR="91425" marL="91425"/>
                </a:tc>
                <a:tc>
                  <a:txBody>
                    <a:bodyPr/>
                    <a:lstStyle/>
                    <a:p>
                      <a:pPr indent="0" lvl="0" marL="0" rtl="0" algn="l">
                        <a:spcBef>
                          <a:spcPts val="0"/>
                        </a:spcBef>
                        <a:spcAft>
                          <a:spcPts val="0"/>
                        </a:spcAft>
                        <a:buNone/>
                      </a:pPr>
                      <a:r>
                        <a:rPr lang="en"/>
                        <a:t>3</a:t>
                      </a:r>
                      <a:r>
                        <a:rPr lang="en"/>
                        <a:t>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1500</a:t>
                      </a:r>
                      <a:endParaRPr/>
                    </a:p>
                  </a:txBody>
                  <a:tcPr marT="91425" marB="91425" marR="91425" marL="91425"/>
                </a:tc>
              </a:tr>
            </a:tbl>
          </a:graphicData>
        </a:graphic>
      </p:graphicFrame>
      <p:graphicFrame>
        <p:nvGraphicFramePr>
          <p:cNvPr id="164" name="Google Shape;164;p32"/>
          <p:cNvGraphicFramePr/>
          <p:nvPr/>
        </p:nvGraphicFramePr>
        <p:xfrm>
          <a:off x="891275" y="345215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3</a:t>
                      </a:r>
                      <a:r>
                        <a:rPr lang="en"/>
                        <a:t>00</a:t>
                      </a:r>
                      <a:endParaRPr/>
                    </a:p>
                  </a:txBody>
                  <a:tcPr marT="91425" marB="91425" marR="91425" marL="91425"/>
                </a:tc>
                <a:tc>
                  <a:txBody>
                    <a:bodyPr/>
                    <a:lstStyle/>
                    <a:p>
                      <a:pPr indent="0" lvl="0" marL="0" rtl="0" algn="l">
                        <a:spcBef>
                          <a:spcPts val="0"/>
                        </a:spcBef>
                        <a:spcAft>
                          <a:spcPts val="0"/>
                        </a:spcAft>
                        <a:buNone/>
                      </a:pPr>
                      <a:r>
                        <a:rPr lang="en"/>
                        <a:t>3</a:t>
                      </a:r>
                      <a:r>
                        <a:rPr lang="en"/>
                        <a:t>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1500</a:t>
                      </a:r>
                      <a:endParaRPr/>
                    </a:p>
                  </a:txBody>
                  <a:tcPr marT="91425" marB="91425" marR="91425" marL="91425"/>
                </a:tc>
              </a:tr>
            </a:tbl>
          </a:graphicData>
        </a:graphic>
      </p:graphicFrame>
      <p:sp>
        <p:nvSpPr>
          <p:cNvPr id="165" name="Google Shape;165;p32"/>
          <p:cNvSpPr txBox="1"/>
          <p:nvPr/>
        </p:nvSpPr>
        <p:spPr>
          <a:xfrm>
            <a:off x="850425" y="358400"/>
            <a:ext cx="55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FIFO scheduling algorithm</a:t>
            </a:r>
            <a:endParaRPr/>
          </a:p>
        </p:txBody>
      </p:sp>
      <p:sp>
        <p:nvSpPr>
          <p:cNvPr id="166" name="Google Shape;166;p32"/>
          <p:cNvSpPr txBox="1"/>
          <p:nvPr/>
        </p:nvSpPr>
        <p:spPr>
          <a:xfrm>
            <a:off x="877650" y="3041200"/>
            <a:ext cx="58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SJF Scheduling algorithm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nvSpPr>
        <p:spPr>
          <a:xfrm>
            <a:off x="602750" y="180825"/>
            <a:ext cx="80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final results after performing the required experiments is given below:-</a:t>
            </a:r>
            <a:endParaRPr/>
          </a:p>
        </p:txBody>
      </p:sp>
      <p:graphicFrame>
        <p:nvGraphicFramePr>
          <p:cNvPr id="172" name="Google Shape;172;p33"/>
          <p:cNvGraphicFramePr/>
          <p:nvPr/>
        </p:nvGraphicFramePr>
        <p:xfrm>
          <a:off x="687175" y="908275"/>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Average Wait Time</a:t>
                      </a:r>
                      <a:endParaRPr/>
                    </a:p>
                  </a:txBody>
                  <a:tcPr marT="91425" marB="91425" marR="91425" marL="91425"/>
                </a:tc>
                <a:tc>
                  <a:txBody>
                    <a:bodyPr/>
                    <a:lstStyle/>
                    <a:p>
                      <a:pPr indent="0" lvl="0" marL="0" rtl="0" algn="l">
                        <a:spcBef>
                          <a:spcPts val="0"/>
                        </a:spcBef>
                        <a:spcAft>
                          <a:spcPts val="0"/>
                        </a:spcAft>
                        <a:buNone/>
                      </a:pPr>
                      <a:r>
                        <a:rPr lang="en"/>
                        <a:t>Average Response Time</a:t>
                      </a:r>
                      <a:endParaRPr/>
                    </a:p>
                  </a:txBody>
                  <a:tcPr marT="91425" marB="91425" marR="91425" marL="91425"/>
                </a:tc>
                <a:tc>
                  <a:txBody>
                    <a:bodyPr/>
                    <a:lstStyle/>
                    <a:p>
                      <a:pPr indent="0" lvl="0" marL="0" rtl="0" algn="l">
                        <a:spcBef>
                          <a:spcPts val="0"/>
                        </a:spcBef>
                        <a:spcAft>
                          <a:spcPts val="0"/>
                        </a:spcAft>
                        <a:buNone/>
                      </a:pPr>
                      <a:r>
                        <a:rPr lang="en"/>
                        <a:t>Average Turnaround Time</a:t>
                      </a:r>
                      <a:endParaRPr/>
                    </a:p>
                  </a:txBody>
                  <a:tcPr marT="91425" marB="91425" marR="91425" marL="91425"/>
                </a:tc>
              </a:tr>
              <a:tr h="381000">
                <a:tc>
                  <a:txBody>
                    <a:bodyPr/>
                    <a:lstStyle/>
                    <a:p>
                      <a:pPr indent="0" lvl="0" marL="0" rtl="0" algn="l">
                        <a:spcBef>
                          <a:spcPts val="0"/>
                        </a:spcBef>
                        <a:spcAft>
                          <a:spcPts val="0"/>
                        </a:spcAft>
                        <a:buNone/>
                      </a:pPr>
                      <a:r>
                        <a:rPr lang="en"/>
                        <a:t>SJF</a:t>
                      </a:r>
                      <a:endParaRPr/>
                    </a:p>
                  </a:txBody>
                  <a:tcPr marT="91425" marB="91425" marR="91425" marL="91425"/>
                </a:tc>
                <a:tc>
                  <a:txBody>
                    <a:bodyPr/>
                    <a:lstStyle/>
                    <a:p>
                      <a:pPr indent="0" lvl="0" marL="0" rtl="0" algn="l">
                        <a:spcBef>
                          <a:spcPts val="0"/>
                        </a:spcBef>
                        <a:spcAft>
                          <a:spcPts val="0"/>
                        </a:spcAft>
                        <a:buNone/>
                      </a:pPr>
                      <a:r>
                        <a:rPr lang="en"/>
                        <a:t>366.67</a:t>
                      </a:r>
                      <a:endParaRPr/>
                    </a:p>
                  </a:txBody>
                  <a:tcPr marT="91425" marB="91425" marR="91425" marL="91425"/>
                </a:tc>
                <a:tc>
                  <a:txBody>
                    <a:bodyPr/>
                    <a:lstStyle/>
                    <a:p>
                      <a:pPr indent="0" lvl="0" marL="0" rtl="0" algn="l">
                        <a:spcBef>
                          <a:spcPts val="0"/>
                        </a:spcBef>
                        <a:spcAft>
                          <a:spcPts val="0"/>
                        </a:spcAft>
                        <a:buNone/>
                      </a:pPr>
                      <a:r>
                        <a:rPr lang="en"/>
                        <a:t>366.67</a:t>
                      </a:r>
                      <a:endParaRPr/>
                    </a:p>
                  </a:txBody>
                  <a:tcPr marT="91425" marB="91425" marR="91425" marL="91425"/>
                </a:tc>
                <a:tc>
                  <a:txBody>
                    <a:bodyPr/>
                    <a:lstStyle/>
                    <a:p>
                      <a:pPr indent="0" lvl="0" marL="0" rtl="0" algn="l">
                        <a:spcBef>
                          <a:spcPts val="0"/>
                        </a:spcBef>
                        <a:spcAft>
                          <a:spcPts val="0"/>
                        </a:spcAft>
                        <a:buNone/>
                      </a:pPr>
                      <a:r>
                        <a:rPr lang="en"/>
                        <a:t>886.67</a:t>
                      </a:r>
                      <a:endParaRPr/>
                    </a:p>
                  </a:txBody>
                  <a:tcPr marT="91425" marB="91425" marR="91425" marL="91425"/>
                </a:tc>
              </a:tr>
              <a:tr h="381000">
                <a:tc>
                  <a:txBody>
                    <a:bodyPr/>
                    <a:lstStyle/>
                    <a:p>
                      <a:pPr indent="0" lvl="0" marL="0" rtl="0" algn="l">
                        <a:spcBef>
                          <a:spcPts val="0"/>
                        </a:spcBef>
                        <a:spcAft>
                          <a:spcPts val="0"/>
                        </a:spcAft>
                        <a:buNone/>
                      </a:pPr>
                      <a:r>
                        <a:rPr lang="en"/>
                        <a:t>FIFO</a:t>
                      </a:r>
                      <a:endParaRPr/>
                    </a:p>
                  </a:txBody>
                  <a:tcPr marT="91425" marB="91425" marR="91425" marL="91425"/>
                </a:tc>
                <a:tc>
                  <a:txBody>
                    <a:bodyPr/>
                    <a:lstStyle/>
                    <a:p>
                      <a:pPr indent="0" lvl="0" marL="0" rtl="0" algn="l">
                        <a:spcBef>
                          <a:spcPts val="0"/>
                        </a:spcBef>
                        <a:spcAft>
                          <a:spcPts val="0"/>
                        </a:spcAft>
                        <a:buNone/>
                      </a:pPr>
                      <a:r>
                        <a:rPr lang="en"/>
                        <a:t>366.67</a:t>
                      </a:r>
                      <a:endParaRPr/>
                    </a:p>
                  </a:txBody>
                  <a:tcPr marT="91425" marB="91425" marR="91425" marL="91425"/>
                </a:tc>
                <a:tc>
                  <a:txBody>
                    <a:bodyPr/>
                    <a:lstStyle/>
                    <a:p>
                      <a:pPr indent="0" lvl="0" marL="0" rtl="0" algn="l">
                        <a:spcBef>
                          <a:spcPts val="0"/>
                        </a:spcBef>
                        <a:spcAft>
                          <a:spcPts val="0"/>
                        </a:spcAft>
                        <a:buNone/>
                      </a:pPr>
                      <a:r>
                        <a:rPr lang="en"/>
                        <a:t>366.67</a:t>
                      </a:r>
                      <a:endParaRPr/>
                    </a:p>
                  </a:txBody>
                  <a:tcPr marT="91425" marB="91425" marR="91425" marL="91425"/>
                </a:tc>
                <a:tc>
                  <a:txBody>
                    <a:bodyPr/>
                    <a:lstStyle/>
                    <a:p>
                      <a:pPr indent="0" lvl="0" marL="0" rtl="0" algn="l">
                        <a:spcBef>
                          <a:spcPts val="0"/>
                        </a:spcBef>
                        <a:spcAft>
                          <a:spcPts val="0"/>
                        </a:spcAft>
                        <a:buNone/>
                      </a:pPr>
                      <a:r>
                        <a:rPr lang="en"/>
                        <a:t>886.67</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nvSpPr>
        <p:spPr>
          <a:xfrm>
            <a:off x="302275" y="348450"/>
            <a:ext cx="8342700" cy="216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Now do the same, but also with the RR scheduler and a time-slice of 2.</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178" name="Google Shape;178;p34"/>
          <p:cNvSpPr txBox="1"/>
          <p:nvPr/>
        </p:nvSpPr>
        <p:spPr>
          <a:xfrm>
            <a:off x="398000" y="1704300"/>
            <a:ext cx="82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Answer in the next slides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5"/>
          <p:cNvPicPr preferRelativeResize="0"/>
          <p:nvPr/>
        </p:nvPicPr>
        <p:blipFill>
          <a:blip r:embed="rId3">
            <a:alphaModFix/>
          </a:blip>
          <a:stretch>
            <a:fillRect/>
          </a:stretch>
        </p:blipFill>
        <p:spPr>
          <a:xfrm>
            <a:off x="152400" y="152400"/>
            <a:ext cx="8839200" cy="468661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6"/>
          <p:cNvPicPr preferRelativeResize="0"/>
          <p:nvPr/>
        </p:nvPicPr>
        <p:blipFill>
          <a:blip r:embed="rId3">
            <a:alphaModFix/>
          </a:blip>
          <a:stretch>
            <a:fillRect/>
          </a:stretch>
        </p:blipFill>
        <p:spPr>
          <a:xfrm>
            <a:off x="152400" y="152400"/>
            <a:ext cx="8839200" cy="470042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7"/>
          <p:cNvPicPr preferRelativeResize="0"/>
          <p:nvPr/>
        </p:nvPicPr>
        <p:blipFill>
          <a:blip r:embed="rId3">
            <a:alphaModFix/>
          </a:blip>
          <a:stretch>
            <a:fillRect/>
          </a:stretch>
        </p:blipFill>
        <p:spPr>
          <a:xfrm>
            <a:off x="152400" y="152400"/>
            <a:ext cx="8839200" cy="4695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8"/>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nvSpPr>
        <p:spPr>
          <a:xfrm>
            <a:off x="132675" y="102050"/>
            <a:ext cx="874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Like this, CPU will keep on executing the process 0,1,2 in this order for a time slice of 2 CPU ticks and will reach the following </a:t>
            </a:r>
            <a:r>
              <a:rPr lang="en"/>
              <a:t>statistics</a:t>
            </a:r>
            <a:r>
              <a:rPr lang="en"/>
              <a:t> as mentioned in the next few screenshots: -</a:t>
            </a:r>
            <a:endParaRPr/>
          </a:p>
        </p:txBody>
      </p:sp>
      <p:pic>
        <p:nvPicPr>
          <p:cNvPr id="204" name="Google Shape;204;p39"/>
          <p:cNvPicPr preferRelativeResize="0"/>
          <p:nvPr/>
        </p:nvPicPr>
        <p:blipFill>
          <a:blip r:embed="rId3">
            <a:alphaModFix/>
          </a:blip>
          <a:stretch>
            <a:fillRect/>
          </a:stretch>
        </p:blipFill>
        <p:spPr>
          <a:xfrm>
            <a:off x="152400" y="870050"/>
            <a:ext cx="7734523" cy="3457024"/>
          </a:xfrm>
          <a:prstGeom prst="rect">
            <a:avLst/>
          </a:prstGeom>
          <a:noFill/>
          <a:ln>
            <a:noFill/>
          </a:ln>
        </p:spPr>
      </p:pic>
      <p:sp>
        <p:nvSpPr>
          <p:cNvPr id="205" name="Google Shape;205;p39"/>
          <p:cNvSpPr txBox="1"/>
          <p:nvPr/>
        </p:nvSpPr>
        <p:spPr>
          <a:xfrm>
            <a:off x="367375" y="4520975"/>
            <a:ext cx="30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u="sng"/>
              <a:t>Process 0 finished at 896.0</a:t>
            </a:r>
            <a:endParaRPr b="1" i="1" u="sng"/>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0"/>
          <p:cNvPicPr preferRelativeResize="0"/>
          <p:nvPr/>
        </p:nvPicPr>
        <p:blipFill>
          <a:blip r:embed="rId3">
            <a:alphaModFix/>
          </a:blip>
          <a:stretch>
            <a:fillRect/>
          </a:stretch>
        </p:blipFill>
        <p:spPr>
          <a:xfrm>
            <a:off x="152400" y="152400"/>
            <a:ext cx="8839200" cy="4144049"/>
          </a:xfrm>
          <a:prstGeom prst="rect">
            <a:avLst/>
          </a:prstGeom>
          <a:noFill/>
          <a:ln>
            <a:noFill/>
          </a:ln>
        </p:spPr>
      </p:pic>
      <p:sp>
        <p:nvSpPr>
          <p:cNvPr id="211" name="Google Shape;211;p40"/>
          <p:cNvSpPr txBox="1"/>
          <p:nvPr/>
        </p:nvSpPr>
        <p:spPr>
          <a:xfrm>
            <a:off x="398000" y="4520975"/>
            <a:ext cx="78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u="sng"/>
              <a:t>Process 1 finished executing at 1296.0</a:t>
            </a:r>
            <a:endParaRPr b="1" i="1" u="sng"/>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41"/>
          <p:cNvPicPr preferRelativeResize="0"/>
          <p:nvPr/>
        </p:nvPicPr>
        <p:blipFill>
          <a:blip r:embed="rId3">
            <a:alphaModFix/>
          </a:blip>
          <a:stretch>
            <a:fillRect/>
          </a:stretch>
        </p:blipFill>
        <p:spPr>
          <a:xfrm>
            <a:off x="152400" y="152400"/>
            <a:ext cx="8839200" cy="4286925"/>
          </a:xfrm>
          <a:prstGeom prst="rect">
            <a:avLst/>
          </a:prstGeom>
          <a:noFill/>
          <a:ln>
            <a:noFill/>
          </a:ln>
        </p:spPr>
      </p:pic>
      <p:sp>
        <p:nvSpPr>
          <p:cNvPr id="217" name="Google Shape;217;p41"/>
          <p:cNvSpPr txBox="1"/>
          <p:nvPr/>
        </p:nvSpPr>
        <p:spPr>
          <a:xfrm>
            <a:off x="193900" y="4551600"/>
            <a:ext cx="86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u="sng"/>
              <a:t>Process 2 completed at 1500.</a:t>
            </a:r>
            <a:r>
              <a:rPr lang="en"/>
              <a:t>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scheduler</a:t>
            </a:r>
            <a:r>
              <a:rPr b="1" lang="en" sz="3100">
                <a:solidFill>
                  <a:schemeClr val="dk1"/>
                </a:solidFill>
                <a:latin typeface="Courier New"/>
                <a:ea typeface="Courier New"/>
                <a:cs typeface="Courier New"/>
                <a:sym typeface="Courier New"/>
              </a:rPr>
              <a:t>.py</a:t>
            </a:r>
            <a:endParaRPr b="1" sz="3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Go to the </a:t>
            </a:r>
            <a:r>
              <a:rPr b="1" lang="en">
                <a:solidFill>
                  <a:schemeClr val="dk1"/>
                </a:solidFill>
                <a:latin typeface="Courier New"/>
                <a:ea typeface="Courier New"/>
                <a:cs typeface="Courier New"/>
                <a:sym typeface="Courier New"/>
              </a:rPr>
              <a:t>cpu-sched</a:t>
            </a:r>
            <a:r>
              <a:rPr lang="en">
                <a:solidFill>
                  <a:schemeClr val="dk1"/>
                </a:solidFill>
                <a:latin typeface="Comfortaa"/>
                <a:ea typeface="Comfortaa"/>
                <a:cs typeface="Comfortaa"/>
                <a:sym typeface="Comfortaa"/>
              </a:rPr>
              <a:t> sub-directory within your </a:t>
            </a:r>
            <a:r>
              <a:rPr b="1" lang="en">
                <a:solidFill>
                  <a:schemeClr val="dk1"/>
                </a:solidFill>
                <a:latin typeface="Courier New"/>
                <a:ea typeface="Courier New"/>
                <a:cs typeface="Courier New"/>
                <a:sym typeface="Courier New"/>
              </a:rPr>
              <a:t>ostep-homework</a:t>
            </a:r>
            <a:r>
              <a:rPr lang="en">
                <a:solidFill>
                  <a:schemeClr val="dk1"/>
                </a:solidFill>
                <a:latin typeface="Comfortaa"/>
                <a:ea typeface="Comfortaa"/>
                <a:cs typeface="Comfortaa"/>
                <a:sym typeface="Comfortaa"/>
              </a:rPr>
              <a:t> directory on linux.cs.pdx.edu, and read the </a:t>
            </a:r>
            <a:r>
              <a:rPr b="1" lang="en">
                <a:solidFill>
                  <a:schemeClr val="dk1"/>
                </a:solidFill>
                <a:latin typeface="Courier New"/>
                <a:ea typeface="Courier New"/>
                <a:cs typeface="Courier New"/>
                <a:sym typeface="Courier New"/>
              </a:rPr>
              <a:t>Readme.md</a:t>
            </a:r>
            <a:r>
              <a:rPr lang="en">
                <a:solidFill>
                  <a:schemeClr val="dk1"/>
                </a:solidFill>
                <a:latin typeface="Comfortaa"/>
                <a:ea typeface="Comfortaa"/>
                <a:cs typeface="Comfortaa"/>
                <a:sym typeface="Comfortaa"/>
              </a:rPr>
              <a:t> file. Read this file thoroughly and try every example shown there. The </a:t>
            </a:r>
            <a:r>
              <a:rPr b="1" lang="en">
                <a:solidFill>
                  <a:schemeClr val="dk1"/>
                </a:solidFill>
                <a:latin typeface="Courier New"/>
                <a:ea typeface="Courier New"/>
                <a:cs typeface="Courier New"/>
                <a:sym typeface="Courier New"/>
              </a:rPr>
              <a:t>scheduler.py</a:t>
            </a:r>
            <a:r>
              <a:rPr lang="en">
                <a:solidFill>
                  <a:schemeClr val="dk1"/>
                </a:solidFill>
                <a:latin typeface="Comfortaa"/>
                <a:ea typeface="Comfortaa"/>
                <a:cs typeface="Comfortaa"/>
                <a:sym typeface="Comfortaa"/>
              </a:rPr>
              <a:t> program in this sub-directory allows you to measure and compare various scheduling algorithms using metrics such as response time, turnaround time and total wait time.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Use </a:t>
            </a:r>
            <a:r>
              <a:rPr b="1" lang="en">
                <a:solidFill>
                  <a:schemeClr val="dk1"/>
                </a:solidFill>
                <a:latin typeface="Courier New"/>
                <a:ea typeface="Courier New"/>
                <a:cs typeface="Courier New"/>
                <a:sym typeface="Courier New"/>
              </a:rPr>
              <a:t>scheduler.py</a:t>
            </a:r>
            <a:r>
              <a:rPr lang="en">
                <a:solidFill>
                  <a:schemeClr val="dk1"/>
                </a:solidFill>
                <a:latin typeface="Comfortaa"/>
                <a:ea typeface="Comfortaa"/>
                <a:cs typeface="Comfortaa"/>
                <a:sym typeface="Comfortaa"/>
              </a:rPr>
              <a:t> to help answer each of the questions in this assignment.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2"/>
          <p:cNvSpPr txBox="1"/>
          <p:nvPr/>
        </p:nvSpPr>
        <p:spPr>
          <a:xfrm>
            <a:off x="81650" y="61225"/>
            <a:ext cx="89706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For the RR scheduling algorithm, we follow the steps mentioned below:-</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The execution order for the processes using RR scheduling algorithm is that processes present in the process queue will have the CPU resources to them for a specific time interval after which the next process will be allocated the CPU resources for the same time interval.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Now for calculating the Response Time and Turnaround Time for our given example, we have,:-</a:t>
            </a:r>
            <a:endParaRPr>
              <a:solidFill>
                <a:schemeClr val="dk1"/>
              </a:solidFill>
            </a:endParaRPr>
          </a:p>
          <a:p>
            <a:pPr indent="-317500" lvl="0" marL="914400" rtl="0" algn="l">
              <a:spcBef>
                <a:spcPts val="0"/>
              </a:spcBef>
              <a:spcAft>
                <a:spcPts val="0"/>
              </a:spcAft>
              <a:buClr>
                <a:schemeClr val="dk1"/>
              </a:buClr>
              <a:buSzPts val="1400"/>
              <a:buAutoNum type="alphaLcParenR"/>
            </a:pPr>
            <a:r>
              <a:rPr lang="en">
                <a:solidFill>
                  <a:schemeClr val="dk1"/>
                </a:solidFill>
              </a:rPr>
              <a:t>As the Processes enter the process queue, the RR will check the execution time for all the processes and will run the process with the proper time frame (2 in our experiment) .  </a:t>
            </a:r>
            <a:endParaRPr>
              <a:solidFill>
                <a:schemeClr val="dk1"/>
              </a:solidFill>
            </a:endParaRPr>
          </a:p>
          <a:p>
            <a:pPr indent="-317500" lvl="0" marL="914400" rtl="0" algn="l">
              <a:spcBef>
                <a:spcPts val="0"/>
              </a:spcBef>
              <a:spcAft>
                <a:spcPts val="0"/>
              </a:spcAft>
              <a:buClr>
                <a:schemeClr val="dk1"/>
              </a:buClr>
              <a:buSzPts val="1400"/>
              <a:buAutoNum type="alphaLcParenR"/>
            </a:pPr>
            <a:r>
              <a:rPr b="1" i="1" lang="en" u="sng">
                <a:solidFill>
                  <a:schemeClr val="dk1"/>
                </a:solidFill>
              </a:rPr>
              <a:t>Process 1</a:t>
            </a:r>
            <a:r>
              <a:rPr lang="en">
                <a:solidFill>
                  <a:schemeClr val="dk1"/>
                </a:solidFill>
              </a:rPr>
              <a:t> will start executing as soon as it enters the process queue. It will be executed for the given time slice of 2 after which it will be pushed to the back of the process queue. </a:t>
            </a:r>
            <a:endParaRPr>
              <a:solidFill>
                <a:schemeClr val="dk1"/>
              </a:solidFill>
            </a:endParaRPr>
          </a:p>
          <a:p>
            <a:pPr indent="-317500" lvl="0" marL="914400" rtl="0" algn="l">
              <a:spcBef>
                <a:spcPts val="0"/>
              </a:spcBef>
              <a:spcAft>
                <a:spcPts val="0"/>
              </a:spcAft>
              <a:buClr>
                <a:schemeClr val="dk1"/>
              </a:buClr>
              <a:buSzPts val="1400"/>
              <a:buAutoNum type="alphaLcParenR"/>
            </a:pPr>
            <a:r>
              <a:rPr lang="en">
                <a:solidFill>
                  <a:schemeClr val="dk1"/>
                </a:solidFill>
              </a:rPr>
              <a:t> By the time Process 1 ends, </a:t>
            </a:r>
            <a:r>
              <a:rPr b="1" i="1" lang="en" u="sng">
                <a:solidFill>
                  <a:schemeClr val="dk1"/>
                </a:solidFill>
              </a:rPr>
              <a:t>Process 2</a:t>
            </a:r>
            <a:r>
              <a:rPr lang="en">
                <a:solidFill>
                  <a:schemeClr val="dk1"/>
                </a:solidFill>
              </a:rPr>
              <a:t> present in the process queue will enter the CPU and starts executing for the time slice of 2 after which the next process in the queue (process 3) will enter the CPU and start executing.</a:t>
            </a:r>
            <a:endParaRPr>
              <a:solidFill>
                <a:schemeClr val="dk1"/>
              </a:solidFill>
            </a:endParaRPr>
          </a:p>
          <a:p>
            <a:pPr indent="-317500" lvl="0" marL="914400" rtl="0" algn="l">
              <a:spcBef>
                <a:spcPts val="0"/>
              </a:spcBef>
              <a:spcAft>
                <a:spcPts val="0"/>
              </a:spcAft>
              <a:buClr>
                <a:schemeClr val="dk1"/>
              </a:buClr>
              <a:buSzPts val="1400"/>
              <a:buAutoNum type="alphaLcParenR"/>
            </a:pPr>
            <a:r>
              <a:rPr lang="en">
                <a:solidFill>
                  <a:schemeClr val="dk1"/>
                </a:solidFill>
              </a:rPr>
              <a:t>As process 2 finishes execution for 2 seconds, </a:t>
            </a:r>
            <a:r>
              <a:rPr b="1" i="1" lang="en" u="sng">
                <a:solidFill>
                  <a:schemeClr val="dk1"/>
                </a:solidFill>
              </a:rPr>
              <a:t>Process 3</a:t>
            </a:r>
            <a:r>
              <a:rPr lang="en">
                <a:solidFill>
                  <a:schemeClr val="dk1"/>
                </a:solidFill>
              </a:rPr>
              <a:t> present in the process queue enters the CPU and starts executing its instructions for a time slice of 2.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This cycle will continue until some of the processes finish their instructions to be executed after which they enter the DONE state and other processes of the queue will keep on continuing in the same fashion.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aphicFrame>
        <p:nvGraphicFramePr>
          <p:cNvPr id="227" name="Google Shape;227;p43"/>
          <p:cNvGraphicFramePr/>
          <p:nvPr/>
        </p:nvGraphicFramePr>
        <p:xfrm>
          <a:off x="952500" y="36060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596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896</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798</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1298</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1500</a:t>
                      </a:r>
                      <a:endParaRPr/>
                    </a:p>
                  </a:txBody>
                  <a:tcPr marT="91425" marB="91425" marR="91425" marL="91425"/>
                </a:tc>
              </a:tr>
            </a:tbl>
          </a:graphicData>
        </a:graphic>
      </p:graphicFrame>
      <p:graphicFrame>
        <p:nvGraphicFramePr>
          <p:cNvPr id="228" name="Google Shape;228;p43"/>
          <p:cNvGraphicFramePr/>
          <p:nvPr/>
        </p:nvGraphicFramePr>
        <p:xfrm>
          <a:off x="2235200" y="3025875"/>
          <a:ext cx="3000000" cy="3000000"/>
        </p:xfrm>
        <a:graphic>
          <a:graphicData uri="http://schemas.openxmlformats.org/drawingml/2006/table">
            <a:tbl>
              <a:tblPr>
                <a:noFill/>
                <a:tableStyleId>{B4CF4A52-6F18-4C98-90B5-108384C2988F}</a:tableStyleId>
              </a:tblPr>
              <a:tblGrid>
                <a:gridCol w="1416300"/>
                <a:gridCol w="1431275"/>
                <a:gridCol w="1724575"/>
              </a:tblGrid>
              <a:tr h="630000">
                <a:tc>
                  <a:txBody>
                    <a:bodyPr/>
                    <a:lstStyle/>
                    <a:p>
                      <a:pPr indent="0" lvl="0" marL="0" rtl="0" algn="l">
                        <a:spcBef>
                          <a:spcPts val="0"/>
                        </a:spcBef>
                        <a:spcAft>
                          <a:spcPts val="0"/>
                        </a:spcAft>
                        <a:buNone/>
                      </a:pPr>
                      <a:r>
                        <a:rPr lang="en"/>
                        <a:t>Average Wait Time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Average Response time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Average Turnaround Time</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731.33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1231.33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4"/>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4</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For what types of workloads does SJF deliver the same turnaround times as FIFO?</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SJF will have the same turnaround time as FIFO when all of the processes in the process queue are of the same size. (eg: - 3 </a:t>
            </a:r>
            <a:r>
              <a:rPr lang="en" sz="1800">
                <a:latin typeface="Comfortaa"/>
                <a:ea typeface="Comfortaa"/>
                <a:cs typeface="Comfortaa"/>
                <a:sym typeface="Comfortaa"/>
              </a:rPr>
              <a:t>processes</a:t>
            </a:r>
            <a:r>
              <a:rPr lang="en" sz="1800">
                <a:latin typeface="Comfortaa"/>
                <a:ea typeface="Comfortaa"/>
                <a:cs typeface="Comfortaa"/>
                <a:sym typeface="Comfortaa"/>
              </a:rPr>
              <a:t> of same instruction size - 400 each enter the process queue)</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SJF can also have the same turnaround time as FIFO when the jobs monotonically increase in size. (eg: - the shortest job arrives first, then the second shortest, then the third shortest and so on)</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234" name="Google Shape;234;p44"/>
          <p:cNvSpPr txBox="1"/>
          <p:nvPr/>
        </p:nvSpPr>
        <p:spPr>
          <a:xfrm>
            <a:off x="449025" y="1571625"/>
            <a:ext cx="81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 name="Google Shape;235;p44"/>
          <p:cNvSpPr txBox="1"/>
          <p:nvPr/>
        </p:nvSpPr>
        <p:spPr>
          <a:xfrm>
            <a:off x="1509575" y="4182475"/>
            <a:ext cx="1776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 </a:t>
            </a:r>
            <a:r>
              <a:rPr lang="en"/>
              <a:t>observations</a:t>
            </a:r>
            <a:r>
              <a:rPr lang="en"/>
              <a:t> here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45"/>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aphicFrame>
        <p:nvGraphicFramePr>
          <p:cNvPr id="245" name="Google Shape;245;p46"/>
          <p:cNvGraphicFramePr/>
          <p:nvPr/>
        </p:nvGraphicFramePr>
        <p:xfrm>
          <a:off x="850425" y="70865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1200</a:t>
                      </a:r>
                      <a:endParaRPr/>
                    </a:p>
                  </a:txBody>
                  <a:tcPr marT="91425" marB="91425" marR="91425" marL="91425"/>
                </a:tc>
              </a:tr>
            </a:tbl>
          </a:graphicData>
        </a:graphic>
      </p:graphicFrame>
      <p:graphicFrame>
        <p:nvGraphicFramePr>
          <p:cNvPr id="246" name="Google Shape;246;p46"/>
          <p:cNvGraphicFramePr/>
          <p:nvPr/>
        </p:nvGraphicFramePr>
        <p:xfrm>
          <a:off x="891275" y="345215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1200</a:t>
                      </a:r>
                      <a:endParaRPr/>
                    </a:p>
                  </a:txBody>
                  <a:tcPr marT="91425" marB="91425" marR="91425" marL="91425"/>
                </a:tc>
              </a:tr>
            </a:tbl>
          </a:graphicData>
        </a:graphic>
      </p:graphicFrame>
      <p:sp>
        <p:nvSpPr>
          <p:cNvPr id="247" name="Google Shape;247;p46"/>
          <p:cNvSpPr txBox="1"/>
          <p:nvPr/>
        </p:nvSpPr>
        <p:spPr>
          <a:xfrm>
            <a:off x="850425" y="40825"/>
            <a:ext cx="691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FIFO scheduling algorithm with equal instruction lengths of all processes: -</a:t>
            </a:r>
            <a:endParaRPr/>
          </a:p>
          <a:p>
            <a:pPr indent="0" lvl="0" marL="0" rtl="0" algn="l">
              <a:spcBef>
                <a:spcPts val="0"/>
              </a:spcBef>
              <a:spcAft>
                <a:spcPts val="0"/>
              </a:spcAft>
              <a:buNone/>
            </a:pPr>
            <a:r>
              <a:rPr lang="en"/>
              <a:t>python3 scheduler.py -p FIFO -l 400,400,400 -c</a:t>
            </a:r>
            <a:endParaRPr/>
          </a:p>
        </p:txBody>
      </p:sp>
      <p:sp>
        <p:nvSpPr>
          <p:cNvPr id="248" name="Google Shape;248;p46"/>
          <p:cNvSpPr txBox="1"/>
          <p:nvPr/>
        </p:nvSpPr>
        <p:spPr>
          <a:xfrm>
            <a:off x="891275" y="2825800"/>
            <a:ext cx="719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SJF Scheduling algorithm </a:t>
            </a:r>
            <a:r>
              <a:rPr lang="en">
                <a:solidFill>
                  <a:schemeClr val="dk1"/>
                </a:solidFill>
              </a:rPr>
              <a:t>with equal instruction lengths of all processes: -</a:t>
            </a:r>
            <a:endParaRPr/>
          </a:p>
          <a:p>
            <a:pPr indent="0" lvl="0" marL="0" rtl="0" algn="l">
              <a:spcBef>
                <a:spcPts val="0"/>
              </a:spcBef>
              <a:spcAft>
                <a:spcPts val="0"/>
              </a:spcAft>
              <a:buNone/>
            </a:pPr>
            <a:r>
              <a:rPr lang="en"/>
              <a:t>python3 scheduler.py -p SJF -l 400,400,400 -c</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7"/>
          <p:cNvSpPr txBox="1"/>
          <p:nvPr/>
        </p:nvSpPr>
        <p:spPr>
          <a:xfrm>
            <a:off x="602750" y="180825"/>
            <a:ext cx="80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final results after performing the required experiments is given below:-</a:t>
            </a:r>
            <a:endParaRPr/>
          </a:p>
        </p:txBody>
      </p:sp>
      <p:graphicFrame>
        <p:nvGraphicFramePr>
          <p:cNvPr id="254" name="Google Shape;254;p47"/>
          <p:cNvGraphicFramePr/>
          <p:nvPr/>
        </p:nvGraphicFramePr>
        <p:xfrm>
          <a:off x="687175" y="908275"/>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Average Wait Time</a:t>
                      </a:r>
                      <a:endParaRPr/>
                    </a:p>
                  </a:txBody>
                  <a:tcPr marT="91425" marB="91425" marR="91425" marL="91425"/>
                </a:tc>
                <a:tc>
                  <a:txBody>
                    <a:bodyPr/>
                    <a:lstStyle/>
                    <a:p>
                      <a:pPr indent="0" lvl="0" marL="0" rtl="0" algn="l">
                        <a:spcBef>
                          <a:spcPts val="0"/>
                        </a:spcBef>
                        <a:spcAft>
                          <a:spcPts val="0"/>
                        </a:spcAft>
                        <a:buNone/>
                      </a:pPr>
                      <a:r>
                        <a:rPr lang="en"/>
                        <a:t>Average Response Time</a:t>
                      </a:r>
                      <a:endParaRPr/>
                    </a:p>
                  </a:txBody>
                  <a:tcPr marT="91425" marB="91425" marR="91425" marL="91425"/>
                </a:tc>
                <a:tc>
                  <a:txBody>
                    <a:bodyPr/>
                    <a:lstStyle/>
                    <a:p>
                      <a:pPr indent="0" lvl="0" marL="0" rtl="0" algn="l">
                        <a:spcBef>
                          <a:spcPts val="0"/>
                        </a:spcBef>
                        <a:spcAft>
                          <a:spcPts val="0"/>
                        </a:spcAft>
                        <a:buNone/>
                      </a:pPr>
                      <a:r>
                        <a:rPr lang="en"/>
                        <a:t>Average Turnaround Time</a:t>
                      </a:r>
                      <a:endParaRPr/>
                    </a:p>
                  </a:txBody>
                  <a:tcPr marT="91425" marB="91425" marR="91425" marL="91425"/>
                </a:tc>
              </a:tr>
              <a:tr h="381000">
                <a:tc>
                  <a:txBody>
                    <a:bodyPr/>
                    <a:lstStyle/>
                    <a:p>
                      <a:pPr indent="0" lvl="0" marL="0" rtl="0" algn="l">
                        <a:spcBef>
                          <a:spcPts val="0"/>
                        </a:spcBef>
                        <a:spcAft>
                          <a:spcPts val="0"/>
                        </a:spcAft>
                        <a:buNone/>
                      </a:pPr>
                      <a:r>
                        <a:rPr lang="en"/>
                        <a:t>SJF</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FIFO</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8"/>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aphicFrame>
        <p:nvGraphicFramePr>
          <p:cNvPr id="264" name="Google Shape;264;p49"/>
          <p:cNvGraphicFramePr/>
          <p:nvPr/>
        </p:nvGraphicFramePr>
        <p:xfrm>
          <a:off x="850425" y="70865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rPr lang="en"/>
                        <a:t>1200</a:t>
                      </a:r>
                      <a:endParaRPr/>
                    </a:p>
                  </a:txBody>
                  <a:tcPr marT="91425" marB="91425" marR="91425" marL="91425"/>
                </a:tc>
              </a:tr>
            </a:tbl>
          </a:graphicData>
        </a:graphic>
      </p:graphicFrame>
      <p:graphicFrame>
        <p:nvGraphicFramePr>
          <p:cNvPr id="265" name="Google Shape;265;p49"/>
          <p:cNvGraphicFramePr/>
          <p:nvPr/>
        </p:nvGraphicFramePr>
        <p:xfrm>
          <a:off x="891275" y="345215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2</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2</a:t>
                      </a:r>
                      <a:r>
                        <a:rPr lang="en"/>
                        <a:t>00</a:t>
                      </a:r>
                      <a:endParaRPr/>
                    </a:p>
                  </a:txBody>
                  <a:tcPr marT="91425" marB="91425" marR="91425" marL="91425"/>
                </a:tc>
                <a:tc>
                  <a:txBody>
                    <a:bodyPr/>
                    <a:lstStyle/>
                    <a:p>
                      <a:pPr indent="0" lvl="0" marL="0" rtl="0" algn="l">
                        <a:spcBef>
                          <a:spcPts val="0"/>
                        </a:spcBef>
                        <a:spcAft>
                          <a:spcPts val="0"/>
                        </a:spcAft>
                        <a:buNone/>
                      </a:pPr>
                      <a:r>
                        <a:rPr lang="en"/>
                        <a:t>2</a:t>
                      </a:r>
                      <a:r>
                        <a:rPr lang="en"/>
                        <a:t>00</a:t>
                      </a:r>
                      <a:endParaRPr/>
                    </a:p>
                  </a:txBody>
                  <a:tcPr marT="91425" marB="91425" marR="91425" marL="91425"/>
                </a:tc>
                <a:tc>
                  <a:txBody>
                    <a:bodyPr/>
                    <a:lstStyle/>
                    <a:p>
                      <a:pPr indent="0" lvl="0" marL="0" rtl="0" algn="l">
                        <a:spcBef>
                          <a:spcPts val="0"/>
                        </a:spcBef>
                        <a:spcAft>
                          <a:spcPts val="0"/>
                        </a:spcAft>
                        <a:buNone/>
                      </a:pPr>
                      <a:r>
                        <a:rPr lang="en"/>
                        <a:t>6</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6</a:t>
                      </a:r>
                      <a:r>
                        <a:rPr lang="en"/>
                        <a:t>00</a:t>
                      </a:r>
                      <a:endParaRPr/>
                    </a:p>
                  </a:txBody>
                  <a:tcPr marT="91425" marB="91425" marR="91425" marL="91425"/>
                </a:tc>
                <a:tc>
                  <a:txBody>
                    <a:bodyPr/>
                    <a:lstStyle/>
                    <a:p>
                      <a:pPr indent="0" lvl="0" marL="0" rtl="0" algn="l">
                        <a:spcBef>
                          <a:spcPts val="0"/>
                        </a:spcBef>
                        <a:spcAft>
                          <a:spcPts val="0"/>
                        </a:spcAft>
                        <a:buNone/>
                      </a:pPr>
                      <a:r>
                        <a:rPr lang="en"/>
                        <a:t>6</a:t>
                      </a:r>
                      <a:r>
                        <a:rPr lang="en"/>
                        <a:t>00</a:t>
                      </a:r>
                      <a:endParaRPr/>
                    </a:p>
                  </a:txBody>
                  <a:tcPr marT="91425" marB="91425" marR="91425" marL="91425"/>
                </a:tc>
                <a:tc>
                  <a:txBody>
                    <a:bodyPr/>
                    <a:lstStyle/>
                    <a:p>
                      <a:pPr indent="0" lvl="0" marL="0" rtl="0" algn="l">
                        <a:spcBef>
                          <a:spcPts val="0"/>
                        </a:spcBef>
                        <a:spcAft>
                          <a:spcPts val="0"/>
                        </a:spcAft>
                        <a:buNone/>
                      </a:pPr>
                      <a:r>
                        <a:rPr lang="en"/>
                        <a:t>1200</a:t>
                      </a:r>
                      <a:endParaRPr/>
                    </a:p>
                  </a:txBody>
                  <a:tcPr marT="91425" marB="91425" marR="91425" marL="91425"/>
                </a:tc>
              </a:tr>
            </a:tbl>
          </a:graphicData>
        </a:graphic>
      </p:graphicFrame>
      <p:sp>
        <p:nvSpPr>
          <p:cNvPr id="266" name="Google Shape;266;p49"/>
          <p:cNvSpPr txBox="1"/>
          <p:nvPr/>
        </p:nvSpPr>
        <p:spPr>
          <a:xfrm>
            <a:off x="850425" y="40825"/>
            <a:ext cx="691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FIFO scheduling algorithm with equal instruction lengths of all processes: -</a:t>
            </a:r>
            <a:endParaRPr/>
          </a:p>
          <a:p>
            <a:pPr indent="0" lvl="0" marL="0" rtl="0" algn="l">
              <a:spcBef>
                <a:spcPts val="0"/>
              </a:spcBef>
              <a:spcAft>
                <a:spcPts val="0"/>
              </a:spcAft>
              <a:buNone/>
            </a:pPr>
            <a:r>
              <a:rPr lang="en"/>
              <a:t>python3 scheduler.py -p FIFO -l 400,400,400 -c</a:t>
            </a:r>
            <a:endParaRPr/>
          </a:p>
        </p:txBody>
      </p:sp>
      <p:sp>
        <p:nvSpPr>
          <p:cNvPr id="267" name="Google Shape;267;p49"/>
          <p:cNvSpPr txBox="1"/>
          <p:nvPr/>
        </p:nvSpPr>
        <p:spPr>
          <a:xfrm>
            <a:off x="891275" y="2825800"/>
            <a:ext cx="719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SJF Scheduling algorithm </a:t>
            </a:r>
            <a:r>
              <a:rPr lang="en">
                <a:solidFill>
                  <a:schemeClr val="dk1"/>
                </a:solidFill>
              </a:rPr>
              <a:t>with equal instruction lengths of all processes: -</a:t>
            </a:r>
            <a:endParaRPr/>
          </a:p>
          <a:p>
            <a:pPr indent="0" lvl="0" marL="0" rtl="0" algn="l">
              <a:spcBef>
                <a:spcPts val="0"/>
              </a:spcBef>
              <a:spcAft>
                <a:spcPts val="0"/>
              </a:spcAft>
              <a:buNone/>
            </a:pPr>
            <a:r>
              <a:rPr lang="en"/>
              <a:t>python3 scheduler.py -p SJF -l 400,400,400 -c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0"/>
          <p:cNvSpPr txBox="1"/>
          <p:nvPr/>
        </p:nvSpPr>
        <p:spPr>
          <a:xfrm>
            <a:off x="602750" y="180825"/>
            <a:ext cx="80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final results after performing the required experiments is given below:-</a:t>
            </a:r>
            <a:endParaRPr/>
          </a:p>
        </p:txBody>
      </p:sp>
      <p:graphicFrame>
        <p:nvGraphicFramePr>
          <p:cNvPr id="273" name="Google Shape;273;p50"/>
          <p:cNvGraphicFramePr/>
          <p:nvPr/>
        </p:nvGraphicFramePr>
        <p:xfrm>
          <a:off x="687175" y="908275"/>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Average Wait Time</a:t>
                      </a:r>
                      <a:endParaRPr/>
                    </a:p>
                  </a:txBody>
                  <a:tcPr marT="91425" marB="91425" marR="91425" marL="91425"/>
                </a:tc>
                <a:tc>
                  <a:txBody>
                    <a:bodyPr/>
                    <a:lstStyle/>
                    <a:p>
                      <a:pPr indent="0" lvl="0" marL="0" rtl="0" algn="l">
                        <a:spcBef>
                          <a:spcPts val="0"/>
                        </a:spcBef>
                        <a:spcAft>
                          <a:spcPts val="0"/>
                        </a:spcAft>
                        <a:buNone/>
                      </a:pPr>
                      <a:r>
                        <a:rPr lang="en"/>
                        <a:t>Average Response Time</a:t>
                      </a:r>
                      <a:endParaRPr/>
                    </a:p>
                  </a:txBody>
                  <a:tcPr marT="91425" marB="91425" marR="91425" marL="91425"/>
                </a:tc>
                <a:tc>
                  <a:txBody>
                    <a:bodyPr/>
                    <a:lstStyle/>
                    <a:p>
                      <a:pPr indent="0" lvl="0" marL="0" rtl="0" algn="l">
                        <a:spcBef>
                          <a:spcPts val="0"/>
                        </a:spcBef>
                        <a:spcAft>
                          <a:spcPts val="0"/>
                        </a:spcAft>
                        <a:buNone/>
                      </a:pPr>
                      <a:r>
                        <a:rPr lang="en"/>
                        <a:t>Average Turnaround Time</a:t>
                      </a:r>
                      <a:endParaRPr/>
                    </a:p>
                  </a:txBody>
                  <a:tcPr marT="91425" marB="91425" marR="91425" marL="91425"/>
                </a:tc>
              </a:tr>
              <a:tr h="381000">
                <a:tc>
                  <a:txBody>
                    <a:bodyPr/>
                    <a:lstStyle/>
                    <a:p>
                      <a:pPr indent="0" lvl="0" marL="0" rtl="0" algn="l">
                        <a:spcBef>
                          <a:spcPts val="0"/>
                        </a:spcBef>
                        <a:spcAft>
                          <a:spcPts val="0"/>
                        </a:spcAft>
                        <a:buNone/>
                      </a:pPr>
                      <a:r>
                        <a:rPr lang="en"/>
                        <a:t>SJF</a:t>
                      </a:r>
                      <a:endParaRPr/>
                    </a:p>
                  </a:txBody>
                  <a:tcPr marT="91425" marB="91425" marR="91425" marL="91425"/>
                </a:tc>
                <a:tc>
                  <a:txBody>
                    <a:bodyPr/>
                    <a:lstStyle/>
                    <a:p>
                      <a:pPr indent="0" lvl="0" marL="0" rtl="0" algn="l">
                        <a:spcBef>
                          <a:spcPts val="0"/>
                        </a:spcBef>
                        <a:spcAft>
                          <a:spcPts val="0"/>
                        </a:spcAft>
                        <a:buNone/>
                      </a:pPr>
                      <a:r>
                        <a:rPr lang="en"/>
                        <a:t>266.67</a:t>
                      </a:r>
                      <a:endParaRPr/>
                    </a:p>
                  </a:txBody>
                  <a:tcPr marT="91425" marB="91425" marR="91425" marL="91425"/>
                </a:tc>
                <a:tc>
                  <a:txBody>
                    <a:bodyPr/>
                    <a:lstStyle/>
                    <a:p>
                      <a:pPr indent="0" lvl="0" marL="0" rtl="0" algn="l">
                        <a:spcBef>
                          <a:spcPts val="0"/>
                        </a:spcBef>
                        <a:spcAft>
                          <a:spcPts val="0"/>
                        </a:spcAft>
                        <a:buNone/>
                      </a:pPr>
                      <a:r>
                        <a:rPr lang="en"/>
                        <a:t>266.67</a:t>
                      </a:r>
                      <a:endParaRPr/>
                    </a:p>
                  </a:txBody>
                  <a:tcPr marT="91425" marB="91425" marR="91425" marL="91425"/>
                </a:tc>
                <a:tc>
                  <a:txBody>
                    <a:bodyPr/>
                    <a:lstStyle/>
                    <a:p>
                      <a:pPr indent="0" lvl="0" marL="0" rtl="0" algn="l">
                        <a:spcBef>
                          <a:spcPts val="0"/>
                        </a:spcBef>
                        <a:spcAft>
                          <a:spcPts val="0"/>
                        </a:spcAft>
                        <a:buNone/>
                      </a:pPr>
                      <a:r>
                        <a:rPr lang="en"/>
                        <a:t>666.67</a:t>
                      </a:r>
                      <a:endParaRPr/>
                    </a:p>
                  </a:txBody>
                  <a:tcPr marT="91425" marB="91425" marR="91425" marL="91425"/>
                </a:tc>
              </a:tr>
              <a:tr h="381000">
                <a:tc>
                  <a:txBody>
                    <a:bodyPr/>
                    <a:lstStyle/>
                    <a:p>
                      <a:pPr indent="0" lvl="0" marL="0" rtl="0" algn="l">
                        <a:spcBef>
                          <a:spcPts val="0"/>
                        </a:spcBef>
                        <a:spcAft>
                          <a:spcPts val="0"/>
                        </a:spcAft>
                        <a:buNone/>
                      </a:pPr>
                      <a:r>
                        <a:rPr lang="en"/>
                        <a:t>FIFO</a:t>
                      </a:r>
                      <a:endParaRPr/>
                    </a:p>
                  </a:txBody>
                  <a:tcPr marT="91425" marB="91425" marR="91425" marL="91425"/>
                </a:tc>
                <a:tc>
                  <a:txBody>
                    <a:bodyPr/>
                    <a:lstStyle/>
                    <a:p>
                      <a:pPr indent="0" lvl="0" marL="0" rtl="0" algn="l">
                        <a:spcBef>
                          <a:spcPts val="0"/>
                        </a:spcBef>
                        <a:spcAft>
                          <a:spcPts val="0"/>
                        </a:spcAft>
                        <a:buNone/>
                      </a:pPr>
                      <a:r>
                        <a:rPr lang="en"/>
                        <a:t>266.67</a:t>
                      </a:r>
                      <a:endParaRPr/>
                    </a:p>
                  </a:txBody>
                  <a:tcPr marT="91425" marB="91425" marR="91425" marL="91425"/>
                </a:tc>
                <a:tc>
                  <a:txBody>
                    <a:bodyPr/>
                    <a:lstStyle/>
                    <a:p>
                      <a:pPr indent="0" lvl="0" marL="0" rtl="0" algn="l">
                        <a:spcBef>
                          <a:spcPts val="0"/>
                        </a:spcBef>
                        <a:spcAft>
                          <a:spcPts val="0"/>
                        </a:spcAft>
                        <a:buNone/>
                      </a:pPr>
                      <a:r>
                        <a:rPr lang="en"/>
                        <a:t>266.67</a:t>
                      </a:r>
                      <a:endParaRPr/>
                    </a:p>
                  </a:txBody>
                  <a:tcPr marT="91425" marB="91425" marR="91425" marL="91425"/>
                </a:tc>
                <a:tc>
                  <a:txBody>
                    <a:bodyPr/>
                    <a:lstStyle/>
                    <a:p>
                      <a:pPr indent="0" lvl="0" marL="0" rtl="0" algn="l">
                        <a:spcBef>
                          <a:spcPts val="0"/>
                        </a:spcBef>
                        <a:spcAft>
                          <a:spcPts val="0"/>
                        </a:spcAft>
                        <a:buNone/>
                      </a:pPr>
                      <a:r>
                        <a:rPr lang="en"/>
                        <a:t>666.67</a:t>
                      </a:r>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1"/>
          <p:cNvSpPr txBox="1"/>
          <p:nvPr/>
        </p:nvSpPr>
        <p:spPr>
          <a:xfrm>
            <a:off x="326900" y="239625"/>
            <a:ext cx="8342700" cy="598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For what types of workloads and quantum lengths does </a:t>
            </a:r>
            <a:r>
              <a:rPr b="1" lang="en" sz="1800">
                <a:solidFill>
                  <a:schemeClr val="dk1"/>
                </a:solidFill>
                <a:latin typeface="Comfortaa"/>
                <a:ea typeface="Comfortaa"/>
                <a:cs typeface="Comfortaa"/>
                <a:sym typeface="Comfortaa"/>
              </a:rPr>
              <a:t>SJF</a:t>
            </a:r>
            <a:r>
              <a:rPr lang="en" sz="1800">
                <a:solidFill>
                  <a:schemeClr val="dk1"/>
                </a:solidFill>
                <a:latin typeface="Comfortaa"/>
                <a:ea typeface="Comfortaa"/>
                <a:cs typeface="Comfortaa"/>
                <a:sym typeface="Comfortaa"/>
              </a:rPr>
              <a:t> deliver the same response times as </a:t>
            </a:r>
            <a:r>
              <a:rPr b="1" lang="en" sz="1800">
                <a:solidFill>
                  <a:schemeClr val="dk1"/>
                </a:solidFill>
                <a:latin typeface="Comfortaa"/>
                <a:ea typeface="Comfortaa"/>
                <a:cs typeface="Comfortaa"/>
                <a:sym typeface="Comfortaa"/>
              </a:rPr>
              <a:t>RR</a:t>
            </a:r>
            <a:r>
              <a:rPr lang="en" sz="1800">
                <a:solidFill>
                  <a:schemeClr val="dk1"/>
                </a:solidFill>
                <a:latin typeface="Comfortaa"/>
                <a:ea typeface="Comfortaa"/>
                <a:cs typeface="Comfortaa"/>
                <a:sym typeface="Comfortaa"/>
              </a:rPr>
              <a:t>?</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SJF delivers the same response time as RR when the scheduling time quantum of RR is greater than the largest job to be serviced.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This enables that there is no preemption in round robin meaning the RR functions in a fashion which will yield results as that of SJF.</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This is possible only when the jobs arrive in the process queue in the order of increasing job size.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This can be explained by the next screenshots.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279" name="Google Shape;279;p51"/>
          <p:cNvSpPr txBox="1"/>
          <p:nvPr/>
        </p:nvSpPr>
        <p:spPr>
          <a:xfrm>
            <a:off x="469450" y="1245050"/>
            <a:ext cx="851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0" name="Google Shape;280;p51"/>
          <p:cNvSpPr txBox="1"/>
          <p:nvPr/>
        </p:nvSpPr>
        <p:spPr>
          <a:xfrm>
            <a:off x="1516800" y="4204150"/>
            <a:ext cx="66087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 exactly. Essentially this turns RR into an algorithm that is no longer RR.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312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Compute the response time and turnaround time when running three jobs of length 400 with the SJF and FIFO schedulers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graphicFrame>
        <p:nvGraphicFramePr>
          <p:cNvPr id="75" name="Google Shape;75;p16"/>
          <p:cNvGraphicFramePr/>
          <p:nvPr/>
        </p:nvGraphicFramePr>
        <p:xfrm>
          <a:off x="952500" y="2000250"/>
          <a:ext cx="3000000" cy="3000000"/>
        </p:xfrm>
        <a:graphic>
          <a:graphicData uri="http://schemas.openxmlformats.org/drawingml/2006/table">
            <a:tbl>
              <a:tblPr>
                <a:noFill/>
                <a:tableStyleId>{B4CF4A52-6F18-4C98-90B5-108384C2988F}</a:tableStyleId>
              </a:tblPr>
              <a:tblGrid>
                <a:gridCol w="1099950"/>
                <a:gridCol w="1431275"/>
                <a:gridCol w="1724575"/>
              </a:tblGrid>
              <a:tr h="3861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96200">
                <a:tc>
                  <a:txBody>
                    <a:bodyPr/>
                    <a:lstStyle/>
                    <a:p>
                      <a:pPr indent="0" lvl="0" marL="0" rtl="0" algn="l">
                        <a:spcBef>
                          <a:spcPts val="0"/>
                        </a:spcBef>
                        <a:spcAft>
                          <a:spcPts val="0"/>
                        </a:spcAft>
                        <a:buNone/>
                      </a:pPr>
                      <a:r>
                        <a:rPr lang="en"/>
                        <a:t>SJF</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t>FIFO</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6" name="Google Shape;76;p16"/>
          <p:cNvSpPr txBox="1"/>
          <p:nvPr/>
        </p:nvSpPr>
        <p:spPr>
          <a:xfrm>
            <a:off x="785825" y="3694350"/>
            <a:ext cx="555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Answer in the next few slides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52"/>
          <p:cNvPicPr preferRelativeResize="0"/>
          <p:nvPr/>
        </p:nvPicPr>
        <p:blipFill>
          <a:blip r:embed="rId3">
            <a:alphaModFix/>
          </a:blip>
          <a:stretch>
            <a:fillRect/>
          </a:stretch>
        </p:blipFill>
        <p:spPr>
          <a:xfrm>
            <a:off x="152400" y="152400"/>
            <a:ext cx="8839200" cy="468201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53"/>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54"/>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5"/>
          <p:cNvPicPr preferRelativeResize="0"/>
          <p:nvPr/>
        </p:nvPicPr>
        <p:blipFill>
          <a:blip r:embed="rId3">
            <a:alphaModFix/>
          </a:blip>
          <a:stretch>
            <a:fillRect/>
          </a:stretch>
        </p:blipFill>
        <p:spPr>
          <a:xfrm>
            <a:off x="152400" y="152400"/>
            <a:ext cx="8839200" cy="468661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graphicFrame>
        <p:nvGraphicFramePr>
          <p:cNvPr id="305" name="Google Shape;305;p56"/>
          <p:cNvGraphicFramePr/>
          <p:nvPr/>
        </p:nvGraphicFramePr>
        <p:xfrm>
          <a:off x="850425" y="70865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300</a:t>
                      </a:r>
                      <a:endParaRPr/>
                    </a:p>
                  </a:txBody>
                  <a:tcPr marT="91425" marB="91425" marR="91425" marL="91425"/>
                </a:tc>
                <a:tc>
                  <a:txBody>
                    <a:bodyPr/>
                    <a:lstStyle/>
                    <a:p>
                      <a:pPr indent="0" lvl="0" marL="0" rtl="0" algn="l">
                        <a:spcBef>
                          <a:spcPts val="0"/>
                        </a:spcBef>
                        <a:spcAft>
                          <a:spcPts val="0"/>
                        </a:spcAft>
                        <a:buNone/>
                      </a:pPr>
                      <a:r>
                        <a:rPr lang="en"/>
                        <a:t>300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1500</a:t>
                      </a:r>
                      <a:endParaRPr/>
                    </a:p>
                  </a:txBody>
                  <a:tcPr marT="91425" marB="91425" marR="91425" marL="91425"/>
                </a:tc>
              </a:tr>
            </a:tbl>
          </a:graphicData>
        </a:graphic>
      </p:graphicFrame>
      <p:graphicFrame>
        <p:nvGraphicFramePr>
          <p:cNvPr id="306" name="Google Shape;306;p56"/>
          <p:cNvGraphicFramePr/>
          <p:nvPr/>
        </p:nvGraphicFramePr>
        <p:xfrm>
          <a:off x="891275" y="345215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300</a:t>
                      </a:r>
                      <a:endParaRPr/>
                    </a:p>
                  </a:txBody>
                  <a:tcPr marT="91425" marB="91425" marR="91425" marL="91425"/>
                </a:tc>
                <a:tc>
                  <a:txBody>
                    <a:bodyPr/>
                    <a:lstStyle/>
                    <a:p>
                      <a:pPr indent="0" lvl="0" marL="0" rtl="0" algn="l">
                        <a:spcBef>
                          <a:spcPts val="0"/>
                        </a:spcBef>
                        <a:spcAft>
                          <a:spcPts val="0"/>
                        </a:spcAft>
                        <a:buNone/>
                      </a:pPr>
                      <a:r>
                        <a:rPr lang="en"/>
                        <a:t>300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1500</a:t>
                      </a:r>
                      <a:endParaRPr/>
                    </a:p>
                  </a:txBody>
                  <a:tcPr marT="91425" marB="91425" marR="91425" marL="91425"/>
                </a:tc>
              </a:tr>
            </a:tbl>
          </a:graphicData>
        </a:graphic>
      </p:graphicFrame>
      <p:sp>
        <p:nvSpPr>
          <p:cNvPr id="307" name="Google Shape;307;p56"/>
          <p:cNvSpPr txBox="1"/>
          <p:nvPr/>
        </p:nvSpPr>
        <p:spPr>
          <a:xfrm>
            <a:off x="850425" y="93050"/>
            <a:ext cx="554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SJF scheduling algorithm: -</a:t>
            </a:r>
            <a:endParaRPr/>
          </a:p>
          <a:p>
            <a:pPr indent="0" lvl="0" marL="0" rtl="0" algn="l">
              <a:spcBef>
                <a:spcPts val="0"/>
              </a:spcBef>
              <a:spcAft>
                <a:spcPts val="0"/>
              </a:spcAft>
              <a:buNone/>
            </a:pPr>
            <a:r>
              <a:rPr lang="en"/>
              <a:t>python3 scheduler.py -p RR -l 300,500,700 -c &gt; SJF</a:t>
            </a:r>
            <a:endParaRPr/>
          </a:p>
        </p:txBody>
      </p:sp>
      <p:sp>
        <p:nvSpPr>
          <p:cNvPr id="308" name="Google Shape;308;p56"/>
          <p:cNvSpPr txBox="1"/>
          <p:nvPr/>
        </p:nvSpPr>
        <p:spPr>
          <a:xfrm>
            <a:off x="891275" y="2825800"/>
            <a:ext cx="589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RR Scheduling algorithm: -</a:t>
            </a:r>
            <a:endParaRPr/>
          </a:p>
          <a:p>
            <a:pPr indent="0" lvl="0" marL="0" rtl="0" algn="l">
              <a:spcBef>
                <a:spcPts val="0"/>
              </a:spcBef>
              <a:spcAft>
                <a:spcPts val="0"/>
              </a:spcAft>
              <a:buNone/>
            </a:pPr>
            <a:r>
              <a:rPr lang="en"/>
              <a:t>python3 scheduler.py -p RR -l 300,500,700 -q 700 -c &gt;RR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7"/>
          <p:cNvSpPr txBox="1"/>
          <p:nvPr/>
        </p:nvSpPr>
        <p:spPr>
          <a:xfrm>
            <a:off x="326900" y="239625"/>
            <a:ext cx="8342700" cy="566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6</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What happens to response time with </a:t>
            </a:r>
            <a:r>
              <a:rPr b="1" lang="en" sz="1800">
                <a:solidFill>
                  <a:schemeClr val="dk1"/>
                </a:solidFill>
                <a:latin typeface="Comfortaa"/>
                <a:ea typeface="Comfortaa"/>
                <a:cs typeface="Comfortaa"/>
                <a:sym typeface="Comfortaa"/>
              </a:rPr>
              <a:t>SJF</a:t>
            </a:r>
            <a:r>
              <a:rPr lang="en" sz="1800">
                <a:solidFill>
                  <a:schemeClr val="dk1"/>
                </a:solidFill>
                <a:latin typeface="Comfortaa"/>
                <a:ea typeface="Comfortaa"/>
                <a:cs typeface="Comfortaa"/>
                <a:sym typeface="Comfortaa"/>
              </a:rPr>
              <a:t> as job lengths increase? Can you use scheduler.py to demonstrate the trend?</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When using SJF, when we increase the job lengths, then the average response time also increases.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This can be explained as below: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If the jobs are in the increasing order of their job times, then the nth job’s response time will be equal to the sum of the total execution times of the previous n-1 jobs plus that of the current job time.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This means that increasing the job lengths will increase the average response time for the execution of the processes.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8"/>
          <p:cNvSpPr txBox="1"/>
          <p:nvPr/>
        </p:nvSpPr>
        <p:spPr>
          <a:xfrm>
            <a:off x="112250" y="142875"/>
            <a:ext cx="88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(Experiment 1) When the job lengths are equal: -</a:t>
            </a:r>
            <a:endParaRPr/>
          </a:p>
        </p:txBody>
      </p:sp>
      <p:pic>
        <p:nvPicPr>
          <p:cNvPr id="319" name="Google Shape;319;p58"/>
          <p:cNvPicPr preferRelativeResize="0"/>
          <p:nvPr/>
        </p:nvPicPr>
        <p:blipFill>
          <a:blip r:embed="rId3">
            <a:alphaModFix/>
          </a:blip>
          <a:stretch>
            <a:fillRect/>
          </a:stretch>
        </p:blipFill>
        <p:spPr>
          <a:xfrm>
            <a:off x="152400" y="695475"/>
            <a:ext cx="8109734" cy="42956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9"/>
          <p:cNvSpPr txBox="1"/>
          <p:nvPr/>
        </p:nvSpPr>
        <p:spPr>
          <a:xfrm>
            <a:off x="71450" y="112250"/>
            <a:ext cx="88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(Experiment 2) When job lengths are increased by 100 instructions per job.</a:t>
            </a:r>
            <a:endParaRPr/>
          </a:p>
        </p:txBody>
      </p:sp>
      <p:pic>
        <p:nvPicPr>
          <p:cNvPr id="325" name="Google Shape;325;p59"/>
          <p:cNvPicPr preferRelativeResize="0"/>
          <p:nvPr/>
        </p:nvPicPr>
        <p:blipFill>
          <a:blip r:embed="rId3">
            <a:alphaModFix/>
          </a:blip>
          <a:stretch>
            <a:fillRect/>
          </a:stretch>
        </p:blipFill>
        <p:spPr>
          <a:xfrm>
            <a:off x="152400" y="664850"/>
            <a:ext cx="8127595" cy="432625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60"/>
          <p:cNvPicPr preferRelativeResize="0"/>
          <p:nvPr/>
        </p:nvPicPr>
        <p:blipFill>
          <a:blip r:embed="rId3">
            <a:alphaModFix/>
          </a:blip>
          <a:stretch>
            <a:fillRect/>
          </a:stretch>
        </p:blipFill>
        <p:spPr>
          <a:xfrm>
            <a:off x="152400" y="632724"/>
            <a:ext cx="8839200" cy="4201700"/>
          </a:xfrm>
          <a:prstGeom prst="rect">
            <a:avLst/>
          </a:prstGeom>
          <a:noFill/>
          <a:ln>
            <a:noFill/>
          </a:ln>
        </p:spPr>
      </p:pic>
      <p:sp>
        <p:nvSpPr>
          <p:cNvPr id="331" name="Google Shape;331;p60"/>
          <p:cNvSpPr txBox="1"/>
          <p:nvPr/>
        </p:nvSpPr>
        <p:spPr>
          <a:xfrm>
            <a:off x="183700" y="183700"/>
            <a:ext cx="876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(Experiment 3) When the job lengths are increased by 200 per next instructions.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1"/>
          <p:cNvSpPr txBox="1"/>
          <p:nvPr/>
        </p:nvSpPr>
        <p:spPr>
          <a:xfrm>
            <a:off x="193900" y="163275"/>
            <a:ext cx="881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(Experiment 4) When the job lengths are increased by a significant amount of unequal lengths.</a:t>
            </a:r>
            <a:endParaRPr/>
          </a:p>
        </p:txBody>
      </p:sp>
      <p:pic>
        <p:nvPicPr>
          <p:cNvPr id="337" name="Google Shape;337;p61"/>
          <p:cNvPicPr preferRelativeResize="0"/>
          <p:nvPr/>
        </p:nvPicPr>
        <p:blipFill>
          <a:blip r:embed="rId3">
            <a:alphaModFix/>
          </a:blip>
          <a:stretch>
            <a:fillRect/>
          </a:stretch>
        </p:blipFill>
        <p:spPr>
          <a:xfrm>
            <a:off x="152400" y="715875"/>
            <a:ext cx="8063294" cy="4275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582650" y="758250"/>
            <a:ext cx="7414402" cy="3989100"/>
          </a:xfrm>
          <a:prstGeom prst="rect">
            <a:avLst/>
          </a:prstGeom>
          <a:noFill/>
          <a:ln>
            <a:noFill/>
          </a:ln>
        </p:spPr>
      </p:pic>
      <p:sp>
        <p:nvSpPr>
          <p:cNvPr id="82" name="Google Shape;82;p17"/>
          <p:cNvSpPr txBox="1"/>
          <p:nvPr/>
        </p:nvSpPr>
        <p:spPr>
          <a:xfrm>
            <a:off x="261200" y="170775"/>
            <a:ext cx="85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First we will execute the FIFO scheduling algorithm as below:-</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aphicFrame>
        <p:nvGraphicFramePr>
          <p:cNvPr id="342" name="Google Shape;342;p62"/>
          <p:cNvGraphicFramePr/>
          <p:nvPr/>
        </p:nvGraphicFramePr>
        <p:xfrm>
          <a:off x="850425" y="70865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1200</a:t>
                      </a:r>
                      <a:endParaRPr/>
                    </a:p>
                  </a:txBody>
                  <a:tcPr marT="91425" marB="91425" marR="91425" marL="91425"/>
                </a:tc>
              </a:tr>
            </a:tbl>
          </a:graphicData>
        </a:graphic>
      </p:graphicFrame>
      <p:graphicFrame>
        <p:nvGraphicFramePr>
          <p:cNvPr id="343" name="Google Shape;343;p62"/>
          <p:cNvGraphicFramePr/>
          <p:nvPr/>
        </p:nvGraphicFramePr>
        <p:xfrm>
          <a:off x="891275" y="345215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c>
                  <a:txBody>
                    <a:bodyPr/>
                    <a:lstStyle/>
                    <a:p>
                      <a:pPr indent="0" lvl="0" marL="0" rtl="0" algn="l">
                        <a:spcBef>
                          <a:spcPts val="0"/>
                        </a:spcBef>
                        <a:spcAft>
                          <a:spcPts val="0"/>
                        </a:spcAft>
                        <a:buNone/>
                      </a:pPr>
                      <a:r>
                        <a:rPr lang="en"/>
                        <a:t>9</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9</a:t>
                      </a:r>
                      <a:r>
                        <a:rPr lang="en"/>
                        <a:t>00</a:t>
                      </a:r>
                      <a:endParaRPr/>
                    </a:p>
                  </a:txBody>
                  <a:tcPr marT="91425" marB="91425" marR="91425" marL="91425"/>
                </a:tc>
                <a:tc>
                  <a:txBody>
                    <a:bodyPr/>
                    <a:lstStyle/>
                    <a:p>
                      <a:pPr indent="0" lvl="0" marL="0" rtl="0" algn="l">
                        <a:spcBef>
                          <a:spcPts val="0"/>
                        </a:spcBef>
                        <a:spcAft>
                          <a:spcPts val="0"/>
                        </a:spcAft>
                        <a:buNone/>
                      </a:pPr>
                      <a:r>
                        <a:rPr lang="en"/>
                        <a:t>9</a:t>
                      </a:r>
                      <a:r>
                        <a:rPr lang="en"/>
                        <a:t>00</a:t>
                      </a:r>
                      <a:endParaRPr/>
                    </a:p>
                  </a:txBody>
                  <a:tcPr marT="91425" marB="91425" marR="91425" marL="91425"/>
                </a:tc>
                <a:tc>
                  <a:txBody>
                    <a:bodyPr/>
                    <a:lstStyle/>
                    <a:p>
                      <a:pPr indent="0" lvl="0" marL="0" rtl="0" algn="l">
                        <a:spcBef>
                          <a:spcPts val="0"/>
                        </a:spcBef>
                        <a:spcAft>
                          <a:spcPts val="0"/>
                        </a:spcAft>
                        <a:buNone/>
                      </a:pPr>
                      <a:r>
                        <a:rPr lang="en"/>
                        <a:t>1500</a:t>
                      </a:r>
                      <a:endParaRPr/>
                    </a:p>
                  </a:txBody>
                  <a:tcPr marT="91425" marB="91425" marR="91425" marL="91425"/>
                </a:tc>
              </a:tr>
            </a:tbl>
          </a:graphicData>
        </a:graphic>
      </p:graphicFrame>
      <p:sp>
        <p:nvSpPr>
          <p:cNvPr id="344" name="Google Shape;344;p62"/>
          <p:cNvSpPr txBox="1"/>
          <p:nvPr/>
        </p:nvSpPr>
        <p:spPr>
          <a:xfrm>
            <a:off x="850425" y="93050"/>
            <a:ext cx="554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SJF scheduling algorithm with equal job lengths: -</a:t>
            </a:r>
            <a:endParaRPr/>
          </a:p>
          <a:p>
            <a:pPr indent="0" lvl="0" marL="0" rtl="0" algn="l">
              <a:spcBef>
                <a:spcPts val="0"/>
              </a:spcBef>
              <a:spcAft>
                <a:spcPts val="0"/>
              </a:spcAft>
              <a:buNone/>
            </a:pPr>
            <a:r>
              <a:rPr lang="en"/>
              <a:t>python3 scheduler.py -p SJF -l 400,400,400 -c</a:t>
            </a:r>
            <a:endParaRPr/>
          </a:p>
        </p:txBody>
      </p:sp>
      <p:sp>
        <p:nvSpPr>
          <p:cNvPr id="345" name="Google Shape;345;p62"/>
          <p:cNvSpPr txBox="1"/>
          <p:nvPr/>
        </p:nvSpPr>
        <p:spPr>
          <a:xfrm>
            <a:off x="891275" y="2825800"/>
            <a:ext cx="589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SJF Scheduling algorithm with an increase of 100 length per job: -</a:t>
            </a:r>
            <a:endParaRPr/>
          </a:p>
          <a:p>
            <a:pPr indent="0" lvl="0" marL="0" rtl="0" algn="l">
              <a:spcBef>
                <a:spcPts val="0"/>
              </a:spcBef>
              <a:spcAft>
                <a:spcPts val="0"/>
              </a:spcAft>
              <a:buNone/>
            </a:pPr>
            <a:r>
              <a:rPr lang="en"/>
              <a:t>python3 scheduler.py -p SJF -l 400,500,600 -c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graphicFrame>
        <p:nvGraphicFramePr>
          <p:cNvPr id="350" name="Google Shape;350;p63"/>
          <p:cNvGraphicFramePr/>
          <p:nvPr/>
        </p:nvGraphicFramePr>
        <p:xfrm>
          <a:off x="850425" y="70865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c>
                  <a:txBody>
                    <a:bodyPr/>
                    <a:lstStyle/>
                    <a:p>
                      <a:pPr indent="0" lvl="0" marL="0" rtl="0" algn="l">
                        <a:spcBef>
                          <a:spcPts val="0"/>
                        </a:spcBef>
                        <a:spcAft>
                          <a:spcPts val="0"/>
                        </a:spcAft>
                        <a:buNone/>
                      </a:pPr>
                      <a:r>
                        <a:rPr lang="en"/>
                        <a:t>1000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10</a:t>
                      </a:r>
                      <a:r>
                        <a:rPr lang="en"/>
                        <a:t>00</a:t>
                      </a:r>
                      <a:endParaRPr/>
                    </a:p>
                  </a:txBody>
                  <a:tcPr marT="91425" marB="91425" marR="91425" marL="91425"/>
                </a:tc>
                <a:tc>
                  <a:txBody>
                    <a:bodyPr/>
                    <a:lstStyle/>
                    <a:p>
                      <a:pPr indent="0" lvl="0" marL="0" rtl="0" algn="l">
                        <a:spcBef>
                          <a:spcPts val="0"/>
                        </a:spcBef>
                        <a:spcAft>
                          <a:spcPts val="0"/>
                        </a:spcAft>
                        <a:buNone/>
                      </a:pPr>
                      <a:r>
                        <a:rPr lang="en"/>
                        <a:t>10</a:t>
                      </a:r>
                      <a:r>
                        <a:rPr lang="en"/>
                        <a:t>00</a:t>
                      </a:r>
                      <a:endParaRPr/>
                    </a:p>
                  </a:txBody>
                  <a:tcPr marT="91425" marB="91425" marR="91425" marL="91425"/>
                </a:tc>
                <a:tc>
                  <a:txBody>
                    <a:bodyPr/>
                    <a:lstStyle/>
                    <a:p>
                      <a:pPr indent="0" lvl="0" marL="0" rtl="0" algn="l">
                        <a:spcBef>
                          <a:spcPts val="0"/>
                        </a:spcBef>
                        <a:spcAft>
                          <a:spcPts val="0"/>
                        </a:spcAft>
                        <a:buNone/>
                      </a:pPr>
                      <a:r>
                        <a:rPr lang="en"/>
                        <a:t>1800</a:t>
                      </a:r>
                      <a:endParaRPr/>
                    </a:p>
                  </a:txBody>
                  <a:tcPr marT="91425" marB="91425" marR="91425" marL="91425"/>
                </a:tc>
              </a:tr>
            </a:tbl>
          </a:graphicData>
        </a:graphic>
      </p:graphicFrame>
      <p:graphicFrame>
        <p:nvGraphicFramePr>
          <p:cNvPr id="351" name="Google Shape;351;p63"/>
          <p:cNvGraphicFramePr/>
          <p:nvPr/>
        </p:nvGraphicFramePr>
        <p:xfrm>
          <a:off x="891275" y="345215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 (Wait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c>
                  <a:txBody>
                    <a:bodyPr/>
                    <a:lstStyle/>
                    <a:p>
                      <a:pPr indent="0" lvl="0" marL="0" rtl="0" algn="l">
                        <a:spcBef>
                          <a:spcPts val="0"/>
                        </a:spcBef>
                        <a:spcAft>
                          <a:spcPts val="0"/>
                        </a:spcAft>
                        <a:buNone/>
                      </a:pPr>
                      <a:r>
                        <a:rPr lang="en"/>
                        <a:t>14</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1400</a:t>
                      </a:r>
                      <a:endParaRPr/>
                    </a:p>
                  </a:txBody>
                  <a:tcPr marT="91425" marB="91425" marR="91425" marL="91425"/>
                </a:tc>
                <a:tc>
                  <a:txBody>
                    <a:bodyPr/>
                    <a:lstStyle/>
                    <a:p>
                      <a:pPr indent="0" lvl="0" marL="0" rtl="0" algn="l">
                        <a:spcBef>
                          <a:spcPts val="0"/>
                        </a:spcBef>
                        <a:spcAft>
                          <a:spcPts val="0"/>
                        </a:spcAft>
                        <a:buNone/>
                      </a:pPr>
                      <a:r>
                        <a:rPr lang="en"/>
                        <a:t>14</a:t>
                      </a:r>
                      <a:r>
                        <a:rPr lang="en"/>
                        <a:t>00</a:t>
                      </a:r>
                      <a:endParaRPr/>
                    </a:p>
                  </a:txBody>
                  <a:tcPr marT="91425" marB="91425" marR="91425" marL="91425"/>
                </a:tc>
                <a:tc>
                  <a:txBody>
                    <a:bodyPr/>
                    <a:lstStyle/>
                    <a:p>
                      <a:pPr indent="0" lvl="0" marL="0" rtl="0" algn="l">
                        <a:spcBef>
                          <a:spcPts val="0"/>
                        </a:spcBef>
                        <a:spcAft>
                          <a:spcPts val="0"/>
                        </a:spcAft>
                        <a:buNone/>
                      </a:pPr>
                      <a:r>
                        <a:rPr lang="en"/>
                        <a:t>34</a:t>
                      </a:r>
                      <a:r>
                        <a:rPr lang="en"/>
                        <a:t>00</a:t>
                      </a:r>
                      <a:endParaRPr/>
                    </a:p>
                  </a:txBody>
                  <a:tcPr marT="91425" marB="91425" marR="91425" marL="91425"/>
                </a:tc>
              </a:tr>
            </a:tbl>
          </a:graphicData>
        </a:graphic>
      </p:graphicFrame>
      <p:sp>
        <p:nvSpPr>
          <p:cNvPr id="352" name="Google Shape;352;p63"/>
          <p:cNvSpPr txBox="1"/>
          <p:nvPr/>
        </p:nvSpPr>
        <p:spPr>
          <a:xfrm>
            <a:off x="850425" y="93050"/>
            <a:ext cx="554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SJF scheduling algorithm: -</a:t>
            </a:r>
            <a:endParaRPr/>
          </a:p>
          <a:p>
            <a:pPr indent="0" lvl="0" marL="0" rtl="0" algn="l">
              <a:spcBef>
                <a:spcPts val="0"/>
              </a:spcBef>
              <a:spcAft>
                <a:spcPts val="0"/>
              </a:spcAft>
              <a:buNone/>
            </a:pPr>
            <a:r>
              <a:rPr lang="en"/>
              <a:t>python3 scheduler.py -p SJF -l 400,600,800 -c</a:t>
            </a:r>
            <a:endParaRPr/>
          </a:p>
        </p:txBody>
      </p:sp>
      <p:sp>
        <p:nvSpPr>
          <p:cNvPr id="353" name="Google Shape;353;p63"/>
          <p:cNvSpPr txBox="1"/>
          <p:nvPr/>
        </p:nvSpPr>
        <p:spPr>
          <a:xfrm>
            <a:off x="891275" y="2825800"/>
            <a:ext cx="589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SJF Scheduling algorithm: -</a:t>
            </a:r>
            <a:endParaRPr/>
          </a:p>
          <a:p>
            <a:pPr indent="0" lvl="0" marL="0" rtl="0" algn="l">
              <a:spcBef>
                <a:spcPts val="0"/>
              </a:spcBef>
              <a:spcAft>
                <a:spcPts val="0"/>
              </a:spcAft>
              <a:buNone/>
            </a:pPr>
            <a:r>
              <a:rPr lang="en"/>
              <a:t>python3 scheduler.py -p SJF -l 400,1000,2000 -c</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4"/>
          <p:cNvSpPr txBox="1"/>
          <p:nvPr/>
        </p:nvSpPr>
        <p:spPr>
          <a:xfrm>
            <a:off x="132675" y="112250"/>
            <a:ext cx="88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When we compare the average response times for these 4 experiments, we get the following results.</a:t>
            </a:r>
            <a:endParaRPr/>
          </a:p>
        </p:txBody>
      </p:sp>
      <p:graphicFrame>
        <p:nvGraphicFramePr>
          <p:cNvPr id="359" name="Google Shape;359;p64"/>
          <p:cNvGraphicFramePr/>
          <p:nvPr/>
        </p:nvGraphicFramePr>
        <p:xfrm>
          <a:off x="697350" y="649750"/>
          <a:ext cx="3000000" cy="3000000"/>
        </p:xfrm>
        <a:graphic>
          <a:graphicData uri="http://schemas.openxmlformats.org/drawingml/2006/table">
            <a:tbl>
              <a:tblPr>
                <a:noFill/>
                <a:tableStyleId>{B4CF4A52-6F18-4C98-90B5-108384C2988F}</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Average Wait Time</a:t>
                      </a:r>
                      <a:endParaRPr/>
                    </a:p>
                  </a:txBody>
                  <a:tcPr marT="91425" marB="91425" marR="91425" marL="91425"/>
                </a:tc>
                <a:tc>
                  <a:txBody>
                    <a:bodyPr/>
                    <a:lstStyle/>
                    <a:p>
                      <a:pPr indent="0" lvl="0" marL="0" rtl="0" algn="l">
                        <a:spcBef>
                          <a:spcPts val="0"/>
                        </a:spcBef>
                        <a:spcAft>
                          <a:spcPts val="0"/>
                        </a:spcAft>
                        <a:buNone/>
                      </a:pPr>
                      <a:r>
                        <a:rPr b="1" i="1" lang="en">
                          <a:solidFill>
                            <a:srgbClr val="FF0000"/>
                          </a:solidFill>
                        </a:rPr>
                        <a:t>Average Response Time</a:t>
                      </a:r>
                      <a:endParaRPr b="1" i="1">
                        <a:solidFill>
                          <a:srgbClr val="FF0000"/>
                        </a:solidFill>
                      </a:endParaRPr>
                    </a:p>
                  </a:txBody>
                  <a:tcPr marT="91425" marB="91425" marR="91425" marL="91425"/>
                </a:tc>
                <a:tc>
                  <a:txBody>
                    <a:bodyPr/>
                    <a:lstStyle/>
                    <a:p>
                      <a:pPr indent="0" lvl="0" marL="0" rtl="0" algn="l">
                        <a:spcBef>
                          <a:spcPts val="0"/>
                        </a:spcBef>
                        <a:spcAft>
                          <a:spcPts val="0"/>
                        </a:spcAft>
                        <a:buNone/>
                      </a:pPr>
                      <a:r>
                        <a:rPr lang="en"/>
                        <a:t>Average Turnaround Time</a:t>
                      </a:r>
                      <a:endParaRPr/>
                    </a:p>
                  </a:txBody>
                  <a:tcPr marT="91425" marB="91425" marR="91425" marL="91425"/>
                </a:tc>
              </a:tr>
              <a:tr h="381000">
                <a:tc>
                  <a:txBody>
                    <a:bodyPr/>
                    <a:lstStyle/>
                    <a:p>
                      <a:pPr indent="0" lvl="0" marL="0" rtl="0" algn="l">
                        <a:spcBef>
                          <a:spcPts val="0"/>
                        </a:spcBef>
                        <a:spcAft>
                          <a:spcPts val="0"/>
                        </a:spcAft>
                        <a:buNone/>
                      </a:pPr>
                      <a:r>
                        <a:rPr lang="en"/>
                        <a:t>Experiment 1</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b="1" i="1" lang="en">
                          <a:solidFill>
                            <a:srgbClr val="FF0000"/>
                          </a:solidFill>
                        </a:rPr>
                        <a:t>400</a:t>
                      </a:r>
                      <a:endParaRPr b="1" i="1">
                        <a:solidFill>
                          <a:srgbClr val="FF0000"/>
                        </a:solidFill>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Experiment 2</a:t>
                      </a:r>
                      <a:endParaRPr/>
                    </a:p>
                  </a:txBody>
                  <a:tcPr marT="91425" marB="91425" marR="91425" marL="91425"/>
                </a:tc>
                <a:tc>
                  <a:txBody>
                    <a:bodyPr/>
                    <a:lstStyle/>
                    <a:p>
                      <a:pPr indent="0" lvl="0" marL="0" rtl="0" algn="l">
                        <a:spcBef>
                          <a:spcPts val="0"/>
                        </a:spcBef>
                        <a:spcAft>
                          <a:spcPts val="0"/>
                        </a:spcAft>
                        <a:buNone/>
                      </a:pPr>
                      <a:r>
                        <a:rPr lang="en"/>
                        <a:t>433.33</a:t>
                      </a:r>
                      <a:endParaRPr/>
                    </a:p>
                  </a:txBody>
                  <a:tcPr marT="91425" marB="91425" marR="91425" marL="91425"/>
                </a:tc>
                <a:tc>
                  <a:txBody>
                    <a:bodyPr/>
                    <a:lstStyle/>
                    <a:p>
                      <a:pPr indent="0" lvl="0" marL="0" rtl="0" algn="l">
                        <a:spcBef>
                          <a:spcPts val="0"/>
                        </a:spcBef>
                        <a:spcAft>
                          <a:spcPts val="0"/>
                        </a:spcAft>
                        <a:buNone/>
                      </a:pPr>
                      <a:r>
                        <a:rPr b="1" i="1" lang="en">
                          <a:solidFill>
                            <a:srgbClr val="FF0000"/>
                          </a:solidFill>
                        </a:rPr>
                        <a:t>433.33</a:t>
                      </a:r>
                      <a:endParaRPr b="1" i="1">
                        <a:solidFill>
                          <a:srgbClr val="FF0000"/>
                        </a:solidFill>
                      </a:endParaRPr>
                    </a:p>
                  </a:txBody>
                  <a:tcPr marT="91425" marB="91425" marR="91425" marL="91425"/>
                </a:tc>
                <a:tc>
                  <a:txBody>
                    <a:bodyPr/>
                    <a:lstStyle/>
                    <a:p>
                      <a:pPr indent="0" lvl="0" marL="0" rtl="0" algn="l">
                        <a:spcBef>
                          <a:spcPts val="0"/>
                        </a:spcBef>
                        <a:spcAft>
                          <a:spcPts val="0"/>
                        </a:spcAft>
                        <a:buNone/>
                      </a:pPr>
                      <a:r>
                        <a:rPr lang="en"/>
                        <a:t>933.33</a:t>
                      </a:r>
                      <a:endParaRPr/>
                    </a:p>
                  </a:txBody>
                  <a:tcPr marT="91425" marB="91425" marR="91425" marL="91425"/>
                </a:tc>
              </a:tr>
              <a:tr h="381000">
                <a:tc>
                  <a:txBody>
                    <a:bodyPr/>
                    <a:lstStyle/>
                    <a:p>
                      <a:pPr indent="0" lvl="0" marL="0" rtl="0" algn="l">
                        <a:spcBef>
                          <a:spcPts val="0"/>
                        </a:spcBef>
                        <a:spcAft>
                          <a:spcPts val="0"/>
                        </a:spcAft>
                        <a:buNone/>
                      </a:pPr>
                      <a:r>
                        <a:rPr lang="en"/>
                        <a:t>Experiment 3</a:t>
                      </a:r>
                      <a:endParaRPr/>
                    </a:p>
                  </a:txBody>
                  <a:tcPr marT="91425" marB="91425" marR="91425" marL="91425"/>
                </a:tc>
                <a:tc>
                  <a:txBody>
                    <a:bodyPr/>
                    <a:lstStyle/>
                    <a:p>
                      <a:pPr indent="0" lvl="0" marL="0" rtl="0" algn="l">
                        <a:spcBef>
                          <a:spcPts val="0"/>
                        </a:spcBef>
                        <a:spcAft>
                          <a:spcPts val="0"/>
                        </a:spcAft>
                        <a:buNone/>
                      </a:pPr>
                      <a:r>
                        <a:rPr lang="en"/>
                        <a:t>466.67</a:t>
                      </a:r>
                      <a:endParaRPr/>
                    </a:p>
                  </a:txBody>
                  <a:tcPr marT="91425" marB="91425" marR="91425" marL="91425"/>
                </a:tc>
                <a:tc>
                  <a:txBody>
                    <a:bodyPr/>
                    <a:lstStyle/>
                    <a:p>
                      <a:pPr indent="0" lvl="0" marL="0" rtl="0" algn="l">
                        <a:spcBef>
                          <a:spcPts val="0"/>
                        </a:spcBef>
                        <a:spcAft>
                          <a:spcPts val="0"/>
                        </a:spcAft>
                        <a:buNone/>
                      </a:pPr>
                      <a:r>
                        <a:rPr b="1" i="1" lang="en">
                          <a:solidFill>
                            <a:srgbClr val="FF0000"/>
                          </a:solidFill>
                        </a:rPr>
                        <a:t>466.67</a:t>
                      </a:r>
                      <a:endParaRPr b="1" i="1">
                        <a:solidFill>
                          <a:srgbClr val="FF0000"/>
                        </a:solidFill>
                      </a:endParaRPr>
                    </a:p>
                  </a:txBody>
                  <a:tcPr marT="91425" marB="91425" marR="91425" marL="91425"/>
                </a:tc>
                <a:tc>
                  <a:txBody>
                    <a:bodyPr/>
                    <a:lstStyle/>
                    <a:p>
                      <a:pPr indent="0" lvl="0" marL="0" rtl="0" algn="l">
                        <a:spcBef>
                          <a:spcPts val="0"/>
                        </a:spcBef>
                        <a:spcAft>
                          <a:spcPts val="0"/>
                        </a:spcAft>
                        <a:buNone/>
                      </a:pPr>
                      <a:r>
                        <a:rPr lang="en"/>
                        <a:t>1066.67</a:t>
                      </a:r>
                      <a:endParaRPr/>
                    </a:p>
                  </a:txBody>
                  <a:tcPr marT="91425" marB="91425" marR="91425" marL="91425"/>
                </a:tc>
              </a:tr>
              <a:tr h="381000">
                <a:tc>
                  <a:txBody>
                    <a:bodyPr/>
                    <a:lstStyle/>
                    <a:p>
                      <a:pPr indent="0" lvl="0" marL="0" rtl="0" algn="l">
                        <a:spcBef>
                          <a:spcPts val="0"/>
                        </a:spcBef>
                        <a:spcAft>
                          <a:spcPts val="0"/>
                        </a:spcAft>
                        <a:buNone/>
                      </a:pPr>
                      <a:r>
                        <a:rPr lang="en"/>
                        <a:t>Experiment 4</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rPr b="1" i="1" lang="en">
                          <a:solidFill>
                            <a:srgbClr val="FF0000"/>
                          </a:solidFill>
                        </a:rPr>
                        <a:t>600</a:t>
                      </a:r>
                      <a:endParaRPr b="1" i="1">
                        <a:solidFill>
                          <a:srgbClr val="FF0000"/>
                        </a:solidFill>
                      </a:endParaRPr>
                    </a:p>
                  </a:txBody>
                  <a:tcPr marT="91425" marB="91425" marR="91425" marL="91425"/>
                </a:tc>
                <a:tc>
                  <a:txBody>
                    <a:bodyPr/>
                    <a:lstStyle/>
                    <a:p>
                      <a:pPr indent="0" lvl="0" marL="0" rtl="0" algn="l">
                        <a:spcBef>
                          <a:spcPts val="0"/>
                        </a:spcBef>
                        <a:spcAft>
                          <a:spcPts val="0"/>
                        </a:spcAft>
                        <a:buNone/>
                      </a:pPr>
                      <a:r>
                        <a:rPr lang="en"/>
                        <a:t>1733.33</a:t>
                      </a:r>
                      <a:endParaRPr/>
                    </a:p>
                  </a:txBody>
                  <a:tcPr marT="91425" marB="91425" marR="91425" marL="91425"/>
                </a:tc>
              </a:tr>
            </a:tbl>
          </a:graphicData>
        </a:graphic>
      </p:graphicFrame>
      <p:sp>
        <p:nvSpPr>
          <p:cNvPr id="360" name="Google Shape;360;p64"/>
          <p:cNvSpPr txBox="1"/>
          <p:nvPr/>
        </p:nvSpPr>
        <p:spPr>
          <a:xfrm>
            <a:off x="357200" y="2979975"/>
            <a:ext cx="824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 we can see that as the length of the jobs increase, the Average Response time also starts increasing. </a:t>
            </a:r>
            <a:r>
              <a:rPr lang="en">
                <a:solidFill>
                  <a:schemeClr val="dk1"/>
                </a:solidFill>
              </a:rPr>
              <a:t>(Highlighted in red)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5"/>
          <p:cNvSpPr txBox="1"/>
          <p:nvPr/>
        </p:nvSpPr>
        <p:spPr>
          <a:xfrm>
            <a:off x="326900" y="239625"/>
            <a:ext cx="8342700" cy="3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7</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What happens to response time with </a:t>
            </a:r>
            <a:r>
              <a:rPr b="1" lang="en" sz="1800">
                <a:solidFill>
                  <a:schemeClr val="dk1"/>
                </a:solidFill>
                <a:latin typeface="Comfortaa"/>
                <a:ea typeface="Comfortaa"/>
                <a:cs typeface="Comfortaa"/>
                <a:sym typeface="Comfortaa"/>
              </a:rPr>
              <a:t>RR</a:t>
            </a:r>
            <a:r>
              <a:rPr lang="en" sz="1800">
                <a:solidFill>
                  <a:schemeClr val="dk1"/>
                </a:solidFill>
                <a:latin typeface="Comfortaa"/>
                <a:ea typeface="Comfortaa"/>
                <a:cs typeface="Comfortaa"/>
                <a:sym typeface="Comfortaa"/>
              </a:rPr>
              <a:t> as quantum lengths increase?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Provide an equation that gives the worst-case response time, given N jobs.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6"/>
          <p:cNvSpPr txBox="1"/>
          <p:nvPr>
            <p:ph idx="1" type="body"/>
          </p:nvPr>
        </p:nvSpPr>
        <p:spPr>
          <a:xfrm>
            <a:off x="311700" y="162550"/>
            <a:ext cx="8520600" cy="42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RR scheduling algorithm, as the quantum lengths increase, then the response times </a:t>
            </a:r>
            <a:r>
              <a:rPr lang="en"/>
              <a:t>increase</a:t>
            </a:r>
            <a:r>
              <a:rPr lang="en"/>
              <a:t>.</a:t>
            </a:r>
            <a:endParaRPr/>
          </a:p>
          <a:p>
            <a:pPr indent="0" lvl="0" marL="0" rtl="0" algn="l">
              <a:spcBef>
                <a:spcPts val="1600"/>
              </a:spcBef>
              <a:spcAft>
                <a:spcPts val="0"/>
              </a:spcAft>
              <a:buNone/>
            </a:pPr>
            <a:r>
              <a:rPr lang="en"/>
              <a:t>This is because , in the worst case scenario, the time a process must wait for the its next time slice is directly proportional to the number of other processes and thus the maximum time they can execute.</a:t>
            </a:r>
            <a:endParaRPr/>
          </a:p>
          <a:p>
            <a:pPr indent="0" lvl="0" marL="0" rtl="0" algn="l">
              <a:spcBef>
                <a:spcPts val="1600"/>
              </a:spcBef>
              <a:spcAft>
                <a:spcPts val="0"/>
              </a:spcAft>
              <a:buNone/>
            </a:pPr>
            <a:r>
              <a:rPr lang="en"/>
              <a:t>For </a:t>
            </a:r>
            <a:r>
              <a:rPr lang="en"/>
              <a:t>deriving</a:t>
            </a:r>
            <a:r>
              <a:rPr lang="en"/>
              <a:t> a equation for the worst case scenario, </a:t>
            </a:r>
            <a:endParaRPr/>
          </a:p>
          <a:p>
            <a:pPr indent="0" lvl="0" marL="0" rtl="0" algn="l">
              <a:spcBef>
                <a:spcPts val="1600"/>
              </a:spcBef>
              <a:spcAft>
                <a:spcPts val="0"/>
              </a:spcAft>
              <a:buNone/>
            </a:pPr>
            <a:r>
              <a:rPr lang="en"/>
              <a:t>Let the total processes be n</a:t>
            </a:r>
            <a:endParaRPr/>
          </a:p>
          <a:p>
            <a:pPr indent="0" lvl="0" marL="0" rtl="0" algn="l">
              <a:spcBef>
                <a:spcPts val="1600"/>
              </a:spcBef>
              <a:spcAft>
                <a:spcPts val="0"/>
              </a:spcAft>
              <a:buNone/>
            </a:pPr>
            <a:r>
              <a:rPr lang="en"/>
              <a:t>Let the quantum </a:t>
            </a:r>
            <a:r>
              <a:rPr lang="en"/>
              <a:t>time size of m, then the process will have to wait for m(n-1)  to respond to a request in the worst case scenario.</a:t>
            </a:r>
            <a:r>
              <a:rPr lang="en"/>
              <a:t> </a:t>
            </a:r>
            <a:endParaRPr/>
          </a:p>
          <a:p>
            <a:pPr indent="0" lvl="0" marL="0" rtl="0" algn="l">
              <a:spcBef>
                <a:spcPts val="1600"/>
              </a:spcBef>
              <a:spcAft>
                <a:spcPts val="1600"/>
              </a:spcAft>
              <a:buNone/>
            </a:pPr>
            <a:r>
              <a:rPr lang="en"/>
              <a:t>This can be explained by the screenshots on the next page.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67"/>
          <p:cNvPicPr preferRelativeResize="0"/>
          <p:nvPr/>
        </p:nvPicPr>
        <p:blipFill>
          <a:blip r:embed="rId3">
            <a:alphaModFix/>
          </a:blip>
          <a:stretch>
            <a:fillRect/>
          </a:stretch>
        </p:blipFill>
        <p:spPr>
          <a:xfrm>
            <a:off x="152400" y="152400"/>
            <a:ext cx="8839200" cy="468661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68"/>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69"/>
          <p:cNvPicPr preferRelativeResize="0"/>
          <p:nvPr/>
        </p:nvPicPr>
        <p:blipFill>
          <a:blip r:embed="rId3">
            <a:alphaModFix/>
          </a:blip>
          <a:stretch>
            <a:fillRect/>
          </a:stretch>
        </p:blipFill>
        <p:spPr>
          <a:xfrm>
            <a:off x="152400" y="152400"/>
            <a:ext cx="8839200" cy="47234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50225" y="150700"/>
            <a:ext cx="90111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the FIFO scheduling algorithm, we follow the steps mentioned below:-</a:t>
            </a:r>
            <a:endParaRPr/>
          </a:p>
          <a:p>
            <a:pPr indent="-317500" lvl="0" marL="457200" rtl="0" algn="l">
              <a:spcBef>
                <a:spcPts val="0"/>
              </a:spcBef>
              <a:spcAft>
                <a:spcPts val="0"/>
              </a:spcAft>
              <a:buSzPts val="1400"/>
              <a:buAutoNum type="arabicParenR"/>
            </a:pPr>
            <a:r>
              <a:rPr lang="en"/>
              <a:t>The execution order for the processes using FIFO scheduling algorithm is First in and First executed. This means that the process which enters the process queue first will execute first and keep the CPU resources all to </a:t>
            </a:r>
            <a:r>
              <a:rPr lang="en"/>
              <a:t>itself till the time it has not completed its execution</a:t>
            </a:r>
            <a:endParaRPr/>
          </a:p>
          <a:p>
            <a:pPr indent="-317500" lvl="0" marL="457200" rtl="0" algn="l">
              <a:spcBef>
                <a:spcPts val="0"/>
              </a:spcBef>
              <a:spcAft>
                <a:spcPts val="0"/>
              </a:spcAft>
              <a:buSzPts val="1400"/>
              <a:buAutoNum type="arabicParenR"/>
            </a:pPr>
            <a:r>
              <a:rPr lang="en"/>
              <a:t>This is a non-preemptive scheduling algorithm.</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R"/>
            </a:pPr>
            <a:r>
              <a:rPr lang="en"/>
              <a:t>Now for calculating the Response Time and Turnaround Time, We will see how the processes will start executing:-</a:t>
            </a:r>
            <a:endParaRPr/>
          </a:p>
          <a:p>
            <a:pPr indent="0" lvl="0" marL="457200" rtl="0" algn="l">
              <a:spcBef>
                <a:spcPts val="0"/>
              </a:spcBef>
              <a:spcAft>
                <a:spcPts val="0"/>
              </a:spcAft>
              <a:buNone/>
            </a:pPr>
            <a:r>
              <a:rPr lang="en"/>
              <a:t>a)  </a:t>
            </a:r>
            <a:r>
              <a:rPr b="1" i="1" lang="en" u="sng"/>
              <a:t>Process 1</a:t>
            </a:r>
            <a:r>
              <a:rPr lang="en"/>
              <a:t> will start executing as soon as entering the queue. It will have a </a:t>
            </a:r>
            <a:r>
              <a:rPr b="1" i="1" lang="en"/>
              <a:t>delay as well as response time of 0</a:t>
            </a:r>
            <a:r>
              <a:rPr lang="en"/>
              <a:t>. The </a:t>
            </a:r>
            <a:r>
              <a:rPr b="1" i="1" lang="en"/>
              <a:t>total turnaround time</a:t>
            </a:r>
            <a:r>
              <a:rPr lang="en"/>
              <a:t> will stand at </a:t>
            </a:r>
            <a:r>
              <a:rPr b="1" i="1" lang="en"/>
              <a:t>400</a:t>
            </a:r>
            <a:r>
              <a:rPr lang="en"/>
              <a:t>.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b) By the time Process 1 ends, </a:t>
            </a:r>
            <a:r>
              <a:rPr b="1" i="1" lang="en" u="sng"/>
              <a:t>Process 2</a:t>
            </a:r>
            <a:r>
              <a:rPr i="1" lang="en" u="sng"/>
              <a:t> </a:t>
            </a:r>
            <a:r>
              <a:rPr lang="en"/>
              <a:t>present in the process queue will enter the CPU and starts executing. This means that the process 2 will have a </a:t>
            </a:r>
            <a:r>
              <a:rPr b="1" i="1" lang="en"/>
              <a:t>delay of 400</a:t>
            </a:r>
            <a:r>
              <a:rPr lang="en"/>
              <a:t> (as all process entered the process queue at the same time of CPU Clock 0) and a </a:t>
            </a:r>
            <a:r>
              <a:rPr b="1" i="1" lang="en"/>
              <a:t>turnaround time of 800</a:t>
            </a:r>
            <a:r>
              <a:rPr i="1" lang="en"/>
              <a:t>. </a:t>
            </a:r>
            <a:r>
              <a:rPr b="1" i="1" lang="en"/>
              <a:t>Response time will stand at 400</a:t>
            </a:r>
            <a:r>
              <a:rPr lang="en"/>
              <a:t> as well.</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c) As process 2 finishes execution at a total CPU clock of 800, </a:t>
            </a:r>
            <a:r>
              <a:rPr b="1" i="1" lang="en" u="sng"/>
              <a:t>Process 3</a:t>
            </a:r>
            <a:r>
              <a:rPr lang="en"/>
              <a:t> present in the process queue enters the CPU and starts executing its instructions. Hence the </a:t>
            </a:r>
            <a:r>
              <a:rPr b="1" i="1" lang="en"/>
              <a:t>Delay will stand at 800</a:t>
            </a:r>
            <a:r>
              <a:rPr lang="en"/>
              <a:t> (</a:t>
            </a:r>
            <a:r>
              <a:rPr lang="en">
                <a:solidFill>
                  <a:schemeClr val="dk1"/>
                </a:solidFill>
              </a:rPr>
              <a:t>(as all process entered the process queue at the same time of CPU Clock 0)) The </a:t>
            </a:r>
            <a:r>
              <a:rPr b="1" i="1" lang="en">
                <a:solidFill>
                  <a:schemeClr val="dk1"/>
                </a:solidFill>
              </a:rPr>
              <a:t>Response time will be 800</a:t>
            </a:r>
            <a:r>
              <a:rPr lang="en">
                <a:solidFill>
                  <a:schemeClr val="dk1"/>
                </a:solidFill>
              </a:rPr>
              <a:t> as well whereas the t</a:t>
            </a:r>
            <a:r>
              <a:rPr b="1" i="1" lang="en">
                <a:solidFill>
                  <a:schemeClr val="dk1"/>
                </a:solidFill>
              </a:rPr>
              <a:t>otal turnaround time will stand at 1200</a:t>
            </a:r>
            <a:r>
              <a:rPr lang="en">
                <a:solidFill>
                  <a:schemeClr val="dk1"/>
                </a:solidFill>
              </a:rPr>
              <a:t> </a:t>
            </a:r>
            <a:r>
              <a:rPr lang="en"/>
              <a:t>.  </a:t>
            </a:r>
            <a:endParaRPr/>
          </a:p>
          <a:p>
            <a:pPr indent="0" lvl="0" marL="45720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694025" y="884223"/>
            <a:ext cx="7755950" cy="4160749"/>
          </a:xfrm>
          <a:prstGeom prst="rect">
            <a:avLst/>
          </a:prstGeom>
          <a:noFill/>
          <a:ln>
            <a:noFill/>
          </a:ln>
        </p:spPr>
      </p:pic>
      <p:sp>
        <p:nvSpPr>
          <p:cNvPr id="98" name="Google Shape;98;p20"/>
          <p:cNvSpPr txBox="1"/>
          <p:nvPr/>
        </p:nvSpPr>
        <p:spPr>
          <a:xfrm>
            <a:off x="180825" y="100450"/>
            <a:ext cx="84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the same process list, when SJF scheduling algorithm is applied, we get the following 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152400" y="152400"/>
            <a:ext cx="8839200" cy="47510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