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regular.fntdata"/><Relationship Id="rId25" Type="http://schemas.openxmlformats.org/officeDocument/2006/relationships/slide" Target="slides/slide20.xml"/><Relationship Id="rId27"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349096ea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349096ea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349096e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349096e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f9717f0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f9717f0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f9717f0f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f9717f0f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f9717f0f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f9717f0f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f9717f0f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f9717f0f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9717f0f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9717f0f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f9717f0f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f9717f0f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f9717f0f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f9717f0f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f9717f0f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f9717f0f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f9717f0f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f9717f0f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349096ea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349096e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236bbf5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236bbf5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349096e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349096e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236bbf5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236bbf5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f9717f0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f9717f0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Concurrency Bugs</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nvSpPr>
        <p:spPr>
          <a:xfrm>
            <a:off x="1717275" y="3416075"/>
            <a:ext cx="6021600" cy="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email address: </a:t>
            </a:r>
            <a:r>
              <a:rPr lang="en">
                <a:highlight>
                  <a:srgbClr val="FFF2CC"/>
                </a:highlight>
                <a:latin typeface="Comfortaa"/>
                <a:ea typeface="Comfortaa"/>
                <a:cs typeface="Comfortaa"/>
                <a:sym typeface="Comfortaa"/>
              </a:rPr>
              <a:t>     parth2@pdx.edu                                                            </a:t>
            </a:r>
            <a:endParaRPr>
              <a:highlight>
                <a:srgbClr val="FFF2CC"/>
              </a:highlight>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partner’s </a:t>
            </a:r>
            <a:r>
              <a:rPr lang="en">
                <a:solidFill>
                  <a:schemeClr val="dk1"/>
                </a:solidFill>
                <a:latin typeface="Comfortaa"/>
                <a:ea typeface="Comfortaa"/>
                <a:cs typeface="Comfortaa"/>
                <a:sym typeface="Comfortaa"/>
              </a:rPr>
              <a:t>email address: </a:t>
            </a:r>
            <a:r>
              <a:rPr lang="en">
                <a:solidFill>
                  <a:schemeClr val="dk1"/>
                </a:solidFill>
                <a:highlight>
                  <a:srgbClr val="FFF2CC"/>
                </a:highlight>
                <a:latin typeface="Comfortaa"/>
                <a:ea typeface="Comfortaa"/>
                <a:cs typeface="Comfortaa"/>
                <a:sym typeface="Comfortaa"/>
              </a:rPr>
              <a:t>   </a:t>
            </a:r>
            <a:r>
              <a:rPr lang="en">
                <a:solidFill>
                  <a:schemeClr val="dk1"/>
                </a:solidFill>
                <a:highlight>
                  <a:srgbClr val="FFF2CC"/>
                </a:highlight>
              </a:rPr>
              <a:t>                                                              </a:t>
            </a:r>
            <a:endParaRPr>
              <a:solidFill>
                <a:schemeClr val="dk1"/>
              </a:solidFill>
              <a:highlight>
                <a:srgbClr val="FFF2CC"/>
              </a:highlight>
            </a:endParaRPr>
          </a:p>
          <a:p>
            <a:pPr indent="0" lvl="0" marL="0" rtl="0" algn="l">
              <a:spcBef>
                <a:spcPts val="0"/>
              </a:spcBef>
              <a:spcAft>
                <a:spcPts val="0"/>
              </a:spcAft>
              <a:buNone/>
            </a:pPr>
            <a:r>
              <a:t/>
            </a:r>
            <a:endParaRPr/>
          </a:p>
        </p:txBody>
      </p:sp>
      <p:sp>
        <p:nvSpPr>
          <p:cNvPr id="57" name="Google Shape;57;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8" name="Google Shape;58;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9" name="Google Shape;59;p13"/>
          <p:cNvSpPr txBox="1"/>
          <p:nvPr/>
        </p:nvSpPr>
        <p:spPr>
          <a:xfrm>
            <a:off x="295900" y="99100"/>
            <a:ext cx="16104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0" y="0"/>
            <a:ext cx="9144000" cy="495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dk1"/>
                </a:solidFill>
                <a:latin typeface="Comfortaa"/>
                <a:ea typeface="Comfortaa"/>
                <a:cs typeface="Comfortaa"/>
                <a:sym typeface="Comfortaa"/>
              </a:rPr>
              <a:t>4A</a:t>
            </a:r>
            <a:r>
              <a:rPr lang="en" sz="1800">
                <a:solidFill>
                  <a:schemeClr val="dk1"/>
                </a:solidFill>
                <a:latin typeface="Comfortaa"/>
                <a:ea typeface="Comfortaa"/>
                <a:cs typeface="Comfortaa"/>
                <a:sym typeface="Comfortaa"/>
              </a:rPr>
              <a:t>: What type of Concurrency bug does </a:t>
            </a:r>
            <a:r>
              <a:rPr b="1" lang="en" sz="1800">
                <a:solidFill>
                  <a:schemeClr val="dk1"/>
                </a:solidFill>
                <a:latin typeface="Courier New"/>
                <a:ea typeface="Courier New"/>
                <a:cs typeface="Courier New"/>
                <a:sym typeface="Courier New"/>
              </a:rPr>
              <a:t>bug4</a:t>
            </a:r>
            <a:r>
              <a:rPr lang="en" sz="1800">
                <a:solidFill>
                  <a:schemeClr val="dk1"/>
                </a:solidFill>
                <a:latin typeface="Comfortaa"/>
                <a:ea typeface="Comfortaa"/>
                <a:cs typeface="Comfortaa"/>
                <a:sym typeface="Comfortaa"/>
              </a:rPr>
              <a:t> have?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Answer: - bug4 has Deadlock as the concurrency bug.</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So when the two threads are created for two functions with mutex locks namely A and B in those two functions, then we can have a deadlock.</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This is because when first thread is run on the function doWork1(), then it acquires Mutex Lock A.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By the time First Thread acquires Lock A, the second thread goes to the function doWork2() and it acquires Lock B.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While the Thread 1 moves forward, it will look for acquiring Lock B, but it is already acquired by the second thread. Hence, it will start waiting for the second thread to unlock the mutex lock B.</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Similarly, Second thread starts </a:t>
            </a:r>
            <a:r>
              <a:rPr lang="en" sz="1800">
                <a:solidFill>
                  <a:schemeClr val="dk1"/>
                </a:solidFill>
                <a:latin typeface="Comfortaa"/>
                <a:ea typeface="Comfortaa"/>
                <a:cs typeface="Comfortaa"/>
                <a:sym typeface="Comfortaa"/>
              </a:rPr>
              <a:t>waiting for Lock A to be unlocked by the first Thread. This results in a deadlock.</a:t>
            </a:r>
            <a:endParaRPr sz="1800">
              <a:solidFill>
                <a:schemeClr val="dk1"/>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nvSpPr>
        <p:spPr>
          <a:xfrm>
            <a:off x="0" y="0"/>
            <a:ext cx="9144000" cy="527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dk1"/>
                </a:solidFill>
                <a:latin typeface="Comfortaa"/>
                <a:ea typeface="Comfortaa"/>
                <a:cs typeface="Comfortaa"/>
                <a:sym typeface="Comfortaa"/>
              </a:rPr>
              <a:t>4B</a:t>
            </a:r>
            <a:r>
              <a:rPr lang="en" sz="1800">
                <a:solidFill>
                  <a:schemeClr val="dk1"/>
                </a:solidFill>
                <a:latin typeface="Comfortaa"/>
                <a:ea typeface="Comfortaa"/>
                <a:cs typeface="Comfortaa"/>
                <a:sym typeface="Comfortaa"/>
              </a:rPr>
              <a:t>: Modify bug4.c to produce a new version, </a:t>
            </a:r>
            <a:r>
              <a:rPr b="1" lang="en" sz="1800">
                <a:solidFill>
                  <a:schemeClr val="dk1"/>
                </a:solidFill>
                <a:latin typeface="Courier New"/>
                <a:ea typeface="Courier New"/>
                <a:cs typeface="Courier New"/>
                <a:sym typeface="Courier New"/>
              </a:rPr>
              <a:t>bug4_2.c</a:t>
            </a:r>
            <a:r>
              <a:rPr lang="en" sz="1800">
                <a:solidFill>
                  <a:schemeClr val="dk1"/>
                </a:solidFill>
                <a:latin typeface="Comfortaa"/>
                <a:ea typeface="Comfortaa"/>
                <a:cs typeface="Comfortaa"/>
                <a:sym typeface="Comfortaa"/>
              </a:rPr>
              <a:t> that runs correctly. Test it thoroughly to convince yourself that your new version is functioning correctly. Upload </a:t>
            </a:r>
            <a:r>
              <a:rPr b="1" lang="en" sz="1800">
                <a:solidFill>
                  <a:schemeClr val="dk1"/>
                </a:solidFill>
                <a:latin typeface="Courier New"/>
                <a:ea typeface="Courier New"/>
                <a:cs typeface="Courier New"/>
                <a:sym typeface="Courier New"/>
              </a:rPr>
              <a:t>bug4_2.c</a:t>
            </a:r>
            <a:r>
              <a:rPr lang="en" sz="1800">
                <a:solidFill>
                  <a:schemeClr val="dk1"/>
                </a:solidFill>
                <a:latin typeface="Comfortaa"/>
                <a:ea typeface="Comfortaa"/>
                <a:cs typeface="Comfortaa"/>
                <a:sym typeface="Comfortaa"/>
              </a:rPr>
              <a:t> to your submission folder and provide a link to it here:   </a:t>
            </a:r>
            <a:r>
              <a:rPr b="1" lang="en" sz="1800">
                <a:solidFill>
                  <a:schemeClr val="dk1"/>
                </a:solidFill>
                <a:latin typeface="Comfortaa"/>
                <a:ea typeface="Comfortaa"/>
                <a:cs typeface="Comfortaa"/>
                <a:sym typeface="Comfortaa"/>
              </a:rPr>
              <a:t>https://drive.google.com/file/d/1i4RzBMSRAlkuGbLcGpLAEv2ECK_bPjBj/view?usp=sharing</a:t>
            </a:r>
            <a:endParaRPr b="1"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To remove the deadlock mentioned in the previous slide, I have put mutex Locks A and B in such a way that when one is being executed, then the other must not request it. This means that when A is being executed first for the first Thread, Then second Thread should also request for A first and then B. This results in us avoiding the deadlock condition.</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The next slides contain the output screens for various inputs that I have tested my code against followed by the actual code itself which can also be found in the link mentioned above.</a:t>
            </a:r>
            <a:endParaRPr sz="1800">
              <a:solidFill>
                <a:schemeClr val="dk1"/>
              </a:solidFill>
              <a:latin typeface="Comfortaa"/>
              <a:ea typeface="Comfortaa"/>
              <a:cs typeface="Comfortaa"/>
              <a:sym typeface="Comfortaa"/>
            </a:endParaRPr>
          </a:p>
        </p:txBody>
      </p:sp>
      <p:sp>
        <p:nvSpPr>
          <p:cNvPr id="114" name="Google Shape;114;p23"/>
          <p:cNvSpPr txBox="1"/>
          <p:nvPr/>
        </p:nvSpPr>
        <p:spPr>
          <a:xfrm>
            <a:off x="2908725" y="1882075"/>
            <a:ext cx="46176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Code looks good. I like the way you nested the locking.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5"/>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6"/>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7"/>
          <p:cNvPicPr preferRelativeResize="0"/>
          <p:nvPr/>
        </p:nvPicPr>
        <p:blipFill>
          <a:blip r:embed="rId3">
            <a:alphaModFix/>
          </a:blip>
          <a:stretch>
            <a:fillRect/>
          </a:stretch>
        </p:blipFill>
        <p:spPr>
          <a:xfrm>
            <a:off x="152400" y="152400"/>
            <a:ext cx="8839200" cy="46820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8"/>
          <p:cNvPicPr preferRelativeResize="0"/>
          <p:nvPr/>
        </p:nvPicPr>
        <p:blipFill>
          <a:blip r:embed="rId3">
            <a:alphaModFix/>
          </a:blip>
          <a:stretch>
            <a:fillRect/>
          </a:stretch>
        </p:blipFill>
        <p:spPr>
          <a:xfrm>
            <a:off x="0" y="142875"/>
            <a:ext cx="9144000" cy="4857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9"/>
          <p:cNvPicPr preferRelativeResize="0"/>
          <p:nvPr/>
        </p:nvPicPr>
        <p:blipFill>
          <a:blip r:embed="rId3">
            <a:alphaModFix/>
          </a:blip>
          <a:stretch>
            <a:fillRect/>
          </a:stretch>
        </p:blipFill>
        <p:spPr>
          <a:xfrm>
            <a:off x="152400" y="152400"/>
            <a:ext cx="8839201" cy="47031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nvSpPr>
        <p:spPr>
          <a:xfrm>
            <a:off x="0" y="0"/>
            <a:ext cx="91440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 &lt;stdio.h&gt;</a:t>
            </a:r>
            <a:endParaRPr/>
          </a:p>
          <a:p>
            <a:pPr indent="0" lvl="0" marL="0" rtl="0" algn="l">
              <a:spcBef>
                <a:spcPts val="0"/>
              </a:spcBef>
              <a:spcAft>
                <a:spcPts val="0"/>
              </a:spcAft>
              <a:buNone/>
            </a:pPr>
            <a:r>
              <a:rPr lang="en"/>
              <a:t>#include &lt;stdlib.h&gt;</a:t>
            </a:r>
            <a:endParaRPr/>
          </a:p>
          <a:p>
            <a:pPr indent="0" lvl="0" marL="0" rtl="0" algn="l">
              <a:spcBef>
                <a:spcPts val="0"/>
              </a:spcBef>
              <a:spcAft>
                <a:spcPts val="0"/>
              </a:spcAft>
              <a:buNone/>
            </a:pPr>
            <a:r>
              <a:rPr lang="en"/>
              <a:t>#include &lt;pthread.h&gt;</a:t>
            </a:r>
            <a:endParaRPr/>
          </a:p>
          <a:p>
            <a:pPr indent="0" lvl="0" marL="0" rtl="0" algn="l">
              <a:spcBef>
                <a:spcPts val="0"/>
              </a:spcBef>
              <a:spcAft>
                <a:spcPts val="0"/>
              </a:spcAft>
              <a:buNone/>
            </a:pPr>
            <a:r>
              <a:rPr lang="en"/>
              <a:t>#include &lt;unistd.h&gt;</a:t>
            </a:r>
            <a:endParaRPr/>
          </a:p>
          <a:p>
            <a:pPr indent="0" lvl="0" marL="0" rtl="0" algn="l">
              <a:spcBef>
                <a:spcPts val="0"/>
              </a:spcBef>
              <a:spcAft>
                <a:spcPts val="0"/>
              </a:spcAft>
              <a:buNone/>
            </a:pPr>
            <a:r>
              <a:rPr lang="en"/>
              <a:t>#define SLEEPTIME 5</a:t>
            </a:r>
            <a:endParaRPr/>
          </a:p>
          <a:p>
            <a:pPr indent="0" lvl="0" marL="0" rtl="0" algn="l">
              <a:spcBef>
                <a:spcPts val="0"/>
              </a:spcBef>
              <a:spcAft>
                <a:spcPts val="0"/>
              </a:spcAft>
              <a:buNone/>
            </a:pPr>
            <a:r>
              <a:rPr lang="en"/>
              <a:t>volatile unsigned long counter = 0;</a:t>
            </a:r>
            <a:endParaRPr/>
          </a:p>
          <a:p>
            <a:pPr indent="0" lvl="0" marL="0" rtl="0" algn="l">
              <a:spcBef>
                <a:spcPts val="0"/>
              </a:spcBef>
              <a:spcAft>
                <a:spcPts val="0"/>
              </a:spcAft>
              <a:buNone/>
            </a:pPr>
            <a:r>
              <a:rPr lang="en"/>
              <a:t>unsigned long numloops;</a:t>
            </a:r>
            <a:endParaRPr/>
          </a:p>
          <a:p>
            <a:pPr indent="0" lvl="0" marL="0" rtl="0" algn="l">
              <a:spcBef>
                <a:spcPts val="0"/>
              </a:spcBef>
              <a:spcAft>
                <a:spcPts val="0"/>
              </a:spcAft>
              <a:buNone/>
            </a:pPr>
            <a:r>
              <a:rPr lang="en"/>
              <a:t>pthread_mutex_t mutexA = PTHREAD_MUTEX_INITIALIZER;</a:t>
            </a:r>
            <a:endParaRPr/>
          </a:p>
          <a:p>
            <a:pPr indent="0" lvl="0" marL="0" rtl="0" algn="l">
              <a:spcBef>
                <a:spcPts val="0"/>
              </a:spcBef>
              <a:spcAft>
                <a:spcPts val="0"/>
              </a:spcAft>
              <a:buNone/>
            </a:pPr>
            <a:r>
              <a:rPr lang="en"/>
              <a:t>pthread_mutex_t mutexB = PTHREAD_MUTEX_INITIALIZER;</a:t>
            </a:r>
            <a:endParaRPr/>
          </a:p>
          <a:p>
            <a:pPr indent="0" lvl="0" marL="0" rtl="0" algn="l">
              <a:spcBef>
                <a:spcPts val="0"/>
              </a:spcBef>
              <a:spcAft>
                <a:spcPts val="0"/>
              </a:spcAft>
              <a:buNone/>
            </a:pPr>
            <a:r>
              <a:rPr lang="en"/>
              <a:t>void *dowork1(void *param)</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for (int i = 0; i &lt; numloops; i++) {</a:t>
            </a:r>
            <a:endParaRPr/>
          </a:p>
          <a:p>
            <a:pPr indent="0" lvl="0" marL="0" rtl="0" algn="l">
              <a:spcBef>
                <a:spcPts val="0"/>
              </a:spcBef>
              <a:spcAft>
                <a:spcPts val="0"/>
              </a:spcAft>
              <a:buNone/>
            </a:pPr>
            <a:r>
              <a:rPr lang="en"/>
              <a:t>                pthread_mutex_lock(&amp;mutexA);</a:t>
            </a:r>
            <a:endParaRPr/>
          </a:p>
          <a:p>
            <a:pPr indent="0" lvl="0" marL="0" rtl="0" algn="l">
              <a:spcBef>
                <a:spcPts val="0"/>
              </a:spcBef>
              <a:spcAft>
                <a:spcPts val="0"/>
              </a:spcAft>
              <a:buNone/>
            </a:pPr>
            <a:r>
              <a:rPr lang="en"/>
              <a:t>                pthread_mutex_lock(&amp;mutexB);</a:t>
            </a:r>
            <a:endParaRPr/>
          </a:p>
          <a:p>
            <a:pPr indent="0" lvl="0" marL="0" rtl="0" algn="l">
              <a:spcBef>
                <a:spcPts val="0"/>
              </a:spcBef>
              <a:spcAft>
                <a:spcPts val="0"/>
              </a:spcAft>
              <a:buNone/>
            </a:pPr>
            <a:r>
              <a:rPr lang="en"/>
              <a:t>                counter++;</a:t>
            </a:r>
            <a:endParaRPr/>
          </a:p>
          <a:p>
            <a:pPr indent="0" lvl="0" marL="0" rtl="0" algn="l">
              <a:spcBef>
                <a:spcPts val="0"/>
              </a:spcBef>
              <a:spcAft>
                <a:spcPts val="0"/>
              </a:spcAft>
              <a:buNone/>
            </a:pPr>
            <a:r>
              <a:rPr lang="en"/>
              <a:t>                if ((counter % 1000000) == 0) {</a:t>
            </a:r>
            <a:endParaRPr/>
          </a:p>
          <a:p>
            <a:pPr indent="0" lvl="0" marL="0" rtl="0" algn="l">
              <a:spcBef>
                <a:spcPts val="0"/>
              </a:spcBef>
              <a:spcAft>
                <a:spcPts val="0"/>
              </a:spcAft>
              <a:buNone/>
            </a:pPr>
            <a:r>
              <a:rPr lang="en"/>
              <a:t>                        printf("WORKER1: %ld\n", counter);</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pthread_mutex_unlock(&amp;mutexB);</a:t>
            </a:r>
            <a:endParaRPr/>
          </a:p>
          <a:p>
            <a:pPr indent="0" lvl="0" marL="0" rtl="0" algn="l">
              <a:spcBef>
                <a:spcPts val="0"/>
              </a:spcBef>
              <a:spcAft>
                <a:spcPts val="0"/>
              </a:spcAft>
              <a:buNone/>
            </a:pPr>
            <a:r>
              <a:rPr lang="en"/>
              <a:t>                pthread_mutex_unlock(&amp;mutexA);</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return NULL;</a:t>
            </a:r>
            <a:endParaRPr/>
          </a:p>
          <a:p>
            <a:pPr indent="0" lvl="0" marL="0" rtl="0" algn="l">
              <a:spcBef>
                <a:spcPts val="0"/>
              </a:spcBef>
              <a:spcAft>
                <a:spcPts val="0"/>
              </a:spcAft>
              <a:buNone/>
            </a:pP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nvSpPr>
        <p:spPr>
          <a:xfrm>
            <a:off x="25500" y="745000"/>
            <a:ext cx="9093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void *dowork2(void *param)</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for (int i = 0; i &lt; numloops; i++) {</a:t>
            </a:r>
            <a:endParaRPr/>
          </a:p>
          <a:p>
            <a:pPr indent="0" lvl="0" marL="0" rtl="0" algn="l">
              <a:spcBef>
                <a:spcPts val="0"/>
              </a:spcBef>
              <a:spcAft>
                <a:spcPts val="0"/>
              </a:spcAft>
              <a:buNone/>
            </a:pPr>
            <a:r>
              <a:rPr lang="en"/>
              <a:t>                pthread_mutex_lock(&amp;mutexA);</a:t>
            </a:r>
            <a:endParaRPr/>
          </a:p>
          <a:p>
            <a:pPr indent="0" lvl="0" marL="0" rtl="0" algn="l">
              <a:spcBef>
                <a:spcPts val="0"/>
              </a:spcBef>
              <a:spcAft>
                <a:spcPts val="0"/>
              </a:spcAft>
              <a:buNone/>
            </a:pPr>
            <a:r>
              <a:rPr lang="en"/>
              <a:t>                pthread_mutex_lock(&amp;mutexB);</a:t>
            </a:r>
            <a:endParaRPr/>
          </a:p>
          <a:p>
            <a:pPr indent="0" lvl="0" marL="0" rtl="0" algn="l">
              <a:spcBef>
                <a:spcPts val="0"/>
              </a:spcBef>
              <a:spcAft>
                <a:spcPts val="0"/>
              </a:spcAft>
              <a:buNone/>
            </a:pPr>
            <a:r>
              <a:rPr lang="en"/>
              <a:t>                counter++;</a:t>
            </a:r>
            <a:endParaRPr/>
          </a:p>
          <a:p>
            <a:pPr indent="0" lvl="0" marL="0" rtl="0" algn="l">
              <a:spcBef>
                <a:spcPts val="0"/>
              </a:spcBef>
              <a:spcAft>
                <a:spcPts val="0"/>
              </a:spcAft>
              <a:buNone/>
            </a:pPr>
            <a:r>
              <a:rPr lang="en"/>
              <a:t>                if ((counter % 1000000) == 0) {</a:t>
            </a:r>
            <a:endParaRPr/>
          </a:p>
          <a:p>
            <a:pPr indent="0" lvl="0" marL="0" rtl="0" algn="l">
              <a:spcBef>
                <a:spcPts val="0"/>
              </a:spcBef>
              <a:spcAft>
                <a:spcPts val="0"/>
              </a:spcAft>
              <a:buNone/>
            </a:pPr>
            <a:r>
              <a:rPr lang="en"/>
              <a:t>                        printf("WORKER2: %ld\n", counter);</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pthread_mutex_unlock(&amp;mutexB);</a:t>
            </a:r>
            <a:endParaRPr/>
          </a:p>
          <a:p>
            <a:pPr indent="0" lvl="0" marL="0" rtl="0" algn="l">
              <a:spcBef>
                <a:spcPts val="0"/>
              </a:spcBef>
              <a:spcAft>
                <a:spcPts val="0"/>
              </a:spcAft>
              <a:buNone/>
            </a:pPr>
            <a:r>
              <a:rPr lang="en"/>
              <a:t>                pthread_mutex_unlock(&amp;mutexA);</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return NULL;</a:t>
            </a:r>
            <a:endParaRPr/>
          </a:p>
          <a:p>
            <a:pPr indent="0" lvl="0" marL="0" rtl="0" algn="l">
              <a:spcBef>
                <a:spcPts val="0"/>
              </a:spcBef>
              <a:spcAft>
                <a:spcPts val="0"/>
              </a:spcAft>
              <a:buNone/>
            </a:pP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nvSpPr>
        <p:spPr>
          <a:xfrm>
            <a:off x="0" y="970950"/>
            <a:ext cx="9144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 main(int argc, char **argv) {</a:t>
            </a:r>
            <a:endParaRPr/>
          </a:p>
          <a:p>
            <a:pPr indent="0" lvl="0" marL="0" rtl="0" algn="l">
              <a:spcBef>
                <a:spcPts val="0"/>
              </a:spcBef>
              <a:spcAft>
                <a:spcPts val="0"/>
              </a:spcAft>
              <a:buNone/>
            </a:pPr>
            <a:r>
              <a:rPr lang="en"/>
              <a:t>        if (argc != 2) {</a:t>
            </a:r>
            <a:endParaRPr/>
          </a:p>
          <a:p>
            <a:pPr indent="0" lvl="0" marL="0" rtl="0" algn="l">
              <a:spcBef>
                <a:spcPts val="0"/>
              </a:spcBef>
              <a:spcAft>
                <a:spcPts val="0"/>
              </a:spcAft>
              <a:buNone/>
            </a:pPr>
            <a:r>
              <a:rPr lang="en"/>
              <a:t>                fprintf(stderr, "USAGE: %s &lt;size&gt;\n", argv[0]);</a:t>
            </a:r>
            <a:endParaRPr/>
          </a:p>
          <a:p>
            <a:pPr indent="0" lvl="0" marL="0" rtl="0" algn="l">
              <a:spcBef>
                <a:spcPts val="0"/>
              </a:spcBef>
              <a:spcAft>
                <a:spcPts val="0"/>
              </a:spcAft>
              <a:buNone/>
            </a:pPr>
            <a:r>
              <a:rPr lang="en"/>
              <a:t>                exit(-1);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numloops = atol( argv[1] );</a:t>
            </a:r>
            <a:endParaRPr/>
          </a:p>
          <a:p>
            <a:pPr indent="0" lvl="0" marL="0" rtl="0" algn="l">
              <a:spcBef>
                <a:spcPts val="0"/>
              </a:spcBef>
              <a:spcAft>
                <a:spcPts val="0"/>
              </a:spcAft>
              <a:buNone/>
            </a:pPr>
            <a:r>
              <a:rPr lang="en"/>
              <a:t>        pthread_t w1, w2;</a:t>
            </a:r>
            <a:endParaRPr/>
          </a:p>
          <a:p>
            <a:pPr indent="0" lvl="0" marL="0" rtl="0" algn="l">
              <a:spcBef>
                <a:spcPts val="0"/>
              </a:spcBef>
              <a:spcAft>
                <a:spcPts val="0"/>
              </a:spcAft>
              <a:buNone/>
            </a:pPr>
            <a:r>
              <a:rPr lang="en"/>
              <a:t>        pthread_create(&amp;w1, NULL, dowork1, NULL);</a:t>
            </a:r>
            <a:endParaRPr/>
          </a:p>
          <a:p>
            <a:pPr indent="0" lvl="0" marL="0" rtl="0" algn="l">
              <a:spcBef>
                <a:spcPts val="0"/>
              </a:spcBef>
              <a:spcAft>
                <a:spcPts val="0"/>
              </a:spcAft>
              <a:buNone/>
            </a:pPr>
            <a:r>
              <a:rPr lang="en"/>
              <a:t>        pthread_create(&amp;w2, NULL, dowork2, NULL);</a:t>
            </a:r>
            <a:endParaRPr/>
          </a:p>
          <a:p>
            <a:pPr indent="0" lvl="0" marL="0" rtl="0" algn="l">
              <a:spcBef>
                <a:spcPts val="0"/>
              </a:spcBef>
              <a:spcAft>
                <a:spcPts val="0"/>
              </a:spcAft>
              <a:buNone/>
            </a:pPr>
            <a:r>
              <a:rPr lang="en"/>
              <a:t>        pthread_join(w1, NULL);</a:t>
            </a:r>
            <a:endParaRPr/>
          </a:p>
          <a:p>
            <a:pPr indent="0" lvl="0" marL="0" rtl="0" algn="l">
              <a:spcBef>
                <a:spcPts val="0"/>
              </a:spcBef>
              <a:spcAft>
                <a:spcPts val="0"/>
              </a:spcAft>
              <a:buNone/>
            </a:pPr>
            <a:r>
              <a:rPr lang="en"/>
              <a:t>        pthread_join(w2, NULL);</a:t>
            </a:r>
            <a:endParaRPr/>
          </a:p>
          <a:p>
            <a:pPr indent="0" lvl="0" marL="0" rtl="0" algn="l">
              <a:spcBef>
                <a:spcPts val="0"/>
              </a:spcBef>
              <a:spcAft>
                <a:spcPts val="0"/>
              </a:spcAft>
              <a:buNone/>
            </a:pPr>
            <a:r>
              <a:rPr lang="en"/>
              <a:t>        printf("FINISHED:  counter == %ld\n", counter);</a:t>
            </a:r>
            <a:endParaRPr/>
          </a:p>
          <a:p>
            <a:pPr indent="0" lvl="0" marL="0" rtl="0" algn="l">
              <a:spcBef>
                <a:spcPts val="0"/>
              </a:spcBef>
              <a:spcAft>
                <a:spcPts val="0"/>
              </a:spcAft>
              <a:buNone/>
            </a:pPr>
            <a:r>
              <a:rPr lang="en"/>
              <a:t>        return 0;</a:t>
            </a:r>
            <a:endParaRPr/>
          </a:p>
          <a:p>
            <a:pPr indent="0" lvl="0" marL="0" rtl="0" algn="l">
              <a:spcBef>
                <a:spcPts val="0"/>
              </a:spcBef>
              <a:spcAft>
                <a:spcPts val="0"/>
              </a:spcAft>
              <a:buNone/>
            </a:pP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65225"/>
            <a:ext cx="8520600" cy="514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When you wrote your helloT program, did you encounter (or create) any concurrency bugs? If so, then describe what type of concurrency bug(s) you encountered. Use the terminology from the reading/lecture, i.e., "Data Race", "Deadlock", "Order Violation", etc.</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Answer: - When the helloT.c program was compiled and run, then, there is a “DATA RACE” condition in which the variable factorial is being accessed by many threads. This means a shared memory is being accessed (read/write) by multiple threads. The section where factorial is being calculated is also the critical section being accessed by multiple threads at the same time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On improving the helloT.c program,  we created a new program helloT2.c where we had introduced a mutex lock which helped us protect the memory for multiple threads accessing it at the same time.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72925" y="60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Data Race is a fairly common condition </a:t>
            </a:r>
            <a:r>
              <a:rPr lang="en"/>
              <a:t>occurring</a:t>
            </a:r>
            <a:r>
              <a:rPr lang="en"/>
              <a:t> in concurrency, Order Violation is also present in the helloT.c and helloT2.c as well wherein some results are calculated earlier than their previous results.</a:t>
            </a:r>
            <a:endParaRPr/>
          </a:p>
          <a:p>
            <a:pPr indent="0" lvl="0" marL="0" rtl="0" algn="l">
              <a:spcBef>
                <a:spcPts val="1600"/>
              </a:spcBef>
              <a:spcAft>
                <a:spcPts val="1600"/>
              </a:spcAft>
              <a:buNone/>
            </a:pPr>
            <a:r>
              <a:rPr lang="en"/>
              <a:t>For example:- In many cases, Thread2 calculates result earlier than Thread1 in the image below:- </a:t>
            </a:r>
            <a:endParaRPr/>
          </a:p>
        </p:txBody>
      </p:sp>
      <p:pic>
        <p:nvPicPr>
          <p:cNvPr id="75" name="Google Shape;75;p16"/>
          <p:cNvPicPr preferRelativeResize="0"/>
          <p:nvPr/>
        </p:nvPicPr>
        <p:blipFill>
          <a:blip r:embed="rId3">
            <a:alphaModFix/>
          </a:blip>
          <a:stretch>
            <a:fillRect/>
          </a:stretch>
        </p:blipFill>
        <p:spPr>
          <a:xfrm>
            <a:off x="2520725" y="1709873"/>
            <a:ext cx="5940202" cy="3149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0"/>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000">
                <a:latin typeface="Comfortaa"/>
                <a:ea typeface="Comfortaa"/>
                <a:cs typeface="Comfortaa"/>
                <a:sym typeface="Comfortaa"/>
              </a:rPr>
              <a:t>2A</a:t>
            </a:r>
            <a:r>
              <a:rPr lang="en" sz="1800">
                <a:latin typeface="Comfortaa"/>
                <a:ea typeface="Comfortaa"/>
                <a:cs typeface="Comfortaa"/>
                <a:sym typeface="Comfortaa"/>
              </a:rPr>
              <a:t>. The </a:t>
            </a:r>
            <a:r>
              <a:rPr lang="en" sz="1800">
                <a:latin typeface="Comfortaa"/>
                <a:ea typeface="Comfortaa"/>
                <a:cs typeface="Comfortaa"/>
                <a:sym typeface="Comfortaa"/>
              </a:rPr>
              <a:t>original</a:t>
            </a:r>
            <a:r>
              <a:rPr lang="en" sz="1800">
                <a:latin typeface="Comfortaa"/>
                <a:ea typeface="Comfortaa"/>
                <a:cs typeface="Comfortaa"/>
                <a:sym typeface="Comfortaa"/>
              </a:rPr>
              <a:t> </a:t>
            </a:r>
            <a:r>
              <a:rPr b="1" lang="en" sz="1800">
                <a:latin typeface="Courier New"/>
                <a:ea typeface="Courier New"/>
                <a:cs typeface="Courier New"/>
                <a:sym typeface="Courier New"/>
              </a:rPr>
              <a:t>sum</a:t>
            </a:r>
            <a:r>
              <a:rPr lang="en" sz="1800">
                <a:latin typeface="Comfortaa"/>
                <a:ea typeface="Comfortaa"/>
                <a:cs typeface="Comfortaa"/>
                <a:sym typeface="Comfortaa"/>
              </a:rPr>
              <a:t> program (from the Threads lab assignment) had a concurrency bug.  What type of Concurrency bug did it have?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Answer:- The original sum program has one bug and that was </a:t>
            </a:r>
            <a:r>
              <a:rPr b="1" lang="en" sz="1800">
                <a:latin typeface="Comfortaa"/>
                <a:ea typeface="Comfortaa"/>
                <a:cs typeface="Comfortaa"/>
                <a:sym typeface="Comfortaa"/>
              </a:rPr>
              <a:t>data race. This is because all the threads were trying to access the same memory location simultaneously leading to faulty read/write operations for the variable which in turn produced faulty results.</a:t>
            </a:r>
            <a:endParaRPr b="1"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b="1"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0" y="0"/>
            <a:ext cx="9144000" cy="4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dk1"/>
                </a:solidFill>
                <a:latin typeface="Comfortaa"/>
                <a:ea typeface="Comfortaa"/>
                <a:cs typeface="Comfortaa"/>
                <a:sym typeface="Comfortaa"/>
              </a:rPr>
              <a:t>2B</a:t>
            </a:r>
            <a:r>
              <a:rPr lang="en" sz="1800">
                <a:solidFill>
                  <a:schemeClr val="dk1"/>
                </a:solidFill>
                <a:latin typeface="Comfortaa"/>
                <a:ea typeface="Comfortaa"/>
                <a:cs typeface="Comfortaa"/>
                <a:sym typeface="Comfortaa"/>
              </a:rPr>
              <a:t>. You then created </a:t>
            </a:r>
            <a:r>
              <a:rPr b="1" lang="en" sz="1800">
                <a:solidFill>
                  <a:schemeClr val="dk1"/>
                </a:solidFill>
                <a:latin typeface="Courier New"/>
                <a:ea typeface="Courier New"/>
                <a:cs typeface="Courier New"/>
                <a:sym typeface="Courier New"/>
              </a:rPr>
              <a:t>sum2.c</a:t>
            </a:r>
            <a:r>
              <a:rPr lang="en" sz="1800">
                <a:solidFill>
                  <a:schemeClr val="dk1"/>
                </a:solidFill>
                <a:latin typeface="Comfortaa"/>
                <a:ea typeface="Comfortaa"/>
                <a:cs typeface="Comfortaa"/>
                <a:sym typeface="Comfortaa"/>
              </a:rPr>
              <a:t>. What type of Concurrency bug did </a:t>
            </a:r>
            <a:r>
              <a:rPr b="1" lang="en" sz="1800">
                <a:solidFill>
                  <a:schemeClr val="dk1"/>
                </a:solidFill>
                <a:latin typeface="Courier New"/>
                <a:ea typeface="Courier New"/>
                <a:cs typeface="Courier New"/>
                <a:sym typeface="Courier New"/>
              </a:rPr>
              <a:t>sum2</a:t>
            </a:r>
            <a:r>
              <a:rPr lang="en" sz="1800">
                <a:solidFill>
                  <a:schemeClr val="dk1"/>
                </a:solidFill>
                <a:latin typeface="Comfortaa"/>
                <a:ea typeface="Comfortaa"/>
                <a:cs typeface="Comfortaa"/>
                <a:sym typeface="Comfortaa"/>
              </a:rPr>
              <a:t> have?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Answer: - After we corrected the data race for sum.c, we had placed a mutex lock for the critical section where the sum was being calculated.</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But while the program seemed to have become free of the concurrency bug, there still exists the problem of </a:t>
            </a:r>
            <a:r>
              <a:rPr lang="en" sz="1800">
                <a:solidFill>
                  <a:schemeClr val="dk1"/>
                </a:solidFill>
                <a:highlight>
                  <a:srgbClr val="FFFF00"/>
                </a:highlight>
                <a:latin typeface="Comfortaa"/>
                <a:ea typeface="Comfortaa"/>
                <a:cs typeface="Comfortaa"/>
                <a:sym typeface="Comfortaa"/>
              </a:rPr>
              <a:t>excessive waiting</a:t>
            </a:r>
            <a:r>
              <a:rPr lang="en" sz="1800">
                <a:solidFill>
                  <a:schemeClr val="dk1"/>
                </a:solidFill>
                <a:latin typeface="Comfortaa"/>
                <a:ea typeface="Comfortaa"/>
                <a:cs typeface="Comfortaa"/>
                <a:sym typeface="Comfortaa"/>
              </a:rPr>
              <a:t>. This is because while the Total is being calculated correctly, it is in the critical section guarded by a mutex lock. This means that while total is being updated by thread1, other threads will have to wait unnecessarily to update Total (which is a global variable itself).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Also, We can see that this also leads to order violation as well as some threads calculate results quickly than others leading to order violation as well.</a:t>
            </a:r>
            <a:endParaRPr sz="1800">
              <a:solidFill>
                <a:schemeClr val="dk1"/>
              </a:solidFill>
              <a:latin typeface="Comfortaa"/>
              <a:ea typeface="Comfortaa"/>
              <a:cs typeface="Comfortaa"/>
              <a:sym typeface="Comfortaa"/>
            </a:endParaRPr>
          </a:p>
        </p:txBody>
      </p:sp>
      <p:sp>
        <p:nvSpPr>
          <p:cNvPr id="86" name="Google Shape;86;p18"/>
          <p:cNvSpPr txBox="1"/>
          <p:nvPr/>
        </p:nvSpPr>
        <p:spPr>
          <a:xfrm>
            <a:off x="2769050" y="4264850"/>
            <a:ext cx="58089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“Excessive waiting” is a type of concurrency bug.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3</a:t>
            </a:r>
            <a:r>
              <a:rPr b="1" lang="en" sz="2400">
                <a:latin typeface="Comfortaa"/>
                <a:ea typeface="Comfortaa"/>
                <a:cs typeface="Comfortaa"/>
                <a:sym typeface="Comfortaa"/>
              </a:rPr>
              <a:t>.</a:t>
            </a:r>
            <a:r>
              <a:rPr lang="en" sz="1800">
                <a:latin typeface="Comfortaa"/>
                <a:ea typeface="Comfortaa"/>
                <a:cs typeface="Comfortaa"/>
                <a:sym typeface="Comfortaa"/>
              </a:rPr>
              <a:t> The original </a:t>
            </a:r>
            <a:r>
              <a:rPr b="1" lang="en" sz="1800">
                <a:latin typeface="Courier New"/>
                <a:ea typeface="Courier New"/>
                <a:cs typeface="Courier New"/>
                <a:sym typeface="Courier New"/>
              </a:rPr>
              <a:t>pingpong.c</a:t>
            </a:r>
            <a:r>
              <a:rPr lang="en" sz="1800">
                <a:latin typeface="Comfortaa"/>
                <a:ea typeface="Comfortaa"/>
                <a:cs typeface="Comfortaa"/>
                <a:sym typeface="Comfortaa"/>
              </a:rPr>
              <a:t> source code had a concurrency bug.  What type of Concurrency bug did it have?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Answer: - pingpong.c has order violation and atomicity violation concurrency bugs with order violation being the dominant one.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This is evident from the fact that when pingpong is run, then PING appears </a:t>
            </a:r>
            <a:r>
              <a:rPr lang="en" sz="1800">
                <a:latin typeface="Comfortaa"/>
                <a:ea typeface="Comfortaa"/>
                <a:cs typeface="Comfortaa"/>
                <a:sym typeface="Comfortaa"/>
              </a:rPr>
              <a:t>correctly</a:t>
            </a:r>
            <a:r>
              <a:rPr lang="en" sz="1800">
                <a:latin typeface="Comfortaa"/>
                <a:ea typeface="Comfortaa"/>
                <a:cs typeface="Comfortaa"/>
                <a:sym typeface="Comfortaa"/>
              </a:rPr>
              <a:t> but due to order violation, the desired order of memory access is flipped during concurrent execution. Due to this, pingpong.c results in error after first PING isp printed.</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Comfortaa"/>
                <a:ea typeface="Comfortaa"/>
                <a:cs typeface="Comfortaa"/>
                <a:sym typeface="Comfortaa"/>
              </a:rPr>
              <a:t>4</a:t>
            </a:r>
            <a:r>
              <a:rPr b="1" lang="en" sz="2400">
                <a:solidFill>
                  <a:schemeClr val="dk1"/>
                </a:solidFill>
                <a:latin typeface="Comfortaa"/>
                <a:ea typeface="Comfortaa"/>
                <a:cs typeface="Comfortaa"/>
                <a:sym typeface="Comfortaa"/>
              </a:rPr>
              <a:t>.</a:t>
            </a:r>
            <a:r>
              <a:rPr lang="en">
                <a:solidFill>
                  <a:schemeClr val="dk1"/>
                </a:solidFill>
                <a:latin typeface="Comfortaa"/>
                <a:ea typeface="Comfortaa"/>
                <a:cs typeface="Comfortaa"/>
                <a:sym typeface="Comfortaa"/>
              </a:rPr>
              <a:t> Build and run the provided </a:t>
            </a:r>
            <a:r>
              <a:rPr b="1" lang="en">
                <a:solidFill>
                  <a:schemeClr val="dk1"/>
                </a:solidFill>
                <a:latin typeface="Courier New"/>
                <a:ea typeface="Courier New"/>
                <a:cs typeface="Courier New"/>
                <a:sym typeface="Courier New"/>
              </a:rPr>
              <a:t>bug4.c</a:t>
            </a:r>
            <a:r>
              <a:rPr lang="en">
                <a:solidFill>
                  <a:schemeClr val="dk1"/>
                </a:solidFill>
                <a:latin typeface="Comfortaa"/>
                <a:ea typeface="Comfortaa"/>
                <a:cs typeface="Comfortaa"/>
                <a:sym typeface="Comfortaa"/>
              </a:rPr>
              <a:t> program which is linked from the course plan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Answer: - When we compile and run the program as is given in the Course Plan, it encounters a situations where the program is stuck and was not providing any output.</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The program hangs when run.</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21"/>
          <p:cNvPicPr preferRelativeResize="0"/>
          <p:nvPr/>
        </p:nvPicPr>
        <p:blipFill>
          <a:blip r:embed="rId3">
            <a:alphaModFix/>
          </a:blip>
          <a:stretch>
            <a:fillRect/>
          </a:stretch>
        </p:blipFill>
        <p:spPr>
          <a:xfrm>
            <a:off x="0" y="147638"/>
            <a:ext cx="9144000" cy="484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