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Comforta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BA9ED1-0150-4A22-850C-9F4179F05BD5}">
  <a:tblStyle styleId="{A3BA9ED1-0150-4A22-850C-9F4179F05B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Comfortaa-regular.fntdata"/><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Comfortaa-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03ba10e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03ba10e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03ba10e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03ba10e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0952d23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0952d23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0952d233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0952d23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0952d233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0952d233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0952d23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0952d23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0952d233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0952d233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0952d233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0952d233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e2c355d2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e2c355d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0952d23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0952d23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0952d233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0952d233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0952d233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0952d233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0952d233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0952d233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0952d233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0952d233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f863d4d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f863d4d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f863d4d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f863d4d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f863d4d1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f863d4d1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f863d4d1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f863d4d1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f863d4d1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f863d4d1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f863d4d1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f863d4d1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e2c355d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e2c355d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d7d42073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d7d42073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e2c355d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e2c355d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f863d4d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f863d4d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0780265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0780265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0780265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0780265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0780265c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0780265c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03ba10e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03ba10e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Memory Management </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nvSpPr>
        <p:spPr>
          <a:xfrm>
            <a:off x="1717275" y="3416075"/>
            <a:ext cx="60216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email address: </a:t>
            </a:r>
            <a:r>
              <a:rPr lang="en">
                <a:highlight>
                  <a:srgbClr val="FFF2CC"/>
                </a:highlight>
                <a:latin typeface="Comfortaa"/>
                <a:ea typeface="Comfortaa"/>
                <a:cs typeface="Comfortaa"/>
                <a:sym typeface="Comfortaa"/>
              </a:rPr>
              <a:t>   parth2@pdx.edu                                                              </a:t>
            </a:r>
            <a:endParaRPr>
              <a:highlight>
                <a:srgbClr val="FFF2CC"/>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partner’s </a:t>
            </a:r>
            <a:r>
              <a:rPr lang="en">
                <a:solidFill>
                  <a:schemeClr val="dk1"/>
                </a:solidFill>
                <a:latin typeface="Comfortaa"/>
                <a:ea typeface="Comfortaa"/>
                <a:cs typeface="Comfortaa"/>
                <a:sym typeface="Comfortaa"/>
              </a:rPr>
              <a:t>email address: </a:t>
            </a:r>
            <a:r>
              <a:rPr lang="en">
                <a:solidFill>
                  <a:schemeClr val="dk1"/>
                </a:solidFill>
                <a:highlight>
                  <a:srgbClr val="FFF2CC"/>
                </a:highlight>
                <a:latin typeface="Comfortaa"/>
                <a:ea typeface="Comfortaa"/>
                <a:cs typeface="Comfortaa"/>
                <a:sym typeface="Comfortaa"/>
              </a:rPr>
              <a:t>   </a:t>
            </a:r>
            <a:r>
              <a:rPr lang="en">
                <a:solidFill>
                  <a:schemeClr val="dk1"/>
                </a:solidFill>
                <a:highlight>
                  <a:srgbClr val="FFF2CC"/>
                </a:highlight>
              </a:rPr>
              <a:t>                                                              </a:t>
            </a:r>
            <a:endParaRPr>
              <a:solidFill>
                <a:schemeClr val="dk1"/>
              </a:solidFill>
              <a:highlight>
                <a:srgbClr val="FFF2CC"/>
              </a:highlight>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8" name="Google Shape;58;p13"/>
          <p:cNvPicPr preferRelativeResize="0"/>
          <p:nvPr/>
        </p:nvPicPr>
        <p:blipFill>
          <a:blip r:embed="rId3">
            <a:alphaModFix/>
          </a:blip>
          <a:stretch>
            <a:fillRect/>
          </a:stretch>
        </p:blipFill>
        <p:spPr>
          <a:xfrm>
            <a:off x="5827800" y="4018275"/>
            <a:ext cx="3316200" cy="1049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76500" y="918475"/>
            <a:ext cx="8991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//Step-2:- Declaration of the variables and constants and taking the number of elements as input</a:t>
            </a:r>
            <a:endParaRPr/>
          </a:p>
          <a:p>
            <a:pPr indent="0" lvl="0" marL="0" rtl="0" algn="l">
              <a:spcBef>
                <a:spcPts val="0"/>
              </a:spcBef>
              <a:spcAft>
                <a:spcPts val="0"/>
              </a:spcAft>
              <a:buClr>
                <a:schemeClr val="dk1"/>
              </a:buClr>
              <a:buSzPts val="1100"/>
              <a:buFont typeface="Arial"/>
              <a:buNone/>
            </a:pPr>
            <a:r>
              <a:rPr lang="en"/>
              <a:t>         int n, i;</a:t>
            </a:r>
            <a:endParaRPr/>
          </a:p>
          <a:p>
            <a:pPr indent="0" lvl="0" marL="0" rtl="0" algn="l">
              <a:spcBef>
                <a:spcPts val="0"/>
              </a:spcBef>
              <a:spcAft>
                <a:spcPts val="0"/>
              </a:spcAft>
              <a:buClr>
                <a:schemeClr val="dk1"/>
              </a:buClr>
              <a:buSzPts val="1100"/>
              <a:buFont typeface="Arial"/>
              <a:buNone/>
            </a:pPr>
            <a:r>
              <a:rPr lang="en"/>
              <a:t>        printf ("Enter number of elements:");</a:t>
            </a:r>
            <a:endParaRPr/>
          </a:p>
          <a:p>
            <a:pPr indent="0" lvl="0" marL="0" rtl="0" algn="l">
              <a:spcBef>
                <a:spcPts val="0"/>
              </a:spcBef>
              <a:spcAft>
                <a:spcPts val="0"/>
              </a:spcAft>
              <a:buClr>
                <a:schemeClr val="dk1"/>
              </a:buClr>
              <a:buSzPts val="1100"/>
              <a:buFont typeface="Arial"/>
              <a:buNone/>
            </a:pPr>
            <a:r>
              <a:rPr lang="en"/>
              <a:t>        scanf ("%d", &amp;n);</a:t>
            </a:r>
            <a:endParaRPr/>
          </a:p>
          <a:p>
            <a:pPr indent="0" lvl="0" marL="0" rtl="0" algn="l">
              <a:spcBef>
                <a:spcPts val="0"/>
              </a:spcBef>
              <a:spcAft>
                <a:spcPts val="0"/>
              </a:spcAft>
              <a:buClr>
                <a:schemeClr val="dk1"/>
              </a:buClr>
              <a:buSzPts val="1100"/>
              <a:buFont typeface="Arial"/>
              <a:buNone/>
            </a:pPr>
            <a:r>
              <a:rPr lang="en"/>
              <a:t>        printf ("Entered number of elements: %d\n", n);</a:t>
            </a:r>
            <a:endParaRPr/>
          </a:p>
          <a:p>
            <a:pPr indent="0" lvl="0" marL="0" rtl="0" algn="l">
              <a:spcBef>
                <a:spcPts val="0"/>
              </a:spcBef>
              <a:spcAft>
                <a:spcPts val="0"/>
              </a:spcAft>
              <a:buClr>
                <a:schemeClr val="dk1"/>
              </a:buClr>
              <a:buSzPts val="1100"/>
              <a:buFont typeface="Arial"/>
              <a:buNone/>
            </a:pPr>
            <a:r>
              <a:rPr lang="en"/>
              <a:t>        long long int size = (long long int) atoi(argv[1]);</a:t>
            </a:r>
            <a:endParaRPr/>
          </a:p>
          <a:p>
            <a:pPr indent="0" lvl="0" marL="0" rtl="0" algn="l">
              <a:spcBef>
                <a:spcPts val="0"/>
              </a:spcBef>
              <a:spcAft>
                <a:spcPts val="0"/>
              </a:spcAft>
              <a:buClr>
                <a:schemeClr val="dk1"/>
              </a:buClr>
              <a:buSzPts val="1100"/>
              <a:buFont typeface="Arial"/>
              <a:buNone/>
            </a:pPr>
            <a:r>
              <a:rPr lang="en"/>
              <a:t>        long long int size_in_bytes = size * 1024 * 1024;</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//Step-4:- Taking the Pointer as an memory allocation initialisation and Bytes to MB conversion by multiplying it by 1024*1024</a:t>
            </a:r>
            <a:endParaRPr/>
          </a:p>
          <a:p>
            <a:pPr indent="0" lvl="0" marL="0" rtl="0" algn="l">
              <a:spcBef>
                <a:spcPts val="0"/>
              </a:spcBef>
              <a:spcAft>
                <a:spcPts val="0"/>
              </a:spcAft>
              <a:buClr>
                <a:schemeClr val="dk1"/>
              </a:buClr>
              <a:buSzPts val="1100"/>
              <a:buFont typeface="Arial"/>
              <a:buNone/>
            </a:pPr>
            <a:r>
              <a:rPr lang="en"/>
              <a:t>        int *x = malloc(size_in_bytes);</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76500" y="-122475"/>
            <a:ext cx="8991000" cy="578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//Step-5:- Memory allocation check </a:t>
            </a:r>
            <a:endParaRPr/>
          </a:p>
          <a:p>
            <a:pPr indent="0" lvl="0" marL="0" rtl="0" algn="l">
              <a:spcBef>
                <a:spcPts val="0"/>
              </a:spcBef>
              <a:spcAft>
                <a:spcPts val="0"/>
              </a:spcAft>
              <a:buClr>
                <a:schemeClr val="dk1"/>
              </a:buClr>
              <a:buSzPts val="1100"/>
              <a:buFont typeface="Arial"/>
              <a:buNone/>
            </a:pPr>
            <a:r>
              <a:rPr lang="en"/>
              <a:t>        if (ptr == NULL) {</a:t>
            </a:r>
            <a:endParaRPr/>
          </a:p>
          <a:p>
            <a:pPr indent="0" lvl="0" marL="0" rtl="0" algn="l">
              <a:spcBef>
                <a:spcPts val="0"/>
              </a:spcBef>
              <a:spcAft>
                <a:spcPts val="0"/>
              </a:spcAft>
              <a:buClr>
                <a:schemeClr val="dk1"/>
              </a:buClr>
              <a:buSzPts val="1100"/>
              <a:buFont typeface="Arial"/>
              <a:buNone/>
            </a:pPr>
            <a:r>
              <a:rPr lang="en"/>
              <a:t>                printf("Memory not allocated.\n");</a:t>
            </a:r>
            <a:endParaRPr/>
          </a:p>
          <a:p>
            <a:pPr indent="0" lvl="0" marL="0" rtl="0" algn="l">
              <a:spcBef>
                <a:spcPts val="0"/>
              </a:spcBef>
              <a:spcAft>
                <a:spcPts val="0"/>
              </a:spcAft>
              <a:buClr>
                <a:schemeClr val="dk1"/>
              </a:buClr>
              <a:buSzPts val="1100"/>
              <a:buFont typeface="Arial"/>
              <a:buNone/>
            </a:pPr>
            <a:r>
              <a:rPr lang="en"/>
              <a:t>                exit(0);</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else {</a:t>
            </a:r>
            <a:endParaRPr/>
          </a:p>
          <a:p>
            <a:pPr indent="0" lvl="0" marL="0" rtl="0" algn="l">
              <a:spcBef>
                <a:spcPts val="0"/>
              </a:spcBef>
              <a:spcAft>
                <a:spcPts val="0"/>
              </a:spcAft>
              <a:buClr>
                <a:schemeClr val="dk1"/>
              </a:buClr>
              <a:buSzPts val="1100"/>
              <a:buFont typeface="Arial"/>
              <a:buNone/>
            </a:pPr>
            <a:r>
              <a:rPr lang="en"/>
              <a:t>                printf("Memory successfully allocated using malloc.\n");</a:t>
            </a:r>
            <a:endParaRPr/>
          </a:p>
          <a:p>
            <a:pPr indent="0" lvl="0" marL="0" rtl="0" algn="l">
              <a:spcBef>
                <a:spcPts val="0"/>
              </a:spcBef>
              <a:spcAft>
                <a:spcPts val="0"/>
              </a:spcAft>
              <a:buClr>
                <a:schemeClr val="dk1"/>
              </a:buClr>
              <a:buSzPts val="1100"/>
              <a:buFont typeface="Arial"/>
              <a:buNone/>
            </a:pPr>
            <a:r>
              <a:rPr lang="en"/>
              <a:t>        //Step-6:- Assigning the elements to the array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for (i = 0; i &lt; n; ++i)</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x[i] = i + 1;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printf ("The elements of the array are: ");</a:t>
            </a:r>
            <a:endParaRPr/>
          </a:p>
          <a:p>
            <a:pPr indent="0" lvl="0" marL="0" rtl="0" algn="l">
              <a:spcBef>
                <a:spcPts val="0"/>
              </a:spcBef>
              <a:spcAft>
                <a:spcPts val="0"/>
              </a:spcAft>
              <a:buClr>
                <a:schemeClr val="dk1"/>
              </a:buClr>
              <a:buSzPts val="1100"/>
              <a:buFont typeface="Arial"/>
              <a:buNone/>
            </a:pPr>
            <a:r>
              <a:rPr lang="en"/>
              <a:t>       	 while (1)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for (i = 0; i &lt; n; ++i)</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printf ("%d, ", x[i]);</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return 0;</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5" name="Google Shape;115;p23"/>
          <p:cNvSpPr txBox="1"/>
          <p:nvPr/>
        </p:nvSpPr>
        <p:spPr>
          <a:xfrm>
            <a:off x="3220850" y="2001325"/>
            <a:ext cx="4108200" cy="6156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 is 1024*1024 too small. Need to step through the entire array, not just n elements</a:t>
            </a:r>
            <a:endParaRPr/>
          </a:p>
        </p:txBody>
      </p:sp>
      <p:sp>
        <p:nvSpPr>
          <p:cNvPr id="116" name="Google Shape;116;p23"/>
          <p:cNvSpPr txBox="1"/>
          <p:nvPr/>
        </p:nvSpPr>
        <p:spPr>
          <a:xfrm>
            <a:off x="4855925" y="906475"/>
            <a:ext cx="3631800" cy="6156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 is an int which means that it can only represent 2^31 which is not enough</a:t>
            </a:r>
            <a:endParaRPr/>
          </a:p>
        </p:txBody>
      </p:sp>
      <p:cxnSp>
        <p:nvCxnSpPr>
          <p:cNvPr id="117" name="Google Shape;117;p23"/>
          <p:cNvCxnSpPr>
            <a:stCxn id="116" idx="1"/>
          </p:cNvCxnSpPr>
          <p:nvPr/>
        </p:nvCxnSpPr>
        <p:spPr>
          <a:xfrm flipH="1">
            <a:off x="994325" y="1214275"/>
            <a:ext cx="3861600" cy="7356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23"/>
          <p:cNvSpPr txBox="1"/>
          <p:nvPr/>
        </p:nvSpPr>
        <p:spPr>
          <a:xfrm>
            <a:off x="3598800" y="3453575"/>
            <a:ext cx="5307900" cy="14775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Doing a printf() in the inner loop will cause system calls to the OS and I/O operations. These will slow down the program so much that the OS will reclaim much of the program’s physical memory pages. </a:t>
            </a:r>
            <a:br>
              <a:rPr lang="en"/>
            </a:br>
            <a:br>
              <a:rPr lang="en"/>
            </a:br>
            <a:r>
              <a:rPr lang="en"/>
              <a:t>Suggest that you instead just update each value in the array.</a:t>
            </a:r>
            <a:endParaRPr/>
          </a:p>
        </p:txBody>
      </p:sp>
      <p:cxnSp>
        <p:nvCxnSpPr>
          <p:cNvPr id="119" name="Google Shape;119;p23"/>
          <p:cNvCxnSpPr>
            <a:stCxn id="118" idx="1"/>
          </p:cNvCxnSpPr>
          <p:nvPr/>
        </p:nvCxnSpPr>
        <p:spPr>
          <a:xfrm rot="10800000">
            <a:off x="1857000" y="4012325"/>
            <a:ext cx="1741800" cy="1800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23"/>
          <p:cNvSpPr txBox="1"/>
          <p:nvPr/>
        </p:nvSpPr>
        <p:spPr>
          <a:xfrm>
            <a:off x="3565950" y="193700"/>
            <a:ext cx="44121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What is ptr? It is never declared.</a:t>
            </a:r>
            <a:endParaRPr/>
          </a:p>
        </p:txBody>
      </p:sp>
      <p:cxnSp>
        <p:nvCxnSpPr>
          <p:cNvPr id="121" name="Google Shape;121;p23"/>
          <p:cNvCxnSpPr>
            <a:stCxn id="120" idx="1"/>
          </p:cNvCxnSpPr>
          <p:nvPr/>
        </p:nvCxnSpPr>
        <p:spPr>
          <a:xfrm rot="10800000">
            <a:off x="985950" y="325100"/>
            <a:ext cx="2580000" cy="6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4"/>
          <p:cNvPicPr preferRelativeResize="0"/>
          <p:nvPr/>
        </p:nvPicPr>
        <p:blipFill>
          <a:blip r:embed="rId3">
            <a:alphaModFix/>
          </a:blip>
          <a:stretch>
            <a:fillRect/>
          </a:stretch>
        </p:blipFill>
        <p:spPr>
          <a:xfrm>
            <a:off x="152400" y="152400"/>
            <a:ext cx="8839200" cy="47004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152400" y="152400"/>
            <a:ext cx="8839200" cy="268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112250" y="102050"/>
            <a:ext cx="882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Compiling the program and running it gives us the following screen: -</a:t>
            </a:r>
            <a:endParaRPr/>
          </a:p>
        </p:txBody>
      </p:sp>
      <p:pic>
        <p:nvPicPr>
          <p:cNvPr id="137" name="Google Shape;137;p26"/>
          <p:cNvPicPr preferRelativeResize="0"/>
          <p:nvPr/>
        </p:nvPicPr>
        <p:blipFill>
          <a:blip r:embed="rId3">
            <a:alphaModFix/>
          </a:blip>
          <a:stretch>
            <a:fillRect/>
          </a:stretch>
        </p:blipFill>
        <p:spPr>
          <a:xfrm>
            <a:off x="152400" y="654650"/>
            <a:ext cx="8162731" cy="43364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nvSpPr>
        <p:spPr>
          <a:xfrm>
            <a:off x="163275" y="173500"/>
            <a:ext cx="882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 we enter the number of elements, the loop will assign the elements and iterate it infinitely till ctrl+c is inputted as given below:-</a:t>
            </a:r>
            <a:endParaRPr/>
          </a:p>
        </p:txBody>
      </p:sp>
      <p:pic>
        <p:nvPicPr>
          <p:cNvPr id="143" name="Google Shape;143;p27"/>
          <p:cNvPicPr preferRelativeResize="0"/>
          <p:nvPr/>
        </p:nvPicPr>
        <p:blipFill>
          <a:blip r:embed="rId3">
            <a:alphaModFix/>
          </a:blip>
          <a:stretch>
            <a:fillRect/>
          </a:stretch>
        </p:blipFill>
        <p:spPr>
          <a:xfrm>
            <a:off x="152400" y="941500"/>
            <a:ext cx="7675450" cy="4049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nvSpPr>
        <p:spPr>
          <a:xfrm>
            <a:off x="302275" y="348450"/>
            <a:ext cx="8342700" cy="3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Now, while running your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 also (in a different terminal window, but on the same machine) run the </a:t>
            </a:r>
            <a:r>
              <a:rPr b="1" lang="en" sz="1800">
                <a:solidFill>
                  <a:schemeClr val="dk1"/>
                </a:solidFill>
                <a:latin typeface="Courier New"/>
                <a:ea typeface="Courier New"/>
                <a:cs typeface="Courier New"/>
                <a:sym typeface="Courier New"/>
              </a:rPr>
              <a:t>free</a:t>
            </a:r>
            <a:r>
              <a:rPr lang="en" sz="1800">
                <a:solidFill>
                  <a:schemeClr val="dk1"/>
                </a:solidFill>
                <a:latin typeface="Comfortaa"/>
                <a:ea typeface="Comfortaa"/>
                <a:cs typeface="Comfortaa"/>
                <a:sym typeface="Comfortaa"/>
              </a:rPr>
              <a:t> tool.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 How do the memory usage totals change when your program is running?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 How about when you terminate the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 Do the numbers match your expectations? </a:t>
            </a:r>
            <a:endParaRPr sz="1800">
              <a:solidFill>
                <a:schemeClr val="dk1"/>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nvSpPr>
        <p:spPr>
          <a:xfrm>
            <a:off x="102050" y="112250"/>
            <a:ext cx="87867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 How do the memory usage totals change when your program is running?</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mfortaa"/>
                <a:ea typeface="Comfortaa"/>
                <a:cs typeface="Comfortaa"/>
                <a:sym typeface="Comfortaa"/>
              </a:rPr>
              <a:t>Answer:- Before the program is executed (in MB):-</a:t>
            </a:r>
            <a:endParaRPr sz="1800">
              <a:solidFill>
                <a:schemeClr val="dk1"/>
              </a:solidFill>
              <a:latin typeface="Comfortaa"/>
              <a:ea typeface="Comfortaa"/>
              <a:cs typeface="Comfortaa"/>
              <a:sym typeface="Comfortaa"/>
            </a:endParaRPr>
          </a:p>
        </p:txBody>
      </p:sp>
      <p:pic>
        <p:nvPicPr>
          <p:cNvPr id="154" name="Google Shape;154;p29"/>
          <p:cNvPicPr preferRelativeResize="0"/>
          <p:nvPr/>
        </p:nvPicPr>
        <p:blipFill>
          <a:blip r:embed="rId3">
            <a:alphaModFix/>
          </a:blip>
          <a:stretch>
            <a:fillRect/>
          </a:stretch>
        </p:blipFill>
        <p:spPr>
          <a:xfrm>
            <a:off x="152400" y="1363550"/>
            <a:ext cx="8839200" cy="32594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nvSpPr>
        <p:spPr>
          <a:xfrm>
            <a:off x="193900" y="163275"/>
            <a:ext cx="86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 the program is run: -</a:t>
            </a:r>
            <a:endParaRPr/>
          </a:p>
        </p:txBody>
      </p:sp>
      <p:pic>
        <p:nvPicPr>
          <p:cNvPr id="160" name="Google Shape;160;p30"/>
          <p:cNvPicPr preferRelativeResize="0"/>
          <p:nvPr/>
        </p:nvPicPr>
        <p:blipFill>
          <a:blip r:embed="rId3">
            <a:alphaModFix/>
          </a:blip>
          <a:stretch>
            <a:fillRect/>
          </a:stretch>
        </p:blipFill>
        <p:spPr>
          <a:xfrm>
            <a:off x="152400" y="715875"/>
            <a:ext cx="8839201" cy="727595"/>
          </a:xfrm>
          <a:prstGeom prst="rect">
            <a:avLst/>
          </a:prstGeom>
          <a:noFill/>
          <a:ln>
            <a:noFill/>
          </a:ln>
        </p:spPr>
      </p:pic>
      <p:sp>
        <p:nvSpPr>
          <p:cNvPr id="161" name="Google Shape;161;p30"/>
          <p:cNvSpPr txBox="1"/>
          <p:nvPr/>
        </p:nvSpPr>
        <p:spPr>
          <a:xfrm>
            <a:off x="244925" y="1785950"/>
            <a:ext cx="863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 the program starts executing, the free memory starts decreasing.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nvSpPr>
        <p:spPr>
          <a:xfrm>
            <a:off x="292075" y="52475"/>
            <a:ext cx="83427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a:t>
            </a:r>
            <a:r>
              <a:rPr lang="en" sz="1800">
                <a:solidFill>
                  <a:schemeClr val="dk1"/>
                </a:solidFill>
                <a:latin typeface="Comfortaa"/>
                <a:ea typeface="Comfortaa"/>
                <a:cs typeface="Comfortaa"/>
                <a:sym typeface="Comfortaa"/>
              </a:rPr>
              <a:t>.  Fill the following table using your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 and the </a:t>
            </a:r>
            <a:r>
              <a:rPr b="1" lang="en" sz="1800">
                <a:solidFill>
                  <a:schemeClr val="dk1"/>
                </a:solidFill>
                <a:latin typeface="Courier New"/>
                <a:ea typeface="Courier New"/>
                <a:cs typeface="Courier New"/>
                <a:sym typeface="Courier New"/>
              </a:rPr>
              <a:t>free</a:t>
            </a:r>
            <a:r>
              <a:rPr lang="en" sz="1800">
                <a:solidFill>
                  <a:schemeClr val="dk1"/>
                </a:solidFill>
                <a:latin typeface="Comfortaa"/>
                <a:ea typeface="Comfortaa"/>
                <a:cs typeface="Comfortaa"/>
                <a:sym typeface="Comfortaa"/>
              </a:rPr>
              <a:t> utility. Record the amount of free memory (in megabytes) before, during and after running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utilizing each corresponding amount of memory.</a:t>
            </a:r>
            <a:endParaRPr sz="1800">
              <a:solidFill>
                <a:schemeClr val="dk1"/>
              </a:solidFill>
              <a:latin typeface="Comfortaa"/>
              <a:ea typeface="Comfortaa"/>
              <a:cs typeface="Comfortaa"/>
              <a:sym typeface="Comfortaa"/>
            </a:endParaRPr>
          </a:p>
        </p:txBody>
      </p:sp>
      <p:graphicFrame>
        <p:nvGraphicFramePr>
          <p:cNvPr id="167" name="Google Shape;167;p31"/>
          <p:cNvGraphicFramePr/>
          <p:nvPr/>
        </p:nvGraphicFramePr>
        <p:xfrm>
          <a:off x="1648400" y="1367625"/>
          <a:ext cx="3000000" cy="3000000"/>
        </p:xfrm>
        <a:graphic>
          <a:graphicData uri="http://schemas.openxmlformats.org/drawingml/2006/table">
            <a:tbl>
              <a:tblPr>
                <a:noFill/>
                <a:tableStyleId>{A3BA9ED1-0150-4A22-850C-9F4179F05BD5}</a:tableStyleId>
              </a:tblPr>
              <a:tblGrid>
                <a:gridCol w="1060475"/>
                <a:gridCol w="1052250"/>
                <a:gridCol w="887525"/>
                <a:gridCol w="10083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before</a:t>
                      </a:r>
                      <a:endParaRPr/>
                    </a:p>
                  </a:txBody>
                  <a:tcPr marT="91425" marB="91425" marR="91425" marL="91425"/>
                </a:tc>
                <a:tc>
                  <a:txBody>
                    <a:bodyPr/>
                    <a:lstStyle/>
                    <a:p>
                      <a:pPr indent="0" lvl="0" marL="0" rtl="0" algn="ctr">
                        <a:spcBef>
                          <a:spcPts val="0"/>
                        </a:spcBef>
                        <a:spcAft>
                          <a:spcPts val="0"/>
                        </a:spcAft>
                        <a:buNone/>
                      </a:pPr>
                      <a:r>
                        <a:rPr lang="en"/>
                        <a:t>during</a:t>
                      </a:r>
                      <a:endParaRPr/>
                    </a:p>
                  </a:txBody>
                  <a:tcPr marT="91425" marB="91425" marR="91425" marL="91425"/>
                </a:tc>
                <a:tc>
                  <a:txBody>
                    <a:bodyPr/>
                    <a:lstStyle/>
                    <a:p>
                      <a:pPr indent="0" lvl="0" marL="0" rtl="0" algn="ctr">
                        <a:spcBef>
                          <a:spcPts val="0"/>
                        </a:spcBef>
                        <a:spcAft>
                          <a:spcPts val="0"/>
                        </a:spcAft>
                        <a:buNone/>
                      </a:pPr>
                      <a:r>
                        <a:rPr lang="en"/>
                        <a:t>after</a:t>
                      </a:r>
                      <a:endParaRPr/>
                    </a:p>
                  </a:txBody>
                  <a:tcPr marT="91425" marB="91425" marR="91425" marL="91425"/>
                </a:tc>
              </a:tr>
              <a:tr h="396200">
                <a:tc>
                  <a:txBody>
                    <a:bodyPr/>
                    <a:lstStyle/>
                    <a:p>
                      <a:pPr indent="0" lvl="0" marL="0" rtl="0" algn="l">
                        <a:spcBef>
                          <a:spcPts val="0"/>
                        </a:spcBef>
                        <a:spcAft>
                          <a:spcPts val="0"/>
                        </a:spcAft>
                        <a:buNone/>
                      </a:pPr>
                      <a:r>
                        <a:rPr lang="en"/>
                        <a:t>10 MB</a:t>
                      </a:r>
                      <a:endParaRPr/>
                    </a:p>
                  </a:txBody>
                  <a:tcPr marT="91425" marB="91425" marR="91425" marL="91425"/>
                </a:tc>
                <a:tc>
                  <a:txBody>
                    <a:bodyPr/>
                    <a:lstStyle/>
                    <a:p>
                      <a:pPr indent="0" lvl="0" marL="0" rtl="0" algn="l">
                        <a:spcBef>
                          <a:spcPts val="0"/>
                        </a:spcBef>
                        <a:spcAft>
                          <a:spcPts val="0"/>
                        </a:spcAft>
                        <a:buNone/>
                      </a:pPr>
                      <a:r>
                        <a:rPr lang="en"/>
                        <a:t>3499</a:t>
                      </a:r>
                      <a:endParaRPr/>
                    </a:p>
                  </a:txBody>
                  <a:tcPr marT="91425" marB="91425" marR="91425" marL="91425"/>
                </a:tc>
                <a:tc>
                  <a:txBody>
                    <a:bodyPr/>
                    <a:lstStyle/>
                    <a:p>
                      <a:pPr indent="0" lvl="0" marL="0" rtl="0" algn="l">
                        <a:spcBef>
                          <a:spcPts val="0"/>
                        </a:spcBef>
                        <a:spcAft>
                          <a:spcPts val="0"/>
                        </a:spcAft>
                        <a:buNone/>
                      </a:pPr>
                      <a:r>
                        <a:rPr lang="en"/>
                        <a:t>3422</a:t>
                      </a:r>
                      <a:endParaRPr/>
                    </a:p>
                  </a:txBody>
                  <a:tcPr marT="91425" marB="91425" marR="91425" marL="91425"/>
                </a:tc>
                <a:tc>
                  <a:txBody>
                    <a:bodyPr/>
                    <a:lstStyle/>
                    <a:p>
                      <a:pPr indent="0" lvl="0" marL="0" rtl="0" algn="l">
                        <a:spcBef>
                          <a:spcPts val="0"/>
                        </a:spcBef>
                        <a:spcAft>
                          <a:spcPts val="0"/>
                        </a:spcAft>
                        <a:buNone/>
                      </a:pPr>
                      <a:r>
                        <a:rPr lang="en"/>
                        <a:t>3484</a:t>
                      </a:r>
                      <a:endParaRPr/>
                    </a:p>
                  </a:txBody>
                  <a:tcPr marT="91425" marB="91425" marR="91425" marL="91425"/>
                </a:tc>
              </a:tr>
              <a:tr h="396200">
                <a:tc>
                  <a:txBody>
                    <a:bodyPr/>
                    <a:lstStyle/>
                    <a:p>
                      <a:pPr indent="0" lvl="0" marL="0" rtl="0" algn="l">
                        <a:spcBef>
                          <a:spcPts val="0"/>
                        </a:spcBef>
                        <a:spcAft>
                          <a:spcPts val="0"/>
                        </a:spcAft>
                        <a:buNone/>
                      </a:pPr>
                      <a:r>
                        <a:rPr lang="en"/>
                        <a:t>100 MB</a:t>
                      </a:r>
                      <a:endParaRPr/>
                    </a:p>
                  </a:txBody>
                  <a:tcPr marT="91425" marB="91425" marR="91425" marL="91425"/>
                </a:tc>
                <a:tc>
                  <a:txBody>
                    <a:bodyPr/>
                    <a:lstStyle/>
                    <a:p>
                      <a:pPr indent="0" lvl="0" marL="0" rtl="0" algn="l">
                        <a:spcBef>
                          <a:spcPts val="0"/>
                        </a:spcBef>
                        <a:spcAft>
                          <a:spcPts val="0"/>
                        </a:spcAft>
                        <a:buNone/>
                      </a:pPr>
                      <a:r>
                        <a:rPr lang="en"/>
                        <a:t>3488</a:t>
                      </a:r>
                      <a:endParaRPr/>
                    </a:p>
                  </a:txBody>
                  <a:tcPr marT="91425" marB="91425" marR="91425" marL="91425"/>
                </a:tc>
                <a:tc>
                  <a:txBody>
                    <a:bodyPr/>
                    <a:lstStyle/>
                    <a:p>
                      <a:pPr indent="0" lvl="0" marL="0" rtl="0" algn="l">
                        <a:spcBef>
                          <a:spcPts val="0"/>
                        </a:spcBef>
                        <a:spcAft>
                          <a:spcPts val="0"/>
                        </a:spcAft>
                        <a:buNone/>
                      </a:pPr>
                      <a:r>
                        <a:rPr lang="en"/>
                        <a:t>3404</a:t>
                      </a:r>
                      <a:endParaRPr/>
                    </a:p>
                  </a:txBody>
                  <a:tcPr marT="91425" marB="91425" marR="91425" marL="91425"/>
                </a:tc>
                <a:tc>
                  <a:txBody>
                    <a:bodyPr/>
                    <a:lstStyle/>
                    <a:p>
                      <a:pPr indent="0" lvl="0" marL="0" rtl="0" algn="l">
                        <a:spcBef>
                          <a:spcPts val="0"/>
                        </a:spcBef>
                        <a:spcAft>
                          <a:spcPts val="0"/>
                        </a:spcAft>
                        <a:buNone/>
                      </a:pPr>
                      <a:r>
                        <a:rPr lang="en"/>
                        <a:t>3489</a:t>
                      </a:r>
                      <a:endParaRPr/>
                    </a:p>
                  </a:txBody>
                  <a:tcPr marT="91425" marB="91425" marR="91425" marL="91425"/>
                </a:tc>
              </a:tr>
              <a:tr h="396200">
                <a:tc>
                  <a:txBody>
                    <a:bodyPr/>
                    <a:lstStyle/>
                    <a:p>
                      <a:pPr indent="0" lvl="0" marL="0" rtl="0" algn="l">
                        <a:spcBef>
                          <a:spcPts val="0"/>
                        </a:spcBef>
                        <a:spcAft>
                          <a:spcPts val="0"/>
                        </a:spcAft>
                        <a:buNone/>
                      </a:pPr>
                      <a:r>
                        <a:rPr lang="en"/>
                        <a:t>1 GB</a:t>
                      </a:r>
                      <a:endParaRPr/>
                    </a:p>
                  </a:txBody>
                  <a:tcPr marT="91425" marB="91425" marR="91425" marL="91425"/>
                </a:tc>
                <a:tc>
                  <a:txBody>
                    <a:bodyPr/>
                    <a:lstStyle/>
                    <a:p>
                      <a:pPr indent="0" lvl="0" marL="0" rtl="0" algn="l">
                        <a:spcBef>
                          <a:spcPts val="0"/>
                        </a:spcBef>
                        <a:spcAft>
                          <a:spcPts val="0"/>
                        </a:spcAft>
                        <a:buNone/>
                      </a:pPr>
                      <a:r>
                        <a:rPr lang="en"/>
                        <a:t>23498</a:t>
                      </a:r>
                      <a:endParaRPr/>
                    </a:p>
                  </a:txBody>
                  <a:tcPr marT="91425" marB="91425" marR="91425" marL="91425"/>
                </a:tc>
                <a:tc>
                  <a:txBody>
                    <a:bodyPr/>
                    <a:lstStyle/>
                    <a:p>
                      <a:pPr indent="0" lvl="0" marL="0" rtl="0" algn="l">
                        <a:spcBef>
                          <a:spcPts val="0"/>
                        </a:spcBef>
                        <a:spcAft>
                          <a:spcPts val="0"/>
                        </a:spcAft>
                        <a:buNone/>
                      </a:pPr>
                      <a:r>
                        <a:rPr lang="en"/>
                        <a:t>23490</a:t>
                      </a:r>
                      <a:endParaRPr/>
                    </a:p>
                  </a:txBody>
                  <a:tcPr marT="91425" marB="91425" marR="91425" marL="91425"/>
                </a:tc>
                <a:tc>
                  <a:txBody>
                    <a:bodyPr/>
                    <a:lstStyle/>
                    <a:p>
                      <a:pPr indent="0" lvl="0" marL="0" rtl="0" algn="l">
                        <a:spcBef>
                          <a:spcPts val="0"/>
                        </a:spcBef>
                        <a:spcAft>
                          <a:spcPts val="0"/>
                        </a:spcAft>
                        <a:buNone/>
                      </a:pPr>
                      <a:r>
                        <a:rPr lang="en"/>
                        <a:t>23564</a:t>
                      </a:r>
                      <a:endParaRPr/>
                    </a:p>
                  </a:txBody>
                  <a:tcPr marT="91425" marB="91425" marR="91425" marL="91425"/>
                </a:tc>
              </a:tr>
              <a:tr h="396200">
                <a:tc>
                  <a:txBody>
                    <a:bodyPr/>
                    <a:lstStyle/>
                    <a:p>
                      <a:pPr indent="0" lvl="0" marL="0" rtl="0" algn="l">
                        <a:spcBef>
                          <a:spcPts val="0"/>
                        </a:spcBef>
                        <a:spcAft>
                          <a:spcPts val="0"/>
                        </a:spcAft>
                        <a:buNone/>
                      </a:pPr>
                      <a:r>
                        <a:rPr lang="en"/>
                        <a:t>10 GB</a:t>
                      </a:r>
                      <a:endParaRPr/>
                    </a:p>
                  </a:txBody>
                  <a:tcPr marT="91425" marB="91425" marR="91425" marL="91425"/>
                </a:tc>
                <a:tc>
                  <a:txBody>
                    <a:bodyPr/>
                    <a:lstStyle/>
                    <a:p>
                      <a:pPr indent="0" lvl="0" marL="0" rtl="0" algn="l">
                        <a:spcBef>
                          <a:spcPts val="0"/>
                        </a:spcBef>
                        <a:spcAft>
                          <a:spcPts val="0"/>
                        </a:spcAft>
                        <a:buNone/>
                      </a:pPr>
                      <a:r>
                        <a:rPr lang="en"/>
                        <a:t>21573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21479</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21492</a:t>
                      </a:r>
                      <a:endParaRPr/>
                    </a:p>
                  </a:txBody>
                  <a:tcPr marT="91425" marB="91425" marR="91425" marL="91425"/>
                </a:tc>
              </a:tr>
              <a:tr h="396200">
                <a:tc>
                  <a:txBody>
                    <a:bodyPr/>
                    <a:lstStyle/>
                    <a:p>
                      <a:pPr indent="0" lvl="0" marL="0" rtl="0" algn="l">
                        <a:spcBef>
                          <a:spcPts val="0"/>
                        </a:spcBef>
                        <a:spcAft>
                          <a:spcPts val="0"/>
                        </a:spcAft>
                        <a:buNone/>
                      </a:pPr>
                      <a:r>
                        <a:rPr lang="en"/>
                        <a:t>100 GB</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Segmentation fault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Segmentation fault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Segmentation fault</a:t>
                      </a:r>
                      <a:endParaRPr/>
                    </a:p>
                  </a:txBody>
                  <a:tcPr marT="91425" marB="91425" marR="91425" marL="91425"/>
                </a:tc>
              </a:tr>
            </a:tbl>
          </a:graphicData>
        </a:graphic>
      </p:graphicFrame>
      <p:sp>
        <p:nvSpPr>
          <p:cNvPr id="168" name="Google Shape;168;p31"/>
          <p:cNvSpPr txBox="1"/>
          <p:nvPr/>
        </p:nvSpPr>
        <p:spPr>
          <a:xfrm>
            <a:off x="6055525" y="1586300"/>
            <a:ext cx="2670300" cy="8313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These experiment results will need to be redone after the code is fixed.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2"/>
          <p:cNvPicPr preferRelativeResize="0"/>
          <p:nvPr/>
        </p:nvPicPr>
        <p:blipFill>
          <a:blip r:embed="rId3">
            <a:alphaModFix/>
          </a:blip>
          <a:stretch>
            <a:fillRect/>
          </a:stretch>
        </p:blipFill>
        <p:spPr>
          <a:xfrm>
            <a:off x="152400" y="152400"/>
            <a:ext cx="8839200" cy="1546860"/>
          </a:xfrm>
          <a:prstGeom prst="rect">
            <a:avLst/>
          </a:prstGeom>
          <a:noFill/>
          <a:ln>
            <a:noFill/>
          </a:ln>
        </p:spPr>
      </p:pic>
      <p:sp>
        <p:nvSpPr>
          <p:cNvPr id="174" name="Google Shape;174;p32"/>
          <p:cNvSpPr txBox="1"/>
          <p:nvPr/>
        </p:nvSpPr>
        <p:spPr>
          <a:xfrm>
            <a:off x="142875" y="1949225"/>
            <a:ext cx="8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10MB as an input, the free -m above shows the before, during and after image respectively.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3"/>
          <p:cNvPicPr preferRelativeResize="0"/>
          <p:nvPr/>
        </p:nvPicPr>
        <p:blipFill>
          <a:blip r:embed="rId3">
            <a:alphaModFix/>
          </a:blip>
          <a:stretch>
            <a:fillRect/>
          </a:stretch>
        </p:blipFill>
        <p:spPr>
          <a:xfrm>
            <a:off x="734100" y="79748"/>
            <a:ext cx="7032173" cy="3728524"/>
          </a:xfrm>
          <a:prstGeom prst="rect">
            <a:avLst/>
          </a:prstGeom>
          <a:noFill/>
          <a:ln>
            <a:noFill/>
          </a:ln>
        </p:spPr>
      </p:pic>
      <p:sp>
        <p:nvSpPr>
          <p:cNvPr id="180" name="Google Shape;180;p33"/>
          <p:cNvSpPr txBox="1"/>
          <p:nvPr/>
        </p:nvSpPr>
        <p:spPr>
          <a:xfrm>
            <a:off x="571500" y="4020900"/>
            <a:ext cx="77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100 MB, these are the figures for before, during and after.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4"/>
          <p:cNvPicPr preferRelativeResize="0"/>
          <p:nvPr/>
        </p:nvPicPr>
        <p:blipFill>
          <a:blip r:embed="rId3">
            <a:alphaModFix/>
          </a:blip>
          <a:stretch>
            <a:fillRect/>
          </a:stretch>
        </p:blipFill>
        <p:spPr>
          <a:xfrm>
            <a:off x="152400" y="228600"/>
            <a:ext cx="8839200" cy="3733641"/>
          </a:xfrm>
          <a:prstGeom prst="rect">
            <a:avLst/>
          </a:prstGeom>
          <a:noFill/>
          <a:ln>
            <a:noFill/>
          </a:ln>
        </p:spPr>
      </p:pic>
      <p:sp>
        <p:nvSpPr>
          <p:cNvPr id="186" name="Google Shape;186;p34"/>
          <p:cNvSpPr txBox="1"/>
          <p:nvPr/>
        </p:nvSpPr>
        <p:spPr>
          <a:xfrm>
            <a:off x="153075" y="4102550"/>
            <a:ext cx="87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1GB, these are the figures for before, during and after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5"/>
          <p:cNvPicPr preferRelativeResize="0"/>
          <p:nvPr/>
        </p:nvPicPr>
        <p:blipFill>
          <a:blip r:embed="rId3">
            <a:alphaModFix/>
          </a:blip>
          <a:stretch>
            <a:fillRect/>
          </a:stretch>
        </p:blipFill>
        <p:spPr>
          <a:xfrm>
            <a:off x="152400" y="0"/>
            <a:ext cx="8839200" cy="4682014"/>
          </a:xfrm>
          <a:prstGeom prst="rect">
            <a:avLst/>
          </a:prstGeom>
          <a:noFill/>
          <a:ln>
            <a:noFill/>
          </a:ln>
        </p:spPr>
      </p:pic>
      <p:sp>
        <p:nvSpPr>
          <p:cNvPr id="192" name="Google Shape;192;p35"/>
          <p:cNvSpPr txBox="1"/>
          <p:nvPr/>
        </p:nvSpPr>
        <p:spPr>
          <a:xfrm>
            <a:off x="214350" y="4743300"/>
            <a:ext cx="87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10GB, these are the figures for before, during and after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6"/>
          <p:cNvPicPr preferRelativeResize="0"/>
          <p:nvPr/>
        </p:nvPicPr>
        <p:blipFill>
          <a:blip r:embed="rId3">
            <a:alphaModFix/>
          </a:blip>
          <a:stretch>
            <a:fillRect/>
          </a:stretch>
        </p:blipFill>
        <p:spPr>
          <a:xfrm>
            <a:off x="152400" y="0"/>
            <a:ext cx="8839200" cy="4700429"/>
          </a:xfrm>
          <a:prstGeom prst="rect">
            <a:avLst/>
          </a:prstGeom>
          <a:noFill/>
          <a:ln>
            <a:noFill/>
          </a:ln>
        </p:spPr>
      </p:pic>
      <p:sp>
        <p:nvSpPr>
          <p:cNvPr id="198" name="Google Shape;198;p36"/>
          <p:cNvSpPr txBox="1"/>
          <p:nvPr/>
        </p:nvSpPr>
        <p:spPr>
          <a:xfrm>
            <a:off x="163275" y="4796525"/>
            <a:ext cx="88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100GB, there is a segmentation fault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mfortaa"/>
                <a:ea typeface="Comfortaa"/>
                <a:cs typeface="Comfortaa"/>
                <a:sym typeface="Comfortaa"/>
              </a:rPr>
              <a:t>To use </a:t>
            </a:r>
            <a:r>
              <a:rPr b="1" lang="en" sz="1800">
                <a:latin typeface="Courier New"/>
                <a:ea typeface="Courier New"/>
                <a:cs typeface="Courier New"/>
                <a:sym typeface="Courier New"/>
              </a:rPr>
              <a:t>pmap</a:t>
            </a:r>
            <a:r>
              <a:rPr lang="en" sz="1800">
                <a:latin typeface="Comfortaa"/>
                <a:ea typeface="Comfortaa"/>
                <a:cs typeface="Comfortaa"/>
                <a:sym typeface="Comfortaa"/>
              </a:rPr>
              <a:t>, you must know the ID of the process to monitor. So, first run your </a:t>
            </a:r>
            <a:r>
              <a:rPr b="1" lang="en" sz="1800">
                <a:latin typeface="Courier New"/>
                <a:ea typeface="Courier New"/>
                <a:cs typeface="Courier New"/>
                <a:sym typeface="Courier New"/>
              </a:rPr>
              <a:t>cs532-memory-user</a:t>
            </a:r>
            <a:r>
              <a:rPr lang="en" sz="1800">
                <a:latin typeface="Comfortaa"/>
                <a:ea typeface="Comfortaa"/>
                <a:cs typeface="Comfortaa"/>
                <a:sym typeface="Comfortaa"/>
              </a:rPr>
              <a:t> program in one terminal window (ask it to allocate 100 megabytes). Then, in a separate terminal window, run </a:t>
            </a:r>
            <a:r>
              <a:rPr b="1" lang="en" sz="1800">
                <a:latin typeface="Courier New"/>
                <a:ea typeface="Courier New"/>
                <a:cs typeface="Courier New"/>
                <a:sym typeface="Courier New"/>
              </a:rPr>
              <a:t>ps auxw</a:t>
            </a:r>
            <a:r>
              <a:rPr lang="en" sz="1800">
                <a:latin typeface="Comfortaa"/>
                <a:ea typeface="Comfortaa"/>
                <a:cs typeface="Comfortaa"/>
                <a:sym typeface="Comfortaa"/>
              </a:rPr>
              <a:t> to see a list of all processes. Within that list, find your running </a:t>
            </a:r>
            <a:r>
              <a:rPr b="1" lang="en" sz="1800">
                <a:latin typeface="Courier New"/>
                <a:ea typeface="Courier New"/>
                <a:cs typeface="Courier New"/>
                <a:sym typeface="Courier New"/>
              </a:rPr>
              <a:t>cs532-memory-user</a:t>
            </a:r>
            <a:r>
              <a:rPr lang="en" sz="1800">
                <a:latin typeface="Comfortaa"/>
                <a:ea typeface="Comfortaa"/>
                <a:cs typeface="Comfortaa"/>
                <a:sym typeface="Comfortaa"/>
              </a:rPr>
              <a:t> program and its pid.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Use pmap to print out the memory map of your </a:t>
            </a:r>
            <a:r>
              <a:rPr b="1" lang="en" sz="1800">
                <a:latin typeface="Courier New"/>
                <a:ea typeface="Courier New"/>
                <a:cs typeface="Courier New"/>
                <a:sym typeface="Courier New"/>
              </a:rPr>
              <a:t>cs532-memory-user</a:t>
            </a:r>
            <a:r>
              <a:rPr lang="en" sz="1800">
                <a:latin typeface="Comfortaa"/>
                <a:ea typeface="Comfortaa"/>
                <a:cs typeface="Comfortaa"/>
                <a:sym typeface="Comfortaa"/>
              </a:rPr>
              <a:t> program.</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8"/>
          <p:cNvPicPr preferRelativeResize="0"/>
          <p:nvPr/>
        </p:nvPicPr>
        <p:blipFill>
          <a:blip r:embed="rId3">
            <a:alphaModFix/>
          </a:blip>
          <a:stretch>
            <a:fillRect/>
          </a:stretch>
        </p:blipFill>
        <p:spPr>
          <a:xfrm>
            <a:off x="152400" y="443075"/>
            <a:ext cx="8839200" cy="4700429"/>
          </a:xfrm>
          <a:prstGeom prst="rect">
            <a:avLst/>
          </a:prstGeom>
          <a:noFill/>
          <a:ln>
            <a:noFill/>
          </a:ln>
        </p:spPr>
      </p:pic>
      <p:sp>
        <p:nvSpPr>
          <p:cNvPr id="209" name="Google Shape;209;p38"/>
          <p:cNvSpPr txBox="1"/>
          <p:nvPr/>
        </p:nvSpPr>
        <p:spPr>
          <a:xfrm>
            <a:off x="40825" y="0"/>
            <a:ext cx="897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cs532-memory-user.c program is run with 100 as the argument as given below: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9"/>
          <p:cNvPicPr preferRelativeResize="0"/>
          <p:nvPr/>
        </p:nvPicPr>
        <p:blipFill>
          <a:blip r:embed="rId3">
            <a:alphaModFix/>
          </a:blip>
          <a:stretch>
            <a:fillRect/>
          </a:stretch>
        </p:blipFill>
        <p:spPr>
          <a:xfrm>
            <a:off x="152400" y="152400"/>
            <a:ext cx="8839200" cy="470963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nvSpPr>
        <p:spPr>
          <a:xfrm>
            <a:off x="71450" y="71450"/>
            <a:ext cx="88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Finding the pid using ps command. It can be achieved in two ways:- using ps -ef | grep &lt;process identifier&gt;</a:t>
            </a:r>
            <a:endParaRPr/>
          </a:p>
        </p:txBody>
      </p:sp>
      <p:pic>
        <p:nvPicPr>
          <p:cNvPr id="220" name="Google Shape;220;p40"/>
          <p:cNvPicPr preferRelativeResize="0"/>
          <p:nvPr/>
        </p:nvPicPr>
        <p:blipFill>
          <a:blip r:embed="rId3">
            <a:alphaModFix/>
          </a:blip>
          <a:stretch>
            <a:fillRect/>
          </a:stretch>
        </p:blipFill>
        <p:spPr>
          <a:xfrm>
            <a:off x="152400" y="624050"/>
            <a:ext cx="8212277" cy="43670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41"/>
          <p:cNvPicPr preferRelativeResize="0"/>
          <p:nvPr/>
        </p:nvPicPr>
        <p:blipFill>
          <a:blip r:embed="rId3">
            <a:alphaModFix/>
          </a:blip>
          <a:stretch>
            <a:fillRect/>
          </a:stretch>
        </p:blipFill>
        <p:spPr>
          <a:xfrm>
            <a:off x="152400" y="443075"/>
            <a:ext cx="8839200" cy="4700429"/>
          </a:xfrm>
          <a:prstGeom prst="rect">
            <a:avLst/>
          </a:prstGeom>
          <a:noFill/>
          <a:ln>
            <a:noFill/>
          </a:ln>
        </p:spPr>
      </p:pic>
      <p:sp>
        <p:nvSpPr>
          <p:cNvPr id="226" name="Google Shape;226;p41"/>
          <p:cNvSpPr txBox="1"/>
          <p:nvPr/>
        </p:nvSpPr>
        <p:spPr>
          <a:xfrm>
            <a:off x="40825" y="40825"/>
            <a:ext cx="90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Using ps auxw: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mfortaa"/>
                <a:ea typeface="Comfortaa"/>
                <a:cs typeface="Comfortaa"/>
                <a:sym typeface="Comfortaa"/>
              </a:rPr>
              <a:t>Linux utilities:</a:t>
            </a:r>
            <a:r>
              <a:rPr b="1" lang="en" sz="3100">
                <a:solidFill>
                  <a:schemeClr val="dk1"/>
                </a:solidFill>
                <a:latin typeface="Courier New"/>
                <a:ea typeface="Courier New"/>
                <a:cs typeface="Courier New"/>
                <a:sym typeface="Courier New"/>
              </a:rPr>
              <a:t> free </a:t>
            </a:r>
            <a:r>
              <a:rPr b="1" lang="en" sz="3100">
                <a:solidFill>
                  <a:schemeClr val="dk1"/>
                </a:solidFill>
                <a:latin typeface="Comfortaa"/>
                <a:ea typeface="Comfortaa"/>
                <a:cs typeface="Comfortaa"/>
                <a:sym typeface="Comfortaa"/>
              </a:rPr>
              <a:t>and</a:t>
            </a:r>
            <a:r>
              <a:rPr b="1" lang="en" sz="3100">
                <a:solidFill>
                  <a:schemeClr val="dk1"/>
                </a:solidFill>
                <a:latin typeface="Courier New"/>
                <a:ea typeface="Courier New"/>
                <a:cs typeface="Courier New"/>
                <a:sym typeface="Courier New"/>
              </a:rPr>
              <a:t> pmap</a:t>
            </a:r>
            <a:endParaRPr b="1" sz="3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For this assignment you will need to use a Linux system such as linux.cs.pdx.edu so that you can run the tools </a:t>
            </a:r>
            <a:r>
              <a:rPr b="1" lang="en">
                <a:solidFill>
                  <a:schemeClr val="dk1"/>
                </a:solidFill>
                <a:latin typeface="Courier New"/>
                <a:ea typeface="Courier New"/>
                <a:cs typeface="Courier New"/>
                <a:sym typeface="Courier New"/>
              </a:rPr>
              <a:t>free</a:t>
            </a:r>
            <a:r>
              <a:rPr lang="en">
                <a:solidFill>
                  <a:schemeClr val="dk1"/>
                </a:solidFill>
                <a:latin typeface="Comfortaa"/>
                <a:ea typeface="Comfortaa"/>
                <a:cs typeface="Comfortaa"/>
                <a:sym typeface="Comfortaa"/>
              </a:rPr>
              <a:t> and </a:t>
            </a:r>
            <a:r>
              <a:rPr b="1" lang="en">
                <a:solidFill>
                  <a:schemeClr val="dk1"/>
                </a:solidFill>
                <a:latin typeface="Courier New"/>
                <a:ea typeface="Courier New"/>
                <a:cs typeface="Courier New"/>
                <a:sym typeface="Courier New"/>
              </a:rPr>
              <a:t>pmap</a:t>
            </a:r>
            <a:r>
              <a:rPr lang="en">
                <a:solidFill>
                  <a:schemeClr val="dk1"/>
                </a:solidFill>
                <a:latin typeface="Comfortaa"/>
                <a:ea typeface="Comfortaa"/>
                <a:cs typeface="Comfortaa"/>
                <a:sym typeface="Comfortaa"/>
              </a:rPr>
              <a:t>.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When logged into linux.cs.pdx.edu use the </a:t>
            </a:r>
            <a:r>
              <a:rPr b="1" lang="en">
                <a:solidFill>
                  <a:schemeClr val="dk1"/>
                </a:solidFill>
                <a:latin typeface="Courier New"/>
                <a:ea typeface="Courier New"/>
                <a:cs typeface="Courier New"/>
                <a:sym typeface="Courier New"/>
              </a:rPr>
              <a:t>man</a:t>
            </a:r>
            <a:r>
              <a:rPr lang="en">
                <a:solidFill>
                  <a:schemeClr val="dk1"/>
                </a:solidFill>
                <a:latin typeface="Comfortaa"/>
                <a:ea typeface="Comfortaa"/>
                <a:cs typeface="Comfortaa"/>
                <a:sym typeface="Comfortaa"/>
              </a:rPr>
              <a:t> command to learn about these tools. Specifically, run these commands and study the output: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man 1 free</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man 1 pmap</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You will only need a few of the many features provided by these tools.</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2"/>
          <p:cNvPicPr preferRelativeResize="0"/>
          <p:nvPr/>
        </p:nvPicPr>
        <p:blipFill>
          <a:blip r:embed="rId3">
            <a:alphaModFix/>
          </a:blip>
          <a:stretch>
            <a:fillRect/>
          </a:stretch>
        </p:blipFill>
        <p:spPr>
          <a:xfrm>
            <a:off x="152400" y="152400"/>
            <a:ext cx="8839201" cy="471239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3"/>
          <p:cNvPicPr preferRelativeResize="0"/>
          <p:nvPr/>
        </p:nvPicPr>
        <p:blipFill>
          <a:blip r:embed="rId3">
            <a:alphaModFix/>
          </a:blip>
          <a:stretch>
            <a:fillRect/>
          </a:stretch>
        </p:blipFill>
        <p:spPr>
          <a:xfrm>
            <a:off x="152400" y="438475"/>
            <a:ext cx="8839200" cy="4705033"/>
          </a:xfrm>
          <a:prstGeom prst="rect">
            <a:avLst/>
          </a:prstGeom>
          <a:noFill/>
          <a:ln>
            <a:noFill/>
          </a:ln>
        </p:spPr>
      </p:pic>
      <p:sp>
        <p:nvSpPr>
          <p:cNvPr id="237" name="Google Shape;237;p43"/>
          <p:cNvSpPr txBox="1"/>
          <p:nvPr/>
        </p:nvSpPr>
        <p:spPr>
          <a:xfrm>
            <a:off x="30625" y="51025"/>
            <a:ext cx="90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pmap is given as below:- (using pid as found in the previous steps)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445025"/>
            <a:ext cx="8520600" cy="99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lang="en" sz="1800">
                <a:latin typeface="Comfortaa"/>
                <a:ea typeface="Comfortaa"/>
                <a:cs typeface="Comfortaa"/>
                <a:sym typeface="Comfortaa"/>
              </a:rPr>
              <a:t>  Copy and paste a screen capture of the first 10 lines of your pmap output.</a:t>
            </a:r>
            <a:endParaRPr/>
          </a:p>
        </p:txBody>
      </p:sp>
      <p:pic>
        <p:nvPicPr>
          <p:cNvPr id="243" name="Google Shape;243;p44"/>
          <p:cNvPicPr preferRelativeResize="0"/>
          <p:nvPr/>
        </p:nvPicPr>
        <p:blipFill>
          <a:blip r:embed="rId3">
            <a:alphaModFix/>
          </a:blip>
          <a:stretch>
            <a:fillRect/>
          </a:stretch>
        </p:blipFill>
        <p:spPr>
          <a:xfrm>
            <a:off x="1438275" y="1436525"/>
            <a:ext cx="6391560" cy="34021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nvSpPr>
        <p:spPr>
          <a:xfrm>
            <a:off x="326900" y="239625"/>
            <a:ext cx="8342700" cy="34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 How many mappings make up the process map for your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Answer: - 24 mappings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 What is the smallest size of any mapping shown by pmap?</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Answer: - The smallest mapping shown is of size 4K.</a:t>
            </a:r>
            <a:endParaRPr sz="1800">
              <a:solidFill>
                <a:schemeClr val="dk1"/>
              </a:solidFill>
              <a:latin typeface="Comfortaa"/>
              <a:ea typeface="Comfortaa"/>
              <a:cs typeface="Comfortaa"/>
              <a:sym typeface="Comfortaa"/>
            </a:endParaRPr>
          </a:p>
        </p:txBody>
      </p:sp>
      <p:sp>
        <p:nvSpPr>
          <p:cNvPr id="249" name="Google Shape;249;p45"/>
          <p:cNvSpPr txBox="1"/>
          <p:nvPr/>
        </p:nvSpPr>
        <p:spPr>
          <a:xfrm>
            <a:off x="724575" y="367400"/>
            <a:ext cx="72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pmap is shown in the screenshot in the subsequent slides.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nvSpPr>
        <p:spPr>
          <a:xfrm>
            <a:off x="326900" y="239625"/>
            <a:ext cx="83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 List the 5 largest mappings along with their sizes.</a:t>
            </a:r>
            <a:endParaRPr sz="1800">
              <a:solidFill>
                <a:schemeClr val="dk1"/>
              </a:solidFill>
              <a:latin typeface="Comfortaa"/>
              <a:ea typeface="Comfortaa"/>
              <a:cs typeface="Comfortaa"/>
              <a:sym typeface="Comfortaa"/>
            </a:endParaRPr>
          </a:p>
        </p:txBody>
      </p:sp>
      <p:graphicFrame>
        <p:nvGraphicFramePr>
          <p:cNvPr id="255" name="Google Shape;255;p46"/>
          <p:cNvGraphicFramePr/>
          <p:nvPr/>
        </p:nvGraphicFramePr>
        <p:xfrm>
          <a:off x="552400" y="1036550"/>
          <a:ext cx="3000000" cy="3000000"/>
        </p:xfrm>
        <a:graphic>
          <a:graphicData uri="http://schemas.openxmlformats.org/drawingml/2006/table">
            <a:tbl>
              <a:tblPr>
                <a:noFill/>
                <a:tableStyleId>{A3BA9ED1-0150-4A22-850C-9F4179F05BD5}</a:tableStyleId>
              </a:tblPr>
              <a:tblGrid>
                <a:gridCol w="3619500"/>
                <a:gridCol w="3619500"/>
              </a:tblGrid>
              <a:tr h="381000">
                <a:tc>
                  <a:txBody>
                    <a:bodyPr/>
                    <a:lstStyle/>
                    <a:p>
                      <a:pPr indent="0" lvl="0" marL="0" rtl="0" algn="ctr">
                        <a:spcBef>
                          <a:spcPts val="0"/>
                        </a:spcBef>
                        <a:spcAft>
                          <a:spcPts val="0"/>
                        </a:spcAft>
                        <a:buNone/>
                      </a:pPr>
                      <a:r>
                        <a:rPr lang="en" sz="1900"/>
                        <a:t>Mapping name</a:t>
                      </a:r>
                      <a:endParaRPr sz="1900"/>
                    </a:p>
                  </a:txBody>
                  <a:tcPr marT="91425" marB="91425" marR="91425" marL="91425">
                    <a:solidFill>
                      <a:srgbClr val="D9D9D9"/>
                    </a:solidFill>
                  </a:tcPr>
                </a:tc>
                <a:tc>
                  <a:txBody>
                    <a:bodyPr/>
                    <a:lstStyle/>
                    <a:p>
                      <a:pPr indent="0" lvl="0" marL="0" rtl="0" algn="ctr">
                        <a:spcBef>
                          <a:spcPts val="0"/>
                        </a:spcBef>
                        <a:spcAft>
                          <a:spcPts val="0"/>
                        </a:spcAft>
                        <a:buNone/>
                      </a:pPr>
                      <a:r>
                        <a:rPr lang="en" sz="1900"/>
                        <a:t>Size (in kilobytes, as reported by pmap)</a:t>
                      </a:r>
                      <a:endParaRPr sz="1900"/>
                    </a:p>
                  </a:txBody>
                  <a:tcPr marT="91425" marB="91425" marR="91425" marL="91425">
                    <a:solidFill>
                      <a:srgbClr val="D9D9D9"/>
                    </a:solidFill>
                  </a:tcPr>
                </a:tc>
              </a:tr>
              <a:tr h="381000">
                <a:tc>
                  <a:txBody>
                    <a:bodyPr/>
                    <a:lstStyle/>
                    <a:p>
                      <a:pPr indent="0" lvl="0" marL="0" rtl="0" algn="l">
                        <a:spcBef>
                          <a:spcPts val="0"/>
                        </a:spcBef>
                        <a:spcAft>
                          <a:spcPts val="0"/>
                        </a:spcAft>
                        <a:buNone/>
                      </a:pPr>
                      <a:r>
                        <a:rPr lang="en"/>
                        <a:t>00007f19ff9d3000</a:t>
                      </a:r>
                      <a:endParaRPr/>
                    </a:p>
                  </a:txBody>
                  <a:tcPr marT="91425" marB="91425" marR="91425" marL="91425"/>
                </a:tc>
                <a:tc>
                  <a:txBody>
                    <a:bodyPr/>
                    <a:lstStyle/>
                    <a:p>
                      <a:pPr indent="0" lvl="0" marL="0" rtl="0" algn="l">
                        <a:spcBef>
                          <a:spcPts val="0"/>
                        </a:spcBef>
                        <a:spcAft>
                          <a:spcPts val="0"/>
                        </a:spcAft>
                        <a:buNone/>
                      </a:pPr>
                      <a:r>
                        <a:rPr lang="en"/>
                        <a:t>102404K</a:t>
                      </a:r>
                      <a:endParaRPr/>
                    </a:p>
                  </a:txBody>
                  <a:tcPr marT="91425" marB="91425" marR="91425" marL="91425"/>
                </a:tc>
              </a:tr>
              <a:tr h="381000">
                <a:tc>
                  <a:txBody>
                    <a:bodyPr/>
                    <a:lstStyle/>
                    <a:p>
                      <a:pPr indent="0" lvl="0" marL="0" rtl="0" algn="l">
                        <a:spcBef>
                          <a:spcPts val="0"/>
                        </a:spcBef>
                        <a:spcAft>
                          <a:spcPts val="0"/>
                        </a:spcAft>
                        <a:buNone/>
                      </a:pPr>
                      <a:r>
                        <a:rPr lang="en"/>
                        <a:t>00007f1a05df9000</a:t>
                      </a:r>
                      <a:endParaRPr/>
                    </a:p>
                  </a:txBody>
                  <a:tcPr marT="91425" marB="91425" marR="91425" marL="91425"/>
                </a:tc>
                <a:tc>
                  <a:txBody>
                    <a:bodyPr/>
                    <a:lstStyle/>
                    <a:p>
                      <a:pPr indent="0" lvl="0" marL="0" rtl="0" algn="l">
                        <a:spcBef>
                          <a:spcPts val="0"/>
                        </a:spcBef>
                        <a:spcAft>
                          <a:spcPts val="0"/>
                        </a:spcAft>
                        <a:buNone/>
                      </a:pPr>
                      <a:r>
                        <a:rPr lang="en"/>
                        <a:t>1504K</a:t>
                      </a:r>
                      <a:endParaRPr/>
                    </a:p>
                  </a:txBody>
                  <a:tcPr marT="91425" marB="91425" marR="91425" marL="91425"/>
                </a:tc>
              </a:tr>
              <a:tr h="381000">
                <a:tc>
                  <a:txBody>
                    <a:bodyPr/>
                    <a:lstStyle/>
                    <a:p>
                      <a:pPr indent="0" lvl="0" marL="0" rtl="0" algn="l">
                        <a:spcBef>
                          <a:spcPts val="0"/>
                        </a:spcBef>
                        <a:spcAft>
                          <a:spcPts val="0"/>
                        </a:spcAft>
                        <a:buNone/>
                      </a:pPr>
                      <a:r>
                        <a:rPr lang="en"/>
                        <a:t>00007f1a05f71000</a:t>
                      </a:r>
                      <a:endParaRPr/>
                    </a:p>
                  </a:txBody>
                  <a:tcPr marT="91425" marB="91425" marR="91425" marL="91425"/>
                </a:tc>
                <a:tc>
                  <a:txBody>
                    <a:bodyPr/>
                    <a:lstStyle/>
                    <a:p>
                      <a:pPr indent="0" lvl="0" marL="0" rtl="0" algn="l">
                        <a:spcBef>
                          <a:spcPts val="0"/>
                        </a:spcBef>
                        <a:spcAft>
                          <a:spcPts val="0"/>
                        </a:spcAft>
                        <a:buNone/>
                      </a:pPr>
                      <a:r>
                        <a:rPr lang="en"/>
                        <a:t>296K</a:t>
                      </a:r>
                      <a:endParaRPr/>
                    </a:p>
                  </a:txBody>
                  <a:tcPr marT="91425" marB="91425" marR="91425" marL="91425"/>
                </a:tc>
              </a:tr>
              <a:tr h="381000">
                <a:tc>
                  <a:txBody>
                    <a:bodyPr/>
                    <a:lstStyle/>
                    <a:p>
                      <a:pPr indent="0" lvl="0" marL="0" rtl="0" algn="l">
                        <a:spcBef>
                          <a:spcPts val="0"/>
                        </a:spcBef>
                        <a:spcAft>
                          <a:spcPts val="0"/>
                        </a:spcAft>
                        <a:buNone/>
                      </a:pPr>
                      <a:r>
                        <a:rPr lang="en"/>
                        <a:t>00007f1a05dd4000</a:t>
                      </a:r>
                      <a:endParaRPr/>
                    </a:p>
                  </a:txBody>
                  <a:tcPr marT="91425" marB="91425" marR="91425" marL="91425"/>
                </a:tc>
                <a:tc>
                  <a:txBody>
                    <a:bodyPr/>
                    <a:lstStyle/>
                    <a:p>
                      <a:pPr indent="0" lvl="0" marL="0" rtl="0" algn="l">
                        <a:spcBef>
                          <a:spcPts val="0"/>
                        </a:spcBef>
                        <a:spcAft>
                          <a:spcPts val="0"/>
                        </a:spcAft>
                        <a:buNone/>
                      </a:pPr>
                      <a:r>
                        <a:rPr lang="en"/>
                        <a:t>148K</a:t>
                      </a:r>
                      <a:endParaRPr/>
                    </a:p>
                  </a:txBody>
                  <a:tcPr marT="91425" marB="91425" marR="91425" marL="91425"/>
                </a:tc>
              </a:tr>
              <a:tr h="381000">
                <a:tc>
                  <a:txBody>
                    <a:bodyPr/>
                    <a:lstStyle/>
                    <a:p>
                      <a:pPr indent="0" lvl="0" marL="0" rtl="0" algn="l">
                        <a:spcBef>
                          <a:spcPts val="0"/>
                        </a:spcBef>
                        <a:spcAft>
                          <a:spcPts val="0"/>
                        </a:spcAft>
                        <a:buNone/>
                      </a:pPr>
                      <a:r>
                        <a:rPr lang="en"/>
                        <a:t>00007f1a06000000</a:t>
                      </a:r>
                      <a:endParaRPr/>
                    </a:p>
                  </a:txBody>
                  <a:tcPr marT="91425" marB="91425" marR="91425" marL="91425"/>
                </a:tc>
                <a:tc>
                  <a:txBody>
                    <a:bodyPr/>
                    <a:lstStyle/>
                    <a:p>
                      <a:pPr indent="0" lvl="0" marL="0" rtl="0" algn="l">
                        <a:spcBef>
                          <a:spcPts val="0"/>
                        </a:spcBef>
                        <a:spcAft>
                          <a:spcPts val="0"/>
                        </a:spcAft>
                        <a:buNone/>
                      </a:pPr>
                      <a:r>
                        <a:rPr lang="en"/>
                        <a:t>140K</a:t>
                      </a:r>
                      <a:endParaRPr/>
                    </a:p>
                  </a:txBody>
                  <a:tcPr marT="91425" marB="91425" marR="91425" marL="91425"/>
                </a:tc>
              </a:tr>
            </a:tbl>
          </a:graphicData>
        </a:graphic>
      </p:graphicFrame>
      <p:sp>
        <p:nvSpPr>
          <p:cNvPr id="256" name="Google Shape;256;p46"/>
          <p:cNvSpPr txBox="1"/>
          <p:nvPr/>
        </p:nvSpPr>
        <p:spPr>
          <a:xfrm>
            <a:off x="3081175" y="4059450"/>
            <a:ext cx="49956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These are mapping addresses not mapping names.</a:t>
            </a:r>
            <a:endParaRPr/>
          </a:p>
        </p:txBody>
      </p:sp>
      <p:cxnSp>
        <p:nvCxnSpPr>
          <p:cNvPr id="257" name="Google Shape;257;p46"/>
          <p:cNvCxnSpPr>
            <a:stCxn id="256" idx="1"/>
          </p:cNvCxnSpPr>
          <p:nvPr/>
        </p:nvCxnSpPr>
        <p:spPr>
          <a:xfrm rot="10800000">
            <a:off x="2341675" y="3229650"/>
            <a:ext cx="739500" cy="102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7"/>
          <p:cNvPicPr preferRelativeResize="0"/>
          <p:nvPr/>
        </p:nvPicPr>
        <p:blipFill>
          <a:blip r:embed="rId3">
            <a:alphaModFix/>
          </a:blip>
          <a:stretch>
            <a:fillRect/>
          </a:stretch>
        </p:blipFill>
        <p:spPr>
          <a:xfrm>
            <a:off x="143125" y="183700"/>
            <a:ext cx="8915227" cy="4745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Use </a:t>
            </a:r>
            <a:r>
              <a:rPr b="1" lang="en" sz="1800">
                <a:latin typeface="Courier New"/>
                <a:ea typeface="Courier New"/>
                <a:cs typeface="Courier New"/>
                <a:sym typeface="Courier New"/>
              </a:rPr>
              <a:t>free</a:t>
            </a:r>
            <a:r>
              <a:rPr lang="en" sz="1800">
                <a:latin typeface="Comfortaa"/>
                <a:ea typeface="Comfortaa"/>
                <a:cs typeface="Comfortaa"/>
                <a:sym typeface="Comfortaa"/>
              </a:rPr>
              <a:t> to answer these questions: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 How much memory is in your system (in gigabytes)?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B. How much is free?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C. Do these numbers match your intuition?</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112250" y="122475"/>
            <a:ext cx="8838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 How much memory is in your system (in gigabytes)?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mfortaa"/>
                <a:ea typeface="Comfortaa"/>
                <a:cs typeface="Comfortaa"/>
                <a:sym typeface="Comfortaa"/>
              </a:rPr>
              <a:t>Answer: - The total memory in the system is: - 31 GB as given below by the screenshot</a:t>
            </a:r>
            <a:endParaRPr sz="1800">
              <a:solidFill>
                <a:schemeClr val="dk1"/>
              </a:solidFill>
              <a:latin typeface="Comfortaa"/>
              <a:ea typeface="Comfortaa"/>
              <a:cs typeface="Comfortaa"/>
              <a:sym typeface="Comfortaa"/>
            </a:endParaRPr>
          </a:p>
        </p:txBody>
      </p:sp>
      <p:pic>
        <p:nvPicPr>
          <p:cNvPr id="79" name="Google Shape;79;p17"/>
          <p:cNvPicPr preferRelativeResize="0"/>
          <p:nvPr/>
        </p:nvPicPr>
        <p:blipFill>
          <a:blip r:embed="rId3">
            <a:alphaModFix/>
          </a:blip>
          <a:stretch>
            <a:fillRect/>
          </a:stretch>
        </p:blipFill>
        <p:spPr>
          <a:xfrm>
            <a:off x="877325" y="1109100"/>
            <a:ext cx="7470998" cy="3968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132675" y="122475"/>
            <a:ext cx="8878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 How much is free?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mfortaa"/>
                <a:ea typeface="Comfortaa"/>
                <a:cs typeface="Comfortaa"/>
                <a:sym typeface="Comfortaa"/>
              </a:rPr>
              <a:t>Answer: - The free memory in the system is 16 GB as given below: -</a:t>
            </a:r>
            <a:endParaRPr sz="1800">
              <a:solidFill>
                <a:schemeClr val="dk1"/>
              </a:solidFill>
              <a:latin typeface="Comfortaa"/>
              <a:ea typeface="Comfortaa"/>
              <a:cs typeface="Comfortaa"/>
              <a:sym typeface="Comfortaa"/>
            </a:endParaRPr>
          </a:p>
        </p:txBody>
      </p:sp>
      <p:pic>
        <p:nvPicPr>
          <p:cNvPr id="85" name="Google Shape;85;p18"/>
          <p:cNvPicPr preferRelativeResize="0"/>
          <p:nvPr/>
        </p:nvPicPr>
        <p:blipFill>
          <a:blip r:embed="rId3">
            <a:alphaModFix/>
          </a:blip>
          <a:stretch>
            <a:fillRect/>
          </a:stretch>
        </p:blipFill>
        <p:spPr>
          <a:xfrm>
            <a:off x="325900" y="805850"/>
            <a:ext cx="8164973" cy="4337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336775" y="224525"/>
            <a:ext cx="83889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 Do these numbers match your intuition?</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mfortaa"/>
                <a:ea typeface="Comfortaa"/>
                <a:cs typeface="Comfortaa"/>
                <a:sym typeface="Comfortaa"/>
              </a:rPr>
              <a:t>Answer: - These Numbers match my intuition as has been seen in many computers, the memory utilisation is moderate to high to achieve better efficiency in running the processes.</a:t>
            </a:r>
            <a:endParaRPr sz="1800">
              <a:solidFill>
                <a:schemeClr val="dk1"/>
              </a:solidFill>
              <a:latin typeface="Comfortaa"/>
              <a:ea typeface="Comfortaa"/>
              <a:cs typeface="Comfortaa"/>
              <a:sym typeface="Comfortaa"/>
            </a:endParaRPr>
          </a:p>
        </p:txBody>
      </p:sp>
      <p:pic>
        <p:nvPicPr>
          <p:cNvPr id="91" name="Google Shape;91;p19"/>
          <p:cNvPicPr preferRelativeResize="0"/>
          <p:nvPr/>
        </p:nvPicPr>
        <p:blipFill>
          <a:blip r:embed="rId3">
            <a:alphaModFix/>
          </a:blip>
          <a:stretch>
            <a:fillRect/>
          </a:stretch>
        </p:blipFill>
        <p:spPr>
          <a:xfrm>
            <a:off x="1479100" y="1733200"/>
            <a:ext cx="6017270" cy="319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Write, compile and run a C program (call it </a:t>
            </a:r>
            <a:r>
              <a:rPr b="1" lang="en" sz="1800">
                <a:latin typeface="Courier New"/>
                <a:ea typeface="Courier New"/>
                <a:cs typeface="Courier New"/>
                <a:sym typeface="Courier New"/>
              </a:rPr>
              <a:t>cs532-memory-user.c</a:t>
            </a:r>
            <a:r>
              <a:rPr lang="en" sz="1800">
                <a:latin typeface="Comfortaa"/>
                <a:ea typeface="Comfortaa"/>
                <a:cs typeface="Comfortaa"/>
                <a:sym typeface="Comfortaa"/>
              </a:rPr>
              <a:t>) that uses a known amount of memory. This program should take one </a:t>
            </a:r>
            <a:r>
              <a:rPr b="1" lang="en" sz="1800">
                <a:latin typeface="Comfortaa"/>
                <a:ea typeface="Comfortaa"/>
                <a:cs typeface="Comfortaa"/>
                <a:sym typeface="Comfortaa"/>
              </a:rPr>
              <a:t>command line argument</a:t>
            </a:r>
            <a:r>
              <a:rPr lang="en" sz="1800">
                <a:latin typeface="Comfortaa"/>
                <a:ea typeface="Comfortaa"/>
                <a:cs typeface="Comfortaa"/>
                <a:sym typeface="Comfortaa"/>
              </a:rPr>
              <a:t>: the number of megabytes of memory to allocate. When run, it should allocate an array of this size and repeatedly iterate through the array, touching each entry. The program should do this indefinitely until the user stops it with </a:t>
            </a:r>
            <a:r>
              <a:rPr b="1" lang="en" sz="1800">
                <a:latin typeface="Courier New"/>
                <a:ea typeface="Courier New"/>
                <a:cs typeface="Courier New"/>
                <a:sym typeface="Courier New"/>
              </a:rPr>
              <a:t>Ctrl-C</a:t>
            </a:r>
            <a:r>
              <a:rPr lang="en" sz="1800">
                <a:latin typeface="Comfortaa"/>
                <a:ea typeface="Comfortaa"/>
                <a:cs typeface="Comfortaa"/>
                <a:sym typeface="Comfortaa"/>
              </a:rPr>
              <a:t>.</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nvSpPr>
        <p:spPr>
          <a:xfrm>
            <a:off x="81650" y="132675"/>
            <a:ext cx="88890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#include &lt;stdio.h&gt;</a:t>
            </a:r>
            <a:endParaRPr/>
          </a:p>
          <a:p>
            <a:pPr indent="0" lvl="0" marL="0" rtl="0" algn="l">
              <a:spcBef>
                <a:spcPts val="0"/>
              </a:spcBef>
              <a:spcAft>
                <a:spcPts val="0"/>
              </a:spcAft>
              <a:buClr>
                <a:schemeClr val="dk1"/>
              </a:buClr>
              <a:buSzPts val="1100"/>
              <a:buFont typeface="Arial"/>
              <a:buNone/>
            </a:pPr>
            <a:r>
              <a:rPr lang="en"/>
              <a:t>#include &lt;stdlib.h&gt;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int main(int argc,char *argv[])</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//Step-1:- Taking the command line arguments from the user. </a:t>
            </a:r>
            <a:endParaRPr/>
          </a:p>
          <a:p>
            <a:pPr indent="0" lvl="0" marL="0" rtl="0" algn="l">
              <a:spcBef>
                <a:spcPts val="0"/>
              </a:spcBef>
              <a:spcAft>
                <a:spcPts val="0"/>
              </a:spcAft>
              <a:buClr>
                <a:schemeClr val="dk1"/>
              </a:buClr>
              <a:buSzPts val="1100"/>
              <a:buFont typeface="Arial"/>
              <a:buNone/>
            </a:pPr>
            <a:r>
              <a:rPr lang="en"/>
              <a:t>        if( argc == 2 )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printf("The first argument supplied is:- %d\n", argc);</a:t>
            </a:r>
            <a:endParaRPr/>
          </a:p>
          <a:p>
            <a:pPr indent="0" lvl="0" marL="0" rtl="0" algn="l">
              <a:spcBef>
                <a:spcPts val="0"/>
              </a:spcBef>
              <a:spcAft>
                <a:spcPts val="0"/>
              </a:spcAft>
              <a:buClr>
                <a:schemeClr val="dk1"/>
              </a:buClr>
              <a:buSzPts val="1100"/>
              <a:buFont typeface="Arial"/>
              <a:buNone/>
            </a:pPr>
            <a:r>
              <a:rPr lang="en"/>
              <a:t>                printf("The second argument supplied is %s\n", argv[1]);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else if( argc &gt; 2 )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printf("Too many arguments supplied.\n");</a:t>
            </a:r>
            <a:endParaRPr/>
          </a:p>
          <a:p>
            <a:pPr indent="0" lvl="0" marL="0" rtl="0" algn="l">
              <a:spcBef>
                <a:spcPts val="0"/>
              </a:spcBef>
              <a:spcAft>
                <a:spcPts val="0"/>
              </a:spcAft>
              <a:buClr>
                <a:schemeClr val="dk1"/>
              </a:buClr>
              <a:buSzPts val="1100"/>
              <a:buFont typeface="Arial"/>
              <a:buNone/>
            </a:pPr>
            <a:r>
              <a:rPr lang="en"/>
              <a:t>                exit(0);</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else</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printf("More arguments expected.\n");</a:t>
            </a:r>
            <a:endParaRPr/>
          </a:p>
          <a:p>
            <a:pPr indent="0" lvl="0" marL="0" rtl="0" algn="l">
              <a:spcBef>
                <a:spcPts val="0"/>
              </a:spcBef>
              <a:spcAft>
                <a:spcPts val="0"/>
              </a:spcAft>
              <a:buClr>
                <a:schemeClr val="dk1"/>
              </a:buClr>
              <a:buSzPts val="1100"/>
              <a:buFont typeface="Arial"/>
              <a:buNone/>
            </a:pPr>
            <a:r>
              <a:rPr lang="en"/>
              <a:t>                exit(0);</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t/>
            </a:r>
            <a:endParaRPr/>
          </a:p>
        </p:txBody>
      </p:sp>
      <p:sp>
        <p:nvSpPr>
          <p:cNvPr id="102" name="Google Shape;102;p21"/>
          <p:cNvSpPr txBox="1"/>
          <p:nvPr/>
        </p:nvSpPr>
        <p:spPr>
          <a:xfrm>
            <a:off x="5595400" y="2498300"/>
            <a:ext cx="2571900" cy="8313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 programs should return negative values on error. I suggest you return -1 here.</a:t>
            </a:r>
            <a:endParaRPr/>
          </a:p>
        </p:txBody>
      </p:sp>
      <p:cxnSp>
        <p:nvCxnSpPr>
          <p:cNvPr id="103" name="Google Shape;103;p21"/>
          <p:cNvCxnSpPr/>
          <p:nvPr/>
        </p:nvCxnSpPr>
        <p:spPr>
          <a:xfrm flipH="1">
            <a:off x="1659800" y="2769450"/>
            <a:ext cx="3837000" cy="5424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21"/>
          <p:cNvCxnSpPr>
            <a:stCxn id="102" idx="1"/>
          </p:cNvCxnSpPr>
          <p:nvPr/>
        </p:nvCxnSpPr>
        <p:spPr>
          <a:xfrm flipH="1">
            <a:off x="1585900" y="2913950"/>
            <a:ext cx="4009500" cy="143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