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Comforta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Comfortaa-bold.fntdata"/><Relationship Id="rId23" Type="http://schemas.openxmlformats.org/officeDocument/2006/relationships/slide" Target="slides/slide18.xml"/><Relationship Id="rId45"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1486f83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1486f83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1486f83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1486f83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e50a5a0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e50a5a0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1486f83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1486f83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1486f83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1486f83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1c2638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1c2638d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1c2638d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1c2638d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1486f838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1486f838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1c2638d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1c2638d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c2638d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c2638d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1c2638d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1c2638d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e50a5a0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e50a5a0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1c2638d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1c2638d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1c2638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1c2638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1c2638d4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1c2638d4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1c2638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1c2638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1c2638d4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1c2638d4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e50a5a0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e50a5a0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1c2638d4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1c2638d4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1c2638d4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1c2638d4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1c2638d4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1c2638d4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1c2638d4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1c2638d4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e2c355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e2c355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1c2638d4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1c2638d4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486f83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486f8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486f83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486f83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1486f83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1486f83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1486f83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1486f83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1486f838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1486f838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Address Translation</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351450" y="68050"/>
            <a:ext cx="2027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nvSpPr>
        <p:spPr>
          <a:xfrm>
            <a:off x="122475" y="61225"/>
            <a:ext cx="879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 </a:t>
            </a:r>
            <a:r>
              <a:rPr b="1" lang="en" sz="1800">
                <a:solidFill>
                  <a:schemeClr val="dk1"/>
                </a:solidFill>
                <a:latin typeface="Courier New"/>
                <a:ea typeface="Courier New"/>
                <a:cs typeface="Courier New"/>
                <a:sym typeface="Courier New"/>
              </a:rPr>
              <a:t>-P 1k -a 4m -p 512m -v -n 0 </a:t>
            </a:r>
            <a:endParaRPr/>
          </a:p>
        </p:txBody>
      </p:sp>
      <p:pic>
        <p:nvPicPr>
          <p:cNvPr id="112" name="Google Shape;112;p23"/>
          <p:cNvPicPr preferRelativeResize="0"/>
          <p:nvPr/>
        </p:nvPicPr>
        <p:blipFill>
          <a:blip r:embed="rId3">
            <a:alphaModFix/>
          </a:blip>
          <a:stretch>
            <a:fillRect/>
          </a:stretch>
        </p:blipFill>
        <p:spPr>
          <a:xfrm>
            <a:off x="152400" y="675325"/>
            <a:ext cx="8107915" cy="4315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(cont)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Then, to understand how linear page table size changes as page size grows, run with each of these parameter settings: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1m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2k -a 1m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4k -a 1m -p 512m -v -n 0 </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152400" y="457200"/>
            <a:ext cx="8839200" cy="4709636"/>
          </a:xfrm>
          <a:prstGeom prst="rect">
            <a:avLst/>
          </a:prstGeom>
          <a:noFill/>
          <a:ln>
            <a:noFill/>
          </a:ln>
        </p:spPr>
      </p:pic>
      <p:sp>
        <p:nvSpPr>
          <p:cNvPr id="123" name="Google Shape;123;p25"/>
          <p:cNvSpPr txBox="1"/>
          <p:nvPr/>
        </p:nvSpPr>
        <p:spPr>
          <a:xfrm>
            <a:off x="204100" y="61225"/>
            <a:ext cx="87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1k -a 1m -p 512m -v -n 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nvSpPr>
        <p:spPr>
          <a:xfrm>
            <a:off x="30625" y="20400"/>
            <a:ext cx="90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2k -a 1m -p 512m -v -n 0</a:t>
            </a:r>
            <a:endParaRPr/>
          </a:p>
        </p:txBody>
      </p:sp>
      <p:pic>
        <p:nvPicPr>
          <p:cNvPr id="134" name="Google Shape;134;p27"/>
          <p:cNvPicPr preferRelativeResize="0"/>
          <p:nvPr/>
        </p:nvPicPr>
        <p:blipFill>
          <a:blip r:embed="rId3">
            <a:alphaModFix/>
          </a:blip>
          <a:stretch>
            <a:fillRect/>
          </a:stretch>
        </p:blipFill>
        <p:spPr>
          <a:xfrm>
            <a:off x="152400" y="573000"/>
            <a:ext cx="8308277" cy="4418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8"/>
          <p:cNvPicPr preferRelativeResize="0"/>
          <p:nvPr/>
        </p:nvPicPr>
        <p:blipFill>
          <a:blip r:embed="rId3">
            <a:alphaModFix/>
          </a:blip>
          <a:stretch>
            <a:fillRect/>
          </a:stretch>
        </p:blipFill>
        <p:spPr>
          <a:xfrm>
            <a:off x="152400" y="152400"/>
            <a:ext cx="8839200" cy="47004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nvSpPr>
        <p:spPr>
          <a:xfrm>
            <a:off x="30625" y="20400"/>
            <a:ext cx="90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4k -a 1m -p 512m -v -n 0</a:t>
            </a:r>
            <a:endParaRPr/>
          </a:p>
        </p:txBody>
      </p:sp>
      <p:pic>
        <p:nvPicPr>
          <p:cNvPr id="145" name="Google Shape;145;p29"/>
          <p:cNvPicPr preferRelativeResize="0"/>
          <p:nvPr/>
        </p:nvPicPr>
        <p:blipFill>
          <a:blip r:embed="rId3">
            <a:alphaModFix/>
          </a:blip>
          <a:stretch>
            <a:fillRect/>
          </a:stretch>
        </p:blipFill>
        <p:spPr>
          <a:xfrm>
            <a:off x="152400" y="573000"/>
            <a:ext cx="8300150" cy="4418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0"/>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311700" y="1045650"/>
            <a:ext cx="8520600" cy="30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Page size increases, then the table size starts decreasing. This is because as we increase the page size , we need less and less pages for cover the whole address space as pages now can hold more information.</a:t>
            </a:r>
            <a:endParaRPr/>
          </a:p>
          <a:p>
            <a:pPr indent="0" lvl="0" marL="0" rtl="0" algn="l">
              <a:spcBef>
                <a:spcPts val="1600"/>
              </a:spcBef>
              <a:spcAft>
                <a:spcPts val="0"/>
              </a:spcAft>
              <a:buNone/>
            </a:pPr>
            <a:r>
              <a:rPr lang="en"/>
              <a:t>This can also be seen from the screenshots in the previous slides.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 How does page-table size change as the address space grows?  Is it a linear relationship?</a:t>
            </a:r>
            <a:endParaRPr/>
          </a:p>
        </p:txBody>
      </p:sp>
      <p:sp>
        <p:nvSpPr>
          <p:cNvPr id="161" name="Google Shape;161;p32"/>
          <p:cNvSpPr txBox="1"/>
          <p:nvPr>
            <p:ph idx="1" type="body"/>
          </p:nvPr>
        </p:nvSpPr>
        <p:spPr>
          <a:xfrm>
            <a:off x="311700" y="1152475"/>
            <a:ext cx="8520600" cy="131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Answer: - Page table size increases as the address space grows because we need more pages to cover the whole address space. It is a linear directly proportional relationship.</a:t>
            </a:r>
            <a:endParaRPr/>
          </a:p>
        </p:txBody>
      </p:sp>
      <p:sp>
        <p:nvSpPr>
          <p:cNvPr id="162" name="Google Shape;162;p32"/>
          <p:cNvSpPr txBox="1"/>
          <p:nvPr>
            <p:ph type="title"/>
          </p:nvPr>
        </p:nvSpPr>
        <p:spPr>
          <a:xfrm>
            <a:off x="249775" y="22854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B. How does page-table size change as the system page size grows? Is it a linear relationship?</a:t>
            </a:r>
            <a:endParaRPr/>
          </a:p>
        </p:txBody>
      </p:sp>
      <p:sp>
        <p:nvSpPr>
          <p:cNvPr id="163" name="Google Shape;163;p32"/>
          <p:cNvSpPr txBox="1"/>
          <p:nvPr>
            <p:ph idx="1" type="body"/>
          </p:nvPr>
        </p:nvSpPr>
        <p:spPr>
          <a:xfrm>
            <a:off x="392650" y="2968350"/>
            <a:ext cx="8520600" cy="131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Answer: -</a:t>
            </a:r>
            <a:r>
              <a:rPr lang="en">
                <a:solidFill>
                  <a:srgbClr val="202124"/>
                </a:solidFill>
                <a:highlight>
                  <a:srgbClr val="FFFFFF"/>
                </a:highlight>
                <a:latin typeface="Roboto"/>
                <a:ea typeface="Roboto"/>
                <a:cs typeface="Roboto"/>
                <a:sym typeface="Roboto"/>
              </a:rPr>
              <a:t>When Page sizes increases the page table size decreases because we need less pages (because they are bigger in size) to cover the whole address space. It is a linear inversely proportional relationship.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(cont)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C. It's nice that we can make the page table smaller by increasing the page size, but why not use big pages in general?</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 </a:t>
            </a:r>
            <a:r>
              <a:rPr lang="en" sz="1800">
                <a:solidFill>
                  <a:srgbClr val="24292F"/>
                </a:solidFill>
                <a:highlight>
                  <a:srgbClr val="FFFFFF"/>
                </a:highlight>
              </a:rPr>
              <a:t>We should not use really big pages in general because it would be a lot of waste of memory. Because, most processes use very little memory.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Now let’s do some translations. Start with some small examples, and change the number of pages that are allocated to the address space with the -u flag.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For example: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0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25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50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75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100 </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nvSpPr>
        <p:spPr>
          <a:xfrm>
            <a:off x="30625" y="61225"/>
            <a:ext cx="90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1k -a 16k -p 32k -v -u 0</a:t>
            </a:r>
            <a:endParaRPr/>
          </a:p>
        </p:txBody>
      </p:sp>
      <p:pic>
        <p:nvPicPr>
          <p:cNvPr id="179" name="Google Shape;179;p35"/>
          <p:cNvPicPr preferRelativeResize="0"/>
          <p:nvPr/>
        </p:nvPicPr>
        <p:blipFill>
          <a:blip r:embed="rId3">
            <a:alphaModFix/>
          </a:blip>
          <a:stretch>
            <a:fillRect/>
          </a:stretch>
        </p:blipFill>
        <p:spPr>
          <a:xfrm>
            <a:off x="152400" y="613825"/>
            <a:ext cx="8263882" cy="437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nvSpPr>
        <p:spPr>
          <a:xfrm>
            <a:off x="112250" y="112250"/>
            <a:ext cx="86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1k -a 16k -p 32k -v -u 25</a:t>
            </a:r>
            <a:endParaRPr/>
          </a:p>
        </p:txBody>
      </p:sp>
      <p:pic>
        <p:nvPicPr>
          <p:cNvPr id="185" name="Google Shape;185;p36"/>
          <p:cNvPicPr preferRelativeResize="0"/>
          <p:nvPr/>
        </p:nvPicPr>
        <p:blipFill>
          <a:blip r:embed="rId3">
            <a:alphaModFix/>
          </a:blip>
          <a:stretch>
            <a:fillRect/>
          </a:stretch>
        </p:blipFill>
        <p:spPr>
          <a:xfrm>
            <a:off x="152400" y="664850"/>
            <a:ext cx="8119646" cy="4326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nvSpPr>
        <p:spPr>
          <a:xfrm>
            <a:off x="81650" y="102050"/>
            <a:ext cx="84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1k -a 16k -p 32k -v -u 50</a:t>
            </a:r>
            <a:endParaRPr/>
          </a:p>
        </p:txBody>
      </p:sp>
      <p:pic>
        <p:nvPicPr>
          <p:cNvPr id="191" name="Google Shape;191;p37"/>
          <p:cNvPicPr preferRelativeResize="0"/>
          <p:nvPr/>
        </p:nvPicPr>
        <p:blipFill>
          <a:blip r:embed="rId3">
            <a:alphaModFix/>
          </a:blip>
          <a:stretch>
            <a:fillRect/>
          </a:stretch>
        </p:blipFill>
        <p:spPr>
          <a:xfrm>
            <a:off x="152400" y="654650"/>
            <a:ext cx="8146757" cy="43364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nvSpPr>
        <p:spPr>
          <a:xfrm>
            <a:off x="112250" y="132675"/>
            <a:ext cx="82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1k -a 16k -p 32k -v -u 75</a:t>
            </a:r>
            <a:endParaRPr/>
          </a:p>
        </p:txBody>
      </p:sp>
      <p:pic>
        <p:nvPicPr>
          <p:cNvPr id="197" name="Google Shape;197;p38"/>
          <p:cNvPicPr preferRelativeResize="0"/>
          <p:nvPr/>
        </p:nvPicPr>
        <p:blipFill>
          <a:blip r:embed="rId3">
            <a:alphaModFix/>
          </a:blip>
          <a:stretch>
            <a:fillRect/>
          </a:stretch>
        </p:blipFill>
        <p:spPr>
          <a:xfrm>
            <a:off x="152400" y="685275"/>
            <a:ext cx="8128992" cy="4305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nvSpPr>
        <p:spPr>
          <a:xfrm>
            <a:off x="71450" y="71450"/>
            <a:ext cx="89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python3 paging-linear-translate.py -P 1k -a 16k -p 32k -v -u 100</a:t>
            </a:r>
            <a:endParaRPr/>
          </a:p>
        </p:txBody>
      </p:sp>
      <p:pic>
        <p:nvPicPr>
          <p:cNvPr id="203" name="Google Shape;203;p39"/>
          <p:cNvPicPr preferRelativeResize="0"/>
          <p:nvPr/>
        </p:nvPicPr>
        <p:blipFill>
          <a:blip r:embed="rId3">
            <a:alphaModFix/>
          </a:blip>
          <a:stretch>
            <a:fillRect/>
          </a:stretch>
        </p:blipFill>
        <p:spPr>
          <a:xfrm>
            <a:off x="152400" y="624050"/>
            <a:ext cx="8204242" cy="4367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352525" y="128650"/>
            <a:ext cx="8520600" cy="50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lang="en" sz="1800">
                <a:latin typeface="Comfortaa"/>
                <a:ea typeface="Comfortaa"/>
                <a:cs typeface="Comfortaa"/>
                <a:sym typeface="Comfortaa"/>
              </a:rPr>
              <a:t>  </a:t>
            </a:r>
            <a:r>
              <a:rPr lang="en" sz="1600">
                <a:latin typeface="Comfortaa"/>
                <a:ea typeface="Comfortaa"/>
                <a:cs typeface="Comfortaa"/>
                <a:sym typeface="Comfortaa"/>
              </a:rPr>
              <a:t>What happens as you increase the percentage of pages that are allocated in each address space?</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Answer: -As can be seen from the screenshots in the previous slides:- </a:t>
            </a:r>
            <a:endParaRPr sz="1400">
              <a:latin typeface="Comfortaa"/>
              <a:ea typeface="Comfortaa"/>
              <a:cs typeface="Comfortaa"/>
              <a:sym typeface="Comfortaa"/>
            </a:endParaRPr>
          </a:p>
          <a:p>
            <a:pPr indent="-317500" lvl="0" marL="457200" rtl="0" algn="l">
              <a:lnSpc>
                <a:spcPct val="115000"/>
              </a:lnSpc>
              <a:spcBef>
                <a:spcPts val="0"/>
              </a:spcBef>
              <a:spcAft>
                <a:spcPts val="0"/>
              </a:spcAft>
              <a:buClr>
                <a:srgbClr val="24292F"/>
              </a:buClr>
              <a:buSzPts val="1400"/>
              <a:buAutoNum type="arabicPeriod"/>
            </a:pPr>
            <a:r>
              <a:rPr lang="en" sz="1400">
                <a:solidFill>
                  <a:srgbClr val="24292F"/>
                </a:solidFill>
                <a:highlight>
                  <a:srgbClr val="FFFFFF"/>
                </a:highlight>
              </a:rPr>
              <a:t>Address space is not used (not filled). That’s why every memory access failed to succeed.</a:t>
            </a:r>
            <a:endParaRPr sz="1400">
              <a:solidFill>
                <a:srgbClr val="24292F"/>
              </a:solidFill>
              <a:highlight>
                <a:srgbClr val="FFFFFF"/>
              </a:highlight>
            </a:endParaRPr>
          </a:p>
          <a:p>
            <a:pPr indent="-317500" lvl="0" marL="457200" rtl="0" algn="l">
              <a:lnSpc>
                <a:spcPct val="115000"/>
              </a:lnSpc>
              <a:spcBef>
                <a:spcPts val="0"/>
              </a:spcBef>
              <a:spcAft>
                <a:spcPts val="0"/>
              </a:spcAft>
              <a:buClr>
                <a:srgbClr val="24292F"/>
              </a:buClr>
              <a:buSzPts val="1400"/>
              <a:buAutoNum type="arabicPeriod"/>
            </a:pPr>
            <a:r>
              <a:rPr lang="en" sz="1400">
                <a:solidFill>
                  <a:srgbClr val="24292F"/>
                </a:solidFill>
                <a:highlight>
                  <a:srgbClr val="FFFFFF"/>
                </a:highlight>
              </a:rPr>
              <a:t>Only VA 0x2bc6 is valid.</a:t>
            </a:r>
            <a:endParaRPr sz="1400">
              <a:solidFill>
                <a:srgbClr val="24292F"/>
              </a:solidFill>
              <a:highlight>
                <a:srgbClr val="FFFFFF"/>
              </a:highlight>
            </a:endParaRPr>
          </a:p>
          <a:p>
            <a:pPr indent="-317500" lvl="1" marL="914400" rtl="0" algn="l">
              <a:lnSpc>
                <a:spcPct val="115000"/>
              </a:lnSpc>
              <a:spcBef>
                <a:spcPts val="0"/>
              </a:spcBef>
              <a:spcAft>
                <a:spcPts val="0"/>
              </a:spcAft>
              <a:buClr>
                <a:srgbClr val="24292F"/>
              </a:buClr>
              <a:buSzPts val="1400"/>
              <a:buAutoNum type="romanLcPeriod"/>
            </a:pPr>
            <a:r>
              <a:rPr lang="en" sz="1400">
                <a:solidFill>
                  <a:srgbClr val="24292F"/>
                </a:solidFill>
                <a:highlight>
                  <a:srgbClr val="FFFFFF"/>
                </a:highlight>
              </a:rPr>
              <a:t>As address space is 16KB so we would have 14bits in total. However, our page size is 1kb so we need 10 bits to move around in our page. So, the other 4 bits would be used as index to our page table.</a:t>
            </a:r>
            <a:endParaRPr sz="1400">
              <a:solidFill>
                <a:srgbClr val="24292F"/>
              </a:solidFill>
              <a:highlight>
                <a:srgbClr val="FFFFFF"/>
              </a:highlight>
            </a:endParaRPr>
          </a:p>
          <a:p>
            <a:pPr indent="-317500" lvl="1" marL="914400" rtl="0" algn="l">
              <a:lnSpc>
                <a:spcPct val="115000"/>
              </a:lnSpc>
              <a:spcBef>
                <a:spcPts val="0"/>
              </a:spcBef>
              <a:spcAft>
                <a:spcPts val="0"/>
              </a:spcAft>
              <a:buClr>
                <a:srgbClr val="24292F"/>
              </a:buClr>
              <a:buSzPts val="1400"/>
              <a:buAutoNum type="romanLcPeriod"/>
            </a:pPr>
            <a:r>
              <a:rPr lang="en" sz="1400">
                <a:solidFill>
                  <a:srgbClr val="24292F"/>
                </a:solidFill>
                <a:highlight>
                  <a:srgbClr val="FFFFFF"/>
                </a:highlight>
              </a:rPr>
              <a:t>The binary of 0x2bc6 is 10 1011 1100 0110</a:t>
            </a:r>
            <a:endParaRPr sz="1400">
              <a:solidFill>
                <a:srgbClr val="24292F"/>
              </a:solidFill>
              <a:highlight>
                <a:srgbClr val="FFFFFF"/>
              </a:highlight>
            </a:endParaRPr>
          </a:p>
          <a:p>
            <a:pPr indent="-317500" lvl="1" marL="914400" rtl="0" algn="l">
              <a:lnSpc>
                <a:spcPct val="115000"/>
              </a:lnSpc>
              <a:spcBef>
                <a:spcPts val="0"/>
              </a:spcBef>
              <a:spcAft>
                <a:spcPts val="0"/>
              </a:spcAft>
              <a:buClr>
                <a:srgbClr val="24292F"/>
              </a:buClr>
              <a:buSzPts val="1400"/>
              <a:buAutoNum type="romanLcPeriod"/>
            </a:pPr>
            <a:r>
              <a:rPr lang="en" sz="1400">
                <a:solidFill>
                  <a:srgbClr val="24292F"/>
                </a:solidFill>
                <a:highlight>
                  <a:srgbClr val="FFFFFF"/>
                </a:highlight>
              </a:rPr>
              <a:t>So, the VPN is 1010 mean the value of 10th index of Page Table is PPN</a:t>
            </a:r>
            <a:endParaRPr sz="1400">
              <a:solidFill>
                <a:srgbClr val="24292F"/>
              </a:solidFill>
              <a:highlight>
                <a:srgbClr val="FFFFFF"/>
              </a:highlight>
            </a:endParaRPr>
          </a:p>
          <a:p>
            <a:pPr indent="-317500" lvl="1" marL="914400" rtl="0" algn="l">
              <a:lnSpc>
                <a:spcPct val="115000"/>
              </a:lnSpc>
              <a:spcBef>
                <a:spcPts val="0"/>
              </a:spcBef>
              <a:spcAft>
                <a:spcPts val="0"/>
              </a:spcAft>
              <a:buClr>
                <a:srgbClr val="24292F"/>
              </a:buClr>
              <a:buSzPts val="1400"/>
              <a:buAutoNum type="romanLcPeriod"/>
            </a:pPr>
            <a:r>
              <a:rPr lang="en" sz="1400">
                <a:solidFill>
                  <a:srgbClr val="24292F"/>
                </a:solidFill>
                <a:highlight>
                  <a:srgbClr val="FFFFFF"/>
                </a:highlight>
              </a:rPr>
              <a:t>The Offset is 11 1100 0110</a:t>
            </a:r>
            <a:endParaRPr sz="1400">
              <a:solidFill>
                <a:srgbClr val="24292F"/>
              </a:solidFill>
              <a:highlight>
                <a:srgbClr val="FFFFFF"/>
              </a:highlight>
            </a:endParaRPr>
          </a:p>
          <a:p>
            <a:pPr indent="-317500" lvl="1" marL="914400" rtl="0" algn="l">
              <a:lnSpc>
                <a:spcPct val="115000"/>
              </a:lnSpc>
              <a:spcBef>
                <a:spcPts val="0"/>
              </a:spcBef>
              <a:spcAft>
                <a:spcPts val="0"/>
              </a:spcAft>
              <a:buClr>
                <a:srgbClr val="24292F"/>
              </a:buClr>
              <a:buSzPts val="1400"/>
              <a:buAutoNum type="romanLcPeriod"/>
            </a:pPr>
            <a:r>
              <a:rPr lang="en" sz="1400">
                <a:solidFill>
                  <a:srgbClr val="24292F"/>
                </a:solidFill>
                <a:highlight>
                  <a:srgbClr val="FFFFFF"/>
                </a:highlight>
              </a:rPr>
              <a:t>By Looking into page table we get 0x13 at 10th index.</a:t>
            </a:r>
            <a:endParaRPr sz="1400">
              <a:solidFill>
                <a:srgbClr val="24292F"/>
              </a:solidFill>
              <a:highlight>
                <a:srgbClr val="FFFFFF"/>
              </a:highlight>
            </a:endParaRPr>
          </a:p>
          <a:p>
            <a:pPr indent="-317500" lvl="2" marL="1371600" rtl="0" algn="l">
              <a:lnSpc>
                <a:spcPct val="115000"/>
              </a:lnSpc>
              <a:spcBef>
                <a:spcPts val="0"/>
              </a:spcBef>
              <a:spcAft>
                <a:spcPts val="0"/>
              </a:spcAft>
              <a:buClr>
                <a:srgbClr val="24292F"/>
              </a:buClr>
              <a:buSzPts val="1400"/>
              <a:buAutoNum type="alphaLcPeriod"/>
            </a:pPr>
            <a:r>
              <a:rPr lang="en" sz="1400">
                <a:solidFill>
                  <a:srgbClr val="24292F"/>
                </a:solidFill>
                <a:highlight>
                  <a:srgbClr val="FFFFFF"/>
                </a:highlight>
              </a:rPr>
              <a:t>However, we have to left shift it 10 times (number of offset bits)</a:t>
            </a:r>
            <a:endParaRPr sz="1400">
              <a:solidFill>
                <a:srgbClr val="24292F"/>
              </a:solidFill>
              <a:highlight>
                <a:srgbClr val="FFFFFF"/>
              </a:highlight>
            </a:endParaRPr>
          </a:p>
          <a:p>
            <a:pPr indent="-317500" lvl="2" marL="1371600" rtl="0" algn="l">
              <a:lnSpc>
                <a:spcPct val="115000"/>
              </a:lnSpc>
              <a:spcBef>
                <a:spcPts val="0"/>
              </a:spcBef>
              <a:spcAft>
                <a:spcPts val="0"/>
              </a:spcAft>
              <a:buClr>
                <a:srgbClr val="24292F"/>
              </a:buClr>
              <a:buSzPts val="1400"/>
              <a:buAutoNum type="alphaLcPeriod"/>
            </a:pPr>
            <a:r>
              <a:rPr lang="en" sz="1400">
                <a:solidFill>
                  <a:srgbClr val="24292F"/>
                </a:solidFill>
                <a:highlight>
                  <a:srgbClr val="FFFFFF"/>
                </a:highlight>
              </a:rPr>
              <a:t>So, it becomes 0100 1100 0000 0000</a:t>
            </a:r>
            <a:endParaRPr sz="1400">
              <a:solidFill>
                <a:srgbClr val="24292F"/>
              </a:solidFill>
              <a:highlight>
                <a:srgbClr val="FFFFFF"/>
              </a:highlight>
            </a:endParaRPr>
          </a:p>
          <a:p>
            <a:pPr indent="-317500" lvl="1" marL="914400" rtl="0" algn="l">
              <a:lnSpc>
                <a:spcPct val="115000"/>
              </a:lnSpc>
              <a:spcBef>
                <a:spcPts val="0"/>
              </a:spcBef>
              <a:spcAft>
                <a:spcPts val="0"/>
              </a:spcAft>
              <a:buClr>
                <a:srgbClr val="24292F"/>
              </a:buClr>
              <a:buSzPts val="1400"/>
              <a:buAutoNum type="romanLcPeriod"/>
            </a:pPr>
            <a:r>
              <a:rPr lang="en" sz="1400">
                <a:solidFill>
                  <a:srgbClr val="24292F"/>
                </a:solidFill>
                <a:highlight>
                  <a:srgbClr val="FFFFFF"/>
                </a:highlight>
              </a:rPr>
              <a:t>Then, we have to OR this with out offset (0011 1100 0110 OR 0100 1100 0000 0000)</a:t>
            </a:r>
            <a:endParaRPr sz="1400">
              <a:solidFill>
                <a:srgbClr val="24292F"/>
              </a:solidFill>
              <a:highlight>
                <a:srgbClr val="FFFFFF"/>
              </a:highlight>
            </a:endParaRPr>
          </a:p>
          <a:p>
            <a:pPr indent="-317500" lvl="1" marL="914400" rtl="0" algn="l">
              <a:lnSpc>
                <a:spcPct val="115000"/>
              </a:lnSpc>
              <a:spcBef>
                <a:spcPts val="0"/>
              </a:spcBef>
              <a:spcAft>
                <a:spcPts val="0"/>
              </a:spcAft>
              <a:buClr>
                <a:srgbClr val="24292F"/>
              </a:buClr>
              <a:buSzPts val="1400"/>
              <a:buAutoNum type="romanLcPeriod"/>
            </a:pPr>
            <a:r>
              <a:rPr lang="en" sz="1400">
                <a:solidFill>
                  <a:srgbClr val="24292F"/>
                </a:solidFill>
                <a:highlight>
                  <a:srgbClr val="FFFFFF"/>
                </a:highlight>
              </a:rPr>
              <a:t>It finally becomes 0x4FC6</a:t>
            </a:r>
            <a:endParaRPr sz="14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 sz="1400">
                <a:solidFill>
                  <a:srgbClr val="24292F"/>
                </a:solidFill>
                <a:highlight>
                  <a:srgbClr val="FFFFFF"/>
                </a:highlight>
              </a:rPr>
              <a:t>As, the percentage of pages that are allocated or usage of address space is increased more and more memory access operations become valid however free space decreases</a:t>
            </a:r>
            <a:endParaRPr b="1" sz="1400">
              <a:solidFill>
                <a:srgbClr val="24292F"/>
              </a:solidFill>
              <a:highlight>
                <a:srgbClr val="FFFFFF"/>
              </a:highlight>
            </a:endParaRPr>
          </a:p>
          <a:p>
            <a:pPr indent="0" lvl="0" marL="0" rtl="0" algn="l">
              <a:lnSpc>
                <a:spcPct val="115000"/>
              </a:lnSpc>
              <a:spcBef>
                <a:spcPts val="120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nvSpPr>
        <p:spPr>
          <a:xfrm>
            <a:off x="302275" y="348450"/>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Next, try some different random seeds, and some different (and sometimes quite crazy) address-space parameters, for variety: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 8 -a 32 -p 1024 -v -s 1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 8k -a 32k -p 1m -v -s 2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 1m -a 256m -p 512m -v -s 3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Which of these parameter combinations are unrealistic? Why?</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paging-linear-translate.py</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Find the paging-linear-translate.py program within the </a:t>
            </a:r>
            <a:r>
              <a:rPr b="1" lang="en">
                <a:solidFill>
                  <a:schemeClr val="dk1"/>
                </a:solidFill>
                <a:latin typeface="Courier New"/>
                <a:ea typeface="Courier New"/>
                <a:cs typeface="Courier New"/>
                <a:sym typeface="Courier New"/>
              </a:rPr>
              <a:t>vm-paging</a:t>
            </a:r>
            <a:r>
              <a:rPr lang="en">
                <a:solidFill>
                  <a:schemeClr val="dk1"/>
                </a:solidFill>
                <a:latin typeface="Comfortaa"/>
                <a:ea typeface="Comfortaa"/>
                <a:cs typeface="Comfortaa"/>
                <a:sym typeface="Comfortaa"/>
              </a:rPr>
              <a:t> sub-directory of your </a:t>
            </a:r>
            <a:r>
              <a:rPr b="1" lang="en">
                <a:solidFill>
                  <a:schemeClr val="dk1"/>
                </a:solidFill>
                <a:latin typeface="Courier New"/>
                <a:ea typeface="Courier New"/>
                <a:cs typeface="Courier New"/>
                <a:sym typeface="Courier New"/>
              </a:rPr>
              <a:t>ostep-homework</a:t>
            </a:r>
            <a:r>
              <a:rPr lang="en">
                <a:solidFill>
                  <a:schemeClr val="dk1"/>
                </a:solidFill>
                <a:latin typeface="Comfortaa"/>
                <a:ea typeface="Comfortaa"/>
                <a:cs typeface="Comfortaa"/>
                <a:sym typeface="Comfortaa"/>
              </a:rPr>
              <a:t> directory. This program will help you practice doing address translations from virtual to physical addresses for a single-level page table Operating System.</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Read the </a:t>
            </a:r>
            <a:r>
              <a:rPr b="1" lang="en">
                <a:solidFill>
                  <a:schemeClr val="dk1"/>
                </a:solidFill>
                <a:latin typeface="Courier New"/>
                <a:ea typeface="Courier New"/>
                <a:cs typeface="Courier New"/>
                <a:sym typeface="Courier New"/>
              </a:rPr>
              <a:t>README.md</a:t>
            </a:r>
            <a:r>
              <a:rPr lang="en">
                <a:solidFill>
                  <a:schemeClr val="dk1"/>
                </a:solidFill>
                <a:latin typeface="Comfortaa"/>
                <a:ea typeface="Comfortaa"/>
                <a:cs typeface="Comfortaa"/>
                <a:sym typeface="Comfortaa"/>
              </a:rPr>
              <a:t> file in the sub-directory and run the program with the </a:t>
            </a:r>
            <a:r>
              <a:rPr b="1" lang="en">
                <a:solidFill>
                  <a:schemeClr val="dk1"/>
                </a:solidFill>
                <a:latin typeface="Courier New"/>
                <a:ea typeface="Courier New"/>
                <a:cs typeface="Courier New"/>
                <a:sym typeface="Courier New"/>
              </a:rPr>
              <a:t>--help</a:t>
            </a:r>
            <a:r>
              <a:rPr lang="en">
                <a:solidFill>
                  <a:schemeClr val="dk1"/>
                </a:solidFill>
                <a:latin typeface="Comfortaa"/>
                <a:ea typeface="Comfortaa"/>
                <a:cs typeface="Comfortaa"/>
                <a:sym typeface="Comfortaa"/>
              </a:rPr>
              <a:t> switch to learn more about its functionality.</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nvSpPr>
        <p:spPr>
          <a:xfrm>
            <a:off x="30625" y="61225"/>
            <a:ext cx="90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python3 paging-linear-translate.py -P 8 -a 32 -p 1024 -v -s 1</a:t>
            </a:r>
            <a:endParaRPr b="1" sz="1800"/>
          </a:p>
        </p:txBody>
      </p:sp>
      <p:pic>
        <p:nvPicPr>
          <p:cNvPr id="219" name="Google Shape;219;p42"/>
          <p:cNvPicPr preferRelativeResize="0"/>
          <p:nvPr/>
        </p:nvPicPr>
        <p:blipFill>
          <a:blip r:embed="rId3">
            <a:alphaModFix/>
          </a:blip>
          <a:stretch>
            <a:fillRect/>
          </a:stretch>
        </p:blipFill>
        <p:spPr>
          <a:xfrm>
            <a:off x="152400" y="613825"/>
            <a:ext cx="8231506" cy="4377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nvSpPr>
        <p:spPr>
          <a:xfrm>
            <a:off x="102050" y="81650"/>
            <a:ext cx="8970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python3 paging-linear-translate.py -P 8k -a 32k -p 1m -v -s 2</a:t>
            </a:r>
            <a:endParaRPr/>
          </a:p>
        </p:txBody>
      </p:sp>
      <p:pic>
        <p:nvPicPr>
          <p:cNvPr id="225" name="Google Shape;225;p43"/>
          <p:cNvPicPr preferRelativeResize="0"/>
          <p:nvPr/>
        </p:nvPicPr>
        <p:blipFill>
          <a:blip r:embed="rId3">
            <a:alphaModFix/>
          </a:blip>
          <a:stretch>
            <a:fillRect/>
          </a:stretch>
        </p:blipFill>
        <p:spPr>
          <a:xfrm>
            <a:off x="152400" y="695750"/>
            <a:ext cx="8101248" cy="42953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nvSpPr>
        <p:spPr>
          <a:xfrm>
            <a:off x="102050" y="81650"/>
            <a:ext cx="8970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python3 paging-linear-translate.py </a:t>
            </a:r>
            <a:r>
              <a:rPr b="1" lang="en" sz="1800">
                <a:solidFill>
                  <a:schemeClr val="dk1"/>
                </a:solidFill>
                <a:latin typeface="Courier New"/>
                <a:ea typeface="Courier New"/>
                <a:cs typeface="Courier New"/>
                <a:sym typeface="Courier New"/>
              </a:rPr>
              <a:t>-P 1m -a 256m -p 512m -v -s 3</a:t>
            </a:r>
            <a:endParaRPr/>
          </a:p>
        </p:txBody>
      </p:sp>
      <p:pic>
        <p:nvPicPr>
          <p:cNvPr id="231" name="Google Shape;231;p44"/>
          <p:cNvPicPr preferRelativeResize="0"/>
          <p:nvPr/>
        </p:nvPicPr>
        <p:blipFill>
          <a:blip r:embed="rId3">
            <a:alphaModFix/>
          </a:blip>
          <a:stretch>
            <a:fillRect/>
          </a:stretch>
        </p:blipFill>
        <p:spPr>
          <a:xfrm>
            <a:off x="152400" y="695750"/>
            <a:ext cx="8165419" cy="42953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Which of these parameter combinations are unrealistic? Why?</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237" name="Google Shape;23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Answer:- The first one is unrealistic as it presents too small sizes of the parameters required to present a viable page table.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6"/>
          <p:cNvSpPr txBox="1"/>
          <p:nvPr>
            <p:ph type="title"/>
          </p:nvPr>
        </p:nvSpPr>
        <p:spPr>
          <a:xfrm>
            <a:off x="311700" y="445025"/>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lang="en" sz="1800">
                <a:latin typeface="Comfortaa"/>
                <a:ea typeface="Comfortaa"/>
                <a:cs typeface="Comfortaa"/>
                <a:sym typeface="Comfortaa"/>
              </a:rPr>
              <a:t>  </a:t>
            </a:r>
            <a:r>
              <a:rPr lang="en" sz="1800">
                <a:latin typeface="Comfortaa"/>
                <a:ea typeface="Comfortaa"/>
                <a:cs typeface="Comfortaa"/>
                <a:sym typeface="Comfortaa"/>
              </a:rPr>
              <a:t>Use the program to try out some other problems of your own choice.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Can you find the limits of where the program doesn’t work anymore? For example, what happens if the address-space size is bigger than physical memory?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7"/>
          <p:cNvSpPr txBox="1"/>
          <p:nvPr>
            <p:ph idx="1" type="body"/>
          </p:nvPr>
        </p:nvSpPr>
        <p:spPr>
          <a:xfrm>
            <a:off x="219850" y="734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tried with different other parameters, </a:t>
            </a:r>
            <a:r>
              <a:rPr lang="en" sz="1600">
                <a:solidFill>
                  <a:srgbClr val="24292F"/>
                </a:solidFill>
                <a:highlight>
                  <a:srgbClr val="FFFFFF"/>
                </a:highlight>
              </a:rPr>
              <a:t>It won't work when</a:t>
            </a:r>
            <a:endParaRPr sz="1600">
              <a:solidFill>
                <a:srgbClr val="24292F"/>
              </a:solidFill>
              <a:highlight>
                <a:srgbClr val="FFFFFF"/>
              </a:highlight>
            </a:endParaRPr>
          </a:p>
          <a:p>
            <a:pPr indent="-330200" lvl="0" marL="457200" rtl="0" algn="l">
              <a:spcBef>
                <a:spcPts val="1600"/>
              </a:spcBef>
              <a:spcAft>
                <a:spcPts val="0"/>
              </a:spcAft>
              <a:buClr>
                <a:srgbClr val="24292F"/>
              </a:buClr>
              <a:buSzPts val="1600"/>
              <a:buAutoNum type="arabicPeriod"/>
            </a:pPr>
            <a:r>
              <a:rPr lang="en" sz="1600">
                <a:solidFill>
                  <a:srgbClr val="24292F"/>
                </a:solidFill>
                <a:highlight>
                  <a:srgbClr val="FFFFFF"/>
                </a:highlight>
              </a:rPr>
              <a:t>page size is greater than address-space.</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AutoNum type="arabicPeriod"/>
            </a:pPr>
            <a:r>
              <a:rPr lang="en" sz="1600">
                <a:solidFill>
                  <a:srgbClr val="24292F"/>
                </a:solidFill>
                <a:highlight>
                  <a:srgbClr val="FFFFFF"/>
                </a:highlight>
              </a:rPr>
              <a:t>address space size is greater than the physical memory.</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AutoNum type="arabicPeriod"/>
            </a:pPr>
            <a:r>
              <a:rPr lang="en" sz="1600">
                <a:solidFill>
                  <a:srgbClr val="24292F"/>
                </a:solidFill>
                <a:highlight>
                  <a:srgbClr val="FFFFFF"/>
                </a:highlight>
              </a:rPr>
              <a:t>physical memory size is not multiple of page size.</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AutoNum type="arabicPeriod"/>
            </a:pPr>
            <a:r>
              <a:rPr lang="en" sz="1600">
                <a:solidFill>
                  <a:srgbClr val="24292F"/>
                </a:solidFill>
                <a:highlight>
                  <a:srgbClr val="FFFFFF"/>
                </a:highlight>
              </a:rPr>
              <a:t>address space is not multiple of page size.</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AutoNum type="arabicPeriod"/>
            </a:pPr>
            <a:r>
              <a:rPr lang="en" sz="1600">
                <a:solidFill>
                  <a:srgbClr val="24292F"/>
                </a:solidFill>
                <a:highlight>
                  <a:srgbClr val="FFFFFF"/>
                </a:highlight>
              </a:rPr>
              <a:t>page size is negative.</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AutoNum type="arabicPeriod"/>
            </a:pPr>
            <a:r>
              <a:rPr lang="en" sz="1600">
                <a:solidFill>
                  <a:srgbClr val="24292F"/>
                </a:solidFill>
                <a:highlight>
                  <a:srgbClr val="FFFFFF"/>
                </a:highlight>
              </a:rPr>
              <a:t>physical memory is negative.</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AutoNum type="arabicPeriod"/>
            </a:pPr>
            <a:r>
              <a:rPr lang="en" sz="1600">
                <a:solidFill>
                  <a:srgbClr val="24292F"/>
                </a:solidFill>
                <a:highlight>
                  <a:srgbClr val="FFFFFF"/>
                </a:highlight>
              </a:rPr>
              <a:t>address space is negative.</a:t>
            </a:r>
            <a:endParaRPr sz="1600">
              <a:solidFill>
                <a:srgbClr val="24292F"/>
              </a:solidFill>
              <a:highlight>
                <a:srgbClr val="FFFFFF"/>
              </a:highlight>
            </a:endParaRPr>
          </a:p>
          <a:p>
            <a:pPr indent="0" lvl="0" marL="0" rtl="0" algn="l">
              <a:spcBef>
                <a:spcPts val="0"/>
              </a:spcBef>
              <a:spcAft>
                <a:spcPts val="1600"/>
              </a:spcAft>
              <a:buNone/>
            </a:pPr>
            <a:r>
              <a:t/>
            </a:r>
            <a:endParaRPr/>
          </a:p>
        </p:txBody>
      </p:sp>
      <p:sp>
        <p:nvSpPr>
          <p:cNvPr id="248" name="Google Shape;248;p47"/>
          <p:cNvSpPr txBox="1"/>
          <p:nvPr/>
        </p:nvSpPr>
        <p:spPr>
          <a:xfrm>
            <a:off x="4345625" y="2440225"/>
            <a:ext cx="39267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 list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Use the simulator to study how linear page tables change size given different parameters. Compute the size of linear page tables as different parameters change. Some suggested inputs are below; by using the -v flag, you can see how many page-table entries are filled. First, to understand how linear page table size changes as the address space grows, run with these flags: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1m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2m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4m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438475"/>
            <a:ext cx="8839200" cy="4705033"/>
          </a:xfrm>
          <a:prstGeom prst="rect">
            <a:avLst/>
          </a:prstGeom>
          <a:noFill/>
          <a:ln>
            <a:noFill/>
          </a:ln>
        </p:spPr>
      </p:pic>
      <p:sp>
        <p:nvSpPr>
          <p:cNvPr id="80" name="Google Shape;80;p17"/>
          <p:cNvSpPr txBox="1"/>
          <p:nvPr/>
        </p:nvSpPr>
        <p:spPr>
          <a:xfrm>
            <a:off x="178650" y="51025"/>
            <a:ext cx="8786700" cy="461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AutoNum type="alphaUcParenR"/>
            </a:pPr>
            <a:r>
              <a:rPr b="1" lang="en" sz="1800">
                <a:solidFill>
                  <a:schemeClr val="dk1"/>
                </a:solidFill>
                <a:latin typeface="Courier New"/>
                <a:ea typeface="Courier New"/>
                <a:cs typeface="Courier New"/>
                <a:sym typeface="Courier New"/>
              </a:rPr>
              <a:t>-P 1k -a 1m -p 512m -v -n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52400" y="152400"/>
            <a:ext cx="8839200" cy="469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61225" y="51025"/>
            <a:ext cx="874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 </a:t>
            </a:r>
            <a:r>
              <a:rPr b="1" lang="en" sz="1800">
                <a:solidFill>
                  <a:schemeClr val="dk1"/>
                </a:solidFill>
                <a:latin typeface="Courier New"/>
                <a:ea typeface="Courier New"/>
                <a:cs typeface="Courier New"/>
                <a:sym typeface="Courier New"/>
              </a:rPr>
              <a:t>-P 1k -a 2m -p 512m -v -n 0 </a:t>
            </a:r>
            <a:endParaRPr/>
          </a:p>
        </p:txBody>
      </p:sp>
      <p:pic>
        <p:nvPicPr>
          <p:cNvPr id="96" name="Google Shape;96;p20"/>
          <p:cNvPicPr preferRelativeResize="0"/>
          <p:nvPr/>
        </p:nvPicPr>
        <p:blipFill>
          <a:blip r:embed="rId3">
            <a:alphaModFix/>
          </a:blip>
          <a:stretch>
            <a:fillRect/>
          </a:stretch>
        </p:blipFill>
        <p:spPr>
          <a:xfrm>
            <a:off x="152400" y="665125"/>
            <a:ext cx="8159011" cy="4325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