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Comfortaa-bold.fntdata"/><Relationship Id="rId12" Type="http://schemas.openxmlformats.org/officeDocument/2006/relationships/slide" Target="slides/slide7.xml"/><Relationship Id="rId23"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21feb0d8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21feb0d8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33ad9983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33ad9983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33ad9983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33ad9983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33ad9983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33ad9983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33ad9983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33ad9983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236bbf24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236bbf24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ba95bed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ba95bed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ba95bed1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ba95bed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21feb0d8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21feb0d8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21feb0d8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21feb0d8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21feb0d8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21feb0d8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Intro to Concurrency</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nvSpPr>
        <p:spPr>
          <a:xfrm>
            <a:off x="1717275" y="3416075"/>
            <a:ext cx="6021600" cy="8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email address: </a:t>
            </a:r>
            <a:r>
              <a:rPr lang="en">
                <a:highlight>
                  <a:srgbClr val="FFF2CC"/>
                </a:highlight>
                <a:latin typeface="Comfortaa"/>
                <a:ea typeface="Comfortaa"/>
                <a:cs typeface="Comfortaa"/>
                <a:sym typeface="Comfortaa"/>
              </a:rPr>
              <a:t>        parth2@pdx.edu                                                         </a:t>
            </a:r>
            <a:endParaRPr>
              <a:highlight>
                <a:srgbClr val="FFF2CC"/>
              </a:highlight>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partner’s </a:t>
            </a:r>
            <a:r>
              <a:rPr lang="en">
                <a:solidFill>
                  <a:schemeClr val="dk1"/>
                </a:solidFill>
                <a:latin typeface="Comfortaa"/>
                <a:ea typeface="Comfortaa"/>
                <a:cs typeface="Comfortaa"/>
                <a:sym typeface="Comfortaa"/>
              </a:rPr>
              <a:t>email address: </a:t>
            </a:r>
            <a:r>
              <a:rPr lang="en">
                <a:solidFill>
                  <a:schemeClr val="dk1"/>
                </a:solidFill>
                <a:highlight>
                  <a:srgbClr val="FFF2CC"/>
                </a:highlight>
                <a:latin typeface="Comfortaa"/>
                <a:ea typeface="Comfortaa"/>
                <a:cs typeface="Comfortaa"/>
                <a:sym typeface="Comfortaa"/>
              </a:rPr>
              <a:t>   </a:t>
            </a:r>
            <a:r>
              <a:rPr lang="en">
                <a:solidFill>
                  <a:schemeClr val="dk1"/>
                </a:solidFill>
                <a:highlight>
                  <a:srgbClr val="FFF2CC"/>
                </a:highlight>
              </a:rPr>
              <a:t>                                                              </a:t>
            </a:r>
            <a:endParaRPr>
              <a:solidFill>
                <a:schemeClr val="dk1"/>
              </a:solidFill>
              <a:highlight>
                <a:srgbClr val="FFF2CC"/>
              </a:highlight>
            </a:endParaRPr>
          </a:p>
          <a:p>
            <a:pPr indent="0" lvl="0" marL="0" rtl="0" algn="l">
              <a:spcBef>
                <a:spcPts val="0"/>
              </a:spcBef>
              <a:spcAft>
                <a:spcPts val="0"/>
              </a:spcAft>
              <a:buNone/>
            </a:pPr>
            <a:r>
              <a:t/>
            </a:r>
            <a:endParaRPr/>
          </a:p>
        </p:txBody>
      </p:sp>
      <p:sp>
        <p:nvSpPr>
          <p:cNvPr id="57" name="Google Shape;57;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8" name="Google Shape;58;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9" name="Google Shape;59;p13"/>
          <p:cNvSpPr txBox="1"/>
          <p:nvPr/>
        </p:nvSpPr>
        <p:spPr>
          <a:xfrm>
            <a:off x="361175" y="175525"/>
            <a:ext cx="14775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nvSpPr>
        <p:spPr>
          <a:xfrm>
            <a:off x="30600" y="275550"/>
            <a:ext cx="90828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printf("Thread %d result is %llu\n", tid, factorial);</a:t>
            </a:r>
            <a:endParaRPr/>
          </a:p>
          <a:p>
            <a:pPr indent="0" lvl="0" marL="0" rtl="0" algn="l">
              <a:spcBef>
                <a:spcPts val="0"/>
              </a:spcBef>
              <a:spcAft>
                <a:spcPts val="0"/>
              </a:spcAft>
              <a:buNone/>
            </a:pPr>
            <a:r>
              <a:rPr lang="en"/>
              <a:t>        return NULL;</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int main(int argc, char *argv[])</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if (argc != 2) {</a:t>
            </a:r>
            <a:endParaRPr/>
          </a:p>
          <a:p>
            <a:pPr indent="0" lvl="0" marL="0" rtl="0" algn="l">
              <a:spcBef>
                <a:spcPts val="0"/>
              </a:spcBef>
              <a:spcAft>
                <a:spcPts val="0"/>
              </a:spcAft>
              <a:buNone/>
            </a:pPr>
            <a:r>
              <a:rPr lang="en"/>
              <a:t>                fprintf(stderr, "USAGE: helloT &lt;nthreads&gt;\n");</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int nthreads = atoi(argv[1]);</a:t>
            </a:r>
            <a:endParaRPr/>
          </a:p>
          <a:p>
            <a:pPr indent="0" lvl="0" marL="0" rtl="0" algn="l">
              <a:spcBef>
                <a:spcPts val="0"/>
              </a:spcBef>
              <a:spcAft>
                <a:spcPts val="0"/>
              </a:spcAft>
              <a:buNone/>
            </a:pPr>
            <a:r>
              <a:rPr lang="en"/>
              <a:t>        if (nthreads &lt; 1) {</a:t>
            </a:r>
            <a:endParaRPr/>
          </a:p>
          <a:p>
            <a:pPr indent="0" lvl="0" marL="0" rtl="0" algn="l">
              <a:spcBef>
                <a:spcPts val="0"/>
              </a:spcBef>
              <a:spcAft>
                <a:spcPts val="0"/>
              </a:spcAft>
              <a:buNone/>
            </a:pPr>
            <a:r>
              <a:rPr lang="en"/>
              <a:t>                fprintf(stderr, "ERROR: numthreads must be &gt;= 1\n");</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printf("User requested %d threads\n", nthreads);</a:t>
            </a:r>
            <a:endParaRPr/>
          </a:p>
          <a:p>
            <a:pPr indent="0" lvl="0" marL="0" rtl="0" algn="l">
              <a:spcBef>
                <a:spcPts val="0"/>
              </a:spcBef>
              <a:spcAft>
                <a:spcPts val="0"/>
              </a:spcAft>
              <a:buNone/>
            </a:pPr>
            <a:r>
              <a:rPr lang="en"/>
              <a:t>        int rc;</a:t>
            </a:r>
            <a:endParaRPr/>
          </a:p>
          <a:p>
            <a:pPr indent="0" lvl="0" marL="0" rtl="0" algn="l">
              <a:spcBef>
                <a:spcPts val="0"/>
              </a:spcBef>
              <a:spcAft>
                <a:spcPts val="0"/>
              </a:spcAft>
              <a:buNone/>
            </a:pPr>
            <a:r>
              <a:rPr lang="en"/>
              <a:t>        pthread_t t[nthreads];</a:t>
            </a:r>
            <a:endParaRPr/>
          </a:p>
          <a:p>
            <a:pPr indent="0" lvl="0" marL="0" rtl="0" algn="l">
              <a:spcBef>
                <a:spcPts val="0"/>
              </a:spcBef>
              <a:spcAft>
                <a:spcPts val="0"/>
              </a:spcAft>
              <a:buNone/>
            </a:pPr>
            <a:r>
              <a:rPr lang="en"/>
              <a:t>        int tids[MAXTHREADS];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nvSpPr>
        <p:spPr>
          <a:xfrm>
            <a:off x="0" y="530675"/>
            <a:ext cx="8919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(int i = 0; i &lt; nthreads; i++) {</a:t>
            </a:r>
            <a:endParaRPr/>
          </a:p>
          <a:p>
            <a:pPr indent="0" lvl="0" marL="0" rtl="0" algn="l">
              <a:spcBef>
                <a:spcPts val="0"/>
              </a:spcBef>
              <a:spcAft>
                <a:spcPts val="0"/>
              </a:spcAft>
              <a:buNone/>
            </a:pPr>
            <a:r>
              <a:rPr lang="en"/>
              <a:t>                tids[i] = i+1;</a:t>
            </a:r>
            <a:endParaRPr/>
          </a:p>
          <a:p>
            <a:pPr indent="0" lvl="0" marL="0" rtl="0" algn="l">
              <a:spcBef>
                <a:spcPts val="0"/>
              </a:spcBef>
              <a:spcAft>
                <a:spcPts val="0"/>
              </a:spcAft>
              <a:buNone/>
            </a:pPr>
            <a:r>
              <a:rPr lang="en"/>
              <a:t>                rc = pthread_create(&amp;t[i], NULL, Factorial, (void *) &amp;tids[i]);</a:t>
            </a:r>
            <a:endParaRPr/>
          </a:p>
          <a:p>
            <a:pPr indent="0" lvl="0" marL="0" rtl="0" algn="l">
              <a:spcBef>
                <a:spcPts val="0"/>
              </a:spcBef>
              <a:spcAft>
                <a:spcPts val="0"/>
              </a:spcAft>
              <a:buNone/>
            </a:pPr>
            <a:r>
              <a:rPr lang="en"/>
              <a:t>                if (rc){</a:t>
            </a:r>
            <a:endParaRPr/>
          </a:p>
          <a:p>
            <a:pPr indent="0" lvl="0" marL="0" rtl="0" algn="l">
              <a:spcBef>
                <a:spcPts val="0"/>
              </a:spcBef>
              <a:spcAft>
                <a:spcPts val="0"/>
              </a:spcAft>
              <a:buNone/>
            </a:pPr>
            <a:r>
              <a:rPr lang="en"/>
              <a:t>                        printf("ERROR; return code from pthread_create() is %d\n", rc);</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for (int i = 0; i &lt; nthreads; i++) {</a:t>
            </a:r>
            <a:endParaRPr/>
          </a:p>
          <a:p>
            <a:pPr indent="0" lvl="0" marL="0" rtl="0" algn="l">
              <a:spcBef>
                <a:spcPts val="0"/>
              </a:spcBef>
              <a:spcAft>
                <a:spcPts val="0"/>
              </a:spcAft>
              <a:buNone/>
            </a:pPr>
            <a:r>
              <a:rPr lang="en"/>
              <a:t>                rc = pthread_join(t[i], NULL);</a:t>
            </a:r>
            <a:endParaRPr/>
          </a:p>
          <a:p>
            <a:pPr indent="0" lvl="0" marL="0" rtl="0" algn="l">
              <a:spcBef>
                <a:spcPts val="0"/>
              </a:spcBef>
              <a:spcAft>
                <a:spcPts val="0"/>
              </a:spcAft>
              <a:buNone/>
            </a:pPr>
            <a:r>
              <a:rPr lang="en"/>
              <a:t>                if (rc != 0) {</a:t>
            </a:r>
            <a:endParaRPr/>
          </a:p>
          <a:p>
            <a:pPr indent="0" lvl="0" marL="0" rtl="0" algn="l">
              <a:spcBef>
                <a:spcPts val="0"/>
              </a:spcBef>
              <a:spcAft>
                <a:spcPts val="0"/>
              </a:spcAft>
              <a:buNone/>
            </a:pPr>
            <a:r>
              <a:rPr lang="en"/>
              <a:t>                        fprintf(stderr, "ERROR joining with thread %d (error==%d)\n", tids[i], rc);</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exit(0);</a:t>
            </a:r>
            <a:endParaRPr/>
          </a:p>
          <a:p>
            <a:pPr indent="0" lvl="0" marL="0" rtl="0" algn="l">
              <a:spcBef>
                <a:spcPts val="0"/>
              </a:spcBef>
              <a:spcAft>
                <a:spcPts val="0"/>
              </a:spcAft>
              <a:buNone/>
            </a:pP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311700" y="-102050"/>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 test your helloT program by running the following sequence of commands on your linux system:</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rm -f helloT2_out.txt</a:t>
            </a:r>
            <a:br>
              <a:rPr b="1" lang="en" sz="1200">
                <a:latin typeface="Courier New"/>
                <a:ea typeface="Courier New"/>
                <a:cs typeface="Courier New"/>
                <a:sym typeface="Courier New"/>
              </a:rPr>
            </a:br>
            <a:r>
              <a:rPr b="1" lang="en" sz="1200">
                <a:latin typeface="Courier New"/>
                <a:ea typeface="Courier New"/>
                <a:cs typeface="Courier New"/>
                <a:sym typeface="Courier New"/>
              </a:rPr>
              <a:t>date &gt;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echo ./helloT2 1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./helloT2 1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echo ./helloT2 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./helloT2 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echo ./helloT2 15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./helloT2 15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echo ./helloT2 25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./helloT2 25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date &gt;&gt; helloT2_out.txt</a:t>
            </a:r>
            <a:br>
              <a:rPr b="1" lang="en" sz="1200">
                <a:latin typeface="Courier New"/>
                <a:ea typeface="Courier New"/>
                <a:cs typeface="Courier New"/>
                <a:sym typeface="Courier New"/>
              </a:rPr>
            </a:b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Inspect the helloT2_out.txt file to make sure that the program is running correctly. Upload your helloT2_out.txt file to your submission folder and provide a link to it here:  https://drive.google.com/file/d/16H6fqab6QaTbWEuMabLXSZAUhuxYJ50r/view?usp=sharing</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116" name="Google Shape;116;p24"/>
          <p:cNvSpPr txBox="1"/>
          <p:nvPr/>
        </p:nvSpPr>
        <p:spPr>
          <a:xfrm>
            <a:off x="4503625" y="1899250"/>
            <a:ext cx="26814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Output results look OK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25"/>
          <p:cNvPicPr preferRelativeResize="0"/>
          <p:nvPr/>
        </p:nvPicPr>
        <p:blipFill>
          <a:blip r:embed="rId3">
            <a:alphaModFix/>
          </a:blip>
          <a:stretch>
            <a:fillRect/>
          </a:stretch>
        </p:blipFill>
        <p:spPr>
          <a:xfrm>
            <a:off x="0" y="140494"/>
            <a:ext cx="9144000" cy="48625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6"/>
          <p:cNvPicPr preferRelativeResize="0"/>
          <p:nvPr/>
        </p:nvPicPr>
        <p:blipFill>
          <a:blip r:embed="rId3">
            <a:alphaModFix/>
          </a:blip>
          <a:stretch>
            <a:fillRect/>
          </a:stretch>
        </p:blipFill>
        <p:spPr>
          <a:xfrm>
            <a:off x="0" y="142875"/>
            <a:ext cx="9144000" cy="4857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7"/>
          <p:cNvPicPr preferRelativeResize="0"/>
          <p:nvPr/>
        </p:nvPicPr>
        <p:blipFill>
          <a:blip r:embed="rId3">
            <a:alphaModFix/>
          </a:blip>
          <a:stretch>
            <a:fillRect/>
          </a:stretch>
        </p:blipFill>
        <p:spPr>
          <a:xfrm>
            <a:off x="0" y="138113"/>
            <a:ext cx="9144000" cy="4867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nvSpPr>
        <p:spPr>
          <a:xfrm>
            <a:off x="302275" y="348450"/>
            <a:ext cx="8342700" cy="3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Were any parts of this assignment particularly difficult for you? If so, describe the most difficult part of the assignment, for example, the part that required the most effort for you.</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The most effort was required to modify the helloT program to conform to the requirements.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nvSpPr>
        <p:spPr>
          <a:xfrm>
            <a:off x="302275" y="348450"/>
            <a:ext cx="8342700" cy="471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4</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Before this assignment had you any previous experience writing concurrent software? If yes, then briefly describe your previous experiences.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Yes, I have worked on multi-threaded systems in the past using JAVA as the programming language. I have worked on multi-threaded systems in my professional career with TCS where i had developed concurrent applications </a:t>
            </a:r>
            <a:r>
              <a:rPr lang="en" sz="1800">
                <a:solidFill>
                  <a:schemeClr val="dk1"/>
                </a:solidFill>
                <a:latin typeface="Comfortaa"/>
                <a:ea typeface="Comfortaa"/>
                <a:cs typeface="Comfortaa"/>
                <a:sym typeface="Comfortaa"/>
              </a:rPr>
              <a:t>using JAVA, Apache Kafka and Apache Ignite.</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148" name="Google Shape;148;p29"/>
          <p:cNvSpPr txBox="1"/>
          <p:nvPr/>
        </p:nvSpPr>
        <p:spPr>
          <a:xfrm>
            <a:off x="1942650" y="3393150"/>
            <a:ext cx="2238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 experiences!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helloT.c</a:t>
            </a:r>
            <a:endParaRPr sz="3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Find the </a:t>
            </a:r>
            <a:r>
              <a:rPr b="1" lang="en">
                <a:solidFill>
                  <a:schemeClr val="dk1"/>
                </a:solidFill>
                <a:latin typeface="Courier New"/>
                <a:ea typeface="Courier New"/>
                <a:cs typeface="Courier New"/>
                <a:sym typeface="Courier New"/>
              </a:rPr>
              <a:t>helloT.c</a:t>
            </a:r>
            <a:r>
              <a:rPr lang="en">
                <a:solidFill>
                  <a:schemeClr val="dk1"/>
                </a:solidFill>
                <a:latin typeface="Comfortaa"/>
                <a:ea typeface="Comfortaa"/>
                <a:cs typeface="Comfortaa"/>
                <a:sym typeface="Comfortaa"/>
              </a:rPr>
              <a:t> program linked from the unit course plan document. Read and understand the source code. Read the man pages for all of the pthreads API calls used in the program so that you fully understand the program.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Build and run </a:t>
            </a:r>
            <a:r>
              <a:rPr b="1" lang="en">
                <a:solidFill>
                  <a:schemeClr val="dk1"/>
                </a:solidFill>
                <a:latin typeface="Courier New"/>
                <a:ea typeface="Courier New"/>
                <a:cs typeface="Courier New"/>
                <a:sym typeface="Courier New"/>
              </a:rPr>
              <a:t>helloT</a:t>
            </a:r>
            <a:r>
              <a:rPr lang="en">
                <a:solidFill>
                  <a:schemeClr val="dk1"/>
                </a:solidFill>
                <a:latin typeface="Comfortaa"/>
                <a:ea typeface="Comfortaa"/>
                <a:cs typeface="Comfortaa"/>
                <a:sym typeface="Comfortaa"/>
              </a:rPr>
              <a:t> and confirm that the output is similar to what is described in the source code.</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Modify your copy of </a:t>
            </a:r>
            <a:r>
              <a:rPr b="1" lang="en" sz="1800">
                <a:latin typeface="Courier New"/>
                <a:ea typeface="Courier New"/>
                <a:cs typeface="Courier New"/>
                <a:sym typeface="Courier New"/>
              </a:rPr>
              <a:t>helloT.c</a:t>
            </a:r>
            <a:r>
              <a:rPr lang="en" sz="1800">
                <a:latin typeface="Comfortaa"/>
                <a:ea typeface="Comfortaa"/>
                <a:cs typeface="Comfortaa"/>
                <a:sym typeface="Comfortaa"/>
              </a:rPr>
              <a:t> so that it creates the correct number of threads and that each thread computes its own unique factorial. Test the code with various input values.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Name your fixed version helloT2.c, upload it to your submissions folder and provide a link to it here (the link below is incorrect and must be changed to link to your helloT2.c program)</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Link:- https://drive.google.com/file/d/1kxRBll_g28exoWywX73Aao1jO2GbwyFg/view?usp=sharing</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80" name="Google Shape;80;p17"/>
          <p:cNvSpPr txBox="1"/>
          <p:nvPr/>
        </p:nvSpPr>
        <p:spPr>
          <a:xfrm>
            <a:off x="3814125" y="4082650"/>
            <a:ext cx="23586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Code looks good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152400" y="152400"/>
            <a:ext cx="8839200" cy="46866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152400" y="152400"/>
            <a:ext cx="8839200" cy="47004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152400" y="152400"/>
            <a:ext cx="8839200" cy="46820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nvSpPr>
        <p:spPr>
          <a:xfrm>
            <a:off x="0" y="0"/>
            <a:ext cx="91440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#include &lt;pthread.h&gt;</a:t>
            </a:r>
            <a:endParaRPr/>
          </a:p>
          <a:p>
            <a:pPr indent="0" lvl="0" marL="0" rtl="0" algn="l">
              <a:spcBef>
                <a:spcPts val="0"/>
              </a:spcBef>
              <a:spcAft>
                <a:spcPts val="0"/>
              </a:spcAft>
              <a:buNone/>
            </a:pPr>
            <a:r>
              <a:rPr lang="en"/>
              <a:t>#include &lt;stdio.h&gt;</a:t>
            </a:r>
            <a:endParaRPr/>
          </a:p>
          <a:p>
            <a:pPr indent="0" lvl="0" marL="0" rtl="0" algn="l">
              <a:spcBef>
                <a:spcPts val="0"/>
              </a:spcBef>
              <a:spcAft>
                <a:spcPts val="0"/>
              </a:spcAft>
              <a:buNone/>
            </a:pPr>
            <a:r>
              <a:rPr lang="en"/>
              <a:t>#include &lt;stdlib.h&gt;</a:t>
            </a:r>
            <a:endParaRPr/>
          </a:p>
          <a:p>
            <a:pPr indent="0" lvl="0" marL="0" rtl="0" algn="l">
              <a:spcBef>
                <a:spcPts val="0"/>
              </a:spcBef>
              <a:spcAft>
                <a:spcPts val="0"/>
              </a:spcAft>
              <a:buNone/>
            </a:pPr>
            <a:r>
              <a:rPr lang="en"/>
              <a:t>#include &lt;unistd.h&gt;</a:t>
            </a:r>
            <a:endParaRPr/>
          </a:p>
          <a:p>
            <a:pPr indent="0" lvl="0" marL="0" rtl="0" algn="l">
              <a:spcBef>
                <a:spcPts val="0"/>
              </a:spcBef>
              <a:spcAft>
                <a:spcPts val="0"/>
              </a:spcAft>
              <a:buNone/>
            </a:pPr>
            <a:r>
              <a:rPr lang="en"/>
              <a:t>#define MAXTHREADS 50</a:t>
            </a:r>
            <a:endParaRPr/>
          </a:p>
          <a:p>
            <a:pPr indent="0" lvl="0" marL="0" rtl="0" algn="l">
              <a:spcBef>
                <a:spcPts val="0"/>
              </a:spcBef>
              <a:spcAft>
                <a:spcPts val="0"/>
              </a:spcAft>
              <a:buNone/>
            </a:pPr>
            <a:r>
              <a:rPr lang="en"/>
              <a:t>#define SLEEPTIME 5</a:t>
            </a:r>
            <a:endParaRPr/>
          </a:p>
          <a:p>
            <a:pPr indent="0" lvl="0" marL="0" rtl="0" algn="l">
              <a:spcBef>
                <a:spcPts val="0"/>
              </a:spcBef>
              <a:spcAft>
                <a:spcPts val="0"/>
              </a:spcAft>
              <a:buNone/>
            </a:pPr>
            <a:r>
              <a:rPr lang="en"/>
              <a:t>volatile unsigned long long Total = 0ULL;</a:t>
            </a:r>
            <a:endParaRPr/>
          </a:p>
          <a:p>
            <a:pPr indent="0" lvl="0" marL="0" rtl="0" algn="l">
              <a:spcBef>
                <a:spcPts val="0"/>
              </a:spcBef>
              <a:spcAft>
                <a:spcPts val="0"/>
              </a:spcAft>
              <a:buNone/>
            </a:pPr>
            <a:r>
              <a:rPr lang="en"/>
              <a:t>pthread_mutex_t mVar=PTHREAD_MUTEX_INITIALIZER;</a:t>
            </a:r>
            <a:endParaRPr/>
          </a:p>
          <a:p>
            <a:pPr indent="0" lvl="0" marL="0" rtl="0" algn="l">
              <a:spcBef>
                <a:spcPts val="0"/>
              </a:spcBef>
              <a:spcAft>
                <a:spcPts val="0"/>
              </a:spcAft>
              <a:buNone/>
            </a:pPr>
            <a:r>
              <a:rPr lang="en"/>
              <a:t>void *Factorial(void *tidptr)</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sleep(SLEEPTIME);</a:t>
            </a:r>
            <a:endParaRPr/>
          </a:p>
          <a:p>
            <a:pPr indent="0" lvl="0" marL="0" rtl="0" algn="l">
              <a:spcBef>
                <a:spcPts val="0"/>
              </a:spcBef>
              <a:spcAft>
                <a:spcPts val="0"/>
              </a:spcAft>
              <a:buNone/>
            </a:pPr>
            <a:r>
              <a:rPr lang="en"/>
              <a:t>        int tid = * ((int*) tidptr);</a:t>
            </a:r>
            <a:endParaRPr/>
          </a:p>
          <a:p>
            <a:pPr indent="0" lvl="0" marL="0" rtl="0" algn="l">
              <a:spcBef>
                <a:spcPts val="0"/>
              </a:spcBef>
              <a:spcAft>
                <a:spcPts val="0"/>
              </a:spcAft>
              <a:buNone/>
            </a:pPr>
            <a:r>
              <a:rPr lang="en"/>
              <a:t>        //printf("the value of tid is:- %d\n",tid);</a:t>
            </a:r>
            <a:endParaRPr/>
          </a:p>
          <a:p>
            <a:pPr indent="0" lvl="0" marL="0" rtl="0" algn="l">
              <a:spcBef>
                <a:spcPts val="0"/>
              </a:spcBef>
              <a:spcAft>
                <a:spcPts val="0"/>
              </a:spcAft>
              <a:buNone/>
            </a:pPr>
            <a:r>
              <a:rPr lang="en"/>
              <a:t>        if (tid &gt; 20) {</a:t>
            </a:r>
            <a:endParaRPr/>
          </a:p>
          <a:p>
            <a:pPr indent="0" lvl="0" marL="0" rtl="0" algn="l">
              <a:spcBef>
                <a:spcPts val="0"/>
              </a:spcBef>
              <a:spcAft>
                <a:spcPts val="0"/>
              </a:spcAft>
              <a:buNone/>
            </a:pPr>
            <a:r>
              <a:rPr lang="en"/>
              <a:t>                fprintf(stderr, "ERROR: thread %d exit to avoid long long overflow\n", tid);</a:t>
            </a:r>
            <a:endParaRPr/>
          </a:p>
          <a:p>
            <a:pPr indent="0" lvl="0" marL="0" rtl="0" algn="l">
              <a:spcBef>
                <a:spcPts val="0"/>
              </a:spcBef>
              <a:spcAft>
                <a:spcPts val="0"/>
              </a:spcAft>
              <a:buNone/>
            </a:pPr>
            <a:r>
              <a:rPr lang="en"/>
              <a:t>                return NULL;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unsigned long long factorial = 1;</a:t>
            </a:r>
            <a:endParaRPr/>
          </a:p>
          <a:p>
            <a:pPr indent="0" lvl="0" marL="0" rtl="0" algn="l">
              <a:spcBef>
                <a:spcPts val="0"/>
              </a:spcBef>
              <a:spcAft>
                <a:spcPts val="0"/>
              </a:spcAft>
              <a:buNone/>
            </a:pPr>
            <a:r>
              <a:rPr lang="en"/>
              <a:t>        for (int j = 1; j &lt;= tid; j++) {</a:t>
            </a:r>
            <a:endParaRPr/>
          </a:p>
          <a:p>
            <a:pPr indent="0" lvl="0" marL="0" rtl="0" algn="l">
              <a:spcBef>
                <a:spcPts val="0"/>
              </a:spcBef>
              <a:spcAft>
                <a:spcPts val="0"/>
              </a:spcAft>
              <a:buNone/>
            </a:pPr>
            <a:r>
              <a:rPr lang="en"/>
              <a:t>                pthread_mutex_lock(&amp;mVar);</a:t>
            </a:r>
            <a:endParaRPr/>
          </a:p>
          <a:p>
            <a:pPr indent="0" lvl="0" marL="0" rtl="0" algn="l">
              <a:spcBef>
                <a:spcPts val="0"/>
              </a:spcBef>
              <a:spcAft>
                <a:spcPts val="0"/>
              </a:spcAft>
              <a:buNone/>
            </a:pPr>
            <a:r>
              <a:rPr lang="en"/>
              <a:t>                factorial *= j;</a:t>
            </a:r>
            <a:endParaRPr/>
          </a:p>
          <a:p>
            <a:pPr indent="0" lvl="0" marL="0" rtl="0" algn="l">
              <a:spcBef>
                <a:spcPts val="0"/>
              </a:spcBef>
              <a:spcAft>
                <a:spcPts val="0"/>
              </a:spcAft>
              <a:buNone/>
            </a:pPr>
            <a:r>
              <a:rPr lang="en"/>
              <a:t>                pthread_mutex_unlock(&amp;mVar);</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