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Comforta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B258F4-3A00-406D-B027-2A3748B340E0}">
  <a:tblStyle styleId="{6DB258F4-3A00-406D-B027-2A3748B340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omfortaa-bold.fntdata"/><Relationship Id="rId41" Type="http://schemas.openxmlformats.org/officeDocument/2006/relationships/font" Target="fonts/Comfortaa-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03ba10e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03ba10e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0952d23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0952d23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0952d23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0952d23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0952d23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0952d23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5197f80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5197f80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0952d233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0952d233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0952d23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0952d23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15298d4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15298d4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15298d4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15298d4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e2c355d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e2c355d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1e557b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1e557b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0952d23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0952d23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0952d233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0952d233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0952d233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0952d233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0952d233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0952d233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0952d233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0952d233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5197f803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5197f803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f863d4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f863d4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f863d4d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cf863d4d1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cf863d4d1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cf863d4d1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f863d4d1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f863d4d1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e220d0c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e220d0c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cf863d4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cf863d4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e2c355d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e2c355d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d7d42073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ed7d42073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e2c355d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e2c355d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cf863d4d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cf863d4d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1e557be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1e557be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078026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078026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0780265c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0780265c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0780265c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0780265c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1e557bec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1e557bec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03ba10e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03ba10e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4.png"/><Relationship Id="rId5"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412575"/>
            <a:ext cx="8520600" cy="97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Comfortaa"/>
                <a:ea typeface="Comfortaa"/>
                <a:cs typeface="Comfortaa"/>
                <a:sym typeface="Comfortaa"/>
              </a:rPr>
              <a:t>Memory Management </a:t>
            </a:r>
            <a:endParaRPr sz="4800">
              <a:latin typeface="Comfortaa"/>
              <a:ea typeface="Comfortaa"/>
              <a:cs typeface="Comfortaa"/>
              <a:sym typeface="Comfortaa"/>
            </a:endParaRPr>
          </a:p>
        </p:txBody>
      </p:sp>
      <p:sp>
        <p:nvSpPr>
          <p:cNvPr id="55" name="Google Shape;55;p13"/>
          <p:cNvSpPr txBox="1"/>
          <p:nvPr>
            <p:ph idx="1" type="subTitle"/>
          </p:nvPr>
        </p:nvSpPr>
        <p:spPr>
          <a:xfrm>
            <a:off x="311700" y="24835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Assignment</a:t>
            </a:r>
            <a:endParaRPr>
              <a:latin typeface="Comfortaa"/>
              <a:ea typeface="Comfortaa"/>
              <a:cs typeface="Comfortaa"/>
              <a:sym typeface="Comfortaa"/>
            </a:endParaRPr>
          </a:p>
        </p:txBody>
      </p:sp>
      <p:sp>
        <p:nvSpPr>
          <p:cNvPr id="56" name="Google Shape;56;p13"/>
          <p:cNvSpPr txBox="1"/>
          <p:nvPr/>
        </p:nvSpPr>
        <p:spPr>
          <a:xfrm>
            <a:off x="1717275" y="3416075"/>
            <a:ext cx="60216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fortaa"/>
                <a:ea typeface="Comfortaa"/>
                <a:cs typeface="Comfortaa"/>
                <a:sym typeface="Comfortaa"/>
              </a:rPr>
              <a:t>email address: </a:t>
            </a:r>
            <a:r>
              <a:rPr lang="en">
                <a:highlight>
                  <a:srgbClr val="FFF2CC"/>
                </a:highlight>
                <a:latin typeface="Comfortaa"/>
                <a:ea typeface="Comfortaa"/>
                <a:cs typeface="Comfortaa"/>
                <a:sym typeface="Comfortaa"/>
              </a:rPr>
              <a:t>   parth2@pdx.edu                                                              </a:t>
            </a:r>
            <a:endParaRPr>
              <a:highlight>
                <a:srgbClr val="FFF2CC"/>
              </a:highlight>
              <a:latin typeface="Comfortaa"/>
              <a:ea typeface="Comfortaa"/>
              <a:cs typeface="Comfortaa"/>
              <a:sym typeface="Comfortaa"/>
            </a:endParaRPr>
          </a:p>
          <a:p>
            <a:pPr indent="0" lvl="0" marL="0" rtl="0" algn="l">
              <a:spcBef>
                <a:spcPts val="0"/>
              </a:spcBef>
              <a:spcAft>
                <a:spcPts val="0"/>
              </a:spcAft>
              <a:buNone/>
            </a:pPr>
            <a:r>
              <a:t/>
            </a:r>
            <a:endParaRPr>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partner’s </a:t>
            </a:r>
            <a:r>
              <a:rPr lang="en">
                <a:solidFill>
                  <a:schemeClr val="dk1"/>
                </a:solidFill>
                <a:latin typeface="Comfortaa"/>
                <a:ea typeface="Comfortaa"/>
                <a:cs typeface="Comfortaa"/>
                <a:sym typeface="Comfortaa"/>
              </a:rPr>
              <a:t>email address: </a:t>
            </a:r>
            <a:r>
              <a:rPr lang="en">
                <a:solidFill>
                  <a:schemeClr val="dk1"/>
                </a:solidFill>
                <a:highlight>
                  <a:srgbClr val="FFF2CC"/>
                </a:highlight>
                <a:latin typeface="Comfortaa"/>
                <a:ea typeface="Comfortaa"/>
                <a:cs typeface="Comfortaa"/>
                <a:sym typeface="Comfortaa"/>
              </a:rPr>
              <a:t>   </a:t>
            </a:r>
            <a:r>
              <a:rPr lang="en">
                <a:solidFill>
                  <a:schemeClr val="dk1"/>
                </a:solidFill>
                <a:highlight>
                  <a:srgbClr val="FFF2CC"/>
                </a:highlight>
              </a:rPr>
              <a:t>                                                              </a:t>
            </a:r>
            <a:endParaRPr>
              <a:solidFill>
                <a:schemeClr val="dk1"/>
              </a:solidFill>
              <a:highlight>
                <a:srgbClr val="FFF2CC"/>
              </a:highlight>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5192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CS532: OS Foundations</a:t>
            </a:r>
            <a:endParaRPr>
              <a:latin typeface="Comfortaa"/>
              <a:ea typeface="Comfortaa"/>
              <a:cs typeface="Comfortaa"/>
              <a:sym typeface="Comfortaa"/>
            </a:endParaRPr>
          </a:p>
        </p:txBody>
      </p:sp>
      <p:pic>
        <p:nvPicPr>
          <p:cNvPr id="58" name="Google Shape;58;p13"/>
          <p:cNvPicPr preferRelativeResize="0"/>
          <p:nvPr/>
        </p:nvPicPr>
        <p:blipFill>
          <a:blip r:embed="rId3">
            <a:alphaModFix/>
          </a:blip>
          <a:stretch>
            <a:fillRect/>
          </a:stretch>
        </p:blipFill>
        <p:spPr>
          <a:xfrm>
            <a:off x="5827800" y="4018275"/>
            <a:ext cx="3316200" cy="1049850"/>
          </a:xfrm>
          <a:prstGeom prst="rect">
            <a:avLst/>
          </a:prstGeom>
          <a:noFill/>
          <a:ln>
            <a:noFill/>
          </a:ln>
        </p:spPr>
      </p:pic>
      <p:sp>
        <p:nvSpPr>
          <p:cNvPr id="59" name="Google Shape;59;p13"/>
          <p:cNvSpPr txBox="1"/>
          <p:nvPr/>
        </p:nvSpPr>
        <p:spPr>
          <a:xfrm>
            <a:off x="476725" y="202750"/>
            <a:ext cx="13941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76500" y="918475"/>
            <a:ext cx="89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9" name="Google Shape;109;p22"/>
          <p:cNvSpPr txBox="1"/>
          <p:nvPr/>
        </p:nvSpPr>
        <p:spPr>
          <a:xfrm>
            <a:off x="91800" y="-61225"/>
            <a:ext cx="8960400" cy="557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long long int size = (long long int) atoi(argv[1]);</a:t>
            </a:r>
            <a:endParaRPr/>
          </a:p>
          <a:p>
            <a:pPr indent="0" lvl="0" marL="0" rtl="0" algn="l">
              <a:spcBef>
                <a:spcPts val="0"/>
              </a:spcBef>
              <a:spcAft>
                <a:spcPts val="0"/>
              </a:spcAft>
              <a:buClr>
                <a:schemeClr val="dk1"/>
              </a:buClr>
              <a:buSzPts val="1100"/>
              <a:buFont typeface="Arial"/>
              <a:buNone/>
            </a:pPr>
            <a:r>
              <a:rPr lang="en"/>
              <a:t>        long long int size_in_bytes = size * 1024 * 1024;</a:t>
            </a:r>
            <a:endParaRPr/>
          </a:p>
          <a:p>
            <a:pPr indent="0" lvl="0" marL="0" rtl="0" algn="l">
              <a:spcBef>
                <a:spcPts val="0"/>
              </a:spcBef>
              <a:spcAft>
                <a:spcPts val="0"/>
              </a:spcAft>
              <a:buClr>
                <a:schemeClr val="dk1"/>
              </a:buClr>
              <a:buSzPts val="1100"/>
              <a:buFont typeface="Arial"/>
              <a:buNone/>
            </a:pPr>
            <a:r>
              <a:rPr lang="en"/>
              <a:t>        printf("allocating %lld bytes (%.2f MB)\n",size_in_bytes, size_in_bytes / (1024 * 1024.0));</a:t>
            </a:r>
            <a:endParaRPr/>
          </a:p>
          <a:p>
            <a:pPr indent="0" lvl="0" marL="0" rtl="0" algn="l">
              <a:spcBef>
                <a:spcPts val="0"/>
              </a:spcBef>
              <a:spcAft>
                <a:spcPts val="0"/>
              </a:spcAft>
              <a:buClr>
                <a:schemeClr val="dk1"/>
              </a:buClr>
              <a:buSzPts val="1100"/>
              <a:buFont typeface="Arial"/>
              <a:buNone/>
            </a:pPr>
            <a:r>
              <a:rPr lang="en"/>
              <a:t>        int *x = malloc(size_in_bytes);</a:t>
            </a:r>
            <a:endParaRPr/>
          </a:p>
          <a:p>
            <a:pPr indent="0" lvl="0" marL="0" rtl="0" algn="l">
              <a:spcBef>
                <a:spcPts val="0"/>
              </a:spcBef>
              <a:spcAft>
                <a:spcPts val="0"/>
              </a:spcAft>
              <a:buClr>
                <a:schemeClr val="dk1"/>
              </a:buClr>
              <a:buSzPts val="1100"/>
              <a:buFont typeface="Arial"/>
              <a:buNone/>
            </a:pPr>
            <a:r>
              <a:rPr lang="en"/>
              <a:t>        if (x == NULL) {</a:t>
            </a:r>
            <a:endParaRPr/>
          </a:p>
          <a:p>
            <a:pPr indent="0" lvl="0" marL="0" rtl="0" algn="l">
              <a:spcBef>
                <a:spcPts val="0"/>
              </a:spcBef>
              <a:spcAft>
                <a:spcPts val="0"/>
              </a:spcAft>
              <a:buClr>
                <a:schemeClr val="dk1"/>
              </a:buClr>
              <a:buSzPts val="1100"/>
              <a:buFont typeface="Arial"/>
              <a:buNone/>
            </a:pPr>
            <a:r>
              <a:rPr lang="en"/>
              <a:t>                fprintf(stderr, "memory allocation failed\n");</a:t>
            </a:r>
            <a:endParaRPr/>
          </a:p>
          <a:p>
            <a:pPr indent="0" lvl="0" marL="0" rtl="0" algn="l">
              <a:spcBef>
                <a:spcPts val="0"/>
              </a:spcBef>
              <a:spcAft>
                <a:spcPts val="0"/>
              </a:spcAft>
              <a:buClr>
                <a:schemeClr val="dk1"/>
              </a:buClr>
              <a:buSzPts val="1100"/>
              <a:buFont typeface="Arial"/>
              <a:buNone/>
            </a:pPr>
            <a:r>
              <a:rPr lang="en"/>
              <a:t>                return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long long int num_ints = size_in_bytes / sizeof(int);</a:t>
            </a:r>
            <a:endParaRPr/>
          </a:p>
          <a:p>
            <a:pPr indent="0" lvl="0" marL="0" rtl="0" algn="l">
              <a:spcBef>
                <a:spcPts val="0"/>
              </a:spcBef>
              <a:spcAft>
                <a:spcPts val="0"/>
              </a:spcAft>
              <a:buClr>
                <a:schemeClr val="dk1"/>
              </a:buClr>
              <a:buSzPts val="1100"/>
              <a:buFont typeface="Arial"/>
              <a:buNone/>
            </a:pPr>
            <a:r>
              <a:rPr lang="en"/>
              <a:t>        printf("  number of integers in array: %lld\n", num_ints);</a:t>
            </a:r>
            <a:endParaRPr/>
          </a:p>
          <a:p>
            <a:pPr indent="0" lvl="0" marL="0" rtl="0" algn="l">
              <a:spcBef>
                <a:spcPts val="0"/>
              </a:spcBef>
              <a:spcAft>
                <a:spcPts val="0"/>
              </a:spcAft>
              <a:buClr>
                <a:schemeClr val="dk1"/>
              </a:buClr>
              <a:buSzPts val="1100"/>
              <a:buFont typeface="Arial"/>
              <a:buNone/>
            </a:pPr>
            <a:r>
              <a:rPr lang="en"/>
              <a:t>        long long int i = 0;</a:t>
            </a:r>
            <a:endParaRPr/>
          </a:p>
          <a:p>
            <a:pPr indent="0" lvl="0" marL="0" rtl="0" algn="l">
              <a:spcBef>
                <a:spcPts val="0"/>
              </a:spcBef>
              <a:spcAft>
                <a:spcPts val="0"/>
              </a:spcAft>
              <a:buClr>
                <a:schemeClr val="dk1"/>
              </a:buClr>
              <a:buSzPts val="1100"/>
              <a:buFont typeface="Arial"/>
              <a:buNone/>
            </a:pPr>
            <a:r>
              <a:rPr lang="en"/>
              <a:t>        for (i = 0; i &lt; num_ints; ++i)</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x[i] = i + 1;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while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for (i = 0; i &lt; num_ints; ++i)</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x[i] = x[i] + 1;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return 0;</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None/>
            </a:pPr>
            <a:r>
              <a:t/>
            </a:r>
            <a:endParaRPr/>
          </a:p>
        </p:txBody>
      </p:sp>
      <p:sp>
        <p:nvSpPr>
          <p:cNvPr id="110" name="Google Shape;110;p22"/>
          <p:cNvSpPr txBox="1"/>
          <p:nvPr/>
        </p:nvSpPr>
        <p:spPr>
          <a:xfrm>
            <a:off x="3705300" y="2904050"/>
            <a:ext cx="32718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This code looks good!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3"/>
          <p:cNvPicPr preferRelativeResize="0"/>
          <p:nvPr/>
        </p:nvPicPr>
        <p:blipFill>
          <a:blip r:embed="rId3">
            <a:alphaModFix/>
          </a:blip>
          <a:stretch>
            <a:fillRect/>
          </a:stretch>
        </p:blipFill>
        <p:spPr>
          <a:xfrm>
            <a:off x="152400" y="152400"/>
            <a:ext cx="8839200" cy="4686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112250" y="102050"/>
            <a:ext cx="88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Compiling the program and running it gives us the following screen: -</a:t>
            </a:r>
            <a:endParaRPr/>
          </a:p>
        </p:txBody>
      </p:sp>
      <p:pic>
        <p:nvPicPr>
          <p:cNvPr id="121" name="Google Shape;121;p24"/>
          <p:cNvPicPr preferRelativeResize="0"/>
          <p:nvPr/>
        </p:nvPicPr>
        <p:blipFill>
          <a:blip r:embed="rId3">
            <a:alphaModFix/>
          </a:blip>
          <a:stretch>
            <a:fillRect/>
          </a:stretch>
        </p:blipFill>
        <p:spPr>
          <a:xfrm>
            <a:off x="152400" y="654650"/>
            <a:ext cx="8839200" cy="2111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163275" y="173500"/>
            <a:ext cx="882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loop will assign the elements and iterate it infinitely till ctrl+c is inputted as given below:-</a:t>
            </a:r>
            <a:endParaRPr/>
          </a:p>
        </p:txBody>
      </p:sp>
      <p:pic>
        <p:nvPicPr>
          <p:cNvPr id="127" name="Google Shape;127;p25"/>
          <p:cNvPicPr preferRelativeResize="0"/>
          <p:nvPr/>
        </p:nvPicPr>
        <p:blipFill>
          <a:blip r:embed="rId3">
            <a:alphaModFix/>
          </a:blip>
          <a:stretch>
            <a:fillRect/>
          </a:stretch>
        </p:blipFill>
        <p:spPr>
          <a:xfrm>
            <a:off x="152400" y="726100"/>
            <a:ext cx="8839200" cy="235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nvSpPr>
        <p:spPr>
          <a:xfrm>
            <a:off x="302275" y="348450"/>
            <a:ext cx="8342700" cy="37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3.</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Now, while running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also (in a different terminal window, but on the same machine) run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tool.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do the memory usage totals change when your program is running?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about when you terminate the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Do the numbers match your expectations? </a:t>
            </a:r>
            <a:endParaRPr sz="1800">
              <a:solidFill>
                <a:schemeClr val="dk1"/>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nvSpPr>
        <p:spPr>
          <a:xfrm>
            <a:off x="102050" y="112250"/>
            <a:ext cx="87867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do the memory usage totals change when your program is running?</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Before the program is executed (in MB):-</a:t>
            </a:r>
            <a:endParaRPr sz="1800">
              <a:solidFill>
                <a:schemeClr val="dk1"/>
              </a:solidFill>
              <a:latin typeface="Comfortaa"/>
              <a:ea typeface="Comfortaa"/>
              <a:cs typeface="Comfortaa"/>
              <a:sym typeface="Comfortaa"/>
            </a:endParaRPr>
          </a:p>
        </p:txBody>
      </p:sp>
      <p:pic>
        <p:nvPicPr>
          <p:cNvPr id="138" name="Google Shape;138;p27"/>
          <p:cNvPicPr preferRelativeResize="0"/>
          <p:nvPr/>
        </p:nvPicPr>
        <p:blipFill>
          <a:blip r:embed="rId3">
            <a:alphaModFix/>
          </a:blip>
          <a:stretch>
            <a:fillRect/>
          </a:stretch>
        </p:blipFill>
        <p:spPr>
          <a:xfrm>
            <a:off x="152400" y="1363550"/>
            <a:ext cx="8839200" cy="34620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nvSpPr>
        <p:spPr>
          <a:xfrm>
            <a:off x="193900" y="163275"/>
            <a:ext cx="86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the program is run: -</a:t>
            </a:r>
            <a:endParaRPr/>
          </a:p>
        </p:txBody>
      </p:sp>
      <p:sp>
        <p:nvSpPr>
          <p:cNvPr id="144" name="Google Shape;144;p28"/>
          <p:cNvSpPr txBox="1"/>
          <p:nvPr/>
        </p:nvSpPr>
        <p:spPr>
          <a:xfrm>
            <a:off x="91850" y="4306650"/>
            <a:ext cx="8633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the program starts executing, the free memory starts decreasing until a certain point after which it oscillates between similar values depending on the program we have run.</a:t>
            </a:r>
            <a:endParaRPr/>
          </a:p>
        </p:txBody>
      </p:sp>
      <p:pic>
        <p:nvPicPr>
          <p:cNvPr id="145" name="Google Shape;145;p28"/>
          <p:cNvPicPr preferRelativeResize="0"/>
          <p:nvPr/>
        </p:nvPicPr>
        <p:blipFill>
          <a:blip r:embed="rId3">
            <a:alphaModFix/>
          </a:blip>
          <a:stretch>
            <a:fillRect/>
          </a:stretch>
        </p:blipFill>
        <p:spPr>
          <a:xfrm>
            <a:off x="362275" y="586525"/>
            <a:ext cx="8092848" cy="3472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nvSpPr>
        <p:spPr>
          <a:xfrm>
            <a:off x="0" y="0"/>
            <a:ext cx="8848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about when you terminate the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Do the numbers match your expectations? </a:t>
            </a:r>
            <a:endParaRPr sz="1800">
              <a:solidFill>
                <a:schemeClr val="dk1"/>
              </a:solidFill>
              <a:latin typeface="Comfortaa"/>
              <a:ea typeface="Comfortaa"/>
              <a:cs typeface="Comfortaa"/>
              <a:sym typeface="Comfortaa"/>
            </a:endParaRPr>
          </a:p>
        </p:txBody>
      </p:sp>
      <p:pic>
        <p:nvPicPr>
          <p:cNvPr id="151" name="Google Shape;151;p29"/>
          <p:cNvPicPr preferRelativeResize="0"/>
          <p:nvPr/>
        </p:nvPicPr>
        <p:blipFill>
          <a:blip r:embed="rId3">
            <a:alphaModFix/>
          </a:blip>
          <a:stretch>
            <a:fillRect/>
          </a:stretch>
        </p:blipFill>
        <p:spPr>
          <a:xfrm>
            <a:off x="438825" y="861250"/>
            <a:ext cx="7990800" cy="40679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idx="1" type="body"/>
          </p:nvPr>
        </p:nvSpPr>
        <p:spPr>
          <a:xfrm>
            <a:off x="372950" y="7136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have terminated the program, then in the free memory stats, we can see that the used memory decreases significantly and the free memory increases.</a:t>
            </a:r>
            <a:endParaRPr/>
          </a:p>
          <a:p>
            <a:pPr indent="0" lvl="0" marL="0" rtl="0" algn="l">
              <a:spcBef>
                <a:spcPts val="1600"/>
              </a:spcBef>
              <a:spcAft>
                <a:spcPts val="0"/>
              </a:spcAft>
              <a:buNone/>
            </a:pPr>
            <a:r>
              <a:rPr lang="en"/>
              <a:t>This is in accordance with my </a:t>
            </a:r>
            <a:r>
              <a:rPr lang="en"/>
              <a:t>intuition</a:t>
            </a:r>
            <a:r>
              <a:rPr lang="en"/>
              <a:t> because when a process is in execution, it is </a:t>
            </a:r>
            <a:r>
              <a:rPr lang="en"/>
              <a:t>continuously using certain amount of memory which leads to a decrease in free memory and increase in the used memory.</a:t>
            </a:r>
            <a:endParaRPr/>
          </a:p>
          <a:p>
            <a:pPr indent="0" lvl="0" marL="0" rtl="0" algn="l">
              <a:spcBef>
                <a:spcPts val="1600"/>
              </a:spcBef>
              <a:spcAft>
                <a:spcPts val="0"/>
              </a:spcAft>
              <a:buNone/>
            </a:pPr>
            <a:r>
              <a:rPr lang="en"/>
              <a:t>When we terminate the process, the memory used by the process is released in parts and are added to the free memory.</a:t>
            </a:r>
            <a:endParaRPr/>
          </a:p>
          <a:p>
            <a:pPr indent="0" lvl="0" marL="0" rtl="0" algn="l">
              <a:spcBef>
                <a:spcPts val="1600"/>
              </a:spcBef>
              <a:spcAft>
                <a:spcPts val="1600"/>
              </a:spcAft>
              <a:buNone/>
            </a:pPr>
            <a:r>
              <a:rPr lang="en"/>
              <a:t>This can be verified by the stats in the screenshots in the previous slides.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nvSpPr>
        <p:spPr>
          <a:xfrm>
            <a:off x="292075" y="52475"/>
            <a:ext cx="83427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a:t>
            </a:r>
            <a:r>
              <a:rPr lang="en" sz="1800">
                <a:solidFill>
                  <a:schemeClr val="dk1"/>
                </a:solidFill>
                <a:latin typeface="Comfortaa"/>
                <a:ea typeface="Comfortaa"/>
                <a:cs typeface="Comfortaa"/>
                <a:sym typeface="Comfortaa"/>
              </a:rPr>
              <a:t>.  Fill the following table using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 and the </a:t>
            </a:r>
            <a:r>
              <a:rPr b="1" lang="en" sz="1800">
                <a:solidFill>
                  <a:schemeClr val="dk1"/>
                </a:solidFill>
                <a:latin typeface="Courier New"/>
                <a:ea typeface="Courier New"/>
                <a:cs typeface="Courier New"/>
                <a:sym typeface="Courier New"/>
              </a:rPr>
              <a:t>free</a:t>
            </a:r>
            <a:r>
              <a:rPr lang="en" sz="1800">
                <a:solidFill>
                  <a:schemeClr val="dk1"/>
                </a:solidFill>
                <a:latin typeface="Comfortaa"/>
                <a:ea typeface="Comfortaa"/>
                <a:cs typeface="Comfortaa"/>
                <a:sym typeface="Comfortaa"/>
              </a:rPr>
              <a:t> utility. Record the amount of free memory (in megabytes) before, during and after running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utilizing each corresponding amount of memory.</a:t>
            </a:r>
            <a:endParaRPr sz="1800">
              <a:solidFill>
                <a:schemeClr val="dk1"/>
              </a:solidFill>
              <a:latin typeface="Comfortaa"/>
              <a:ea typeface="Comfortaa"/>
              <a:cs typeface="Comfortaa"/>
              <a:sym typeface="Comfortaa"/>
            </a:endParaRPr>
          </a:p>
        </p:txBody>
      </p:sp>
      <p:graphicFrame>
        <p:nvGraphicFramePr>
          <p:cNvPr id="162" name="Google Shape;162;p31"/>
          <p:cNvGraphicFramePr/>
          <p:nvPr/>
        </p:nvGraphicFramePr>
        <p:xfrm>
          <a:off x="1719825" y="1806425"/>
          <a:ext cx="3000000" cy="3000000"/>
        </p:xfrm>
        <a:graphic>
          <a:graphicData uri="http://schemas.openxmlformats.org/drawingml/2006/table">
            <a:tbl>
              <a:tblPr>
                <a:noFill/>
                <a:tableStyleId>{6DB258F4-3A00-406D-B027-2A3748B340E0}</a:tableStyleId>
              </a:tblPr>
              <a:tblGrid>
                <a:gridCol w="1060475"/>
                <a:gridCol w="1052250"/>
                <a:gridCol w="887525"/>
                <a:gridCol w="1008350"/>
              </a:tblGrid>
              <a:tr h="4166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before</a:t>
                      </a:r>
                      <a:endParaRPr/>
                    </a:p>
                  </a:txBody>
                  <a:tcPr marT="91425" marB="91425" marR="91425" marL="91425"/>
                </a:tc>
                <a:tc>
                  <a:txBody>
                    <a:bodyPr/>
                    <a:lstStyle/>
                    <a:p>
                      <a:pPr indent="0" lvl="0" marL="0" rtl="0" algn="ctr">
                        <a:spcBef>
                          <a:spcPts val="0"/>
                        </a:spcBef>
                        <a:spcAft>
                          <a:spcPts val="0"/>
                        </a:spcAft>
                        <a:buNone/>
                      </a:pPr>
                      <a:r>
                        <a:rPr lang="en"/>
                        <a:t>during</a:t>
                      </a:r>
                      <a:endParaRPr/>
                    </a:p>
                  </a:txBody>
                  <a:tcPr marT="91425" marB="91425" marR="91425" marL="91425"/>
                </a:tc>
                <a:tc>
                  <a:txBody>
                    <a:bodyPr/>
                    <a:lstStyle/>
                    <a:p>
                      <a:pPr indent="0" lvl="0" marL="0" rtl="0" algn="ctr">
                        <a:spcBef>
                          <a:spcPts val="0"/>
                        </a:spcBef>
                        <a:spcAft>
                          <a:spcPts val="0"/>
                        </a:spcAft>
                        <a:buNone/>
                      </a:pPr>
                      <a:r>
                        <a:rPr lang="en"/>
                        <a:t>after</a:t>
                      </a:r>
                      <a:endParaRPr/>
                    </a:p>
                  </a:txBody>
                  <a:tcPr marT="91425" marB="91425" marR="91425" marL="91425"/>
                </a:tc>
              </a:tr>
              <a:tr h="396200">
                <a:tc>
                  <a:txBody>
                    <a:bodyPr/>
                    <a:lstStyle/>
                    <a:p>
                      <a:pPr indent="0" lvl="0" marL="0" rtl="0" algn="l">
                        <a:spcBef>
                          <a:spcPts val="0"/>
                        </a:spcBef>
                        <a:spcAft>
                          <a:spcPts val="0"/>
                        </a:spcAft>
                        <a:buNone/>
                      </a:pPr>
                      <a:r>
                        <a:rPr lang="en"/>
                        <a:t>10 MB</a:t>
                      </a:r>
                      <a:endParaRPr/>
                    </a:p>
                  </a:txBody>
                  <a:tcPr marT="91425" marB="91425" marR="91425" marL="91425"/>
                </a:tc>
                <a:tc>
                  <a:txBody>
                    <a:bodyPr/>
                    <a:lstStyle/>
                    <a:p>
                      <a:pPr indent="0" lvl="0" marL="0" rtl="0" algn="l">
                        <a:spcBef>
                          <a:spcPts val="0"/>
                        </a:spcBef>
                        <a:spcAft>
                          <a:spcPts val="0"/>
                        </a:spcAft>
                        <a:buNone/>
                      </a:pPr>
                      <a:r>
                        <a:rPr lang="en"/>
                        <a:t>13130</a:t>
                      </a:r>
                      <a:endParaRPr/>
                    </a:p>
                  </a:txBody>
                  <a:tcPr marT="91425" marB="91425" marR="91425" marL="91425"/>
                </a:tc>
                <a:tc>
                  <a:txBody>
                    <a:bodyPr/>
                    <a:lstStyle/>
                    <a:p>
                      <a:pPr indent="0" lvl="0" marL="0" rtl="0" algn="l">
                        <a:spcBef>
                          <a:spcPts val="0"/>
                        </a:spcBef>
                        <a:spcAft>
                          <a:spcPts val="0"/>
                        </a:spcAft>
                        <a:buNone/>
                      </a:pPr>
                      <a:r>
                        <a:rPr lang="en"/>
                        <a:t>13121</a:t>
                      </a:r>
                      <a:endParaRPr/>
                    </a:p>
                  </a:txBody>
                  <a:tcPr marT="91425" marB="91425" marR="91425" marL="91425"/>
                </a:tc>
                <a:tc>
                  <a:txBody>
                    <a:bodyPr/>
                    <a:lstStyle/>
                    <a:p>
                      <a:pPr indent="0" lvl="0" marL="0" rtl="0" algn="l">
                        <a:spcBef>
                          <a:spcPts val="0"/>
                        </a:spcBef>
                        <a:spcAft>
                          <a:spcPts val="0"/>
                        </a:spcAft>
                        <a:buNone/>
                      </a:pPr>
                      <a:r>
                        <a:rPr lang="en"/>
                        <a:t>13150</a:t>
                      </a:r>
                      <a:endParaRPr/>
                    </a:p>
                  </a:txBody>
                  <a:tcPr marT="91425" marB="91425" marR="91425" marL="91425"/>
                </a:tc>
              </a:tr>
              <a:tr h="396200">
                <a:tc>
                  <a:txBody>
                    <a:bodyPr/>
                    <a:lstStyle/>
                    <a:p>
                      <a:pPr indent="0" lvl="0" marL="0" rtl="0" algn="l">
                        <a:spcBef>
                          <a:spcPts val="0"/>
                        </a:spcBef>
                        <a:spcAft>
                          <a:spcPts val="0"/>
                        </a:spcAft>
                        <a:buNone/>
                      </a:pPr>
                      <a:r>
                        <a:rPr lang="en"/>
                        <a:t>100 MB</a:t>
                      </a:r>
                      <a:endParaRPr/>
                    </a:p>
                  </a:txBody>
                  <a:tcPr marT="91425" marB="91425" marR="91425" marL="91425"/>
                </a:tc>
                <a:tc>
                  <a:txBody>
                    <a:bodyPr/>
                    <a:lstStyle/>
                    <a:p>
                      <a:pPr indent="0" lvl="0" marL="0" rtl="0" algn="l">
                        <a:spcBef>
                          <a:spcPts val="0"/>
                        </a:spcBef>
                        <a:spcAft>
                          <a:spcPts val="0"/>
                        </a:spcAft>
                        <a:buNone/>
                      </a:pPr>
                      <a:r>
                        <a:rPr lang="en"/>
                        <a:t>13236</a:t>
                      </a:r>
                      <a:endParaRPr/>
                    </a:p>
                  </a:txBody>
                  <a:tcPr marT="91425" marB="91425" marR="91425" marL="91425"/>
                </a:tc>
                <a:tc>
                  <a:txBody>
                    <a:bodyPr/>
                    <a:lstStyle/>
                    <a:p>
                      <a:pPr indent="0" lvl="0" marL="0" rtl="0" algn="l">
                        <a:spcBef>
                          <a:spcPts val="0"/>
                        </a:spcBef>
                        <a:spcAft>
                          <a:spcPts val="0"/>
                        </a:spcAft>
                        <a:buNone/>
                      </a:pPr>
                      <a:r>
                        <a:rPr lang="en"/>
                        <a:t>13034</a:t>
                      </a:r>
                      <a:endParaRPr/>
                    </a:p>
                  </a:txBody>
                  <a:tcPr marT="91425" marB="91425" marR="91425" marL="91425"/>
                </a:tc>
                <a:tc>
                  <a:txBody>
                    <a:bodyPr/>
                    <a:lstStyle/>
                    <a:p>
                      <a:pPr indent="0" lvl="0" marL="0" rtl="0" algn="l">
                        <a:spcBef>
                          <a:spcPts val="0"/>
                        </a:spcBef>
                        <a:spcAft>
                          <a:spcPts val="0"/>
                        </a:spcAft>
                        <a:buNone/>
                      </a:pPr>
                      <a:r>
                        <a:rPr lang="en"/>
                        <a:t>13101</a:t>
                      </a:r>
                      <a:endParaRPr/>
                    </a:p>
                  </a:txBody>
                  <a:tcPr marT="91425" marB="91425" marR="91425" marL="91425"/>
                </a:tc>
              </a:tr>
              <a:tr h="396200">
                <a:tc>
                  <a:txBody>
                    <a:bodyPr/>
                    <a:lstStyle/>
                    <a:p>
                      <a:pPr indent="0" lvl="0" marL="0" rtl="0" algn="l">
                        <a:spcBef>
                          <a:spcPts val="0"/>
                        </a:spcBef>
                        <a:spcAft>
                          <a:spcPts val="0"/>
                        </a:spcAft>
                        <a:buNone/>
                      </a:pPr>
                      <a:r>
                        <a:rPr lang="en"/>
                        <a:t>1 GB</a:t>
                      </a:r>
                      <a:endParaRPr/>
                    </a:p>
                  </a:txBody>
                  <a:tcPr marT="91425" marB="91425" marR="91425" marL="91425"/>
                </a:tc>
                <a:tc>
                  <a:txBody>
                    <a:bodyPr/>
                    <a:lstStyle/>
                    <a:p>
                      <a:pPr indent="0" lvl="0" marL="0" rtl="0" algn="l">
                        <a:spcBef>
                          <a:spcPts val="0"/>
                        </a:spcBef>
                        <a:spcAft>
                          <a:spcPts val="0"/>
                        </a:spcAft>
                        <a:buNone/>
                      </a:pPr>
                      <a:r>
                        <a:rPr lang="en"/>
                        <a:t>12915</a:t>
                      </a:r>
                      <a:endParaRPr/>
                    </a:p>
                  </a:txBody>
                  <a:tcPr marT="91425" marB="91425" marR="91425" marL="91425"/>
                </a:tc>
                <a:tc>
                  <a:txBody>
                    <a:bodyPr/>
                    <a:lstStyle/>
                    <a:p>
                      <a:pPr indent="0" lvl="0" marL="0" rtl="0" algn="l">
                        <a:spcBef>
                          <a:spcPts val="0"/>
                        </a:spcBef>
                        <a:spcAft>
                          <a:spcPts val="0"/>
                        </a:spcAft>
                        <a:buNone/>
                      </a:pPr>
                      <a:r>
                        <a:rPr lang="en"/>
                        <a:t>11727</a:t>
                      </a:r>
                      <a:endParaRPr/>
                    </a:p>
                  </a:txBody>
                  <a:tcPr marT="91425" marB="91425" marR="91425" marL="91425"/>
                </a:tc>
                <a:tc>
                  <a:txBody>
                    <a:bodyPr/>
                    <a:lstStyle/>
                    <a:p>
                      <a:pPr indent="0" lvl="0" marL="0" rtl="0" algn="l">
                        <a:spcBef>
                          <a:spcPts val="0"/>
                        </a:spcBef>
                        <a:spcAft>
                          <a:spcPts val="0"/>
                        </a:spcAft>
                        <a:buNone/>
                      </a:pPr>
                      <a:r>
                        <a:rPr lang="en"/>
                        <a:t>12755</a:t>
                      </a:r>
                      <a:endParaRPr/>
                    </a:p>
                  </a:txBody>
                  <a:tcPr marT="91425" marB="91425" marR="91425" marL="91425"/>
                </a:tc>
              </a:tr>
              <a:tr h="396200">
                <a:tc>
                  <a:txBody>
                    <a:bodyPr/>
                    <a:lstStyle/>
                    <a:p>
                      <a:pPr indent="0" lvl="0" marL="0" rtl="0" algn="l">
                        <a:spcBef>
                          <a:spcPts val="0"/>
                        </a:spcBef>
                        <a:spcAft>
                          <a:spcPts val="0"/>
                        </a:spcAft>
                        <a:buNone/>
                      </a:pPr>
                      <a:r>
                        <a:rPr lang="en"/>
                        <a:t>10 GB</a:t>
                      </a:r>
                      <a:endParaRPr/>
                    </a:p>
                  </a:txBody>
                  <a:tcPr marT="91425" marB="91425" marR="91425" marL="91425"/>
                </a:tc>
                <a:tc>
                  <a:txBody>
                    <a:bodyPr/>
                    <a:lstStyle/>
                    <a:p>
                      <a:pPr indent="0" lvl="0" marL="0" rtl="0" algn="l">
                        <a:spcBef>
                          <a:spcPts val="0"/>
                        </a:spcBef>
                        <a:spcAft>
                          <a:spcPts val="0"/>
                        </a:spcAft>
                        <a:buNone/>
                      </a:pPr>
                      <a:r>
                        <a:rPr lang="en"/>
                        <a:t>12758</a:t>
                      </a:r>
                      <a:endParaRPr/>
                    </a:p>
                  </a:txBody>
                  <a:tcPr marT="91425" marB="91425" marR="91425" marL="91425"/>
                </a:tc>
                <a:tc>
                  <a:txBody>
                    <a:bodyPr/>
                    <a:lstStyle/>
                    <a:p>
                      <a:pPr indent="0" lvl="0" marL="0" rtl="0" algn="l">
                        <a:spcBef>
                          <a:spcPts val="0"/>
                        </a:spcBef>
                        <a:spcAft>
                          <a:spcPts val="0"/>
                        </a:spcAft>
                        <a:buNone/>
                      </a:pPr>
                      <a:r>
                        <a:rPr lang="en"/>
                        <a:t>11205</a:t>
                      </a:r>
                      <a:endParaRPr/>
                    </a:p>
                  </a:txBody>
                  <a:tcPr marT="91425" marB="91425" marR="91425" marL="91425"/>
                </a:tc>
                <a:tc>
                  <a:txBody>
                    <a:bodyPr/>
                    <a:lstStyle/>
                    <a:p>
                      <a:pPr indent="0" lvl="0" marL="0" rtl="0" algn="l">
                        <a:spcBef>
                          <a:spcPts val="0"/>
                        </a:spcBef>
                        <a:spcAft>
                          <a:spcPts val="0"/>
                        </a:spcAft>
                        <a:buNone/>
                      </a:pPr>
                      <a:r>
                        <a:rPr lang="en"/>
                        <a:t>12655</a:t>
                      </a:r>
                      <a:endParaRPr/>
                    </a:p>
                  </a:txBody>
                  <a:tcPr marT="91425" marB="91425" marR="91425" marL="91425"/>
                </a:tc>
              </a:tr>
              <a:tr h="396200">
                <a:tc>
                  <a:txBody>
                    <a:bodyPr/>
                    <a:lstStyle/>
                    <a:p>
                      <a:pPr indent="0" lvl="0" marL="0" rtl="0" algn="l">
                        <a:spcBef>
                          <a:spcPts val="0"/>
                        </a:spcBef>
                        <a:spcAft>
                          <a:spcPts val="0"/>
                        </a:spcAft>
                        <a:buNone/>
                      </a:pPr>
                      <a:r>
                        <a:rPr lang="en"/>
                        <a:t>100 GB</a:t>
                      </a:r>
                      <a:endParaRPr/>
                    </a:p>
                  </a:txBody>
                  <a:tcPr marT="91425" marB="91425" marR="91425" marL="91425"/>
                </a:tc>
                <a:tc>
                  <a:txBody>
                    <a:bodyPr/>
                    <a:lstStyle/>
                    <a:p>
                      <a:pPr indent="0" lvl="0" marL="0" rtl="0" algn="l">
                        <a:spcBef>
                          <a:spcPts val="0"/>
                        </a:spcBef>
                        <a:spcAft>
                          <a:spcPts val="0"/>
                        </a:spcAft>
                        <a:buNone/>
                      </a:pPr>
                      <a:r>
                        <a:rPr lang="en"/>
                        <a:t>Memory Allocation Failure</a:t>
                      </a:r>
                      <a:endParaRPr/>
                    </a:p>
                  </a:txBody>
                  <a:tcPr marT="91425" marB="91425" marR="91425" marL="91425"/>
                </a:tc>
                <a:tc>
                  <a:txBody>
                    <a:bodyPr/>
                    <a:lstStyle/>
                    <a:p>
                      <a:pPr indent="0" lvl="0" marL="0" rtl="0" algn="l">
                        <a:spcBef>
                          <a:spcPts val="0"/>
                        </a:spcBef>
                        <a:spcAft>
                          <a:spcPts val="0"/>
                        </a:spcAft>
                        <a:buNone/>
                      </a:pPr>
                      <a:r>
                        <a:rPr lang="en"/>
                        <a:t>Memory Allocation Failure</a:t>
                      </a:r>
                      <a:endParaRPr/>
                    </a:p>
                  </a:txBody>
                  <a:tcPr marT="91425" marB="91425" marR="91425" marL="91425"/>
                </a:tc>
                <a:tc>
                  <a:txBody>
                    <a:bodyPr/>
                    <a:lstStyle/>
                    <a:p>
                      <a:pPr indent="0" lvl="0" marL="0" rtl="0" algn="l">
                        <a:spcBef>
                          <a:spcPts val="0"/>
                        </a:spcBef>
                        <a:spcAft>
                          <a:spcPts val="0"/>
                        </a:spcAft>
                        <a:buNone/>
                      </a:pPr>
                      <a:r>
                        <a:rPr lang="en"/>
                        <a:t>Memory Allocation Failure</a:t>
                      </a:r>
                      <a:endParaRPr/>
                    </a:p>
                  </a:txBody>
                  <a:tcPr marT="91425" marB="91425" marR="91425" marL="91425"/>
                </a:tc>
              </a:tr>
            </a:tbl>
          </a:graphicData>
        </a:graphic>
      </p:graphicFrame>
      <p:sp>
        <p:nvSpPr>
          <p:cNvPr id="163" name="Google Shape;163;p31"/>
          <p:cNvSpPr txBox="1"/>
          <p:nvPr/>
        </p:nvSpPr>
        <p:spPr>
          <a:xfrm>
            <a:off x="6204850" y="2020650"/>
            <a:ext cx="24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These Figures are in MB(s).</a:t>
            </a:r>
            <a:endParaRPr/>
          </a:p>
        </p:txBody>
      </p:sp>
      <p:sp>
        <p:nvSpPr>
          <p:cNvPr id="164" name="Google Shape;164;p31"/>
          <p:cNvSpPr txBox="1"/>
          <p:nvPr/>
        </p:nvSpPr>
        <p:spPr>
          <a:xfrm>
            <a:off x="6016575" y="2969050"/>
            <a:ext cx="27735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Results look OK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522825"/>
            <a:ext cx="8520600" cy="427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Instructions</a:t>
            </a:r>
            <a:r>
              <a:rPr lang="en">
                <a:solidFill>
                  <a:schemeClr val="dk1"/>
                </a:solidFill>
                <a:latin typeface="Comfortaa"/>
                <a:ea typeface="Comfortaa"/>
                <a:cs typeface="Comfortaa"/>
                <a:sym typeface="Comfortaa"/>
              </a:rPr>
              <a:t>: Make a copy of this document, move your copy to your submissions folder and fill the document with your responses. U</a:t>
            </a:r>
            <a:r>
              <a:rPr lang="en">
                <a:solidFill>
                  <a:schemeClr val="dk1"/>
                </a:solidFill>
                <a:latin typeface="Comfortaa"/>
                <a:ea typeface="Comfortaa"/>
                <a:cs typeface="Comfortaa"/>
                <a:sym typeface="Comfortaa"/>
              </a:rPr>
              <a:t>se the space on each slide to show your responses, and add additional slides as needed.</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mfortaa"/>
                <a:ea typeface="Comfortaa"/>
                <a:cs typeface="Comfortaa"/>
                <a:sym typeface="Comfortaa"/>
              </a:rPr>
              <a:t>When ready for grading:</a:t>
            </a:r>
            <a:r>
              <a:rPr lang="en">
                <a:solidFill>
                  <a:schemeClr val="dk1"/>
                </a:solidFill>
                <a:latin typeface="Comfortaa"/>
                <a:ea typeface="Comfortaa"/>
                <a:cs typeface="Comfortaa"/>
                <a:sym typeface="Comfortaa"/>
              </a:rPr>
              <a:t> complete the lab assignment </a:t>
            </a:r>
            <a:r>
              <a:rPr lang="en">
                <a:solidFill>
                  <a:schemeClr val="dk1"/>
                </a:solidFill>
                <a:latin typeface="Comfortaa"/>
                <a:ea typeface="Comfortaa"/>
                <a:cs typeface="Comfortaa"/>
                <a:sym typeface="Comfortaa"/>
              </a:rPr>
              <a:t>submission</a:t>
            </a:r>
            <a:r>
              <a:rPr lang="en">
                <a:solidFill>
                  <a:schemeClr val="dk1"/>
                </a:solidFill>
                <a:latin typeface="Comfortaa"/>
                <a:ea typeface="Comfortaa"/>
                <a:cs typeface="Comfortaa"/>
                <a:sym typeface="Comfortaa"/>
              </a:rPr>
              <a:t> form and include a link to your filled document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nvSpPr>
        <p:spPr>
          <a:xfrm>
            <a:off x="209250" y="4163775"/>
            <a:ext cx="8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10MB as an input, the free -m above shows the before, during and after image respectively.</a:t>
            </a:r>
            <a:endParaRPr/>
          </a:p>
        </p:txBody>
      </p:sp>
      <p:pic>
        <p:nvPicPr>
          <p:cNvPr id="170" name="Google Shape;170;p32"/>
          <p:cNvPicPr preferRelativeResize="0"/>
          <p:nvPr/>
        </p:nvPicPr>
        <p:blipFill>
          <a:blip r:embed="rId3">
            <a:alphaModFix/>
          </a:blip>
          <a:stretch>
            <a:fillRect/>
          </a:stretch>
        </p:blipFill>
        <p:spPr>
          <a:xfrm>
            <a:off x="0" y="93375"/>
            <a:ext cx="9144000" cy="1284350"/>
          </a:xfrm>
          <a:prstGeom prst="rect">
            <a:avLst/>
          </a:prstGeom>
          <a:noFill/>
          <a:ln>
            <a:noFill/>
          </a:ln>
        </p:spPr>
      </p:pic>
      <p:pic>
        <p:nvPicPr>
          <p:cNvPr id="171" name="Google Shape;171;p32"/>
          <p:cNvPicPr preferRelativeResize="0"/>
          <p:nvPr/>
        </p:nvPicPr>
        <p:blipFill>
          <a:blip r:embed="rId4">
            <a:alphaModFix/>
          </a:blip>
          <a:stretch>
            <a:fillRect/>
          </a:stretch>
        </p:blipFill>
        <p:spPr>
          <a:xfrm>
            <a:off x="0" y="1555902"/>
            <a:ext cx="9093648" cy="998600"/>
          </a:xfrm>
          <a:prstGeom prst="rect">
            <a:avLst/>
          </a:prstGeom>
          <a:noFill/>
          <a:ln>
            <a:noFill/>
          </a:ln>
        </p:spPr>
      </p:pic>
      <p:pic>
        <p:nvPicPr>
          <p:cNvPr id="172" name="Google Shape;172;p32"/>
          <p:cNvPicPr preferRelativeResize="0"/>
          <p:nvPr/>
        </p:nvPicPr>
        <p:blipFill>
          <a:blip r:embed="rId5">
            <a:alphaModFix/>
          </a:blip>
          <a:stretch>
            <a:fillRect/>
          </a:stretch>
        </p:blipFill>
        <p:spPr>
          <a:xfrm>
            <a:off x="0" y="2877225"/>
            <a:ext cx="9093648" cy="1092650"/>
          </a:xfrm>
          <a:prstGeom prst="rect">
            <a:avLst/>
          </a:prstGeom>
          <a:noFill/>
          <a:ln>
            <a:noFill/>
          </a:ln>
        </p:spPr>
      </p:pic>
      <p:sp>
        <p:nvSpPr>
          <p:cNvPr id="173" name="Google Shape;173;p32"/>
          <p:cNvSpPr txBox="1"/>
          <p:nvPr/>
        </p:nvSpPr>
        <p:spPr>
          <a:xfrm>
            <a:off x="4959800" y="700325"/>
            <a:ext cx="351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BEFORE</a:t>
            </a:r>
            <a:endParaRPr>
              <a:solidFill>
                <a:schemeClr val="lt1"/>
              </a:solidFill>
            </a:endParaRPr>
          </a:p>
        </p:txBody>
      </p:sp>
      <p:sp>
        <p:nvSpPr>
          <p:cNvPr id="174" name="Google Shape;174;p32"/>
          <p:cNvSpPr txBox="1"/>
          <p:nvPr/>
        </p:nvSpPr>
        <p:spPr>
          <a:xfrm>
            <a:off x="5000625" y="1877775"/>
            <a:ext cx="324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DURING</a:t>
            </a:r>
            <a:endParaRPr>
              <a:solidFill>
                <a:schemeClr val="lt1"/>
              </a:solidFill>
            </a:endParaRPr>
          </a:p>
        </p:txBody>
      </p:sp>
      <p:sp>
        <p:nvSpPr>
          <p:cNvPr id="175" name="Google Shape;175;p32"/>
          <p:cNvSpPr txBox="1"/>
          <p:nvPr/>
        </p:nvSpPr>
        <p:spPr>
          <a:xfrm>
            <a:off x="5087250" y="3159038"/>
            <a:ext cx="384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AFTER</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nvSpPr>
        <p:spPr>
          <a:xfrm>
            <a:off x="5868550" y="4184175"/>
            <a:ext cx="304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100 MB, these are the figures for before, during and after. (3 screenshots)</a:t>
            </a:r>
            <a:endParaRPr/>
          </a:p>
        </p:txBody>
      </p:sp>
      <p:pic>
        <p:nvPicPr>
          <p:cNvPr id="181" name="Google Shape;181;p33"/>
          <p:cNvPicPr preferRelativeResize="0"/>
          <p:nvPr/>
        </p:nvPicPr>
        <p:blipFill>
          <a:blip r:embed="rId3">
            <a:alphaModFix/>
          </a:blip>
          <a:stretch>
            <a:fillRect/>
          </a:stretch>
        </p:blipFill>
        <p:spPr>
          <a:xfrm>
            <a:off x="111575" y="0"/>
            <a:ext cx="8839200" cy="589280"/>
          </a:xfrm>
          <a:prstGeom prst="rect">
            <a:avLst/>
          </a:prstGeom>
          <a:noFill/>
          <a:ln>
            <a:noFill/>
          </a:ln>
        </p:spPr>
      </p:pic>
      <p:pic>
        <p:nvPicPr>
          <p:cNvPr id="182" name="Google Shape;182;p33"/>
          <p:cNvPicPr preferRelativeResize="0"/>
          <p:nvPr/>
        </p:nvPicPr>
        <p:blipFill>
          <a:blip r:embed="rId4">
            <a:alphaModFix/>
          </a:blip>
          <a:stretch>
            <a:fillRect/>
          </a:stretch>
        </p:blipFill>
        <p:spPr>
          <a:xfrm>
            <a:off x="111575" y="768625"/>
            <a:ext cx="8736475" cy="2147100"/>
          </a:xfrm>
          <a:prstGeom prst="rect">
            <a:avLst/>
          </a:prstGeom>
          <a:noFill/>
          <a:ln>
            <a:noFill/>
          </a:ln>
        </p:spPr>
      </p:pic>
      <p:pic>
        <p:nvPicPr>
          <p:cNvPr id="183" name="Google Shape;183;p33"/>
          <p:cNvPicPr preferRelativeResize="0"/>
          <p:nvPr/>
        </p:nvPicPr>
        <p:blipFill>
          <a:blip r:embed="rId5">
            <a:alphaModFix/>
          </a:blip>
          <a:stretch>
            <a:fillRect/>
          </a:stretch>
        </p:blipFill>
        <p:spPr>
          <a:xfrm>
            <a:off x="111575" y="3095075"/>
            <a:ext cx="5521075" cy="1752625"/>
          </a:xfrm>
          <a:prstGeom prst="rect">
            <a:avLst/>
          </a:prstGeom>
          <a:noFill/>
          <a:ln>
            <a:noFill/>
          </a:ln>
        </p:spPr>
      </p:pic>
      <p:sp>
        <p:nvSpPr>
          <p:cNvPr id="184" name="Google Shape;184;p33"/>
          <p:cNvSpPr txBox="1"/>
          <p:nvPr/>
        </p:nvSpPr>
        <p:spPr>
          <a:xfrm>
            <a:off x="5204725" y="153075"/>
            <a:ext cx="337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BEFORE</a:t>
            </a:r>
            <a:endParaRPr>
              <a:solidFill>
                <a:schemeClr val="lt1"/>
              </a:solidFill>
            </a:endParaRPr>
          </a:p>
        </p:txBody>
      </p:sp>
      <p:sp>
        <p:nvSpPr>
          <p:cNvPr id="185" name="Google Shape;185;p33"/>
          <p:cNvSpPr txBox="1"/>
          <p:nvPr/>
        </p:nvSpPr>
        <p:spPr>
          <a:xfrm>
            <a:off x="7868350" y="1510375"/>
            <a:ext cx="91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DURING</a:t>
            </a:r>
            <a:endParaRPr>
              <a:solidFill>
                <a:schemeClr val="lt1"/>
              </a:solidFill>
            </a:endParaRPr>
          </a:p>
        </p:txBody>
      </p:sp>
      <p:sp>
        <p:nvSpPr>
          <p:cNvPr id="186" name="Google Shape;186;p33"/>
          <p:cNvSpPr txBox="1"/>
          <p:nvPr/>
        </p:nvSpPr>
        <p:spPr>
          <a:xfrm>
            <a:off x="5796650" y="3316750"/>
            <a:ext cx="278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&lt;----------AFTER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nvSpPr>
        <p:spPr>
          <a:xfrm>
            <a:off x="152400" y="4643425"/>
            <a:ext cx="87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1GB, these are the figures for before, during and after</a:t>
            </a:r>
            <a:endParaRPr/>
          </a:p>
        </p:txBody>
      </p:sp>
      <p:pic>
        <p:nvPicPr>
          <p:cNvPr id="192" name="Google Shape;192;p34"/>
          <p:cNvPicPr preferRelativeResize="0"/>
          <p:nvPr/>
        </p:nvPicPr>
        <p:blipFill>
          <a:blip r:embed="rId3">
            <a:alphaModFix/>
          </a:blip>
          <a:stretch>
            <a:fillRect/>
          </a:stretch>
        </p:blipFill>
        <p:spPr>
          <a:xfrm>
            <a:off x="152400" y="0"/>
            <a:ext cx="5470749" cy="1296750"/>
          </a:xfrm>
          <a:prstGeom prst="rect">
            <a:avLst/>
          </a:prstGeom>
          <a:noFill/>
          <a:ln>
            <a:noFill/>
          </a:ln>
        </p:spPr>
      </p:pic>
      <p:pic>
        <p:nvPicPr>
          <p:cNvPr id="193" name="Google Shape;193;p34"/>
          <p:cNvPicPr preferRelativeResize="0"/>
          <p:nvPr/>
        </p:nvPicPr>
        <p:blipFill>
          <a:blip r:embed="rId4">
            <a:alphaModFix/>
          </a:blip>
          <a:stretch>
            <a:fillRect/>
          </a:stretch>
        </p:blipFill>
        <p:spPr>
          <a:xfrm>
            <a:off x="152400" y="1317250"/>
            <a:ext cx="5470751" cy="1582525"/>
          </a:xfrm>
          <a:prstGeom prst="rect">
            <a:avLst/>
          </a:prstGeom>
          <a:noFill/>
          <a:ln>
            <a:noFill/>
          </a:ln>
        </p:spPr>
      </p:pic>
      <p:pic>
        <p:nvPicPr>
          <p:cNvPr id="194" name="Google Shape;194;p34"/>
          <p:cNvPicPr preferRelativeResize="0"/>
          <p:nvPr/>
        </p:nvPicPr>
        <p:blipFill>
          <a:blip r:embed="rId5">
            <a:alphaModFix/>
          </a:blip>
          <a:stretch>
            <a:fillRect/>
          </a:stretch>
        </p:blipFill>
        <p:spPr>
          <a:xfrm>
            <a:off x="152400" y="2920275"/>
            <a:ext cx="5470749" cy="1682150"/>
          </a:xfrm>
          <a:prstGeom prst="rect">
            <a:avLst/>
          </a:prstGeom>
          <a:noFill/>
          <a:ln>
            <a:noFill/>
          </a:ln>
        </p:spPr>
      </p:pic>
      <p:sp>
        <p:nvSpPr>
          <p:cNvPr id="195" name="Google Shape;195;p34"/>
          <p:cNvSpPr txBox="1"/>
          <p:nvPr/>
        </p:nvSpPr>
        <p:spPr>
          <a:xfrm>
            <a:off x="5817075" y="346975"/>
            <a:ext cx="24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Before</a:t>
            </a:r>
            <a:endParaRPr/>
          </a:p>
        </p:txBody>
      </p:sp>
      <p:sp>
        <p:nvSpPr>
          <p:cNvPr id="196" name="Google Shape;196;p34"/>
          <p:cNvSpPr txBox="1"/>
          <p:nvPr/>
        </p:nvSpPr>
        <p:spPr>
          <a:xfrm>
            <a:off x="5868075" y="1775725"/>
            <a:ext cx="23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←During</a:t>
            </a:r>
            <a:endParaRPr/>
          </a:p>
        </p:txBody>
      </p:sp>
      <p:sp>
        <p:nvSpPr>
          <p:cNvPr id="197" name="Google Shape;197;p34"/>
          <p:cNvSpPr txBox="1"/>
          <p:nvPr/>
        </p:nvSpPr>
        <p:spPr>
          <a:xfrm>
            <a:off x="5908900" y="3449400"/>
            <a:ext cx="257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214350" y="4743300"/>
            <a:ext cx="871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10GB, these are the figures for before, during and after</a:t>
            </a:r>
            <a:endParaRPr/>
          </a:p>
        </p:txBody>
      </p:sp>
      <p:pic>
        <p:nvPicPr>
          <p:cNvPr id="203" name="Google Shape;203;p35"/>
          <p:cNvPicPr preferRelativeResize="0"/>
          <p:nvPr/>
        </p:nvPicPr>
        <p:blipFill>
          <a:blip r:embed="rId3">
            <a:alphaModFix/>
          </a:blip>
          <a:stretch>
            <a:fillRect/>
          </a:stretch>
        </p:blipFill>
        <p:spPr>
          <a:xfrm>
            <a:off x="152400" y="0"/>
            <a:ext cx="4960475" cy="1741600"/>
          </a:xfrm>
          <a:prstGeom prst="rect">
            <a:avLst/>
          </a:prstGeom>
          <a:noFill/>
          <a:ln>
            <a:noFill/>
          </a:ln>
        </p:spPr>
      </p:pic>
      <p:sp>
        <p:nvSpPr>
          <p:cNvPr id="204" name="Google Shape;204;p35"/>
          <p:cNvSpPr txBox="1"/>
          <p:nvPr/>
        </p:nvSpPr>
        <p:spPr>
          <a:xfrm>
            <a:off x="5214950" y="489850"/>
            <a:ext cx="276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←Before</a:t>
            </a:r>
            <a:endParaRPr/>
          </a:p>
        </p:txBody>
      </p:sp>
      <p:pic>
        <p:nvPicPr>
          <p:cNvPr id="205" name="Google Shape;205;p35"/>
          <p:cNvPicPr preferRelativeResize="0"/>
          <p:nvPr/>
        </p:nvPicPr>
        <p:blipFill>
          <a:blip r:embed="rId4">
            <a:alphaModFix/>
          </a:blip>
          <a:stretch>
            <a:fillRect/>
          </a:stretch>
        </p:blipFill>
        <p:spPr>
          <a:xfrm>
            <a:off x="152400" y="1741600"/>
            <a:ext cx="4960474" cy="1741600"/>
          </a:xfrm>
          <a:prstGeom prst="rect">
            <a:avLst/>
          </a:prstGeom>
          <a:noFill/>
          <a:ln>
            <a:noFill/>
          </a:ln>
        </p:spPr>
      </p:pic>
      <p:sp>
        <p:nvSpPr>
          <p:cNvPr id="206" name="Google Shape;206;p35"/>
          <p:cNvSpPr txBox="1"/>
          <p:nvPr/>
        </p:nvSpPr>
        <p:spPr>
          <a:xfrm>
            <a:off x="5265975" y="2020650"/>
            <a:ext cx="21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←During</a:t>
            </a:r>
            <a:endParaRPr/>
          </a:p>
        </p:txBody>
      </p:sp>
      <p:pic>
        <p:nvPicPr>
          <p:cNvPr id="207" name="Google Shape;207;p35"/>
          <p:cNvPicPr preferRelativeResize="0"/>
          <p:nvPr/>
        </p:nvPicPr>
        <p:blipFill>
          <a:blip r:embed="rId5">
            <a:alphaModFix/>
          </a:blip>
          <a:stretch>
            <a:fillRect/>
          </a:stretch>
        </p:blipFill>
        <p:spPr>
          <a:xfrm>
            <a:off x="152400" y="3483195"/>
            <a:ext cx="5410201" cy="1066325"/>
          </a:xfrm>
          <a:prstGeom prst="rect">
            <a:avLst/>
          </a:prstGeom>
          <a:noFill/>
          <a:ln>
            <a:noFill/>
          </a:ln>
        </p:spPr>
      </p:pic>
      <p:sp>
        <p:nvSpPr>
          <p:cNvPr id="208" name="Google Shape;208;p35"/>
          <p:cNvSpPr txBox="1"/>
          <p:nvPr/>
        </p:nvSpPr>
        <p:spPr>
          <a:xfrm>
            <a:off x="5766025" y="3796400"/>
            <a:ext cx="265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193900" y="2122725"/>
            <a:ext cx="88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100GB, </a:t>
            </a:r>
            <a:r>
              <a:rPr lang="en"/>
              <a:t>Memory Allocation fails.</a:t>
            </a:r>
            <a:endParaRPr/>
          </a:p>
        </p:txBody>
      </p:sp>
      <p:pic>
        <p:nvPicPr>
          <p:cNvPr id="214" name="Google Shape;214;p36"/>
          <p:cNvPicPr preferRelativeResize="0"/>
          <p:nvPr/>
        </p:nvPicPr>
        <p:blipFill>
          <a:blip r:embed="rId3">
            <a:alphaModFix/>
          </a:blip>
          <a:stretch>
            <a:fillRect/>
          </a:stretch>
        </p:blipFill>
        <p:spPr>
          <a:xfrm>
            <a:off x="152400" y="152400"/>
            <a:ext cx="8839199" cy="15089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48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mfortaa"/>
                <a:ea typeface="Comfortaa"/>
                <a:cs typeface="Comfortaa"/>
                <a:sym typeface="Comfortaa"/>
              </a:rPr>
              <a:t>To use </a:t>
            </a:r>
            <a:r>
              <a:rPr b="1" lang="en" sz="1800">
                <a:latin typeface="Courier New"/>
                <a:ea typeface="Courier New"/>
                <a:cs typeface="Courier New"/>
                <a:sym typeface="Courier New"/>
              </a:rPr>
              <a:t>pmap</a:t>
            </a:r>
            <a:r>
              <a:rPr lang="en" sz="1800">
                <a:latin typeface="Comfortaa"/>
                <a:ea typeface="Comfortaa"/>
                <a:cs typeface="Comfortaa"/>
                <a:sym typeface="Comfortaa"/>
              </a:rPr>
              <a:t>, you must know the ID of the process to monitor. So, first run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in one terminal window (ask it to allocate 100 megabytes). Then, in a separate terminal window, run </a:t>
            </a:r>
            <a:r>
              <a:rPr b="1" lang="en" sz="1800">
                <a:latin typeface="Courier New"/>
                <a:ea typeface="Courier New"/>
                <a:cs typeface="Courier New"/>
                <a:sym typeface="Courier New"/>
              </a:rPr>
              <a:t>ps auxw</a:t>
            </a:r>
            <a:r>
              <a:rPr lang="en" sz="1800">
                <a:latin typeface="Comfortaa"/>
                <a:ea typeface="Comfortaa"/>
                <a:cs typeface="Comfortaa"/>
                <a:sym typeface="Comfortaa"/>
              </a:rPr>
              <a:t> to see a list of all processes. Within that list, find your running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 and its pid.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rPr lang="en" sz="1800">
                <a:latin typeface="Comfortaa"/>
                <a:ea typeface="Comfortaa"/>
                <a:cs typeface="Comfortaa"/>
                <a:sym typeface="Comfortaa"/>
              </a:rPr>
              <a:t>Use pmap to print out the memory map of your </a:t>
            </a:r>
            <a:r>
              <a:rPr b="1" lang="en" sz="1800">
                <a:latin typeface="Courier New"/>
                <a:ea typeface="Courier New"/>
                <a:cs typeface="Courier New"/>
                <a:sym typeface="Courier New"/>
              </a:rPr>
              <a:t>cs532-memory-user</a:t>
            </a:r>
            <a:r>
              <a:rPr lang="en" sz="1800">
                <a:latin typeface="Comfortaa"/>
                <a:ea typeface="Comfortaa"/>
                <a:cs typeface="Comfortaa"/>
                <a:sym typeface="Comfortaa"/>
              </a:rPr>
              <a:t> program.</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nvSpPr>
        <p:spPr>
          <a:xfrm>
            <a:off x="40825" y="0"/>
            <a:ext cx="89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cs532-memory-user.c program is run with 100 as the argument as given below: -</a:t>
            </a:r>
            <a:endParaRPr/>
          </a:p>
        </p:txBody>
      </p:sp>
      <p:pic>
        <p:nvPicPr>
          <p:cNvPr id="225" name="Google Shape;225;p38"/>
          <p:cNvPicPr preferRelativeResize="0"/>
          <p:nvPr/>
        </p:nvPicPr>
        <p:blipFill>
          <a:blip r:embed="rId3">
            <a:alphaModFix/>
          </a:blip>
          <a:stretch>
            <a:fillRect/>
          </a:stretch>
        </p:blipFill>
        <p:spPr>
          <a:xfrm>
            <a:off x="152400" y="552600"/>
            <a:ext cx="8839200" cy="20394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nvSpPr>
        <p:spPr>
          <a:xfrm>
            <a:off x="71450" y="71450"/>
            <a:ext cx="885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Finding the pid using ps command. It can be achieved in two ways:- using ps -ef | grep &lt;process identifier&gt;</a:t>
            </a:r>
            <a:endParaRPr/>
          </a:p>
        </p:txBody>
      </p:sp>
      <p:pic>
        <p:nvPicPr>
          <p:cNvPr id="231" name="Google Shape;231;p39"/>
          <p:cNvPicPr preferRelativeResize="0"/>
          <p:nvPr/>
        </p:nvPicPr>
        <p:blipFill>
          <a:blip r:embed="rId3">
            <a:alphaModFix/>
          </a:blip>
          <a:stretch>
            <a:fillRect/>
          </a:stretch>
        </p:blipFill>
        <p:spPr>
          <a:xfrm>
            <a:off x="81050" y="1420075"/>
            <a:ext cx="8839200" cy="1781651"/>
          </a:xfrm>
          <a:prstGeom prst="rect">
            <a:avLst/>
          </a:prstGeom>
          <a:noFill/>
          <a:ln>
            <a:noFill/>
          </a:ln>
        </p:spPr>
      </p:pic>
      <p:sp>
        <p:nvSpPr>
          <p:cNvPr id="232" name="Google Shape;232;p39"/>
          <p:cNvSpPr txBox="1"/>
          <p:nvPr/>
        </p:nvSpPr>
        <p:spPr>
          <a:xfrm>
            <a:off x="4204625" y="1520600"/>
            <a:ext cx="32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cs532-memory-user 100 (Our process)</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nvSpPr>
        <p:spPr>
          <a:xfrm>
            <a:off x="40825" y="40825"/>
            <a:ext cx="900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Using ps auxw: -</a:t>
            </a:r>
            <a:endParaRPr/>
          </a:p>
        </p:txBody>
      </p:sp>
      <p:pic>
        <p:nvPicPr>
          <p:cNvPr id="238" name="Google Shape;238;p40"/>
          <p:cNvPicPr preferRelativeResize="0"/>
          <p:nvPr/>
        </p:nvPicPr>
        <p:blipFill>
          <a:blip r:embed="rId3">
            <a:alphaModFix/>
          </a:blip>
          <a:stretch>
            <a:fillRect/>
          </a:stretch>
        </p:blipFill>
        <p:spPr>
          <a:xfrm>
            <a:off x="152400" y="593425"/>
            <a:ext cx="8269867" cy="43976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152400" y="152400"/>
            <a:ext cx="8839200" cy="4686618"/>
          </a:xfrm>
          <a:prstGeom prst="rect">
            <a:avLst/>
          </a:prstGeom>
          <a:noFill/>
          <a:ln>
            <a:noFill/>
          </a:ln>
        </p:spPr>
      </p:pic>
      <p:sp>
        <p:nvSpPr>
          <p:cNvPr id="244" name="Google Shape;244;p41"/>
          <p:cNvSpPr txBox="1"/>
          <p:nvPr/>
        </p:nvSpPr>
        <p:spPr>
          <a:xfrm>
            <a:off x="5082275" y="1285875"/>
            <a:ext cx="32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cs532-memory-user 100 (Our process)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522825"/>
            <a:ext cx="8520600" cy="47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chemeClr val="dk1"/>
                </a:solidFill>
                <a:latin typeface="Comfortaa"/>
                <a:ea typeface="Comfortaa"/>
                <a:cs typeface="Comfortaa"/>
                <a:sym typeface="Comfortaa"/>
              </a:rPr>
              <a:t>Linux utilities:</a:t>
            </a:r>
            <a:r>
              <a:rPr b="1" lang="en" sz="3100">
                <a:solidFill>
                  <a:schemeClr val="dk1"/>
                </a:solidFill>
                <a:latin typeface="Courier New"/>
                <a:ea typeface="Courier New"/>
                <a:cs typeface="Courier New"/>
                <a:sym typeface="Courier New"/>
              </a:rPr>
              <a:t> free </a:t>
            </a:r>
            <a:r>
              <a:rPr b="1" lang="en" sz="3100">
                <a:solidFill>
                  <a:schemeClr val="dk1"/>
                </a:solidFill>
                <a:latin typeface="Comfortaa"/>
                <a:ea typeface="Comfortaa"/>
                <a:cs typeface="Comfortaa"/>
                <a:sym typeface="Comfortaa"/>
              </a:rPr>
              <a:t>and</a:t>
            </a:r>
            <a:r>
              <a:rPr b="1" lang="en" sz="3100">
                <a:solidFill>
                  <a:schemeClr val="dk1"/>
                </a:solidFill>
                <a:latin typeface="Courier New"/>
                <a:ea typeface="Courier New"/>
                <a:cs typeface="Courier New"/>
                <a:sym typeface="Courier New"/>
              </a:rPr>
              <a:t> pmap</a:t>
            </a:r>
            <a:endParaRPr b="1" sz="3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For this assignment you will need to use a Linux system such as linux.cs.pdx.edu so that you can run the tools </a:t>
            </a:r>
            <a:r>
              <a:rPr b="1" lang="en">
                <a:solidFill>
                  <a:schemeClr val="dk1"/>
                </a:solidFill>
                <a:latin typeface="Courier New"/>
                <a:ea typeface="Courier New"/>
                <a:cs typeface="Courier New"/>
                <a:sym typeface="Courier New"/>
              </a:rPr>
              <a:t>free</a:t>
            </a:r>
            <a:r>
              <a:rPr lang="en">
                <a:solidFill>
                  <a:schemeClr val="dk1"/>
                </a:solidFill>
                <a:latin typeface="Comfortaa"/>
                <a:ea typeface="Comfortaa"/>
                <a:cs typeface="Comfortaa"/>
                <a:sym typeface="Comfortaa"/>
              </a:rPr>
              <a:t> and </a:t>
            </a:r>
            <a:r>
              <a:rPr b="1" lang="en">
                <a:solidFill>
                  <a:schemeClr val="dk1"/>
                </a:solidFill>
                <a:latin typeface="Courier New"/>
                <a:ea typeface="Courier New"/>
                <a:cs typeface="Courier New"/>
                <a:sym typeface="Courier New"/>
              </a:rPr>
              <a:t>pmap</a:t>
            </a:r>
            <a:r>
              <a:rPr lang="en">
                <a:solidFill>
                  <a:schemeClr val="dk1"/>
                </a:solidFill>
                <a:latin typeface="Comfortaa"/>
                <a:ea typeface="Comfortaa"/>
                <a:cs typeface="Comfortaa"/>
                <a:sym typeface="Comfortaa"/>
              </a:rPr>
              <a:t>. </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lang="en">
                <a:solidFill>
                  <a:schemeClr val="dk1"/>
                </a:solidFill>
                <a:latin typeface="Comfortaa"/>
                <a:ea typeface="Comfortaa"/>
                <a:cs typeface="Comfortaa"/>
                <a:sym typeface="Comfortaa"/>
              </a:rPr>
              <a:t>When logged into linux.cs.pdx.edu use the </a:t>
            </a:r>
            <a:r>
              <a:rPr b="1" lang="en">
                <a:solidFill>
                  <a:schemeClr val="dk1"/>
                </a:solidFill>
                <a:latin typeface="Courier New"/>
                <a:ea typeface="Courier New"/>
                <a:cs typeface="Courier New"/>
                <a:sym typeface="Courier New"/>
              </a:rPr>
              <a:t>man</a:t>
            </a:r>
            <a:r>
              <a:rPr lang="en">
                <a:solidFill>
                  <a:schemeClr val="dk1"/>
                </a:solidFill>
                <a:latin typeface="Comfortaa"/>
                <a:ea typeface="Comfortaa"/>
                <a:cs typeface="Comfortaa"/>
                <a:sym typeface="Comfortaa"/>
              </a:rPr>
              <a:t> command to learn about these tools. Specifically, run these commands and study the output:</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free</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man 1 pmap</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1"/>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a:solidFill>
                  <a:schemeClr val="dk1"/>
                </a:solidFill>
                <a:latin typeface="Comfortaa"/>
                <a:ea typeface="Comfortaa"/>
                <a:cs typeface="Comfortaa"/>
                <a:sym typeface="Comfortaa"/>
              </a:rPr>
              <a:t>You will only need a few of the many features provided by these tools.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nvSpPr>
        <p:spPr>
          <a:xfrm>
            <a:off x="30625" y="51025"/>
            <a:ext cx="906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pmap is given as below:- (using pid as found in the previous steps)</a:t>
            </a:r>
            <a:endParaRPr/>
          </a:p>
        </p:txBody>
      </p:sp>
      <p:pic>
        <p:nvPicPr>
          <p:cNvPr id="250" name="Google Shape;250;p42"/>
          <p:cNvPicPr preferRelativeResize="0"/>
          <p:nvPr/>
        </p:nvPicPr>
        <p:blipFill>
          <a:blip r:embed="rId3">
            <a:alphaModFix/>
          </a:blip>
          <a:stretch>
            <a:fillRect/>
          </a:stretch>
        </p:blipFill>
        <p:spPr>
          <a:xfrm>
            <a:off x="152400" y="603625"/>
            <a:ext cx="8283139" cy="4387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9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4.</a:t>
            </a:r>
            <a:r>
              <a:rPr lang="en" sz="1800">
                <a:latin typeface="Comfortaa"/>
                <a:ea typeface="Comfortaa"/>
                <a:cs typeface="Comfortaa"/>
                <a:sym typeface="Comfortaa"/>
              </a:rPr>
              <a:t>  Copy and paste a screen capture of the first 10 lines of your pmap output.</a:t>
            </a:r>
            <a:endParaRPr/>
          </a:p>
        </p:txBody>
      </p:sp>
      <p:pic>
        <p:nvPicPr>
          <p:cNvPr id="256" name="Google Shape;256;p43"/>
          <p:cNvPicPr preferRelativeResize="0"/>
          <p:nvPr/>
        </p:nvPicPr>
        <p:blipFill>
          <a:blip r:embed="rId3">
            <a:alphaModFix/>
          </a:blip>
          <a:stretch>
            <a:fillRect/>
          </a:stretch>
        </p:blipFill>
        <p:spPr>
          <a:xfrm>
            <a:off x="958625" y="1374600"/>
            <a:ext cx="6448425" cy="3171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nvSpPr>
        <p:spPr>
          <a:xfrm>
            <a:off x="326900" y="239625"/>
            <a:ext cx="8342700" cy="34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dk1"/>
                </a:solidFill>
                <a:latin typeface="Comfortaa"/>
                <a:ea typeface="Comfortaa"/>
                <a:cs typeface="Comfortaa"/>
                <a:sym typeface="Comfortaa"/>
              </a:rPr>
              <a:t>5</a:t>
            </a:r>
            <a:r>
              <a:rPr b="1" lang="en" sz="2400">
                <a:solidFill>
                  <a:schemeClr val="dk1"/>
                </a:solidFill>
                <a:latin typeface="Comfortaa"/>
                <a:ea typeface="Comfortaa"/>
                <a:cs typeface="Comfortaa"/>
                <a:sym typeface="Comfortaa"/>
              </a:rPr>
              <a:t>.</a:t>
            </a:r>
            <a:r>
              <a:rPr lang="en" sz="1800">
                <a:solidFill>
                  <a:schemeClr val="dk1"/>
                </a:solidFill>
                <a:latin typeface="Comfortaa"/>
                <a:ea typeface="Comfortaa"/>
                <a:cs typeface="Comfortaa"/>
                <a:sym typeface="Comfortaa"/>
              </a:rPr>
              <a:t> </a:t>
            </a:r>
            <a:r>
              <a:rPr lang="en" sz="1800">
                <a:solidFill>
                  <a:schemeClr val="dk1"/>
                </a:solidFill>
                <a:latin typeface="Comfortaa"/>
                <a:ea typeface="Comfortaa"/>
                <a:cs typeface="Comfortaa"/>
                <a:sym typeface="Comfortaa"/>
              </a:rPr>
              <a:t>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many mappings make up the process map for your </a:t>
            </a:r>
            <a:r>
              <a:rPr b="1" lang="en" sz="1800">
                <a:solidFill>
                  <a:schemeClr val="dk1"/>
                </a:solidFill>
                <a:latin typeface="Courier New"/>
                <a:ea typeface="Courier New"/>
                <a:cs typeface="Courier New"/>
                <a:sym typeface="Courier New"/>
              </a:rPr>
              <a:t>cs532-memory-user</a:t>
            </a:r>
            <a:r>
              <a:rPr lang="en" sz="1800">
                <a:solidFill>
                  <a:schemeClr val="dk1"/>
                </a:solidFill>
                <a:latin typeface="Comfortaa"/>
                <a:ea typeface="Comfortaa"/>
                <a:cs typeface="Comfortaa"/>
                <a:sym typeface="Comfortaa"/>
              </a:rPr>
              <a:t> program?</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- 24 mappings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What is the smallest size of any mapping shown by pmap?</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Answer: - The smallest mapping shown is of size 4K.</a:t>
            </a:r>
            <a:endParaRPr sz="1800">
              <a:solidFill>
                <a:schemeClr val="dk1"/>
              </a:solidFill>
              <a:latin typeface="Comfortaa"/>
              <a:ea typeface="Comfortaa"/>
              <a:cs typeface="Comfortaa"/>
              <a:sym typeface="Comfortaa"/>
            </a:endParaRPr>
          </a:p>
        </p:txBody>
      </p:sp>
      <p:sp>
        <p:nvSpPr>
          <p:cNvPr id="262" name="Google Shape;262;p44"/>
          <p:cNvSpPr txBox="1"/>
          <p:nvPr/>
        </p:nvSpPr>
        <p:spPr>
          <a:xfrm>
            <a:off x="724575" y="367400"/>
            <a:ext cx="725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pmap is shown in the screenshot in the subsequent slides.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326900" y="239625"/>
            <a:ext cx="834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 List the 5 largest mappings along with their sizes.</a:t>
            </a:r>
            <a:endParaRPr sz="1800">
              <a:solidFill>
                <a:schemeClr val="dk1"/>
              </a:solidFill>
              <a:latin typeface="Comfortaa"/>
              <a:ea typeface="Comfortaa"/>
              <a:cs typeface="Comfortaa"/>
              <a:sym typeface="Comfortaa"/>
            </a:endParaRPr>
          </a:p>
        </p:txBody>
      </p:sp>
      <p:graphicFrame>
        <p:nvGraphicFramePr>
          <p:cNvPr id="268" name="Google Shape;268;p45"/>
          <p:cNvGraphicFramePr/>
          <p:nvPr/>
        </p:nvGraphicFramePr>
        <p:xfrm>
          <a:off x="552400" y="1036550"/>
          <a:ext cx="3000000" cy="3000000"/>
        </p:xfrm>
        <a:graphic>
          <a:graphicData uri="http://schemas.openxmlformats.org/drawingml/2006/table">
            <a:tbl>
              <a:tblPr>
                <a:noFill/>
                <a:tableStyleId>{6DB258F4-3A00-406D-B027-2A3748B340E0}</a:tableStyleId>
              </a:tblPr>
              <a:tblGrid>
                <a:gridCol w="3619500"/>
                <a:gridCol w="3619500"/>
              </a:tblGrid>
              <a:tr h="381000">
                <a:tc>
                  <a:txBody>
                    <a:bodyPr/>
                    <a:lstStyle/>
                    <a:p>
                      <a:pPr indent="0" lvl="0" marL="0" rtl="0" algn="ctr">
                        <a:spcBef>
                          <a:spcPts val="0"/>
                        </a:spcBef>
                        <a:spcAft>
                          <a:spcPts val="0"/>
                        </a:spcAft>
                        <a:buNone/>
                      </a:pPr>
                      <a:r>
                        <a:rPr lang="en" sz="1900"/>
                        <a:t>Mapping name</a:t>
                      </a:r>
                      <a:endParaRPr sz="1900"/>
                    </a:p>
                  </a:txBody>
                  <a:tcPr marT="91425" marB="91425" marR="91425" marL="91425">
                    <a:solidFill>
                      <a:srgbClr val="D9D9D9"/>
                    </a:solidFill>
                  </a:tcPr>
                </a:tc>
                <a:tc>
                  <a:txBody>
                    <a:bodyPr/>
                    <a:lstStyle/>
                    <a:p>
                      <a:pPr indent="0" lvl="0" marL="0" rtl="0" algn="ctr">
                        <a:spcBef>
                          <a:spcPts val="0"/>
                        </a:spcBef>
                        <a:spcAft>
                          <a:spcPts val="0"/>
                        </a:spcAft>
                        <a:buNone/>
                      </a:pPr>
                      <a:r>
                        <a:rPr lang="en" sz="1900"/>
                        <a:t>Size (in kilobytes, as reported by pmap)</a:t>
                      </a:r>
                      <a:endParaRPr sz="1900"/>
                    </a:p>
                  </a:txBody>
                  <a:tcPr marT="91425" marB="91425" marR="91425" marL="91425">
                    <a:solidFill>
                      <a:srgbClr val="D9D9D9"/>
                    </a:solidFill>
                  </a:tcPr>
                </a:tc>
              </a:tr>
              <a:tr h="381000">
                <a:tc>
                  <a:txBody>
                    <a:bodyPr/>
                    <a:lstStyle/>
                    <a:p>
                      <a:pPr indent="0" lvl="0" marL="0" rtl="0" algn="l">
                        <a:spcBef>
                          <a:spcPts val="0"/>
                        </a:spcBef>
                        <a:spcAft>
                          <a:spcPts val="0"/>
                        </a:spcAft>
                        <a:buNone/>
                      </a:pPr>
                      <a:r>
                        <a:rPr lang="en"/>
                        <a:t>anon</a:t>
                      </a:r>
                      <a:endParaRPr/>
                    </a:p>
                  </a:txBody>
                  <a:tcPr marT="91425" marB="91425" marR="91425" marL="91425"/>
                </a:tc>
                <a:tc>
                  <a:txBody>
                    <a:bodyPr/>
                    <a:lstStyle/>
                    <a:p>
                      <a:pPr indent="0" lvl="0" marL="0" rtl="0" algn="l">
                        <a:spcBef>
                          <a:spcPts val="0"/>
                        </a:spcBef>
                        <a:spcAft>
                          <a:spcPts val="0"/>
                        </a:spcAft>
                        <a:buNone/>
                      </a:pPr>
                      <a:r>
                        <a:rPr lang="en"/>
                        <a:t>102404K</a:t>
                      </a:r>
                      <a:endParaRPr/>
                    </a:p>
                  </a:txBody>
                  <a:tcPr marT="91425" marB="91425" marR="91425" marL="91425"/>
                </a:tc>
              </a:tr>
              <a:tr h="381000">
                <a:tc>
                  <a:txBody>
                    <a:bodyPr/>
                    <a:lstStyle/>
                    <a:p>
                      <a:pPr indent="0" lvl="0" marL="0" rtl="0" algn="l">
                        <a:spcBef>
                          <a:spcPts val="0"/>
                        </a:spcBef>
                        <a:spcAft>
                          <a:spcPts val="0"/>
                        </a:spcAft>
                        <a:buNone/>
                      </a:pPr>
                      <a:r>
                        <a:rPr lang="en"/>
                        <a:t>libc-2.31.so</a:t>
                      </a:r>
                      <a:endParaRPr/>
                    </a:p>
                  </a:txBody>
                  <a:tcPr marT="91425" marB="91425" marR="91425" marL="91425"/>
                </a:tc>
                <a:tc>
                  <a:txBody>
                    <a:bodyPr/>
                    <a:lstStyle/>
                    <a:p>
                      <a:pPr indent="0" lvl="0" marL="0" rtl="0" algn="l">
                        <a:spcBef>
                          <a:spcPts val="0"/>
                        </a:spcBef>
                        <a:spcAft>
                          <a:spcPts val="0"/>
                        </a:spcAft>
                        <a:buNone/>
                      </a:pPr>
                      <a:r>
                        <a:rPr lang="en"/>
                        <a:t>1504K</a:t>
                      </a:r>
                      <a:endParaRPr/>
                    </a:p>
                  </a:txBody>
                  <a:tcPr marT="91425" marB="91425" marR="91425" marL="91425"/>
                </a:tc>
              </a:tr>
              <a:tr h="381000">
                <a:tc>
                  <a:txBody>
                    <a:bodyPr/>
                    <a:lstStyle/>
                    <a:p>
                      <a:pPr indent="0" lvl="0" marL="0" rtl="0" algn="l">
                        <a:spcBef>
                          <a:spcPts val="0"/>
                        </a:spcBef>
                        <a:spcAft>
                          <a:spcPts val="0"/>
                        </a:spcAft>
                        <a:buNone/>
                      </a:pPr>
                      <a:r>
                        <a:rPr lang="en"/>
                        <a:t>libc-2.31.so</a:t>
                      </a:r>
                      <a:endParaRPr/>
                    </a:p>
                  </a:txBody>
                  <a:tcPr marT="91425" marB="91425" marR="91425" marL="91425"/>
                </a:tc>
                <a:tc>
                  <a:txBody>
                    <a:bodyPr/>
                    <a:lstStyle/>
                    <a:p>
                      <a:pPr indent="0" lvl="0" marL="0" rtl="0" algn="l">
                        <a:spcBef>
                          <a:spcPts val="0"/>
                        </a:spcBef>
                        <a:spcAft>
                          <a:spcPts val="0"/>
                        </a:spcAft>
                        <a:buNone/>
                      </a:pPr>
                      <a:r>
                        <a:rPr lang="en"/>
                        <a:t>296K</a:t>
                      </a:r>
                      <a:endParaRPr/>
                    </a:p>
                  </a:txBody>
                  <a:tcPr marT="91425" marB="91425" marR="91425" marL="91425"/>
                </a:tc>
              </a:tr>
              <a:tr h="381000">
                <a:tc>
                  <a:txBody>
                    <a:bodyPr/>
                    <a:lstStyle/>
                    <a:p>
                      <a:pPr indent="0" lvl="0" marL="0" rtl="0" algn="l">
                        <a:spcBef>
                          <a:spcPts val="0"/>
                        </a:spcBef>
                        <a:spcAft>
                          <a:spcPts val="0"/>
                        </a:spcAft>
                        <a:buNone/>
                      </a:pPr>
                      <a:r>
                        <a:rPr lang="en"/>
                        <a:t>libc-2.31.so</a:t>
                      </a:r>
                      <a:endParaRPr/>
                    </a:p>
                  </a:txBody>
                  <a:tcPr marT="91425" marB="91425" marR="91425" marL="91425"/>
                </a:tc>
                <a:tc>
                  <a:txBody>
                    <a:bodyPr/>
                    <a:lstStyle/>
                    <a:p>
                      <a:pPr indent="0" lvl="0" marL="0" rtl="0" algn="l">
                        <a:spcBef>
                          <a:spcPts val="0"/>
                        </a:spcBef>
                        <a:spcAft>
                          <a:spcPts val="0"/>
                        </a:spcAft>
                        <a:buNone/>
                      </a:pPr>
                      <a:r>
                        <a:rPr lang="en"/>
                        <a:t>148K</a:t>
                      </a:r>
                      <a:endParaRPr/>
                    </a:p>
                  </a:txBody>
                  <a:tcPr marT="91425" marB="91425" marR="91425" marL="91425"/>
                </a:tc>
              </a:tr>
              <a:tr h="381000">
                <a:tc>
                  <a:txBody>
                    <a:bodyPr/>
                    <a:lstStyle/>
                    <a:p>
                      <a:pPr indent="0" lvl="0" marL="0" rtl="0" algn="l">
                        <a:spcBef>
                          <a:spcPts val="0"/>
                        </a:spcBef>
                        <a:spcAft>
                          <a:spcPts val="0"/>
                        </a:spcAft>
                        <a:buNone/>
                      </a:pPr>
                      <a:r>
                        <a:rPr lang="en"/>
                        <a:t>ld-2.31.so</a:t>
                      </a:r>
                      <a:endParaRPr/>
                    </a:p>
                  </a:txBody>
                  <a:tcPr marT="91425" marB="91425" marR="91425" marL="91425"/>
                </a:tc>
                <a:tc>
                  <a:txBody>
                    <a:bodyPr/>
                    <a:lstStyle/>
                    <a:p>
                      <a:pPr indent="0" lvl="0" marL="0" rtl="0" algn="l">
                        <a:spcBef>
                          <a:spcPts val="0"/>
                        </a:spcBef>
                        <a:spcAft>
                          <a:spcPts val="0"/>
                        </a:spcAft>
                        <a:buNone/>
                      </a:pPr>
                      <a:r>
                        <a:rPr lang="en"/>
                        <a:t>140K</a:t>
                      </a:r>
                      <a:endParaRPr/>
                    </a:p>
                  </a:txBody>
                  <a:tcPr marT="91425" marB="91425" marR="91425" marL="91425"/>
                </a:tc>
              </a:tr>
            </a:tbl>
          </a:graphicData>
        </a:graphic>
      </p:graphicFrame>
      <p:sp>
        <p:nvSpPr>
          <p:cNvPr id="269" name="Google Shape;269;p45"/>
          <p:cNvSpPr txBox="1"/>
          <p:nvPr/>
        </p:nvSpPr>
        <p:spPr>
          <a:xfrm>
            <a:off x="2044075" y="4045250"/>
            <a:ext cx="1971900" cy="400200"/>
          </a:xfrm>
          <a:prstGeom prst="rect">
            <a:avLst/>
          </a:prstGeom>
          <a:solidFill>
            <a:srgbClr val="00F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Good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6"/>
          <p:cNvPicPr preferRelativeResize="0"/>
          <p:nvPr/>
        </p:nvPicPr>
        <p:blipFill>
          <a:blip r:embed="rId3">
            <a:alphaModFix/>
          </a:blip>
          <a:stretch>
            <a:fillRect/>
          </a:stretch>
        </p:blipFill>
        <p:spPr>
          <a:xfrm>
            <a:off x="846375" y="152400"/>
            <a:ext cx="7282303" cy="4838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3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lang="en" sz="1800">
                <a:latin typeface="Comfortaa"/>
                <a:ea typeface="Comfortaa"/>
                <a:cs typeface="Comfortaa"/>
                <a:sym typeface="Comfortaa"/>
              </a:rPr>
              <a:t>   Use </a:t>
            </a:r>
            <a:r>
              <a:rPr b="1" lang="en" sz="1800">
                <a:latin typeface="Courier New"/>
                <a:ea typeface="Courier New"/>
                <a:cs typeface="Courier New"/>
                <a:sym typeface="Courier New"/>
              </a:rPr>
              <a:t>free</a:t>
            </a:r>
            <a:r>
              <a:rPr lang="en" sz="1800">
                <a:latin typeface="Comfortaa"/>
                <a:ea typeface="Comfortaa"/>
                <a:cs typeface="Comfortaa"/>
                <a:sym typeface="Comfortaa"/>
              </a:rPr>
              <a:t> to answer these questions:</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A. How much memory is in your system (in gigabytes)?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B. How much is free?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latin typeface="Comfortaa"/>
                <a:ea typeface="Comfortaa"/>
                <a:cs typeface="Comfortaa"/>
                <a:sym typeface="Comfortaa"/>
              </a:rPr>
              <a:t>C. Do these numbers match your intuition?</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112250" y="122475"/>
            <a:ext cx="8838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A. How much memory is in your system (in gigabytes)?</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 The total memory in the system is: - 31 GB as given below by the screenshot</a:t>
            </a:r>
            <a:endParaRPr sz="1800">
              <a:solidFill>
                <a:schemeClr val="dk1"/>
              </a:solidFill>
              <a:latin typeface="Comfortaa"/>
              <a:ea typeface="Comfortaa"/>
              <a:cs typeface="Comfortaa"/>
              <a:sym typeface="Comfortaa"/>
            </a:endParaRPr>
          </a:p>
        </p:txBody>
      </p:sp>
      <p:pic>
        <p:nvPicPr>
          <p:cNvPr id="80" name="Google Shape;80;p17"/>
          <p:cNvPicPr preferRelativeResize="0"/>
          <p:nvPr/>
        </p:nvPicPr>
        <p:blipFill>
          <a:blip r:embed="rId3">
            <a:alphaModFix/>
          </a:blip>
          <a:stretch>
            <a:fillRect/>
          </a:stretch>
        </p:blipFill>
        <p:spPr>
          <a:xfrm>
            <a:off x="877325" y="1109100"/>
            <a:ext cx="7470998" cy="3968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132675" y="122475"/>
            <a:ext cx="8878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B. How much is free? </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 The free memory in the system is 16 GB as given below: -</a:t>
            </a:r>
            <a:endParaRPr sz="1800">
              <a:solidFill>
                <a:schemeClr val="dk1"/>
              </a:solidFill>
              <a:latin typeface="Comfortaa"/>
              <a:ea typeface="Comfortaa"/>
              <a:cs typeface="Comfortaa"/>
              <a:sym typeface="Comfortaa"/>
            </a:endParaRPr>
          </a:p>
        </p:txBody>
      </p:sp>
      <p:pic>
        <p:nvPicPr>
          <p:cNvPr id="86" name="Google Shape;86;p18"/>
          <p:cNvPicPr preferRelativeResize="0"/>
          <p:nvPr/>
        </p:nvPicPr>
        <p:blipFill>
          <a:blip r:embed="rId3">
            <a:alphaModFix/>
          </a:blip>
          <a:stretch>
            <a:fillRect/>
          </a:stretch>
        </p:blipFill>
        <p:spPr>
          <a:xfrm>
            <a:off x="325900" y="805850"/>
            <a:ext cx="8164973" cy="4337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336775" y="224525"/>
            <a:ext cx="83889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Comfortaa"/>
                <a:ea typeface="Comfortaa"/>
                <a:cs typeface="Comfortaa"/>
                <a:sym typeface="Comfortaa"/>
              </a:rPr>
              <a:t>C. Do these numbers match your intuition?</a:t>
            </a:r>
            <a:endParaRPr sz="1800">
              <a:solidFill>
                <a:schemeClr val="dk1"/>
              </a:solidFill>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mfortaa"/>
                <a:ea typeface="Comfortaa"/>
                <a:cs typeface="Comfortaa"/>
                <a:sym typeface="Comfortaa"/>
              </a:rPr>
              <a:t>Answer: - These Numbers match my intuition as has been seen in many computers, the memory utilisation is moderate to high to achieve better efficiency in running the processes.</a:t>
            </a:r>
            <a:endParaRPr sz="1800">
              <a:solidFill>
                <a:schemeClr val="dk1"/>
              </a:solidFill>
              <a:latin typeface="Comfortaa"/>
              <a:ea typeface="Comfortaa"/>
              <a:cs typeface="Comfortaa"/>
              <a:sym typeface="Comfortaa"/>
            </a:endParaRPr>
          </a:p>
        </p:txBody>
      </p:sp>
      <p:pic>
        <p:nvPicPr>
          <p:cNvPr id="92" name="Google Shape;92;p19"/>
          <p:cNvPicPr preferRelativeResize="0"/>
          <p:nvPr/>
        </p:nvPicPr>
        <p:blipFill>
          <a:blip r:embed="rId3">
            <a:alphaModFix/>
          </a:blip>
          <a:stretch>
            <a:fillRect/>
          </a:stretch>
        </p:blipFill>
        <p:spPr>
          <a:xfrm>
            <a:off x="1479100" y="1733200"/>
            <a:ext cx="6017270" cy="319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458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800">
                <a:latin typeface="Comfortaa"/>
                <a:ea typeface="Comfortaa"/>
                <a:cs typeface="Comfortaa"/>
                <a:sym typeface="Comfortaa"/>
              </a:rPr>
              <a:t> Write, compile and run a C program (call it </a:t>
            </a:r>
            <a:r>
              <a:rPr b="1" lang="en" sz="1800">
                <a:latin typeface="Courier New"/>
                <a:ea typeface="Courier New"/>
                <a:cs typeface="Courier New"/>
                <a:sym typeface="Courier New"/>
              </a:rPr>
              <a:t>cs532-memory-user.c</a:t>
            </a:r>
            <a:r>
              <a:rPr lang="en" sz="1800">
                <a:latin typeface="Comfortaa"/>
                <a:ea typeface="Comfortaa"/>
                <a:cs typeface="Comfortaa"/>
                <a:sym typeface="Comfortaa"/>
              </a:rPr>
              <a:t>) that uses a known amount of memory. This program should take one </a:t>
            </a:r>
            <a:r>
              <a:rPr b="1" lang="en" sz="1800">
                <a:latin typeface="Comfortaa"/>
                <a:ea typeface="Comfortaa"/>
                <a:cs typeface="Comfortaa"/>
                <a:sym typeface="Comfortaa"/>
              </a:rPr>
              <a:t>command line argument</a:t>
            </a:r>
            <a:r>
              <a:rPr lang="en" sz="1800">
                <a:latin typeface="Comfortaa"/>
                <a:ea typeface="Comfortaa"/>
                <a:cs typeface="Comfortaa"/>
                <a:sym typeface="Comfortaa"/>
              </a:rPr>
              <a:t>: the number of megabytes of memory to allocate. When run, it should allocate an array of this size and repeatedly iterate through the array, touching each entry. The program should do this indefinitely until the user stops it with </a:t>
            </a:r>
            <a:r>
              <a:rPr b="1" lang="en" sz="1800">
                <a:latin typeface="Courier New"/>
                <a:ea typeface="Courier New"/>
                <a:cs typeface="Courier New"/>
                <a:sym typeface="Courier New"/>
              </a:rPr>
              <a:t>Ctrl-C</a:t>
            </a:r>
            <a:r>
              <a:rPr lang="en" sz="1800">
                <a:latin typeface="Comfortaa"/>
                <a:ea typeface="Comfortaa"/>
                <a:cs typeface="Comfortaa"/>
                <a:sym typeface="Comfortaa"/>
              </a:rPr>
              <a:t>.</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lnSpc>
                <a:spcPct val="115000"/>
              </a:lnSpc>
              <a:spcBef>
                <a:spcPts val="0"/>
              </a:spcBef>
              <a:spcAft>
                <a:spcPts val="0"/>
              </a:spcAft>
              <a:buNone/>
            </a:pPr>
            <a:r>
              <a:t/>
            </a:r>
            <a:endParaRPr sz="1800">
              <a:latin typeface="Comfortaa"/>
              <a:ea typeface="Comfortaa"/>
              <a:cs typeface="Comfortaa"/>
              <a:sym typeface="Comfortaa"/>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81650" y="132675"/>
            <a:ext cx="8889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03" name="Google Shape;103;p21"/>
          <p:cNvSpPr txBox="1"/>
          <p:nvPr/>
        </p:nvSpPr>
        <p:spPr>
          <a:xfrm>
            <a:off x="112250" y="71450"/>
            <a:ext cx="87255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#include &lt;stdio.h&gt;</a:t>
            </a:r>
            <a:endParaRPr/>
          </a:p>
          <a:p>
            <a:pPr indent="0" lvl="0" marL="0" rtl="0" algn="l">
              <a:spcBef>
                <a:spcPts val="0"/>
              </a:spcBef>
              <a:spcAft>
                <a:spcPts val="0"/>
              </a:spcAft>
              <a:buClr>
                <a:schemeClr val="dk1"/>
              </a:buClr>
              <a:buSzPts val="1100"/>
              <a:buFont typeface="Arial"/>
              <a:buNone/>
            </a:pPr>
            <a:r>
              <a:rPr lang="en"/>
              <a:t>#include &lt;stdlib.h&gt;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int main (int argc, char *argv[])</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        if (argc == 2)</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printf ("The first argument supplied is:- %s\n", argv[0]);</a:t>
            </a:r>
            <a:endParaRPr/>
          </a:p>
          <a:p>
            <a:pPr indent="0" lvl="0" marL="0" rtl="0" algn="l">
              <a:spcBef>
                <a:spcPts val="0"/>
              </a:spcBef>
              <a:spcAft>
                <a:spcPts val="0"/>
              </a:spcAft>
              <a:buClr>
                <a:schemeClr val="dk1"/>
              </a:buClr>
              <a:buSzPts val="1100"/>
              <a:buFont typeface="Arial"/>
              <a:buNone/>
            </a:pPr>
            <a:r>
              <a:rPr lang="en"/>
              <a:t>                printf ("The second argument supplied is %s\n", argv[1]);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 if (argc &gt; 2)</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fprintf(stderr, "Too many arguments supplied.\n");</a:t>
            </a:r>
            <a:endParaRPr/>
          </a:p>
          <a:p>
            <a:pPr indent="0" lvl="0" marL="0" rtl="0" algn="l">
              <a:spcBef>
                <a:spcPts val="0"/>
              </a:spcBef>
              <a:spcAft>
                <a:spcPts val="0"/>
              </a:spcAft>
              <a:buClr>
                <a:schemeClr val="dk1"/>
              </a:buClr>
              <a:buSzPts val="1100"/>
              <a:buFont typeface="Arial"/>
              <a:buNone/>
            </a:pPr>
            <a:r>
              <a:rPr lang="en"/>
              <a:t>                return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fprintf(stderr,"More arguments expected.\n");</a:t>
            </a:r>
            <a:endParaRPr/>
          </a:p>
          <a:p>
            <a:pPr indent="0" lvl="0" marL="0" rtl="0" algn="l">
              <a:spcBef>
                <a:spcPts val="0"/>
              </a:spcBef>
              <a:spcAft>
                <a:spcPts val="0"/>
              </a:spcAft>
              <a:buClr>
                <a:schemeClr val="dk1"/>
              </a:buClr>
              <a:buSzPts val="1100"/>
              <a:buFont typeface="Arial"/>
              <a:buNone/>
            </a:pPr>
            <a:r>
              <a:rPr lang="en"/>
              <a:t>                return -1;</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