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22"/>
  </p:notesMasterIdLst>
  <p:sldIdLst>
    <p:sldId id="256" r:id="rId2"/>
    <p:sldId id="257" r:id="rId3"/>
    <p:sldId id="259" r:id="rId4"/>
    <p:sldId id="264" r:id="rId5"/>
    <p:sldId id="268" r:id="rId6"/>
    <p:sldId id="266" r:id="rId7"/>
    <p:sldId id="282" r:id="rId8"/>
    <p:sldId id="284" r:id="rId9"/>
    <p:sldId id="281" r:id="rId10"/>
    <p:sldId id="287" r:id="rId11"/>
    <p:sldId id="283" r:id="rId12"/>
    <p:sldId id="285" r:id="rId13"/>
    <p:sldId id="275" r:id="rId14"/>
    <p:sldId id="272" r:id="rId15"/>
    <p:sldId id="280" r:id="rId16"/>
    <p:sldId id="270" r:id="rId17"/>
    <p:sldId id="262" r:id="rId18"/>
    <p:sldId id="271" r:id="rId19"/>
    <p:sldId id="273"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B41"/>
    <a:srgbClr val="00FF99"/>
    <a:srgbClr val="FFFFFF"/>
    <a:srgbClr val="66FFFF"/>
    <a:srgbClr val="33CC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651CB-394E-4775-B8BF-11817060ED1D}" type="datetimeFigureOut">
              <a:rPr lang="en-US" smtClean="0"/>
              <a:pPr/>
              <a:t>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DB5F5-8625-4586-B342-39C5C7D3AE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96DB5F5-8625-4586-B342-39C5C7D3AE58}"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6DB5F5-8625-4586-B342-39C5C7D3AE58}" type="slidenum">
              <a:rPr lang="en-US" smtClean="0"/>
              <a:pPr/>
              <a:t>18</a:t>
            </a:fld>
            <a:endParaRPr lang="en-US"/>
          </a:p>
        </p:txBody>
      </p:sp>
    </p:spTree>
    <p:extLst>
      <p:ext uri="{BB962C8B-B14F-4D97-AF65-F5344CB8AC3E}">
        <p14:creationId xmlns:p14="http://schemas.microsoft.com/office/powerpoint/2010/main" val="3277763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339BF7B8-55DA-44E4-A7FF-0550B7228041}" type="datetimeFigureOut">
              <a:rPr lang="en-US" smtClean="0"/>
              <a:pPr/>
              <a:t>1/11/2021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6286575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41557968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416115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9471361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067344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938970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426535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3526764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41206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327601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562519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19937382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s-ES" altLang="en-US"/>
          </a:p>
        </p:txBody>
      </p:sp>
      <p:sp>
        <p:nvSpPr>
          <p:cNvPr id="8" name="Footer Placeholder 7"/>
          <p:cNvSpPr>
            <a:spLocks noGrp="1"/>
          </p:cNvSpPr>
          <p:nvPr>
            <p:ph type="ftr" sz="quarter" idx="11"/>
          </p:nvPr>
        </p:nvSpPr>
        <p:spPr/>
        <p:txBody>
          <a:bodyPr/>
          <a:lstStyle/>
          <a:p>
            <a:endParaRPr lang="es-ES" altLang="en-US"/>
          </a:p>
        </p:txBody>
      </p:sp>
      <p:sp>
        <p:nvSpPr>
          <p:cNvPr id="9" name="Slide Number Placeholder 8"/>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403079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s-ES" altLang="en-US"/>
          </a:p>
        </p:txBody>
      </p:sp>
      <p:sp>
        <p:nvSpPr>
          <p:cNvPr id="4" name="Footer Placeholder 3"/>
          <p:cNvSpPr>
            <a:spLocks noGrp="1"/>
          </p:cNvSpPr>
          <p:nvPr>
            <p:ph type="ftr" sz="quarter" idx="11"/>
          </p:nvPr>
        </p:nvSpPr>
        <p:spPr/>
        <p:txBody>
          <a:bodyPr/>
          <a:lstStyle/>
          <a:p>
            <a:endParaRPr lang="es-ES" altLang="en-US"/>
          </a:p>
        </p:txBody>
      </p:sp>
      <p:sp>
        <p:nvSpPr>
          <p:cNvPr id="5" name="Slide Number Placeholder 4"/>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2701148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endParaRPr lang="es-ES" altLang="en-US"/>
          </a:p>
        </p:txBody>
      </p:sp>
      <p:sp>
        <p:nvSpPr>
          <p:cNvPr id="3" name="Footer Placeholder 2"/>
          <p:cNvSpPr>
            <a:spLocks noGrp="1"/>
          </p:cNvSpPr>
          <p:nvPr>
            <p:ph type="ftr" sz="quarter" idx="11"/>
          </p:nvPr>
        </p:nvSpPr>
        <p:spPr/>
        <p:txBody>
          <a:bodyPr/>
          <a:lstStyle/>
          <a:p>
            <a:endParaRPr lang="es-ES" altLang="en-US"/>
          </a:p>
        </p:txBody>
      </p:sp>
      <p:sp>
        <p:nvSpPr>
          <p:cNvPr id="4" name="Slide Number Placeholder 3"/>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0514690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38643357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298B24F7-05D7-4CA4-AAF7-8E5F61846034}" type="slidenum">
              <a:rPr lang="en-US" smtClean="0"/>
              <a:pPr/>
              <a:t>‹#›</a:t>
            </a:fld>
            <a:endParaRPr lang="en-US"/>
          </a:p>
        </p:txBody>
      </p:sp>
    </p:spTree>
    <p:extLst>
      <p:ext uri="{BB962C8B-B14F-4D97-AF65-F5344CB8AC3E}">
        <p14:creationId xmlns:p14="http://schemas.microsoft.com/office/powerpoint/2010/main" val="265913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s-ES" alt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lt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8B24F7-05D7-4CA4-AAF7-8E5F61846034}" type="slidenum">
              <a:rPr lang="en-US" smtClean="0"/>
              <a:pPr/>
              <a:t>‹#›</a:t>
            </a:fld>
            <a:endParaRPr lang="en-US"/>
          </a:p>
        </p:txBody>
      </p:sp>
    </p:spTree>
    <p:extLst>
      <p:ext uri="{BB962C8B-B14F-4D97-AF65-F5344CB8AC3E}">
        <p14:creationId xmlns:p14="http://schemas.microsoft.com/office/powerpoint/2010/main" val="2427311863"/>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wCT3HxKgcWH2ELXxDRCZXgJMuShO5F71/view?usp=sharing" TargetMode="External"/><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pNmn2JvovKscOQShL7_dzrzI2GJFt5G0/view?usp=sharing"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73380" cy="6858000"/>
          </a:xfrm>
          <a:prstGeom prst="rect">
            <a:avLst/>
          </a:prstGeom>
        </p:spPr>
      </p:pic>
      <p:sp>
        <p:nvSpPr>
          <p:cNvPr id="6" name="TextBox 5"/>
          <p:cNvSpPr txBox="1"/>
          <p:nvPr/>
        </p:nvSpPr>
        <p:spPr>
          <a:xfrm>
            <a:off x="1" y="0"/>
            <a:ext cx="4932039" cy="6740307"/>
          </a:xfrm>
          <a:prstGeom prst="rect">
            <a:avLst/>
          </a:prstGeom>
          <a:noFill/>
        </p:spPr>
        <p:txBody>
          <a:bodyPr wrap="square" rtlCol="0">
            <a:spAutoFit/>
          </a:bodyPr>
          <a:lstStyle/>
          <a:p>
            <a:endParaRPr lang="en-US" b="1" i="1" dirty="0" smtClean="0">
              <a:solidFill>
                <a:schemeClr val="accent1">
                  <a:lumMod val="40000"/>
                  <a:lumOff val="60000"/>
                </a:schemeClr>
              </a:solidFill>
              <a:latin typeface="Georgia" panose="02040502050405020303" pitchFamily="18" charset="0"/>
            </a:endParaRPr>
          </a:p>
          <a:p>
            <a:r>
              <a:rPr lang="en-US" b="1" i="1" dirty="0" smtClean="0">
                <a:solidFill>
                  <a:schemeClr val="accent1">
                    <a:lumMod val="40000"/>
                    <a:lumOff val="60000"/>
                  </a:schemeClr>
                </a:solidFill>
                <a:latin typeface="Georgia" panose="02040502050405020303" pitchFamily="18" charset="0"/>
              </a:rPr>
              <a:t>By:-        </a:t>
            </a:r>
            <a:endParaRPr lang="en-US" b="1" i="1" dirty="0">
              <a:solidFill>
                <a:schemeClr val="accent1">
                  <a:lumMod val="40000"/>
                  <a:lumOff val="60000"/>
                </a:schemeClr>
              </a:solidFill>
              <a:latin typeface="Georgia" panose="02040502050405020303" pitchFamily="18" charset="0"/>
            </a:endParaRPr>
          </a:p>
          <a:p>
            <a:r>
              <a:rPr lang="en-US" b="1" i="1" dirty="0" smtClean="0">
                <a:solidFill>
                  <a:schemeClr val="accent1">
                    <a:lumMod val="40000"/>
                    <a:lumOff val="60000"/>
                  </a:schemeClr>
                </a:solidFill>
                <a:latin typeface="Georgia" panose="02040502050405020303" pitchFamily="18" charset="0"/>
              </a:rPr>
              <a:t>        Mohd. Faizan    (00696203617)</a:t>
            </a:r>
          </a:p>
          <a:p>
            <a:endParaRPr lang="en-US" b="1" i="1" dirty="0" smtClean="0">
              <a:solidFill>
                <a:schemeClr val="accent1">
                  <a:lumMod val="40000"/>
                  <a:lumOff val="60000"/>
                </a:schemeClr>
              </a:solidFill>
              <a:latin typeface="Georgia" panose="02040502050405020303" pitchFamily="18" charset="0"/>
            </a:endParaRPr>
          </a:p>
          <a:p>
            <a:r>
              <a:rPr lang="en-US" b="1" i="1" dirty="0">
                <a:solidFill>
                  <a:schemeClr val="accent1">
                    <a:lumMod val="40000"/>
                    <a:lumOff val="60000"/>
                  </a:schemeClr>
                </a:solidFill>
                <a:latin typeface="Georgia" panose="02040502050405020303" pitchFamily="18" charset="0"/>
              </a:rPr>
              <a:t> </a:t>
            </a:r>
            <a:r>
              <a:rPr lang="en-US" b="1" i="1" dirty="0" smtClean="0">
                <a:solidFill>
                  <a:schemeClr val="accent1">
                    <a:lumMod val="40000"/>
                    <a:lumOff val="60000"/>
                  </a:schemeClr>
                </a:solidFill>
                <a:latin typeface="Georgia" panose="02040502050405020303" pitchFamily="18" charset="0"/>
              </a:rPr>
              <a:t>      Gaurav                (41196203617)</a:t>
            </a:r>
          </a:p>
          <a:p>
            <a:endParaRPr lang="en-US" b="1" i="1" dirty="0" smtClean="0">
              <a:solidFill>
                <a:schemeClr val="accent1">
                  <a:lumMod val="40000"/>
                  <a:lumOff val="60000"/>
                </a:schemeClr>
              </a:solidFill>
              <a:latin typeface="Georgia" panose="02040502050405020303" pitchFamily="18" charset="0"/>
            </a:endParaRPr>
          </a:p>
          <a:p>
            <a:r>
              <a:rPr lang="en-US" b="1" i="1" dirty="0">
                <a:solidFill>
                  <a:schemeClr val="accent1">
                    <a:lumMod val="40000"/>
                    <a:lumOff val="60000"/>
                  </a:schemeClr>
                </a:solidFill>
                <a:latin typeface="Georgia" panose="02040502050405020303" pitchFamily="18" charset="0"/>
              </a:rPr>
              <a:t> </a:t>
            </a:r>
            <a:r>
              <a:rPr lang="en-US" b="1" i="1" dirty="0" smtClean="0">
                <a:solidFill>
                  <a:schemeClr val="accent1">
                    <a:lumMod val="40000"/>
                    <a:lumOff val="60000"/>
                  </a:schemeClr>
                </a:solidFill>
                <a:latin typeface="Georgia" panose="02040502050405020303" pitchFamily="18" charset="0"/>
              </a:rPr>
              <a:t>      Akshit Gupta     (41296203617)</a:t>
            </a:r>
          </a:p>
          <a:p>
            <a:endParaRPr lang="en-US" b="1" i="1" dirty="0" smtClean="0">
              <a:solidFill>
                <a:schemeClr val="accent1">
                  <a:lumMod val="40000"/>
                  <a:lumOff val="60000"/>
                </a:schemeClr>
              </a:solidFill>
              <a:latin typeface="Georgia" panose="02040502050405020303" pitchFamily="18" charset="0"/>
            </a:endParaRPr>
          </a:p>
          <a:p>
            <a:r>
              <a:rPr lang="en-US" b="1" i="1" dirty="0">
                <a:solidFill>
                  <a:schemeClr val="accent1">
                    <a:lumMod val="40000"/>
                    <a:lumOff val="60000"/>
                  </a:schemeClr>
                </a:solidFill>
                <a:latin typeface="Georgia" panose="02040502050405020303" pitchFamily="18" charset="0"/>
              </a:rPr>
              <a:t> </a:t>
            </a:r>
            <a:r>
              <a:rPr lang="en-US" b="1" i="1" dirty="0" smtClean="0">
                <a:solidFill>
                  <a:schemeClr val="accent1">
                    <a:lumMod val="40000"/>
                    <a:lumOff val="60000"/>
                  </a:schemeClr>
                </a:solidFill>
                <a:latin typeface="Georgia" panose="02040502050405020303" pitchFamily="18" charset="0"/>
              </a:rPr>
              <a:t>     Dhruv Parasher  (41596203617)</a:t>
            </a:r>
          </a:p>
          <a:p>
            <a:r>
              <a:rPr lang="en-US" i="1" dirty="0">
                <a:solidFill>
                  <a:schemeClr val="accent1">
                    <a:lumMod val="40000"/>
                    <a:lumOff val="60000"/>
                  </a:schemeClr>
                </a:solidFill>
                <a:latin typeface="Georgia" panose="02040502050405020303" pitchFamily="18" charset="0"/>
              </a:rPr>
              <a:t> </a:t>
            </a:r>
            <a:endParaRPr lang="en-US" i="1" dirty="0" smtClean="0">
              <a:solidFill>
                <a:schemeClr val="accent1">
                  <a:lumMod val="40000"/>
                  <a:lumOff val="60000"/>
                </a:schemeClr>
              </a:solidFill>
              <a:latin typeface="Georgia" panose="02040502050405020303" pitchFamily="18" charset="0"/>
            </a:endParaRPr>
          </a:p>
          <a:p>
            <a:r>
              <a:rPr lang="en-US" i="1" dirty="0" smtClean="0">
                <a:solidFill>
                  <a:schemeClr val="accent1">
                    <a:lumMod val="40000"/>
                    <a:lumOff val="60000"/>
                  </a:schemeClr>
                </a:solidFill>
                <a:latin typeface="Georgia" panose="02040502050405020303" pitchFamily="18" charset="0"/>
              </a:rPr>
              <a:t> </a:t>
            </a:r>
          </a:p>
          <a:p>
            <a:endParaRPr lang="en-US" i="1" dirty="0">
              <a:solidFill>
                <a:schemeClr val="accent1">
                  <a:lumMod val="40000"/>
                  <a:lumOff val="60000"/>
                </a:schemeClr>
              </a:solidFill>
              <a:latin typeface="Georgia" panose="02040502050405020303" pitchFamily="18" charset="0"/>
            </a:endParaRPr>
          </a:p>
          <a:p>
            <a:endParaRPr lang="en-US" i="1" dirty="0" smtClean="0">
              <a:solidFill>
                <a:schemeClr val="accent1">
                  <a:lumMod val="40000"/>
                  <a:lumOff val="60000"/>
                </a:schemeClr>
              </a:solidFill>
              <a:latin typeface="Georgia" panose="02040502050405020303" pitchFamily="18" charset="0"/>
            </a:endParaRPr>
          </a:p>
          <a:p>
            <a:endParaRPr lang="en-US" i="1" dirty="0" smtClean="0">
              <a:solidFill>
                <a:schemeClr val="accent1">
                  <a:lumMod val="40000"/>
                  <a:lumOff val="60000"/>
                </a:schemeClr>
              </a:solidFill>
              <a:latin typeface="Georgia" panose="02040502050405020303" pitchFamily="18" charset="0"/>
            </a:endParaRPr>
          </a:p>
          <a:p>
            <a:endParaRPr lang="en-US" sz="4000" i="1" dirty="0">
              <a:solidFill>
                <a:schemeClr val="accent1">
                  <a:lumMod val="40000"/>
                  <a:lumOff val="60000"/>
                </a:schemeClr>
              </a:solidFill>
              <a:latin typeface="Georgia" panose="02040502050405020303" pitchFamily="18" charset="0"/>
            </a:endParaRPr>
          </a:p>
          <a:p>
            <a:endParaRPr lang="en-US" sz="4000" i="1" dirty="0" smtClean="0">
              <a:solidFill>
                <a:schemeClr val="accent1">
                  <a:lumMod val="40000"/>
                  <a:lumOff val="60000"/>
                </a:schemeClr>
              </a:solidFill>
              <a:latin typeface="Georgia" panose="02040502050405020303" pitchFamily="18" charset="0"/>
            </a:endParaRPr>
          </a:p>
          <a:p>
            <a:endParaRPr lang="en-US" sz="2000" i="1" dirty="0" smtClean="0">
              <a:solidFill>
                <a:schemeClr val="accent1">
                  <a:lumMod val="40000"/>
                  <a:lumOff val="60000"/>
                </a:schemeClr>
              </a:solidFill>
              <a:latin typeface="Georgia" panose="02040502050405020303" pitchFamily="18" charset="0"/>
            </a:endParaRPr>
          </a:p>
          <a:p>
            <a:endParaRPr lang="en-US" sz="2000" i="1" dirty="0">
              <a:solidFill>
                <a:schemeClr val="accent1">
                  <a:lumMod val="40000"/>
                  <a:lumOff val="60000"/>
                </a:schemeClr>
              </a:solidFill>
              <a:latin typeface="Georgia" panose="02040502050405020303" pitchFamily="18" charset="0"/>
            </a:endParaRPr>
          </a:p>
          <a:p>
            <a:endParaRPr lang="en-US" sz="2000" i="1" dirty="0" smtClean="0">
              <a:solidFill>
                <a:schemeClr val="accent1">
                  <a:lumMod val="40000"/>
                  <a:lumOff val="60000"/>
                </a:schemeClr>
              </a:solidFill>
              <a:latin typeface="Georgia" panose="02040502050405020303" pitchFamily="18" charset="0"/>
            </a:endParaRPr>
          </a:p>
          <a:p>
            <a:r>
              <a:rPr lang="en-US" sz="2000" i="1" dirty="0" smtClean="0">
                <a:solidFill>
                  <a:schemeClr val="accent1">
                    <a:lumMod val="40000"/>
                    <a:lumOff val="60000"/>
                  </a:schemeClr>
                </a:solidFill>
                <a:latin typeface="Georgia" panose="02040502050405020303" pitchFamily="18" charset="0"/>
              </a:rPr>
              <a:t>                 In Guidance of </a:t>
            </a:r>
          </a:p>
          <a:p>
            <a:r>
              <a:rPr lang="en-US" sz="2000" b="1" i="1" dirty="0" smtClean="0">
                <a:solidFill>
                  <a:schemeClr val="accent1">
                    <a:lumMod val="40000"/>
                    <a:lumOff val="60000"/>
                  </a:schemeClr>
                </a:solidFill>
                <a:latin typeface="Georgia" panose="02040502050405020303" pitchFamily="18" charset="0"/>
              </a:rPr>
              <a:t>        </a:t>
            </a:r>
            <a:r>
              <a:rPr lang="en-US" sz="2000" b="1" i="1" u="sng" dirty="0" smtClean="0">
                <a:solidFill>
                  <a:schemeClr val="accent1">
                    <a:lumMod val="40000"/>
                    <a:lumOff val="60000"/>
                  </a:schemeClr>
                </a:solidFill>
                <a:latin typeface="Georgia" panose="02040502050405020303" pitchFamily="18" charset="0"/>
              </a:rPr>
              <a:t>Dr. Deepak Bhardwaj</a:t>
            </a:r>
            <a:endParaRPr lang="en-US" sz="2000" b="1" i="1" u="sng" dirty="0">
              <a:solidFill>
                <a:schemeClr val="accent1">
                  <a:lumMod val="40000"/>
                  <a:lumOff val="60000"/>
                </a:schemeClr>
              </a:solidFill>
              <a:latin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8487" t="22183" r="32091" b="6875"/>
          <a:stretch/>
        </p:blipFill>
        <p:spPr bwMode="auto">
          <a:xfrm>
            <a:off x="971600" y="476672"/>
            <a:ext cx="7416824" cy="6028491"/>
          </a:xfrm>
          <a:prstGeom prst="rect">
            <a:avLst/>
          </a:prstGeom>
          <a:ln w="88900" cap="sq" cmpd="thickThin">
            <a:solidFill>
              <a:srgbClr val="000000"/>
            </a:solidFill>
            <a:prstDash val="solid"/>
            <a:miter lim="800000"/>
          </a:ln>
          <a:effectLst>
            <a:innerShdw blurRad="76200">
              <a:srgbClr val="000000"/>
            </a:innerShdw>
            <a:softEdge rad="50800"/>
          </a:effectLst>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5185" t="9541" r="458" b="5207"/>
          <a:stretch/>
        </p:blipFill>
        <p:spPr>
          <a:xfrm>
            <a:off x="0" y="1124744"/>
            <a:ext cx="9173669" cy="4608512"/>
          </a:xfrm>
          <a:prstGeom prst="rect">
            <a:avLst/>
          </a:prstGeom>
        </p:spPr>
      </p:pic>
      <p:sp>
        <p:nvSpPr>
          <p:cNvPr id="3" name="Rectangle 2"/>
          <p:cNvSpPr/>
          <p:nvPr/>
        </p:nvSpPr>
        <p:spPr>
          <a:xfrm>
            <a:off x="3059813" y="5733256"/>
            <a:ext cx="3054041" cy="381130"/>
          </a:xfrm>
          <a:prstGeom prst="rect">
            <a:avLst/>
          </a:prstGeom>
        </p:spPr>
        <p:txBody>
          <a:bodyPr wrap="none">
            <a:spAutoFit/>
          </a:bodyPr>
          <a:lstStyle/>
          <a:p>
            <a:pPr algn="ctr">
              <a:lnSpc>
                <a:spcPct val="153000"/>
              </a:lnSpc>
              <a:spcAft>
                <a:spcPts val="0"/>
              </a:spcAft>
            </a:pPr>
            <a:r>
              <a:rPr lang="en-US" sz="1400" dirty="0" smtClean="0">
                <a:solidFill>
                  <a:schemeClr val="accent2">
                    <a:lumMod val="75000"/>
                  </a:schemeClr>
                </a:solidFill>
                <a:latin typeface="Georgia" panose="02040502050405020303" pitchFamily="18" charset="0"/>
                <a:ea typeface="Georgia" panose="02040502050405020303" pitchFamily="18" charset="0"/>
                <a:cs typeface="Georgia" panose="02040502050405020303" pitchFamily="18" charset="0"/>
              </a:rPr>
              <a:t>(</a:t>
            </a: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Average Mileage vs  Count  of  Car </a:t>
            </a: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a:t>
            </a:r>
            <a:endParaRPr lang="en-IN" sz="1400" dirty="0">
              <a:solidFill>
                <a:schemeClr val="accent1">
                  <a:lumMod val="40000"/>
                  <a:lumOff val="60000"/>
                </a:schemeClr>
              </a:solidFill>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5066" t="9541" r="442" b="5207"/>
          <a:stretch/>
        </p:blipFill>
        <p:spPr>
          <a:xfrm>
            <a:off x="0" y="1124744"/>
            <a:ext cx="9144000" cy="4608512"/>
          </a:xfrm>
          <a:prstGeom prst="rect">
            <a:avLst/>
          </a:prstGeom>
        </p:spPr>
      </p:pic>
      <p:sp>
        <p:nvSpPr>
          <p:cNvPr id="4" name="Rectangle 3"/>
          <p:cNvSpPr/>
          <p:nvPr/>
        </p:nvSpPr>
        <p:spPr>
          <a:xfrm>
            <a:off x="3707904" y="5661248"/>
            <a:ext cx="2666114" cy="463653"/>
          </a:xfrm>
          <a:prstGeom prst="rect">
            <a:avLst/>
          </a:prstGeom>
        </p:spPr>
        <p:txBody>
          <a:bodyPr wrap="none">
            <a:spAutoFit/>
          </a:bodyPr>
          <a:lstStyle/>
          <a:p>
            <a:pPr algn="ctr">
              <a:lnSpc>
                <a:spcPct val="153000"/>
              </a:lnSpc>
              <a:spcAft>
                <a:spcPts val="0"/>
              </a:spcAft>
            </a:pPr>
            <a:r>
              <a:rPr lang="en-US" dirty="0" smtClean="0">
                <a:solidFill>
                  <a:schemeClr val="accent2">
                    <a:lumMod val="75000"/>
                  </a:schemeClr>
                </a:solidFill>
                <a:latin typeface="Georgia" panose="02040502050405020303" pitchFamily="18" charset="0"/>
                <a:ea typeface="Georgia" panose="02040502050405020303" pitchFamily="18" charset="0"/>
                <a:cs typeface="Georgia" panose="02040502050405020303" pitchFamily="18" charset="0"/>
              </a:rPr>
              <a:t>(</a:t>
            </a:r>
            <a:r>
              <a:rPr lang="en-US"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Count  </a:t>
            </a:r>
            <a:r>
              <a:rPr lang="en-US"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of  </a:t>
            </a:r>
            <a:r>
              <a:rPr lang="en-US"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Car vs Price </a:t>
            </a:r>
            <a:r>
              <a:rPr lang="en-US"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a:t>
            </a:r>
            <a:endParaRPr lang="en-IN"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899592" y="116632"/>
            <a:ext cx="734481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n w="0"/>
                <a:solidFill>
                  <a:srgbClr val="FF0000"/>
                </a:solidFill>
                <a:effectLst>
                  <a:outerShdw blurRad="38100" dist="19050" dir="2700000" algn="tl" rotWithShape="0">
                    <a:schemeClr val="dk1">
                      <a:alpha val="40000"/>
                    </a:schemeClr>
                  </a:outerShdw>
                </a:effectLst>
                <a:latin typeface="Georgia" panose="02040502050405020303" pitchFamily="18" charset="0"/>
                <a:hlinkClick r:id="rId3"/>
              </a:rPr>
              <a:t>California</a:t>
            </a:r>
            <a:r>
              <a:rPr lang="en-IN" sz="3200" b="1" dirty="0" smtClean="0">
                <a:ln w="0"/>
                <a:solidFill>
                  <a:srgbClr val="FF0000"/>
                </a:solidFill>
                <a:effectLst>
                  <a:outerShdw blurRad="38100" dist="19050" dir="2700000" algn="tl" rotWithShape="0">
                    <a:schemeClr val="dk1">
                      <a:alpha val="40000"/>
                    </a:schemeClr>
                  </a:outerShdw>
                </a:effectLst>
                <a:latin typeface="Georgia" panose="02040502050405020303" pitchFamily="18" charset="0"/>
                <a:hlinkClick r:id="rId3"/>
              </a:rPr>
              <a:t> Housing Prediction</a:t>
            </a:r>
            <a:endParaRPr lang="en-IN" sz="3200" b="1" dirty="0">
              <a:ln w="0"/>
              <a:solidFill>
                <a:srgbClr val="FF0000"/>
              </a:solidFill>
              <a:effectLst>
                <a:outerShdw blurRad="38100" dist="19050" dir="2700000" algn="tl" rotWithShape="0">
                  <a:schemeClr val="dk1">
                    <a:alpha val="40000"/>
                  </a:schemeClr>
                </a:outerShdw>
              </a:effectLst>
              <a:latin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5067" t="9542" r="292" b="6652"/>
          <a:stretch/>
        </p:blipFill>
        <p:spPr>
          <a:xfrm>
            <a:off x="0" y="1628800"/>
            <a:ext cx="9144000" cy="4176464"/>
          </a:xfrm>
          <a:prstGeom prst="rect">
            <a:avLst/>
          </a:prstGeom>
        </p:spPr>
      </p:pic>
      <p:sp>
        <p:nvSpPr>
          <p:cNvPr id="3" name="Rectangle 2"/>
          <p:cNvSpPr/>
          <p:nvPr/>
        </p:nvSpPr>
        <p:spPr>
          <a:xfrm>
            <a:off x="1799691" y="476672"/>
            <a:ext cx="5544616" cy="584775"/>
          </a:xfrm>
          <a:prstGeom prst="rect">
            <a:avLst/>
          </a:prstGeom>
        </p:spPr>
        <p:txBody>
          <a:bodyPr wrap="square">
            <a:spAutoFit/>
          </a:bodyPr>
          <a:lstStyle/>
          <a:p>
            <a:pPr algn="ctr"/>
            <a:r>
              <a:rPr lang="en-IN" sz="3200" b="1" dirty="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rPr>
              <a:t>Visualization On Tableau</a:t>
            </a:r>
          </a:p>
        </p:txBody>
      </p:sp>
      <p:sp>
        <p:nvSpPr>
          <p:cNvPr id="4" name="Rectangle 3"/>
          <p:cNvSpPr/>
          <p:nvPr/>
        </p:nvSpPr>
        <p:spPr>
          <a:xfrm>
            <a:off x="3067421" y="5805264"/>
            <a:ext cx="3009157" cy="381130"/>
          </a:xfrm>
          <a:prstGeom prst="rect">
            <a:avLst/>
          </a:prstGeom>
        </p:spPr>
        <p:txBody>
          <a:bodyPr wrap="none">
            <a:spAutoFit/>
          </a:bodyPr>
          <a:lstStyle/>
          <a:p>
            <a:pPr algn="ctr">
              <a:lnSpc>
                <a:spcPct val="153000"/>
              </a:lnSpc>
              <a:spcAft>
                <a:spcPts val="0"/>
              </a:spcAft>
            </a:pP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(Population w.r.t  Ocean Proximity)</a:t>
            </a:r>
            <a:endParaRPr lang="en-IN" sz="1400" dirty="0">
              <a:solidFill>
                <a:schemeClr val="accent1">
                  <a:lumMod val="40000"/>
                  <a:lumOff val="60000"/>
                </a:schemeClr>
              </a:solidFill>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15878" t="10987" r="442" b="5207"/>
          <a:stretch/>
        </p:blipFill>
        <p:spPr>
          <a:xfrm>
            <a:off x="0" y="1124744"/>
            <a:ext cx="9144000" cy="4608512"/>
          </a:xfrm>
          <a:prstGeom prst="rect">
            <a:avLst/>
          </a:prstGeom>
        </p:spPr>
      </p:pic>
      <p:sp>
        <p:nvSpPr>
          <p:cNvPr id="3" name="Rectangle 2"/>
          <p:cNvSpPr/>
          <p:nvPr/>
        </p:nvSpPr>
        <p:spPr>
          <a:xfrm>
            <a:off x="2268324" y="5705578"/>
            <a:ext cx="4607352" cy="381130"/>
          </a:xfrm>
          <a:prstGeom prst="rect">
            <a:avLst/>
          </a:prstGeom>
        </p:spPr>
        <p:txBody>
          <a:bodyPr wrap="none">
            <a:spAutoFit/>
          </a:bodyPr>
          <a:lstStyle/>
          <a:p>
            <a:pPr algn="ctr">
              <a:lnSpc>
                <a:spcPct val="153000"/>
              </a:lnSpc>
              <a:spcAft>
                <a:spcPts val="0"/>
              </a:spcAft>
            </a:pP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(Housing Median Age vs </a:t>
            </a: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Average </a:t>
            </a: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Median House Value </a:t>
            </a: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a:t>
            </a:r>
            <a:endParaRPr lang="en-IN" sz="1400" dirty="0">
              <a:solidFill>
                <a:schemeClr val="accent1">
                  <a:lumMod val="40000"/>
                  <a:lumOff val="60000"/>
                </a:schemeClr>
              </a:solidFill>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95536" y="478052"/>
            <a:ext cx="8305634" cy="3762887"/>
          </a:xfrm>
          <a:prstGeom prst="rect">
            <a:avLst/>
          </a:prstGeom>
          <a:noFill/>
          <a:ln w="9525">
            <a:noFill/>
            <a:miter lim="800000"/>
            <a:headEnd/>
            <a:tailEnd/>
          </a:ln>
          <a:effectLst/>
        </p:spPr>
        <p:txBody>
          <a:bodyPr vert="horz" wrap="square" lIns="339618" tIns="7935"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900" b="1" i="1" strike="noStrike" cap="none" normalizeH="0" baseline="0" dirty="0" smtClean="0">
                <a:ln>
                  <a:noFill/>
                </a:ln>
                <a:solidFill>
                  <a:schemeClr val="accent1">
                    <a:lumMod val="60000"/>
                    <a:lumOff val="40000"/>
                  </a:schemeClr>
                </a:solidFill>
                <a:effectLst/>
                <a:latin typeface="Georgia" panose="02040502050405020303" pitchFamily="18" charset="0"/>
                <a:ea typeface="Arial" pitchFamily="34" charset="0"/>
                <a:cs typeface="Arial" pitchFamily="34" charset="0"/>
              </a:rPr>
              <a:t>ADVANTAGES OF DATA PREDICTION MODEL</a:t>
            </a:r>
            <a:endParaRPr kumimoji="0" lang="en-US" sz="2900" b="0" i="1" strike="noStrike" cap="none" normalizeH="0" baseline="0" dirty="0" smtClean="0">
              <a:ln>
                <a:noFill/>
              </a:ln>
              <a:solidFill>
                <a:schemeClr val="accent1">
                  <a:lumMod val="60000"/>
                  <a:lumOff val="40000"/>
                </a:schemeClr>
              </a:solidFill>
              <a:effectLst/>
              <a:latin typeface="Georgia" panose="02040502050405020303" pitchFamily="18" charset="0"/>
              <a:ea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2800" b="0" i="0"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600" b="0" i="1"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rPr>
              <a:t>Smarter detection</a:t>
            </a:r>
            <a:endParaRPr kumimoji="0" lang="en-US" sz="2600" b="0" i="1"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600" b="0" i="1"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rPr>
              <a:t>Prioritize workloads</a:t>
            </a:r>
            <a:endParaRPr kumimoji="0" lang="en-US" sz="2600" b="0" i="1"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600" b="0" i="1"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rPr>
              <a:t>Monitor progress </a:t>
            </a:r>
            <a:endParaRPr kumimoji="0" lang="en-US" sz="2600" b="0" i="1"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600" b="0" i="1"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rPr>
              <a:t>Detect patterns to initiate action</a:t>
            </a:r>
            <a:endParaRPr kumimoji="0" lang="en-US" sz="2600" b="0" i="1"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600" b="0" i="1"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rPr>
              <a:t>Aggregate and correlate information</a:t>
            </a:r>
            <a:endParaRPr kumimoji="0" lang="en-US" sz="2600" b="0" i="1"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600" b="0" i="1" u="none" strike="noStrike" cap="none" normalizeH="0" baseline="0" dirty="0" smtClean="0">
                <a:ln>
                  <a:noFill/>
                </a:ln>
                <a:solidFill>
                  <a:schemeClr val="tx2">
                    <a:lumMod val="60000"/>
                    <a:lumOff val="40000"/>
                  </a:schemeClr>
                </a:solidFill>
                <a:effectLst/>
                <a:latin typeface="Comic Sans MS" pitchFamily="66" charset="0"/>
                <a:ea typeface="Times New Roman" pitchFamily="18" charset="0"/>
                <a:cs typeface="Times New Roman" pitchFamily="18" charset="0"/>
              </a:rPr>
              <a:t>Optimize processes and performance</a:t>
            </a:r>
            <a:endParaRPr kumimoji="0" lang="en-US" sz="2600" b="0" i="1"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p:txBody>
      </p:sp>
      <p:pic>
        <p:nvPicPr>
          <p:cNvPr id="26628" name="Picture 4" descr="Predictive Modeling: Picking the Best Model | by Kailey Smith | Towards Data  Science"/>
          <p:cNvPicPr>
            <a:picLocks noChangeAspect="1" noChangeArrowheads="1"/>
          </p:cNvPicPr>
          <p:nvPr/>
        </p:nvPicPr>
        <p:blipFill>
          <a:blip r:embed="rId2" cstate="print"/>
          <a:srcRect/>
          <a:stretch>
            <a:fillRect/>
          </a:stretch>
        </p:blipFill>
        <p:spPr bwMode="auto">
          <a:xfrm>
            <a:off x="5796136" y="4437112"/>
            <a:ext cx="2905034" cy="1936689"/>
          </a:xfrm>
          <a:prstGeom prst="rect">
            <a:avLst/>
          </a:prstGeom>
          <a:solidFill>
            <a:srgbClr val="FFFFFF">
              <a:shade val="85000"/>
            </a:srgbClr>
          </a:solidFill>
          <a:ln w="190500" cap="sq">
            <a:solidFill>
              <a:srgbClr val="FFFFFF"/>
            </a:solidFill>
            <a:miter lim="800000"/>
          </a:ln>
          <a:effectLst>
            <a:glow rad="139700">
              <a:schemeClr val="accent1">
                <a:satMod val="175000"/>
                <a:alpha val="40000"/>
              </a:schemeClr>
            </a:glow>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ata Science Use Cases - Edureka"/>
          <p:cNvPicPr>
            <a:picLocks noChangeAspect="1" noChangeArrowheads="1"/>
          </p:cNvPicPr>
          <p:nvPr/>
        </p:nvPicPr>
        <p:blipFill>
          <a:blip r:embed="rId2"/>
          <a:srcRect/>
          <a:stretch>
            <a:fillRect/>
          </a:stretch>
        </p:blipFill>
        <p:spPr bwMode="auto">
          <a:xfrm>
            <a:off x="4499992" y="4113891"/>
            <a:ext cx="4368395" cy="2407558"/>
          </a:xfrm>
          <a:prstGeom prst="rect">
            <a:avLst/>
          </a:prstGeom>
          <a:noFill/>
          <a:effectLst>
            <a:glow rad="139700">
              <a:schemeClr val="accent1">
                <a:satMod val="175000"/>
                <a:alpha val="40000"/>
              </a:schemeClr>
            </a:glow>
          </a:effectLst>
        </p:spPr>
      </p:pic>
      <p:sp>
        <p:nvSpPr>
          <p:cNvPr id="3" name="TextBox 2"/>
          <p:cNvSpPr txBox="1"/>
          <p:nvPr/>
        </p:nvSpPr>
        <p:spPr>
          <a:xfrm>
            <a:off x="827584" y="609035"/>
            <a:ext cx="7416824" cy="615553"/>
          </a:xfrm>
          <a:prstGeom prst="rect">
            <a:avLst/>
          </a:prstGeom>
          <a:noFill/>
        </p:spPr>
        <p:txBody>
          <a:bodyPr wrap="square" rtlCol="0">
            <a:spAutoFit/>
          </a:bodyPr>
          <a:lstStyle/>
          <a:p>
            <a:r>
              <a:rPr lang="en-US" sz="3400" b="1" i="1" dirty="0" smtClean="0">
                <a:solidFill>
                  <a:schemeClr val="accent1">
                    <a:lumMod val="60000"/>
                    <a:lumOff val="40000"/>
                  </a:schemeClr>
                </a:solidFill>
                <a:latin typeface="Georgia" panose="02040502050405020303" pitchFamily="18" charset="0"/>
              </a:rPr>
              <a:t>Applications of Data Prediction</a:t>
            </a:r>
            <a:endParaRPr lang="en-US" sz="3400" b="1" i="1" dirty="0">
              <a:solidFill>
                <a:schemeClr val="accent1">
                  <a:lumMod val="60000"/>
                  <a:lumOff val="40000"/>
                </a:schemeClr>
              </a:solidFill>
              <a:latin typeface="Georgia" panose="02040502050405020303" pitchFamily="18" charset="0"/>
            </a:endParaRPr>
          </a:p>
        </p:txBody>
      </p:sp>
      <p:sp>
        <p:nvSpPr>
          <p:cNvPr id="5" name="TextBox 4"/>
          <p:cNvSpPr txBox="1"/>
          <p:nvPr/>
        </p:nvSpPr>
        <p:spPr>
          <a:xfrm>
            <a:off x="827584" y="1624351"/>
            <a:ext cx="7776864" cy="4062651"/>
          </a:xfrm>
          <a:prstGeom prst="rect">
            <a:avLst/>
          </a:prstGeom>
          <a:noFill/>
        </p:spPr>
        <p:txBody>
          <a:bodyPr wrap="square" rtlCol="0">
            <a:spAutoFit/>
          </a:bodyPr>
          <a:lstStyle/>
          <a:p>
            <a:pPr>
              <a:buFont typeface="Wingdings" pitchFamily="2" charset="2"/>
              <a:buChar char="Ø"/>
            </a:pPr>
            <a:r>
              <a:rPr lang="en-IN" sz="2800" dirty="0" smtClean="0">
                <a:solidFill>
                  <a:schemeClr val="tx2">
                    <a:lumMod val="60000"/>
                    <a:lumOff val="40000"/>
                  </a:schemeClr>
                </a:solidFill>
              </a:rPr>
              <a:t>Customer Relationship Management</a:t>
            </a:r>
            <a:endParaRPr lang="en-US" sz="2800" dirty="0" smtClean="0">
              <a:solidFill>
                <a:schemeClr val="tx2">
                  <a:lumMod val="60000"/>
                  <a:lumOff val="40000"/>
                </a:schemeClr>
              </a:solidFill>
            </a:endParaRPr>
          </a:p>
          <a:p>
            <a:pPr>
              <a:buFont typeface="Wingdings" pitchFamily="2" charset="2"/>
              <a:buChar char="Ø"/>
            </a:pPr>
            <a:r>
              <a:rPr lang="en-US" sz="2800" dirty="0" smtClean="0">
                <a:solidFill>
                  <a:schemeClr val="tx2">
                    <a:lumMod val="60000"/>
                    <a:lumOff val="40000"/>
                  </a:schemeClr>
                </a:solidFill>
              </a:rPr>
              <a:t>Identifying </a:t>
            </a:r>
            <a:r>
              <a:rPr lang="en-US" sz="2800" dirty="0">
                <a:solidFill>
                  <a:schemeClr val="tx2">
                    <a:lumMod val="60000"/>
                    <a:lumOff val="40000"/>
                  </a:schemeClr>
                </a:solidFill>
              </a:rPr>
              <a:t>and predicting </a:t>
            </a:r>
            <a:r>
              <a:rPr lang="en-US" sz="2800" dirty="0" smtClean="0">
                <a:solidFill>
                  <a:schemeClr val="tx2">
                    <a:lumMod val="60000"/>
                    <a:lumOff val="40000"/>
                  </a:schemeClr>
                </a:solidFill>
              </a:rPr>
              <a:t>disease.</a:t>
            </a:r>
          </a:p>
          <a:p>
            <a:pPr>
              <a:buFont typeface="Wingdings" pitchFamily="2" charset="2"/>
              <a:buChar char="Ø"/>
            </a:pPr>
            <a:r>
              <a:rPr lang="en-IN" sz="2800" dirty="0" smtClean="0">
                <a:solidFill>
                  <a:schemeClr val="tx2">
                    <a:lumMod val="60000"/>
                    <a:lumOff val="40000"/>
                  </a:schemeClr>
                </a:solidFill>
              </a:rPr>
              <a:t>Predicting Automobiles Future Sale.</a:t>
            </a:r>
            <a:endParaRPr lang="en-US" sz="2800" dirty="0" smtClean="0">
              <a:solidFill>
                <a:schemeClr val="tx2">
                  <a:lumMod val="60000"/>
                  <a:lumOff val="40000"/>
                </a:schemeClr>
              </a:solidFill>
            </a:endParaRPr>
          </a:p>
          <a:p>
            <a:pPr>
              <a:buFont typeface="Wingdings" pitchFamily="2" charset="2"/>
              <a:buChar char="Ø"/>
            </a:pPr>
            <a:r>
              <a:rPr lang="en-US" sz="2800" dirty="0" smtClean="0">
                <a:solidFill>
                  <a:schemeClr val="tx2">
                    <a:lumMod val="60000"/>
                    <a:lumOff val="40000"/>
                  </a:schemeClr>
                </a:solidFill>
              </a:rPr>
              <a:t>Optimizing </a:t>
            </a:r>
            <a:r>
              <a:rPr lang="en-US" sz="2800" dirty="0">
                <a:solidFill>
                  <a:schemeClr val="tx2">
                    <a:lumMod val="60000"/>
                    <a:lumOff val="40000"/>
                  </a:schemeClr>
                </a:solidFill>
              </a:rPr>
              <a:t>shipping routes in </a:t>
            </a:r>
            <a:r>
              <a:rPr lang="en-US" sz="2800" dirty="0" smtClean="0">
                <a:solidFill>
                  <a:schemeClr val="tx2">
                    <a:lumMod val="60000"/>
                    <a:lumOff val="40000"/>
                  </a:schemeClr>
                </a:solidFill>
              </a:rPr>
              <a:t>real-time.</a:t>
            </a:r>
            <a:endParaRPr lang="en-US" sz="2800" dirty="0">
              <a:solidFill>
                <a:schemeClr val="tx2">
                  <a:lumMod val="60000"/>
                  <a:lumOff val="40000"/>
                </a:schemeClr>
              </a:solidFill>
            </a:endParaRPr>
          </a:p>
          <a:p>
            <a:pPr>
              <a:buFont typeface="Wingdings" pitchFamily="2" charset="2"/>
              <a:buChar char="Ø"/>
            </a:pPr>
            <a:r>
              <a:rPr lang="en-US" sz="2800" dirty="0" smtClean="0">
                <a:solidFill>
                  <a:schemeClr val="tx2">
                    <a:lumMod val="60000"/>
                    <a:lumOff val="40000"/>
                  </a:schemeClr>
                </a:solidFill>
              </a:rPr>
              <a:t>Predicting </a:t>
            </a:r>
            <a:r>
              <a:rPr lang="en-US" sz="2800" dirty="0">
                <a:solidFill>
                  <a:schemeClr val="tx2">
                    <a:lumMod val="60000"/>
                    <a:lumOff val="40000"/>
                  </a:schemeClr>
                </a:solidFill>
              </a:rPr>
              <a:t>incarceration </a:t>
            </a:r>
            <a:r>
              <a:rPr lang="en-US" sz="2800" dirty="0" smtClean="0">
                <a:solidFill>
                  <a:schemeClr val="tx2">
                    <a:lumMod val="60000"/>
                    <a:lumOff val="40000"/>
                  </a:schemeClr>
                </a:solidFill>
              </a:rPr>
              <a:t>rates.</a:t>
            </a:r>
          </a:p>
          <a:p>
            <a:r>
              <a:rPr lang="en-US" sz="2800" dirty="0" smtClean="0">
                <a:solidFill>
                  <a:schemeClr val="tx2">
                    <a:lumMod val="60000"/>
                    <a:lumOff val="40000"/>
                  </a:schemeClr>
                </a:solidFill>
              </a:rPr>
              <a:t>    And many more..</a:t>
            </a:r>
            <a:endParaRPr lang="en-US" sz="2800" dirty="0">
              <a:solidFill>
                <a:schemeClr val="tx2">
                  <a:lumMod val="60000"/>
                  <a:lumOff val="40000"/>
                </a:schemeClr>
              </a:solidFill>
            </a:endParaRPr>
          </a:p>
          <a:p>
            <a:r>
              <a:rPr lang="en-US" dirty="0" smtClean="0"/>
              <a:t/>
            </a:r>
            <a:br>
              <a:rPr lang="en-US" dirty="0" smtClean="0"/>
            </a:br>
            <a:r>
              <a:rPr lang="en-US" dirty="0" smtClean="0"/>
              <a:t> </a:t>
            </a:r>
            <a:br>
              <a:rPr lang="en-US" dirty="0" smtClean="0"/>
            </a:br>
            <a:endParaRPr lang="en-US" dirty="0"/>
          </a:p>
          <a:p>
            <a:r>
              <a:rPr lang="en-US" dirty="0" smtClean="0"/>
              <a:t/>
            </a:r>
            <a:br>
              <a:rPr lang="en-US" dirty="0" smtClean="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7094"/>
            <a:ext cx="9144000" cy="5103812"/>
          </a:xfrm>
          <a:prstGeom prst="rect">
            <a:avLst/>
          </a:prstGeom>
        </p:spPr>
      </p:pic>
      <p:sp>
        <p:nvSpPr>
          <p:cNvPr id="3" name="Rectangle 2"/>
          <p:cNvSpPr/>
          <p:nvPr/>
        </p:nvSpPr>
        <p:spPr>
          <a:xfrm>
            <a:off x="2339752" y="188640"/>
            <a:ext cx="568863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rPr>
              <a:t>RESULT  (Forecasting)</a:t>
            </a:r>
            <a:endParaRPr lang="en-IN" sz="2800" b="1" dirty="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endParaRPr>
          </a:p>
        </p:txBody>
      </p:sp>
      <p:sp>
        <p:nvSpPr>
          <p:cNvPr id="4" name="Rectangle 3"/>
          <p:cNvSpPr/>
          <p:nvPr/>
        </p:nvSpPr>
        <p:spPr>
          <a:xfrm>
            <a:off x="3563888" y="6021288"/>
            <a:ext cx="324036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accent1">
                    <a:lumMod val="40000"/>
                    <a:lumOff val="60000"/>
                  </a:schemeClr>
                </a:solidFill>
                <a:latin typeface="Georgia" panose="02040502050405020303" pitchFamily="18" charset="0"/>
              </a:rPr>
              <a:t>[Year vs Average Price (BMW)]</a:t>
            </a:r>
            <a:endParaRPr lang="en-IN" sz="1400" dirty="0">
              <a:solidFill>
                <a:schemeClr val="accent1">
                  <a:lumMod val="40000"/>
                  <a:lumOff val="60000"/>
                </a:schemeClr>
              </a:solidFill>
              <a:latin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6387"/>
            <a:ext cx="9144000" cy="5025225"/>
          </a:xfrm>
          <a:prstGeom prst="rect">
            <a:avLst/>
          </a:prstGeom>
        </p:spPr>
      </p:pic>
      <p:sp>
        <p:nvSpPr>
          <p:cNvPr id="2" name="Rectangle 1"/>
          <p:cNvSpPr/>
          <p:nvPr/>
        </p:nvSpPr>
        <p:spPr>
          <a:xfrm>
            <a:off x="3541109" y="5969352"/>
            <a:ext cx="2061782" cy="381130"/>
          </a:xfrm>
          <a:prstGeom prst="rect">
            <a:avLst/>
          </a:prstGeom>
        </p:spPr>
        <p:txBody>
          <a:bodyPr wrap="none">
            <a:spAutoFit/>
          </a:bodyPr>
          <a:lstStyle/>
          <a:p>
            <a:pPr algn="ctr">
              <a:lnSpc>
                <a:spcPct val="153000"/>
              </a:lnSpc>
              <a:spcAft>
                <a:spcPts val="0"/>
              </a:spcAft>
            </a:pP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(Year vs Average Price )</a:t>
            </a:r>
            <a:endParaRPr lang="en-IN" sz="1400" dirty="0">
              <a:solidFill>
                <a:schemeClr val="accent1">
                  <a:lumMod val="40000"/>
                  <a:lumOff val="60000"/>
                </a:schemeClr>
              </a:solidFill>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9021" y="760532"/>
            <a:ext cx="8246720" cy="769441"/>
          </a:xfrm>
          <a:prstGeom prst="rect">
            <a:avLst/>
          </a:prstGeom>
          <a:noFill/>
        </p:spPr>
        <p:txBody>
          <a:bodyPr wrap="square" rtlCol="0">
            <a:spAutoFit/>
          </a:bodyPr>
          <a:lstStyle/>
          <a:p>
            <a:r>
              <a:rPr lang="en-US" sz="4400" b="1" i="1" dirty="0" smtClean="0">
                <a:solidFill>
                  <a:schemeClr val="accent1">
                    <a:lumMod val="60000"/>
                    <a:lumOff val="40000"/>
                  </a:schemeClr>
                </a:solidFill>
                <a:latin typeface="Georgia" panose="02040502050405020303" pitchFamily="18" charset="0"/>
              </a:rPr>
              <a:t>What is Data Science?..</a:t>
            </a:r>
            <a:endParaRPr lang="en-US" sz="4400" b="1" i="1" dirty="0">
              <a:solidFill>
                <a:schemeClr val="accent1">
                  <a:lumMod val="60000"/>
                  <a:lumOff val="40000"/>
                </a:schemeClr>
              </a:solidFill>
              <a:latin typeface="Georgia" panose="02040502050405020303" pitchFamily="18" charset="0"/>
            </a:endParaRPr>
          </a:p>
        </p:txBody>
      </p:sp>
      <p:sp>
        <p:nvSpPr>
          <p:cNvPr id="10" name="Rectangle 9"/>
          <p:cNvSpPr/>
          <p:nvPr/>
        </p:nvSpPr>
        <p:spPr>
          <a:xfrm>
            <a:off x="589021" y="1885419"/>
            <a:ext cx="8159443" cy="1908215"/>
          </a:xfrm>
          <a:prstGeom prst="rect">
            <a:avLst/>
          </a:prstGeom>
        </p:spPr>
        <p:txBody>
          <a:bodyPr wrap="square">
            <a:spAutoFit/>
          </a:bodyPr>
          <a:lstStyle/>
          <a:p>
            <a:r>
              <a:rPr lang="en-US" sz="2800" i="1" dirty="0">
                <a:solidFill>
                  <a:schemeClr val="tx2">
                    <a:lumMod val="60000"/>
                    <a:lumOff val="40000"/>
                  </a:schemeClr>
                </a:solidFill>
                <a:latin typeface="Georgia" panose="02040502050405020303" pitchFamily="18" charset="0"/>
              </a:rPr>
              <a:t>Data Science is a blend of various tools, </a:t>
            </a:r>
            <a:r>
              <a:rPr lang="en-US" sz="2800" i="1" dirty="0" smtClean="0">
                <a:solidFill>
                  <a:schemeClr val="tx2">
                    <a:lumMod val="60000"/>
                    <a:lumOff val="40000"/>
                  </a:schemeClr>
                </a:solidFill>
                <a:latin typeface="Georgia" panose="02040502050405020303" pitchFamily="18" charset="0"/>
              </a:rPr>
              <a:t>algorithms</a:t>
            </a:r>
            <a:r>
              <a:rPr lang="en-US" sz="2800" i="1" dirty="0">
                <a:solidFill>
                  <a:schemeClr val="tx2">
                    <a:lumMod val="60000"/>
                    <a:lumOff val="40000"/>
                  </a:schemeClr>
                </a:solidFill>
                <a:latin typeface="Georgia" panose="02040502050405020303" pitchFamily="18" charset="0"/>
              </a:rPr>
              <a:t>, and machine learning principles with the goal to discover hidden patterns from the raw data</a:t>
            </a:r>
            <a:r>
              <a:rPr lang="en-US" sz="3400" i="1" dirty="0">
                <a:solidFill>
                  <a:schemeClr val="tx2">
                    <a:lumMod val="60000"/>
                    <a:lumOff val="40000"/>
                  </a:schemeClr>
                </a:solidFill>
                <a:latin typeface="Georgia" panose="02040502050405020303" pitchFamily="18" charset="0"/>
              </a:rPr>
              <a:t>.</a:t>
            </a:r>
          </a:p>
        </p:txBody>
      </p:sp>
      <p:pic>
        <p:nvPicPr>
          <p:cNvPr id="11" name="Picture 2" descr="Transformation of Ad Industry with Big Data and Prediction Analytics"/>
          <p:cNvPicPr>
            <a:picLocks noChangeAspect="1" noChangeArrowheads="1"/>
          </p:cNvPicPr>
          <p:nvPr/>
        </p:nvPicPr>
        <p:blipFill>
          <a:blip r:embed="rId2" cstate="print"/>
          <a:srcRect/>
          <a:stretch>
            <a:fillRect/>
          </a:stretch>
        </p:blipFill>
        <p:spPr bwMode="auto">
          <a:xfrm>
            <a:off x="4250111" y="4005064"/>
            <a:ext cx="4560514" cy="2280257"/>
          </a:xfrm>
          <a:prstGeom prst="roundRect">
            <a:avLst>
              <a:gd name="adj" fmla="val 16667"/>
            </a:avLst>
          </a:prstGeom>
          <a:ln>
            <a:noFill/>
          </a:ln>
          <a:effectLst>
            <a:glow rad="139700">
              <a:schemeClr val="accent1">
                <a:satMod val="175000"/>
                <a:alpha val="40000"/>
              </a:schemeClr>
            </a:glow>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Rectangle 2"/>
          <p:cNvSpPr/>
          <p:nvPr/>
        </p:nvSpPr>
        <p:spPr>
          <a:xfrm>
            <a:off x="0"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203837"/>
            <a:ext cx="7416824" cy="144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rPr>
              <a:t>CONCLUSION</a:t>
            </a:r>
            <a:endParaRPr lang="en-IN" sz="4800" dirty="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endParaRPr>
          </a:p>
        </p:txBody>
      </p:sp>
      <p:sp>
        <p:nvSpPr>
          <p:cNvPr id="6" name="Rectangle 5"/>
          <p:cNvSpPr/>
          <p:nvPr/>
        </p:nvSpPr>
        <p:spPr>
          <a:xfrm>
            <a:off x="1115616" y="2492896"/>
            <a:ext cx="7560840" cy="4032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18509" y="1628800"/>
            <a:ext cx="8136904" cy="3393237"/>
          </a:xfrm>
          <a:prstGeom prst="rect">
            <a:avLst/>
          </a:prstGeom>
        </p:spPr>
        <p:txBody>
          <a:bodyPr wrap="square">
            <a:spAutoFit/>
          </a:bodyPr>
          <a:lstStyle/>
          <a:p>
            <a:r>
              <a:rPr lang="en-US" sz="1650" dirty="0">
                <a:solidFill>
                  <a:schemeClr val="tx2">
                    <a:lumMod val="60000"/>
                    <a:lumOff val="40000"/>
                  </a:schemeClr>
                </a:solidFill>
              </a:rPr>
              <a:t>This paper has presented the Report of our Minor Project, i.e.. DATA PREDICTION MODEL. It has shown all the required information about the introduction, objective, plan, advantages and application of the project. It can make a positive contribution to society. Data science can give you some pretty super superpowers. One of them is reshaping industries like healthcare, business. The amount of data produced about patients and illnesses rises by the second, opening new opportunities for better structured and more informed healthcare. The challenge is to carefully analyze the data in order to be able to recognize problems quickly and accurately – like deepsense.ai did in diagnosing diabetic retinopathy with deep learning</a:t>
            </a:r>
            <a:r>
              <a:rPr lang="en-US" sz="1650" dirty="0" smtClean="0">
                <a:solidFill>
                  <a:schemeClr val="tx2">
                    <a:lumMod val="60000"/>
                    <a:lumOff val="40000"/>
                  </a:schemeClr>
                </a:solidFill>
              </a:rPr>
              <a:t>.</a:t>
            </a:r>
          </a:p>
          <a:p>
            <a:endParaRPr lang="en-IN" sz="1650" dirty="0">
              <a:solidFill>
                <a:schemeClr val="tx2">
                  <a:lumMod val="60000"/>
                  <a:lumOff val="40000"/>
                </a:schemeClr>
              </a:solidFill>
            </a:endParaRPr>
          </a:p>
          <a:p>
            <a:r>
              <a:rPr lang="en-IN" sz="1650" dirty="0">
                <a:solidFill>
                  <a:schemeClr val="tx2">
                    <a:lumMod val="60000"/>
                    <a:lumOff val="40000"/>
                  </a:schemeClr>
                </a:solidFill>
              </a:rPr>
              <a:t>We made a predictive model using Multi-Linear Regression technique for predicting the sales of   automobile company and forecast the estimated value of their respective models w.r.t year.</a:t>
            </a:r>
          </a:p>
          <a:p>
            <a:r>
              <a:rPr lang="en-US" sz="1650" dirty="0">
                <a:solidFill>
                  <a:schemeClr val="tx2">
                    <a:lumMod val="60000"/>
                    <a:lumOff val="40000"/>
                  </a:schemeClr>
                </a:solidFill>
              </a:rPr>
              <a:t> </a:t>
            </a:r>
            <a:endParaRPr lang="en-IN" sz="1650" dirty="0">
              <a:solidFill>
                <a:schemeClr val="tx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6913" y="1676119"/>
            <a:ext cx="4807007" cy="3693319"/>
          </a:xfrm>
          <a:prstGeom prst="rect">
            <a:avLst/>
          </a:prstGeom>
        </p:spPr>
        <p:txBody>
          <a:bodyPr wrap="square">
            <a:spAutoFit/>
          </a:bodyPr>
          <a:lstStyle/>
          <a:p>
            <a:r>
              <a:rPr lang="en-US" b="1" i="1" dirty="0" smtClean="0">
                <a:solidFill>
                  <a:schemeClr val="tx2">
                    <a:lumMod val="60000"/>
                    <a:lumOff val="40000"/>
                  </a:schemeClr>
                </a:solidFill>
              </a:rPr>
              <a:t>A </a:t>
            </a:r>
            <a:r>
              <a:rPr lang="en-US" b="1" i="1" dirty="0">
                <a:solidFill>
                  <a:schemeClr val="tx2">
                    <a:lumMod val="60000"/>
                    <a:lumOff val="40000"/>
                  </a:schemeClr>
                </a:solidFill>
              </a:rPr>
              <a:t>Data Analyst </a:t>
            </a:r>
            <a:r>
              <a:rPr lang="en-US" b="1" i="1" dirty="0" smtClean="0">
                <a:solidFill>
                  <a:schemeClr val="tx2">
                    <a:lumMod val="60000"/>
                    <a:lumOff val="40000"/>
                  </a:schemeClr>
                </a:solidFill>
              </a:rPr>
              <a:t>explains </a:t>
            </a:r>
            <a:r>
              <a:rPr lang="en-US" b="1" i="1" dirty="0">
                <a:solidFill>
                  <a:schemeClr val="tx2">
                    <a:lumMod val="60000"/>
                    <a:lumOff val="40000"/>
                  </a:schemeClr>
                </a:solidFill>
              </a:rPr>
              <a:t>what is going on by processing history of the data. On the other hand, Data Scientist not only does the exploratory analysis to discover insights from it, but also uses various advanced machine learning algorithms to identify the occurrence of a particular event in the future. A Data Scientist will look at the data from many angles, sometimes angles not known earlier.</a:t>
            </a:r>
          </a:p>
          <a:p>
            <a:endParaRPr lang="en-US" b="1" i="1" dirty="0" smtClean="0">
              <a:solidFill>
                <a:schemeClr val="tx2">
                  <a:lumMod val="60000"/>
                  <a:lumOff val="40000"/>
                </a:schemeClr>
              </a:solidFill>
            </a:endParaRPr>
          </a:p>
          <a:p>
            <a:r>
              <a:rPr lang="en-US" b="1" i="1" dirty="0" smtClean="0">
                <a:solidFill>
                  <a:schemeClr val="tx2">
                    <a:lumMod val="60000"/>
                    <a:lumOff val="40000"/>
                  </a:schemeClr>
                </a:solidFill>
              </a:rPr>
              <a:t>Data </a:t>
            </a:r>
            <a:r>
              <a:rPr lang="en-US" b="1" i="1" dirty="0">
                <a:solidFill>
                  <a:schemeClr val="tx2">
                    <a:lumMod val="60000"/>
                    <a:lumOff val="40000"/>
                  </a:schemeClr>
                </a:solidFill>
              </a:rPr>
              <a:t>Science is primarily used to make decisions and predictions making use of predictive causal analytics, prescriptive analytics (predictive plus decision science) and machine learning.</a:t>
            </a:r>
          </a:p>
        </p:txBody>
      </p:sp>
      <p:sp>
        <p:nvSpPr>
          <p:cNvPr id="6" name="TextBox 5"/>
          <p:cNvSpPr txBox="1"/>
          <p:nvPr/>
        </p:nvSpPr>
        <p:spPr>
          <a:xfrm>
            <a:off x="899592" y="214290"/>
            <a:ext cx="7958688" cy="1261884"/>
          </a:xfrm>
          <a:prstGeom prst="rect">
            <a:avLst/>
          </a:prstGeom>
          <a:noFill/>
        </p:spPr>
        <p:txBody>
          <a:bodyPr wrap="square" rtlCol="0">
            <a:spAutoFit/>
          </a:bodyPr>
          <a:lstStyle/>
          <a:p>
            <a:r>
              <a:rPr lang="en-US" sz="3800" b="1" i="1" dirty="0" smtClean="0">
                <a:solidFill>
                  <a:schemeClr val="accent1">
                    <a:lumMod val="60000"/>
                    <a:lumOff val="40000"/>
                  </a:schemeClr>
                </a:solidFill>
              </a:rPr>
              <a:t>How its Different from Traditional Method?</a:t>
            </a:r>
            <a:endParaRPr lang="en-US" sz="3800" b="1" i="1" dirty="0">
              <a:solidFill>
                <a:schemeClr val="accent1">
                  <a:lumMod val="60000"/>
                  <a:lumOff val="40000"/>
                </a:schemeClr>
              </a:solidFill>
            </a:endParaRPr>
          </a:p>
        </p:txBody>
      </p:sp>
      <p:pic>
        <p:nvPicPr>
          <p:cNvPr id="2" name="Picture 1"/>
          <p:cNvPicPr>
            <a:picLocks noChangeAspect="1"/>
          </p:cNvPicPr>
          <p:nvPr/>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backgroundRemoval t="0" b="99153" l="0" r="100000"/>
                    </a14:imgEffect>
                  </a14:imgLayer>
                </a14:imgProps>
              </a:ext>
              <a:ext uri="{28A0092B-C50C-407E-A947-70E740481C1C}">
                <a14:useLocalDpi xmlns:a14="http://schemas.microsoft.com/office/drawing/2010/main" val="0"/>
              </a:ext>
            </a:extLst>
          </a:blip>
          <a:stretch>
            <a:fillRect/>
          </a:stretch>
        </p:blipFill>
        <p:spPr>
          <a:xfrm>
            <a:off x="251520" y="1916833"/>
            <a:ext cx="3168352" cy="3577080"/>
          </a:xfrm>
          <a:prstGeom prst="rect">
            <a:avLst/>
          </a:prstGeom>
          <a:effectLst/>
        </p:spPr>
      </p:pic>
      <p:sp>
        <p:nvSpPr>
          <p:cNvPr id="3" name="TextBox 2"/>
          <p:cNvSpPr txBox="1"/>
          <p:nvPr/>
        </p:nvSpPr>
        <p:spPr>
          <a:xfrm>
            <a:off x="21108" y="2348880"/>
            <a:ext cx="1080120" cy="461665"/>
          </a:xfrm>
          <a:prstGeom prst="rect">
            <a:avLst/>
          </a:prstGeom>
          <a:noFill/>
        </p:spPr>
        <p:txBody>
          <a:bodyPr wrap="square" rtlCol="0">
            <a:spAutoFit/>
          </a:bodyPr>
          <a:lstStyle/>
          <a:p>
            <a:r>
              <a:rPr lang="en-IN" sz="1200" dirty="0" smtClean="0">
                <a:solidFill>
                  <a:schemeClr val="tx2">
                    <a:lumMod val="60000"/>
                    <a:lumOff val="40000"/>
                  </a:schemeClr>
                </a:solidFill>
                <a:latin typeface="Bahnschrift SemiBold SemiConden" panose="020B0502040204020203" pitchFamily="34" charset="0"/>
              </a:rPr>
              <a:t>Business Analyst</a:t>
            </a:r>
            <a:endParaRPr lang="en-IN" sz="1200" dirty="0">
              <a:solidFill>
                <a:schemeClr val="tx2">
                  <a:lumMod val="60000"/>
                  <a:lumOff val="40000"/>
                </a:schemeClr>
              </a:solidFill>
              <a:latin typeface="Bahnschrift SemiBold SemiConden" panose="020B0502040204020203" pitchFamily="34" charset="0"/>
            </a:endParaRPr>
          </a:p>
        </p:txBody>
      </p:sp>
      <p:sp>
        <p:nvSpPr>
          <p:cNvPr id="7" name="TextBox 6"/>
          <p:cNvSpPr txBox="1"/>
          <p:nvPr/>
        </p:nvSpPr>
        <p:spPr>
          <a:xfrm>
            <a:off x="2597131" y="3861048"/>
            <a:ext cx="1019782" cy="276999"/>
          </a:xfrm>
          <a:prstGeom prst="rect">
            <a:avLst/>
          </a:prstGeom>
          <a:noFill/>
        </p:spPr>
        <p:txBody>
          <a:bodyPr wrap="square" rtlCol="0">
            <a:spAutoFit/>
          </a:bodyPr>
          <a:lstStyle/>
          <a:p>
            <a:r>
              <a:rPr lang="en-IN" sz="1200" dirty="0" smtClean="0">
                <a:solidFill>
                  <a:schemeClr val="tx2">
                    <a:lumMod val="60000"/>
                    <a:lumOff val="40000"/>
                  </a:schemeClr>
                </a:solidFill>
                <a:latin typeface="Bahnschrift SemiBold SemiConden" panose="020B0502040204020203" pitchFamily="34" charset="0"/>
              </a:rPr>
              <a:t>Data Scientist</a:t>
            </a:r>
            <a:endParaRPr lang="en-IN" sz="1200" dirty="0">
              <a:solidFill>
                <a:schemeClr val="tx2">
                  <a:lumMod val="60000"/>
                  <a:lumOff val="40000"/>
                </a:schemeClr>
              </a:solidFill>
              <a:latin typeface="Bahnschrift SemiBold SemiConden"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260648"/>
            <a:ext cx="5472608" cy="707886"/>
          </a:xfrm>
          <a:prstGeom prst="rect">
            <a:avLst/>
          </a:prstGeom>
          <a:noFill/>
        </p:spPr>
        <p:txBody>
          <a:bodyPr wrap="square" rtlCol="0">
            <a:spAutoFit/>
          </a:bodyPr>
          <a:lstStyle/>
          <a:p>
            <a:r>
              <a:rPr lang="en-IN" sz="4000" b="1" i="1" dirty="0" smtClean="0">
                <a:solidFill>
                  <a:schemeClr val="accent1">
                    <a:lumMod val="60000"/>
                    <a:lumOff val="40000"/>
                  </a:schemeClr>
                </a:solidFill>
                <a:latin typeface="Georgia" panose="02040502050405020303" pitchFamily="18" charset="0"/>
              </a:rPr>
              <a:t>The Project Plan</a:t>
            </a:r>
            <a:endParaRPr lang="en-US" sz="4000" b="1" i="1" dirty="0">
              <a:solidFill>
                <a:schemeClr val="accent1">
                  <a:lumMod val="60000"/>
                  <a:lumOff val="40000"/>
                </a:schemeClr>
              </a:solidFill>
              <a:latin typeface="Georgia" panose="02040502050405020303" pitchFamily="18" charset="0"/>
            </a:endParaRPr>
          </a:p>
        </p:txBody>
      </p:sp>
      <p:sp>
        <p:nvSpPr>
          <p:cNvPr id="3" name="TextBox 2"/>
          <p:cNvSpPr txBox="1"/>
          <p:nvPr/>
        </p:nvSpPr>
        <p:spPr>
          <a:xfrm>
            <a:off x="755576" y="1124744"/>
            <a:ext cx="8064896" cy="3831818"/>
          </a:xfrm>
          <a:prstGeom prst="rect">
            <a:avLst/>
          </a:prstGeom>
          <a:noFill/>
        </p:spPr>
        <p:txBody>
          <a:bodyPr wrap="square" rtlCol="0">
            <a:spAutoFit/>
          </a:bodyPr>
          <a:lstStyle/>
          <a:p>
            <a:pPr algn="just">
              <a:buFont typeface="Courier New" pitchFamily="49" charset="0"/>
              <a:buChar char="o"/>
            </a:pPr>
            <a:r>
              <a:rPr lang="en-IN" sz="2100" b="1" i="1" dirty="0" smtClean="0">
                <a:solidFill>
                  <a:schemeClr val="accent1">
                    <a:lumMod val="40000"/>
                    <a:lumOff val="60000"/>
                  </a:schemeClr>
                </a:solidFill>
              </a:rPr>
              <a:t>Data Discovery:-</a:t>
            </a:r>
            <a:r>
              <a:rPr lang="en-US" sz="2100" b="1" i="1" dirty="0" smtClean="0">
                <a:solidFill>
                  <a:schemeClr val="accent1">
                    <a:lumMod val="40000"/>
                    <a:lumOff val="60000"/>
                  </a:schemeClr>
                </a:solidFill>
              </a:rPr>
              <a:t> </a:t>
            </a:r>
            <a:r>
              <a:rPr lang="en-US" sz="2000" b="1" dirty="0" smtClean="0">
                <a:solidFill>
                  <a:schemeClr val="tx2">
                    <a:lumMod val="60000"/>
                    <a:lumOff val="40000"/>
                  </a:schemeClr>
                </a:solidFill>
              </a:rPr>
              <a:t>This phase includes ways to discover data from various    sources which could be in an unstructured format like videos or images or in a structured format  in files or it could be from relational database systems</a:t>
            </a:r>
            <a:r>
              <a:rPr lang="en-US" sz="2000" dirty="0" smtClean="0">
                <a:solidFill>
                  <a:schemeClr val="tx2">
                    <a:lumMod val="60000"/>
                    <a:lumOff val="40000"/>
                  </a:schemeClr>
                </a:solidFill>
              </a:rPr>
              <a:t>.</a:t>
            </a:r>
          </a:p>
          <a:p>
            <a:pPr algn="just"/>
            <a:r>
              <a:rPr lang="en-US" sz="2000" dirty="0" smtClean="0">
                <a:solidFill>
                  <a:schemeClr val="tx2">
                    <a:lumMod val="60000"/>
                    <a:lumOff val="40000"/>
                  </a:schemeClr>
                </a:solidFill>
              </a:rPr>
              <a:t> </a:t>
            </a:r>
          </a:p>
          <a:p>
            <a:pPr>
              <a:buFont typeface="Courier New" pitchFamily="49" charset="0"/>
              <a:buChar char="o"/>
            </a:pPr>
            <a:r>
              <a:rPr lang="en-US" sz="2000" b="1" i="1" dirty="0" smtClean="0">
                <a:solidFill>
                  <a:schemeClr val="accent1">
                    <a:lumMod val="40000"/>
                    <a:lumOff val="60000"/>
                  </a:schemeClr>
                </a:solidFill>
              </a:rPr>
              <a:t> </a:t>
            </a:r>
            <a:r>
              <a:rPr lang="en-US" sz="2100" b="1" i="1" dirty="0" smtClean="0">
                <a:solidFill>
                  <a:schemeClr val="accent1">
                    <a:lumMod val="40000"/>
                    <a:lumOff val="60000"/>
                  </a:schemeClr>
                </a:solidFill>
              </a:rPr>
              <a:t>Data Preparation</a:t>
            </a:r>
            <a:r>
              <a:rPr lang="en-US" sz="2000" b="1" i="1" dirty="0" smtClean="0">
                <a:solidFill>
                  <a:schemeClr val="accent1">
                    <a:lumMod val="40000"/>
                    <a:lumOff val="60000"/>
                  </a:schemeClr>
                </a:solidFill>
              </a:rPr>
              <a:t>:-</a:t>
            </a:r>
            <a:r>
              <a:rPr lang="en-US" sz="2000" dirty="0" smtClean="0">
                <a:solidFill>
                  <a:schemeClr val="accent1">
                    <a:lumMod val="40000"/>
                    <a:lumOff val="60000"/>
                  </a:schemeClr>
                </a:solidFill>
              </a:rPr>
              <a:t> </a:t>
            </a:r>
            <a:r>
              <a:rPr lang="en-US" sz="2000" b="1" dirty="0" smtClean="0">
                <a:solidFill>
                  <a:schemeClr val="tx2">
                    <a:lumMod val="60000"/>
                    <a:lumOff val="40000"/>
                  </a:schemeClr>
                </a:solidFill>
              </a:rPr>
              <a:t>It includes converting disparate data into a common format in order to work with it seamlessly. This process involves collecting clean data subsets and inserting suitable defaults</a:t>
            </a:r>
          </a:p>
          <a:p>
            <a:endParaRPr lang="en-IN" sz="2000" b="1" i="1" dirty="0" smtClean="0">
              <a:solidFill>
                <a:schemeClr val="tx2">
                  <a:lumMod val="60000"/>
                  <a:lumOff val="40000"/>
                </a:schemeClr>
              </a:solidFill>
            </a:endParaRPr>
          </a:p>
          <a:p>
            <a:pPr>
              <a:buFont typeface="Courier New" pitchFamily="49" charset="0"/>
              <a:buChar char="o"/>
            </a:pPr>
            <a:r>
              <a:rPr lang="en-US" sz="2100" b="1" i="1" dirty="0" smtClean="0">
                <a:solidFill>
                  <a:schemeClr val="accent1">
                    <a:lumMod val="40000"/>
                    <a:lumOff val="60000"/>
                  </a:schemeClr>
                </a:solidFill>
              </a:rPr>
              <a:t>Mathematical Models</a:t>
            </a:r>
            <a:r>
              <a:rPr lang="en-US" sz="2000" b="1" i="1" dirty="0" smtClean="0">
                <a:solidFill>
                  <a:schemeClr val="accent1">
                    <a:lumMod val="40000"/>
                    <a:lumOff val="60000"/>
                  </a:schemeClr>
                </a:solidFill>
              </a:rPr>
              <a:t>:-</a:t>
            </a:r>
            <a:r>
              <a:rPr lang="en-US" sz="2000" b="1" dirty="0" smtClean="0">
                <a:solidFill>
                  <a:schemeClr val="tx2">
                    <a:lumMod val="60000"/>
                    <a:lumOff val="40000"/>
                  </a:schemeClr>
                </a:solidFill>
              </a:rPr>
              <a:t>All Data Science projects have certain mathematical models to drive them and provides desirable results. </a:t>
            </a:r>
            <a:endParaRPr lang="en-US" sz="2000" b="1" i="1" dirty="0" smtClean="0">
              <a:solidFill>
                <a:schemeClr val="tx2">
                  <a:lumMod val="60000"/>
                  <a:lumOff val="40000"/>
                </a:schemeClr>
              </a:solidFill>
            </a:endParaRPr>
          </a:p>
          <a:p>
            <a:endParaRPr lang="en-US" sz="2000" b="1" i="1" dirty="0"/>
          </a:p>
        </p:txBody>
      </p:sp>
      <p:pic>
        <p:nvPicPr>
          <p:cNvPr id="4" name="Picture 3" descr="Data Scienc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5013176"/>
            <a:ext cx="3672408" cy="1728192"/>
          </a:xfrm>
          <a:prstGeom prst="roundRect">
            <a:avLst>
              <a:gd name="adj" fmla="val 8594"/>
            </a:avLst>
          </a:prstGeom>
          <a:solidFill>
            <a:srgbClr val="FFFFFF">
              <a:shade val="85000"/>
            </a:srgbClr>
          </a:solidFill>
          <a:ln>
            <a:noFill/>
          </a:ln>
          <a:effectLst>
            <a:glow rad="101600">
              <a:schemeClr val="accent1">
                <a:satMod val="175000"/>
                <a:alpha val="40000"/>
              </a:schemeClr>
            </a:glow>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366" y="188640"/>
            <a:ext cx="4071966" cy="769441"/>
          </a:xfrm>
          <a:prstGeom prst="rect">
            <a:avLst/>
          </a:prstGeom>
          <a:noFill/>
        </p:spPr>
        <p:txBody>
          <a:bodyPr wrap="square" rtlCol="0">
            <a:spAutoFit/>
          </a:bodyPr>
          <a:lstStyle/>
          <a:p>
            <a:r>
              <a:rPr lang="en-IN" sz="4400" b="1" i="1" dirty="0" smtClean="0">
                <a:solidFill>
                  <a:schemeClr val="accent1">
                    <a:lumMod val="60000"/>
                    <a:lumOff val="40000"/>
                  </a:schemeClr>
                </a:solidFill>
                <a:latin typeface="Georgia" panose="02040502050405020303" pitchFamily="18" charset="0"/>
              </a:rPr>
              <a:t>Methodology</a:t>
            </a:r>
            <a:endParaRPr lang="en-US" sz="4400" b="1" i="1" dirty="0">
              <a:solidFill>
                <a:schemeClr val="accent1">
                  <a:lumMod val="60000"/>
                  <a:lumOff val="40000"/>
                </a:schemeClr>
              </a:solidFill>
              <a:latin typeface="Georgia" panose="02040502050405020303" pitchFamily="18" charset="0"/>
            </a:endParaRPr>
          </a:p>
        </p:txBody>
      </p:sp>
      <p:sp>
        <p:nvSpPr>
          <p:cNvPr id="4" name="TextBox 3"/>
          <p:cNvSpPr txBox="1"/>
          <p:nvPr/>
        </p:nvSpPr>
        <p:spPr>
          <a:xfrm>
            <a:off x="827584" y="1215158"/>
            <a:ext cx="7232429" cy="6370975"/>
          </a:xfrm>
          <a:prstGeom prst="rect">
            <a:avLst/>
          </a:prstGeom>
          <a:noFill/>
        </p:spPr>
        <p:txBody>
          <a:bodyPr wrap="square" rtlCol="0">
            <a:spAutoFit/>
          </a:bodyPr>
          <a:lstStyle/>
          <a:p>
            <a:r>
              <a:rPr lang="en-IN" sz="2800" u="sng" dirty="0" smtClean="0">
                <a:solidFill>
                  <a:schemeClr val="accent1">
                    <a:lumMod val="40000"/>
                    <a:lumOff val="60000"/>
                  </a:schemeClr>
                </a:solidFill>
              </a:rPr>
              <a:t>Multi Linear Regression:-</a:t>
            </a:r>
          </a:p>
          <a:p>
            <a:pPr algn="just"/>
            <a:r>
              <a:rPr lang="en-US" sz="2000" dirty="0" smtClean="0">
                <a:solidFill>
                  <a:schemeClr val="tx2">
                    <a:lumMod val="60000"/>
                    <a:lumOff val="40000"/>
                  </a:schemeClr>
                </a:solidFill>
              </a:rPr>
              <a:t>Multiple linear regression (MLR), also known as multiple regression, is a statistical technique that uses several explanatory variables to predict the outcome of a response variable.</a:t>
            </a:r>
          </a:p>
          <a:p>
            <a:pPr algn="just"/>
            <a:r>
              <a:rPr lang="en-IN" sz="2000" dirty="0" smtClean="0">
                <a:solidFill>
                  <a:schemeClr val="tx2">
                    <a:lumMod val="60000"/>
                    <a:lumOff val="40000"/>
                  </a:schemeClr>
                </a:solidFill>
              </a:rPr>
              <a:t> Its equation is:-</a:t>
            </a:r>
          </a:p>
          <a:p>
            <a:pPr algn="just"/>
            <a:endParaRPr lang="en-IN" sz="2400" dirty="0" smtClean="0">
              <a:solidFill>
                <a:schemeClr val="tx2">
                  <a:lumMod val="60000"/>
                  <a:lumOff val="40000"/>
                </a:schemeClr>
              </a:solidFill>
            </a:endParaRPr>
          </a:p>
          <a:p>
            <a:pPr algn="just"/>
            <a:endParaRPr lang="en-IN" sz="2400" dirty="0" smtClean="0">
              <a:solidFill>
                <a:schemeClr val="tx2">
                  <a:lumMod val="60000"/>
                  <a:lumOff val="40000"/>
                </a:schemeClr>
              </a:solidFill>
            </a:endParaRPr>
          </a:p>
          <a:p>
            <a:pPr algn="just"/>
            <a:endParaRPr lang="en-IN" sz="2000" dirty="0" smtClean="0">
              <a:solidFill>
                <a:schemeClr val="tx2">
                  <a:lumMod val="60000"/>
                  <a:lumOff val="40000"/>
                </a:schemeClr>
              </a:solidFill>
            </a:endParaRPr>
          </a:p>
          <a:p>
            <a:pPr algn="just"/>
            <a:r>
              <a:rPr lang="en-IN" sz="2000" dirty="0" smtClean="0">
                <a:solidFill>
                  <a:schemeClr val="tx2">
                    <a:lumMod val="60000"/>
                    <a:lumOff val="40000"/>
                  </a:schemeClr>
                </a:solidFill>
              </a:rPr>
              <a:t>where,</a:t>
            </a:r>
          </a:p>
          <a:p>
            <a:r>
              <a:rPr lang="en-IN" sz="2000" dirty="0">
                <a:solidFill>
                  <a:schemeClr val="tx2">
                    <a:lumMod val="60000"/>
                    <a:lumOff val="40000"/>
                  </a:schemeClr>
                </a:solidFill>
              </a:rPr>
              <a:t> </a:t>
            </a:r>
            <a:r>
              <a:rPr lang="en-US" sz="2000" b="1" dirty="0" err="1" smtClean="0">
                <a:solidFill>
                  <a:schemeClr val="tx2">
                    <a:lumMod val="60000"/>
                    <a:lumOff val="40000"/>
                  </a:schemeClr>
                </a:solidFill>
              </a:rPr>
              <a:t>yi</a:t>
            </a:r>
            <a:r>
              <a:rPr lang="en-US" sz="2000" b="1" dirty="0" smtClean="0">
                <a:solidFill>
                  <a:schemeClr val="tx2">
                    <a:lumMod val="60000"/>
                    <a:lumOff val="40000"/>
                  </a:schemeClr>
                </a:solidFill>
              </a:rPr>
              <a:t>​</a:t>
            </a:r>
            <a:r>
              <a:rPr lang="en-US" sz="2000" dirty="0" smtClean="0">
                <a:solidFill>
                  <a:schemeClr val="tx2">
                    <a:lumMod val="60000"/>
                    <a:lumOff val="40000"/>
                  </a:schemeClr>
                </a:solidFill>
              </a:rPr>
              <a:t> is the dependent or predicted variable</a:t>
            </a:r>
          </a:p>
          <a:p>
            <a:r>
              <a:rPr lang="en-US" sz="2000" b="1" dirty="0" smtClean="0">
                <a:solidFill>
                  <a:schemeClr val="tx2">
                    <a:lumMod val="60000"/>
                    <a:lumOff val="40000"/>
                  </a:schemeClr>
                </a:solidFill>
              </a:rPr>
              <a:t> β0</a:t>
            </a:r>
            <a:r>
              <a:rPr lang="en-US" sz="2000" dirty="0" smtClean="0">
                <a:solidFill>
                  <a:schemeClr val="tx2">
                    <a:lumMod val="60000"/>
                    <a:lumOff val="40000"/>
                  </a:schemeClr>
                </a:solidFill>
              </a:rPr>
              <a:t> is the value of y when both xi and x2 are 0.</a:t>
            </a:r>
          </a:p>
          <a:p>
            <a:r>
              <a:rPr lang="en-US" sz="2000" b="1" dirty="0" smtClean="0">
                <a:solidFill>
                  <a:schemeClr val="tx2">
                    <a:lumMod val="60000"/>
                    <a:lumOff val="40000"/>
                  </a:schemeClr>
                </a:solidFill>
              </a:rPr>
              <a:t> β1</a:t>
            </a:r>
            <a:r>
              <a:rPr lang="en-US" sz="2000" dirty="0" smtClean="0">
                <a:solidFill>
                  <a:schemeClr val="tx2">
                    <a:lumMod val="60000"/>
                    <a:lumOff val="40000"/>
                  </a:schemeClr>
                </a:solidFill>
              </a:rPr>
              <a:t> and </a:t>
            </a:r>
            <a:r>
              <a:rPr lang="en-US" sz="2000" b="1" dirty="0" smtClean="0">
                <a:solidFill>
                  <a:schemeClr val="tx2">
                    <a:lumMod val="60000"/>
                    <a:lumOff val="40000"/>
                  </a:schemeClr>
                </a:solidFill>
              </a:rPr>
              <a:t>β2</a:t>
            </a:r>
            <a:r>
              <a:rPr lang="en-US" sz="2000" dirty="0" smtClean="0">
                <a:solidFill>
                  <a:schemeClr val="tx2">
                    <a:lumMod val="60000"/>
                    <a:lumOff val="40000"/>
                  </a:schemeClr>
                </a:solidFill>
              </a:rPr>
              <a:t> are the regression coefficients which is the change in y relative to a one-unit change in </a:t>
            </a:r>
            <a:r>
              <a:rPr lang="en-US" sz="2000" b="1" dirty="0" smtClean="0">
                <a:solidFill>
                  <a:schemeClr val="tx2">
                    <a:lumMod val="60000"/>
                    <a:lumOff val="40000"/>
                  </a:schemeClr>
                </a:solidFill>
              </a:rPr>
              <a:t>xi1</a:t>
            </a:r>
            <a:r>
              <a:rPr lang="en-US" sz="2000" dirty="0" smtClean="0">
                <a:solidFill>
                  <a:schemeClr val="tx2">
                    <a:lumMod val="60000"/>
                    <a:lumOff val="40000"/>
                  </a:schemeClr>
                </a:solidFill>
              </a:rPr>
              <a:t> and </a:t>
            </a:r>
            <a:r>
              <a:rPr lang="en-US" sz="2000" b="1" dirty="0" smtClean="0">
                <a:solidFill>
                  <a:schemeClr val="tx2">
                    <a:lumMod val="60000"/>
                    <a:lumOff val="40000"/>
                  </a:schemeClr>
                </a:solidFill>
              </a:rPr>
              <a:t>xi2</a:t>
            </a:r>
            <a:endParaRPr lang="en-US" sz="2000" dirty="0" smtClean="0">
              <a:solidFill>
                <a:schemeClr val="tx2">
                  <a:lumMod val="60000"/>
                  <a:lumOff val="40000"/>
                </a:schemeClr>
              </a:solidFill>
            </a:endParaRPr>
          </a:p>
          <a:p>
            <a:r>
              <a:rPr lang="en-US" sz="2000" b="1" dirty="0" smtClean="0">
                <a:solidFill>
                  <a:schemeClr val="tx2">
                    <a:lumMod val="60000"/>
                    <a:lumOff val="40000"/>
                  </a:schemeClr>
                </a:solidFill>
              </a:rPr>
              <a:t> βp</a:t>
            </a:r>
            <a:r>
              <a:rPr lang="en-US" sz="2000" dirty="0" smtClean="0">
                <a:solidFill>
                  <a:schemeClr val="tx2">
                    <a:lumMod val="60000"/>
                    <a:lumOff val="40000"/>
                  </a:schemeClr>
                </a:solidFill>
              </a:rPr>
              <a:t> is the slope coefficient for each independent variable</a:t>
            </a:r>
          </a:p>
          <a:p>
            <a:r>
              <a:rPr lang="en-US" sz="2000" b="1" dirty="0" smtClean="0">
                <a:solidFill>
                  <a:schemeClr val="tx2">
                    <a:lumMod val="60000"/>
                    <a:lumOff val="40000"/>
                  </a:schemeClr>
                </a:solidFill>
              </a:rPr>
              <a:t> ϵ</a:t>
            </a:r>
            <a:r>
              <a:rPr lang="en-US" sz="2000" dirty="0" smtClean="0">
                <a:solidFill>
                  <a:schemeClr val="tx2">
                    <a:lumMod val="60000"/>
                    <a:lumOff val="40000"/>
                  </a:schemeClr>
                </a:solidFill>
              </a:rPr>
              <a:t> is the model’s random error (residual) term.</a:t>
            </a:r>
          </a:p>
          <a:p>
            <a:pPr algn="just"/>
            <a:endParaRPr lang="en-US" sz="2400" dirty="0" smtClean="0"/>
          </a:p>
          <a:p>
            <a:pPr algn="just"/>
            <a:endParaRPr lang="en-IN" sz="2400" dirty="0" smtClean="0"/>
          </a:p>
          <a:p>
            <a:pPr algn="just"/>
            <a:r>
              <a:rPr lang="en-IN" sz="2400" dirty="0" smtClean="0"/>
              <a:t>  </a:t>
            </a:r>
            <a:endParaRPr lang="en-US" sz="2400" dirty="0" smtClean="0"/>
          </a:p>
          <a:p>
            <a:endParaRPr lang="en-IN" sz="2400" dirty="0" smtClean="0"/>
          </a:p>
        </p:txBody>
      </p:sp>
      <p:pic>
        <p:nvPicPr>
          <p:cNvPr id="6146" name="Picture 2" descr="Multiple Linear Regression - Formula"/>
          <p:cNvPicPr>
            <a:picLocks noChangeAspect="1" noChangeArrowheads="1"/>
          </p:cNvPicPr>
          <p:nvPr/>
        </p:nvPicPr>
        <p:blipFill>
          <a:blip r:embed="rId3"/>
          <a:srcRect/>
          <a:stretch>
            <a:fillRect/>
          </a:stretch>
        </p:blipFill>
        <p:spPr bwMode="auto">
          <a:xfrm>
            <a:off x="1187624" y="3068960"/>
            <a:ext cx="6267450" cy="695325"/>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20688"/>
            <a:ext cx="8280920" cy="4401205"/>
          </a:xfrm>
          <a:prstGeom prst="rect">
            <a:avLst/>
          </a:prstGeom>
        </p:spPr>
        <p:txBody>
          <a:bodyPr wrap="square">
            <a:spAutoFit/>
          </a:bodyPr>
          <a:lstStyle/>
          <a:p>
            <a:r>
              <a:rPr lang="en-US" sz="2200" b="1" u="sng" dirty="0" smtClean="0">
                <a:solidFill>
                  <a:schemeClr val="accent1">
                    <a:lumMod val="60000"/>
                    <a:lumOff val="40000"/>
                  </a:schemeClr>
                </a:solidFill>
                <a:latin typeface="Georgia" panose="02040502050405020303" pitchFamily="18" charset="0"/>
              </a:rPr>
              <a:t>Steps Involved in any Multiple Linear Regression Model</a:t>
            </a:r>
          </a:p>
          <a:p>
            <a:endParaRPr lang="en-US" sz="2200" b="1" dirty="0" smtClean="0">
              <a:solidFill>
                <a:schemeClr val="accent1">
                  <a:lumMod val="60000"/>
                  <a:lumOff val="40000"/>
                </a:schemeClr>
              </a:solidFill>
              <a:latin typeface="Georgia" panose="02040502050405020303" pitchFamily="18" charset="0"/>
            </a:endParaRPr>
          </a:p>
          <a:p>
            <a:endParaRPr lang="en-US" sz="2000" dirty="0" smtClean="0">
              <a:solidFill>
                <a:schemeClr val="tx2">
                  <a:lumMod val="60000"/>
                  <a:lumOff val="40000"/>
                </a:schemeClr>
              </a:solidFill>
              <a:latin typeface="Georgia" panose="02040502050405020303" pitchFamily="18" charset="0"/>
            </a:endParaRPr>
          </a:p>
          <a:p>
            <a:pPr marL="514350" indent="-514350">
              <a:buFont typeface="+mj-lt"/>
              <a:buAutoNum type="romanLcPeriod"/>
            </a:pPr>
            <a:r>
              <a:rPr lang="en-US" sz="2400" dirty="0" smtClean="0">
                <a:solidFill>
                  <a:schemeClr val="tx2">
                    <a:lumMod val="60000"/>
                    <a:lumOff val="40000"/>
                  </a:schemeClr>
                </a:solidFill>
                <a:latin typeface="Georgia" panose="02040502050405020303" pitchFamily="18" charset="0"/>
              </a:rPr>
              <a:t>Importing The Libraries.</a:t>
            </a:r>
          </a:p>
          <a:p>
            <a:pPr marL="514350" indent="-514350">
              <a:buFont typeface="+mj-lt"/>
              <a:buAutoNum type="romanLcPeriod"/>
            </a:pPr>
            <a:endParaRPr lang="en-US" sz="2400" dirty="0" smtClean="0">
              <a:solidFill>
                <a:schemeClr val="tx2">
                  <a:lumMod val="60000"/>
                  <a:lumOff val="40000"/>
                </a:schemeClr>
              </a:solidFill>
              <a:latin typeface="Georgia" panose="02040502050405020303" pitchFamily="18" charset="0"/>
            </a:endParaRPr>
          </a:p>
          <a:p>
            <a:pPr marL="514350" indent="-514350">
              <a:buAutoNum type="romanLcPeriod" startAt="2"/>
            </a:pPr>
            <a:r>
              <a:rPr lang="en-US" sz="2400" dirty="0" smtClean="0">
                <a:solidFill>
                  <a:schemeClr val="tx2">
                    <a:lumMod val="60000"/>
                    <a:lumOff val="40000"/>
                  </a:schemeClr>
                </a:solidFill>
                <a:latin typeface="Georgia" panose="02040502050405020303" pitchFamily="18" charset="0"/>
              </a:rPr>
              <a:t>Importing the Data Set.</a:t>
            </a:r>
          </a:p>
          <a:p>
            <a:pPr marL="514350" indent="-514350">
              <a:buAutoNum type="romanLcPeriod" startAt="2"/>
            </a:pPr>
            <a:endParaRPr lang="en-US" sz="2400" dirty="0" smtClean="0">
              <a:solidFill>
                <a:schemeClr val="tx2">
                  <a:lumMod val="60000"/>
                  <a:lumOff val="40000"/>
                </a:schemeClr>
              </a:solidFill>
              <a:latin typeface="Georgia" panose="02040502050405020303" pitchFamily="18" charset="0"/>
            </a:endParaRPr>
          </a:p>
          <a:p>
            <a:pPr marL="514350" indent="-514350">
              <a:buAutoNum type="romanLcPeriod" startAt="3"/>
            </a:pPr>
            <a:r>
              <a:rPr lang="en-US" sz="2400" dirty="0" smtClean="0">
                <a:solidFill>
                  <a:schemeClr val="tx2">
                    <a:lumMod val="60000"/>
                    <a:lumOff val="40000"/>
                  </a:schemeClr>
                </a:solidFill>
                <a:latin typeface="Georgia" panose="02040502050405020303" pitchFamily="18" charset="0"/>
              </a:rPr>
              <a:t>Encoding the Categorical Data.</a:t>
            </a:r>
          </a:p>
          <a:p>
            <a:pPr marL="514350" indent="-514350">
              <a:buAutoNum type="romanLcPeriod" startAt="3"/>
            </a:pPr>
            <a:endParaRPr lang="en-US" sz="2400" dirty="0" smtClean="0">
              <a:solidFill>
                <a:schemeClr val="tx2">
                  <a:lumMod val="60000"/>
                  <a:lumOff val="40000"/>
                </a:schemeClr>
              </a:solidFill>
              <a:latin typeface="Georgia" panose="02040502050405020303" pitchFamily="18" charset="0"/>
            </a:endParaRPr>
          </a:p>
          <a:p>
            <a:pPr marL="514350" indent="-514350">
              <a:buAutoNum type="romanLcPeriod" startAt="4"/>
            </a:pPr>
            <a:r>
              <a:rPr lang="en-US" sz="2400" dirty="0" smtClean="0">
                <a:solidFill>
                  <a:schemeClr val="tx2">
                    <a:lumMod val="60000"/>
                    <a:lumOff val="40000"/>
                  </a:schemeClr>
                </a:solidFill>
                <a:latin typeface="Georgia" panose="02040502050405020303" pitchFamily="18" charset="0"/>
              </a:rPr>
              <a:t>Avoiding the Dummy Variable Trap.</a:t>
            </a:r>
          </a:p>
          <a:p>
            <a:pPr marL="514350" indent="-514350">
              <a:buAutoNum type="romanLcPeriod" startAt="4"/>
            </a:pPr>
            <a:endParaRPr lang="en-US" sz="2400" dirty="0" smtClean="0">
              <a:solidFill>
                <a:schemeClr val="tx2">
                  <a:lumMod val="60000"/>
                  <a:lumOff val="40000"/>
                </a:schemeClr>
              </a:solidFill>
              <a:latin typeface="Georgia" panose="02040502050405020303" pitchFamily="18" charset="0"/>
            </a:endParaRPr>
          </a:p>
          <a:p>
            <a:r>
              <a:rPr lang="en-US" sz="2400" dirty="0" smtClean="0">
                <a:solidFill>
                  <a:schemeClr val="tx2">
                    <a:lumMod val="60000"/>
                    <a:lumOff val="40000"/>
                  </a:schemeClr>
                </a:solidFill>
                <a:latin typeface="Georgia" panose="02040502050405020303" pitchFamily="18" charset="0"/>
              </a:rPr>
              <a:t>v.     Splitting the Data set into Training Set and Test Set.</a:t>
            </a:r>
            <a:endParaRPr lang="en-US" sz="2400" dirty="0">
              <a:solidFill>
                <a:schemeClr val="tx2">
                  <a:lumMod val="60000"/>
                  <a:lumOff val="40000"/>
                </a:schemeClr>
              </a:solidFill>
              <a:latin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Premium Vector | Red car sale flat cartoon vector illustr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Pin on Favorite cars"/>
          <p:cNvPicPr>
            <a:picLocks noChangeAspect="1" noChangeArrowheads="1"/>
          </p:cNvPicPr>
          <p:nvPr/>
        </p:nvPicPr>
        <p:blipFill rotWithShape="1">
          <a:blip r:embed="rId2">
            <a:extLst>
              <a:ext uri="{28A0092B-C50C-407E-A947-70E740481C1C}">
                <a14:useLocalDpi xmlns:a14="http://schemas.microsoft.com/office/drawing/2010/main" val="0"/>
              </a:ext>
            </a:extLst>
          </a:blip>
          <a:srcRect l="-48031" t="-68277" r="-8201" b="22025"/>
          <a:stretch/>
        </p:blipFill>
        <p:spPr bwMode="auto">
          <a:xfrm>
            <a:off x="-4573016" y="-6137771"/>
            <a:ext cx="14689632" cy="129957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331640" y="360114"/>
            <a:ext cx="6264696" cy="10081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200" b="1" dirty="0" smtClean="0">
                <a:ln w="22225">
                  <a:noFill/>
                  <a:prstDash val="solid"/>
                </a:ln>
                <a:solidFill>
                  <a:schemeClr val="bg2">
                    <a:lumMod val="75000"/>
                  </a:schemeClr>
                </a:solidFill>
                <a:latin typeface="Georgia" panose="02040502050405020303" pitchFamily="18" charset="0"/>
                <a:hlinkClick r:id="rId3"/>
              </a:rPr>
              <a:t>CARS  SALES  PREDICTION</a:t>
            </a:r>
            <a:endParaRPr lang="en-IN" sz="3200" b="1" dirty="0" smtClean="0">
              <a:ln w="22225">
                <a:noFill/>
                <a:prstDash val="solid"/>
              </a:ln>
              <a:solidFill>
                <a:schemeClr val="bg2">
                  <a:lumMod val="75000"/>
                </a:schemeClr>
              </a:solidFill>
              <a:latin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15350" t="10608" r="389" b="4582"/>
          <a:stretch/>
        </p:blipFill>
        <p:spPr>
          <a:xfrm>
            <a:off x="0" y="1052736"/>
            <a:ext cx="9144000" cy="4896544"/>
          </a:xfrm>
          <a:prstGeom prst="rect">
            <a:avLst/>
          </a:prstGeom>
          <a:effectLst>
            <a:softEdge rad="50800"/>
          </a:effectLst>
        </p:spPr>
      </p:pic>
      <p:sp>
        <p:nvSpPr>
          <p:cNvPr id="2" name="Rectangle 1"/>
          <p:cNvSpPr/>
          <p:nvPr/>
        </p:nvSpPr>
        <p:spPr>
          <a:xfrm>
            <a:off x="611560" y="188640"/>
            <a:ext cx="7992888"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smtClean="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rPr>
              <a:t>Visualization On Tableau</a:t>
            </a:r>
            <a:endParaRPr lang="en-IN" sz="3200" b="1" u="sng" dirty="0">
              <a:ln w="0"/>
              <a:solidFill>
                <a:schemeClr val="accent1">
                  <a:lumMod val="60000"/>
                  <a:lumOff val="40000"/>
                </a:schemeClr>
              </a:solidFill>
              <a:effectLst>
                <a:outerShdw blurRad="38100" dist="19050" dir="2700000" algn="tl" rotWithShape="0">
                  <a:schemeClr val="dk1">
                    <a:alpha val="40000"/>
                  </a:schemeClr>
                </a:outerShdw>
              </a:effectLst>
              <a:latin typeface="Georgia" panose="02040502050405020303" pitchFamily="18" charset="0"/>
            </a:endParaRPr>
          </a:p>
        </p:txBody>
      </p:sp>
      <p:sp>
        <p:nvSpPr>
          <p:cNvPr id="4" name="Rectangle 3"/>
          <p:cNvSpPr/>
          <p:nvPr/>
        </p:nvSpPr>
        <p:spPr>
          <a:xfrm>
            <a:off x="3484939" y="5918867"/>
            <a:ext cx="2246128" cy="381130"/>
          </a:xfrm>
          <a:prstGeom prst="rect">
            <a:avLst/>
          </a:prstGeom>
        </p:spPr>
        <p:txBody>
          <a:bodyPr wrap="none">
            <a:spAutoFit/>
          </a:bodyPr>
          <a:lstStyle/>
          <a:p>
            <a:pPr algn="ctr">
              <a:lnSpc>
                <a:spcPct val="153000"/>
              </a:lnSpc>
              <a:spcAft>
                <a:spcPts val="0"/>
              </a:spcAft>
            </a:pP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(Year vs </a:t>
            </a: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Count of  Model </a:t>
            </a: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a:t>
            </a:r>
            <a:endParaRPr lang="en-IN" sz="1400" dirty="0">
              <a:solidFill>
                <a:schemeClr val="accent1">
                  <a:lumMod val="40000"/>
                  <a:lumOff val="60000"/>
                </a:schemeClr>
              </a:solidFill>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15879" t="9542" r="442" b="6652"/>
          <a:stretch/>
        </p:blipFill>
        <p:spPr>
          <a:xfrm>
            <a:off x="0" y="1124743"/>
            <a:ext cx="9144000" cy="4541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3231729" y="5694248"/>
            <a:ext cx="2680542" cy="381130"/>
          </a:xfrm>
          <a:prstGeom prst="rect">
            <a:avLst/>
          </a:prstGeom>
        </p:spPr>
        <p:txBody>
          <a:bodyPr wrap="none">
            <a:spAutoFit/>
          </a:bodyPr>
          <a:lstStyle/>
          <a:p>
            <a:pPr algn="ctr">
              <a:lnSpc>
                <a:spcPct val="153000"/>
              </a:lnSpc>
              <a:spcAft>
                <a:spcPts val="0"/>
              </a:spcAft>
            </a:pP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(Type of  Fuel </a:t>
            </a:r>
            <a:r>
              <a:rPr lang="en-US" sz="1400" dirty="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vs </a:t>
            </a:r>
            <a:r>
              <a:rPr lang="en-US" sz="1400" dirty="0" smtClean="0">
                <a:solidFill>
                  <a:schemeClr val="accent1">
                    <a:lumMod val="40000"/>
                    <a:lumOff val="60000"/>
                  </a:schemeClr>
                </a:solidFill>
                <a:latin typeface="Georgia" panose="02040502050405020303" pitchFamily="18" charset="0"/>
                <a:ea typeface="Georgia" panose="02040502050405020303" pitchFamily="18" charset="0"/>
                <a:cs typeface="Georgia" panose="02040502050405020303" pitchFamily="18" charset="0"/>
              </a:rPr>
              <a:t>Count  of  Car)</a:t>
            </a:r>
            <a:endParaRPr lang="en-IN" sz="1400" dirty="0">
              <a:solidFill>
                <a:schemeClr val="accent1">
                  <a:lumMod val="40000"/>
                  <a:lumOff val="60000"/>
                </a:schemeClr>
              </a:solidFill>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9">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757575"/>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975</TotalTime>
  <Words>464</Words>
  <Application>Microsoft Office PowerPoint</Application>
  <PresentationFormat>On-screen Show (4:3)</PresentationFormat>
  <Paragraphs>100</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Bahnschrift SemiBold SemiConden</vt:lpstr>
      <vt:lpstr>Calibri</vt:lpstr>
      <vt:lpstr>Calibri Light</vt:lpstr>
      <vt:lpstr>Comic Sans MS</vt:lpstr>
      <vt:lpstr>Courier New</vt:lpstr>
      <vt:lpstr>Georgia</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kratos</cp:lastModifiedBy>
  <cp:revision>147</cp:revision>
  <dcterms:created xsi:type="dcterms:W3CDTF">2020-12-31T05:44:46Z</dcterms:created>
  <dcterms:modified xsi:type="dcterms:W3CDTF">2021-01-11T14:27:10Z</dcterms:modified>
</cp:coreProperties>
</file>