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20"/>
  </p:notesMasterIdLst>
  <p:sldIdLst>
    <p:sldId id="256" r:id="rId2"/>
    <p:sldId id="299" r:id="rId3"/>
    <p:sldId id="300" r:id="rId4"/>
    <p:sldId id="301" r:id="rId5"/>
    <p:sldId id="302" r:id="rId6"/>
    <p:sldId id="287" r:id="rId7"/>
    <p:sldId id="288" r:id="rId8"/>
    <p:sldId id="289" r:id="rId9"/>
    <p:sldId id="290" r:id="rId10"/>
    <p:sldId id="291" r:id="rId11"/>
    <p:sldId id="270" r:id="rId12"/>
    <p:sldId id="297" r:id="rId13"/>
    <p:sldId id="304" r:id="rId14"/>
    <p:sldId id="305" r:id="rId15"/>
    <p:sldId id="306" r:id="rId16"/>
    <p:sldId id="294" r:id="rId17"/>
    <p:sldId id="298" r:id="rId18"/>
    <p:sldId id="2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D1B41"/>
    <a:srgbClr val="00FF99"/>
    <a:srgbClr val="FFFFFF"/>
    <a:srgbClr val="33CC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71" d="100"/>
          <a:sy n="71"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651CB-394E-4775-B8BF-11817060ED1D}" type="datetimeFigureOut">
              <a:rPr lang="en-US" smtClean="0"/>
              <a:pPr/>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DB5F5-8625-4586-B342-39C5C7D3A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339BF7B8-55DA-44E4-A7FF-0550B7228041}" type="datetimeFigureOut">
              <a:rPr lang="en-US" smtClean="0"/>
              <a:pPr/>
              <a:t>7/13/2021</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40243517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6520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922971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9104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940600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s-ES" altLang="en-US"/>
          </a:p>
        </p:txBody>
      </p:sp>
      <p:sp>
        <p:nvSpPr>
          <p:cNvPr id="4" name="Footer Placeholder 3"/>
          <p:cNvSpPr>
            <a:spLocks noGrp="1"/>
          </p:cNvSpPr>
          <p:nvPr>
            <p:ph type="ftr" sz="quarter" idx="11"/>
          </p:nvPr>
        </p:nvSpPr>
        <p:spPr/>
        <p:txBody>
          <a:bodyPr/>
          <a:lstStyle/>
          <a:p>
            <a:endParaRPr lang="es-ES" altLang="en-US"/>
          </a:p>
        </p:txBody>
      </p:sp>
      <p:sp>
        <p:nvSpPr>
          <p:cNvPr id="5" name="Slide Number Placeholder 4"/>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404423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s-ES" altLang="en-US"/>
          </a:p>
        </p:txBody>
      </p:sp>
      <p:sp>
        <p:nvSpPr>
          <p:cNvPr id="4" name="Footer Placeholder 3"/>
          <p:cNvSpPr>
            <a:spLocks noGrp="1"/>
          </p:cNvSpPr>
          <p:nvPr>
            <p:ph type="ftr" sz="quarter" idx="11"/>
          </p:nvPr>
        </p:nvSpPr>
        <p:spPr/>
        <p:txBody>
          <a:bodyPr/>
          <a:lstStyle>
            <a:lvl1pPr>
              <a:defRPr cap="all" baseline="0"/>
            </a:lvl1pPr>
          </a:lstStyle>
          <a:p>
            <a:endParaRPr lang="es-ES" altLang="en-US"/>
          </a:p>
        </p:txBody>
      </p:sp>
      <p:sp>
        <p:nvSpPr>
          <p:cNvPr id="5" name="Slide Number Placeholder 4"/>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95061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075567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191859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endParaRPr lang="es-ES" altLang="en-US"/>
          </a:p>
        </p:txBody>
      </p:sp>
      <p:sp>
        <p:nvSpPr>
          <p:cNvPr id="50" name="Footer Placeholder 4"/>
          <p:cNvSpPr>
            <a:spLocks noGrp="1"/>
          </p:cNvSpPr>
          <p:nvPr>
            <p:ph type="ftr" sz="quarter" idx="11"/>
          </p:nvPr>
        </p:nvSpPr>
        <p:spPr>
          <a:xfrm>
            <a:off x="856059" y="5883276"/>
            <a:ext cx="4679482" cy="365125"/>
          </a:xfrm>
        </p:spPr>
        <p:txBody>
          <a:bodyPr/>
          <a:lstStyle/>
          <a:p>
            <a:endParaRPr lang="es-ES" altLang="en-US"/>
          </a:p>
        </p:txBody>
      </p:sp>
      <p:sp>
        <p:nvSpPr>
          <p:cNvPr id="51" name="Slide Number Placeholder 5"/>
          <p:cNvSpPr>
            <a:spLocks noGrp="1"/>
          </p:cNvSpPr>
          <p:nvPr>
            <p:ph type="sldNum" sz="quarter" idx="12"/>
          </p:nvPr>
        </p:nvSpPr>
        <p:spPr>
          <a:xfrm>
            <a:off x="7707241" y="5883275"/>
            <a:ext cx="578317" cy="365125"/>
          </a:xfrm>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0275238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011629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77829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s-ES" altLang="en-US"/>
          </a:p>
        </p:txBody>
      </p:sp>
      <p:sp>
        <p:nvSpPr>
          <p:cNvPr id="8" name="Footer Placeholder 7"/>
          <p:cNvSpPr>
            <a:spLocks noGrp="1"/>
          </p:cNvSpPr>
          <p:nvPr>
            <p:ph type="ftr" sz="quarter" idx="11"/>
          </p:nvPr>
        </p:nvSpPr>
        <p:spPr/>
        <p:txBody>
          <a:bodyPr/>
          <a:lstStyle/>
          <a:p>
            <a:endParaRPr lang="es-ES" altLang="en-US"/>
          </a:p>
        </p:txBody>
      </p:sp>
      <p:sp>
        <p:nvSpPr>
          <p:cNvPr id="9" name="Slide Number Placeholder 8"/>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6297901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s-ES" altLang="en-US"/>
          </a:p>
        </p:txBody>
      </p:sp>
      <p:sp>
        <p:nvSpPr>
          <p:cNvPr id="4" name="Footer Placeholder 3"/>
          <p:cNvSpPr>
            <a:spLocks noGrp="1"/>
          </p:cNvSpPr>
          <p:nvPr>
            <p:ph type="ftr" sz="quarter" idx="11"/>
          </p:nvPr>
        </p:nvSpPr>
        <p:spPr/>
        <p:txBody>
          <a:bodyPr/>
          <a:lstStyle/>
          <a:p>
            <a:endParaRPr lang="es-ES" altLang="en-US"/>
          </a:p>
        </p:txBody>
      </p:sp>
      <p:sp>
        <p:nvSpPr>
          <p:cNvPr id="5" name="Slide Number Placeholder 4"/>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996475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ltLang="en-US"/>
          </a:p>
        </p:txBody>
      </p:sp>
      <p:sp>
        <p:nvSpPr>
          <p:cNvPr id="3" name="Footer Placeholder 2"/>
          <p:cNvSpPr>
            <a:spLocks noGrp="1"/>
          </p:cNvSpPr>
          <p:nvPr>
            <p:ph type="ftr" sz="quarter" idx="11"/>
          </p:nvPr>
        </p:nvSpPr>
        <p:spPr/>
        <p:txBody>
          <a:bodyPr/>
          <a:lstStyle/>
          <a:p>
            <a:endParaRPr lang="es-ES" altLang="en-US"/>
          </a:p>
        </p:txBody>
      </p:sp>
      <p:sp>
        <p:nvSpPr>
          <p:cNvPr id="4" name="Slide Number Placeholder 3"/>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307734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5219420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171330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s-ES" alt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lt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8B24F7-05D7-4CA4-AAF7-8E5F61846034}" type="slidenum">
              <a:rPr lang="en-US" smtClean="0"/>
              <a:pPr/>
              <a:t>‹#›</a:t>
            </a:fld>
            <a:endParaRPr lang="en-US"/>
          </a:p>
        </p:txBody>
      </p:sp>
    </p:spTree>
    <p:extLst>
      <p:ext uri="{BB962C8B-B14F-4D97-AF65-F5344CB8AC3E}">
        <p14:creationId xmlns:p14="http://schemas.microsoft.com/office/powerpoint/2010/main" val="418203678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ickscloud.com/intelligent-cars-ai-and-the-automotive-industry/" TargetMode="External"/><Relationship Id="rId2" Type="http://schemas.openxmlformats.org/officeDocument/2006/relationships/hyperlink" Target="https://archer-soft.com/automotive" TargetMode="External"/><Relationship Id="rId1" Type="http://schemas.openxmlformats.org/officeDocument/2006/relationships/slideLayout" Target="../slideLayouts/slideLayout2.xml"/><Relationship Id="rId4" Type="http://schemas.openxmlformats.org/officeDocument/2006/relationships/hyperlink" Target="https://www.bernardmarr.com/default.asp?contentID=127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Logistic_regression#cite_note-1" TargetMode="External"/><Relationship Id="rId3" Type="http://schemas.openxmlformats.org/officeDocument/2006/relationships/hyperlink" Target="https://en.wikipedia.org/wiki/Logistic_function" TargetMode="External"/><Relationship Id="rId7" Type="http://schemas.openxmlformats.org/officeDocument/2006/relationships/hyperlink" Target="https://en.wikipedia.org/wiki/Regression_analysis" TargetMode="External"/><Relationship Id="rId12" Type="http://schemas.openxmlformats.org/officeDocument/2006/relationships/image" Target="../media/image8.jpeg"/><Relationship Id="rId2" Type="http://schemas.openxmlformats.org/officeDocument/2006/relationships/hyperlink" Target="https://en.wikipedia.org/wiki/Statistical_model" TargetMode="External"/><Relationship Id="rId1" Type="http://schemas.openxmlformats.org/officeDocument/2006/relationships/slideLayout" Target="../slideLayouts/slideLayout2.xml"/><Relationship Id="rId6" Type="http://schemas.openxmlformats.org/officeDocument/2006/relationships/hyperlink" Target="https://en.wikipedia.org/wiki/Logistic_regression#Extensions" TargetMode="External"/><Relationship Id="rId11" Type="http://schemas.openxmlformats.org/officeDocument/2006/relationships/image" Target="../media/image7.jpeg"/><Relationship Id="rId5" Type="http://schemas.openxmlformats.org/officeDocument/2006/relationships/hyperlink" Target="https://en.wikipedia.org/wiki/Dependent_variable" TargetMode="External"/><Relationship Id="rId10" Type="http://schemas.openxmlformats.org/officeDocument/2006/relationships/hyperlink" Target="https://en.wikipedia.org/wiki/Binary_regression" TargetMode="External"/><Relationship Id="rId4" Type="http://schemas.openxmlformats.org/officeDocument/2006/relationships/hyperlink" Target="https://en.wikipedia.org/wiki/Binary_variable" TargetMode="External"/><Relationship Id="rId9" Type="http://schemas.openxmlformats.org/officeDocument/2006/relationships/hyperlink" Target="https://en.wikipedia.org/wiki/Estimation_theor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433875"/>
            <a:ext cx="9252520" cy="7291875"/>
          </a:xfrm>
          <a:prstGeom prst="rect">
            <a:avLst/>
          </a:prstGeom>
        </p:spPr>
      </p:pic>
      <p:sp>
        <p:nvSpPr>
          <p:cNvPr id="6" name="TextBox 5"/>
          <p:cNvSpPr txBox="1"/>
          <p:nvPr/>
        </p:nvSpPr>
        <p:spPr>
          <a:xfrm>
            <a:off x="0" y="0"/>
            <a:ext cx="8892480" cy="4493538"/>
          </a:xfrm>
          <a:prstGeom prst="rect">
            <a:avLst/>
          </a:prstGeom>
          <a:noFill/>
        </p:spPr>
        <p:txBody>
          <a:bodyPr wrap="square" rtlCol="0">
            <a:spAutoFit/>
          </a:bodyPr>
          <a:lstStyle/>
          <a:p>
            <a:r>
              <a:rPr lang="en-US" sz="2000" b="1" i="1" dirty="0">
                <a:solidFill>
                  <a:schemeClr val="accent1">
                    <a:lumMod val="40000"/>
                    <a:lumOff val="60000"/>
                  </a:schemeClr>
                </a:solidFill>
                <a:latin typeface="Georgia" panose="02040502050405020303" pitchFamily="18" charset="0"/>
              </a:rPr>
              <a:t>   </a:t>
            </a:r>
            <a:r>
              <a:rPr lang="en-US" sz="2400" b="1" i="1" dirty="0">
                <a:solidFill>
                  <a:srgbClr val="66FFFF"/>
                </a:solidFill>
                <a:latin typeface="Georgia" panose="02040502050405020303" pitchFamily="18" charset="0"/>
              </a:rPr>
              <a:t>SCOPE OF MACHINE LEARNING FOR </a:t>
            </a:r>
          </a:p>
          <a:p>
            <a:r>
              <a:rPr lang="en-US" sz="2400" b="1" i="1" dirty="0">
                <a:solidFill>
                  <a:srgbClr val="66FFFF"/>
                </a:solidFill>
                <a:latin typeface="Georgia" panose="02040502050405020303" pitchFamily="18" charset="0"/>
              </a:rPr>
              <a:t>  MECHANICAL ENGINEERING</a:t>
            </a:r>
            <a:r>
              <a:rPr lang="en-US" b="1" i="1" dirty="0">
                <a:solidFill>
                  <a:schemeClr val="accent2">
                    <a:lumMod val="20000"/>
                    <a:lumOff val="80000"/>
                  </a:schemeClr>
                </a:solidFill>
                <a:latin typeface="Georgia" panose="02040502050405020303" pitchFamily="18" charset="0"/>
              </a:rPr>
              <a:t> </a:t>
            </a:r>
          </a:p>
          <a:p>
            <a:pPr algn="ctr"/>
            <a:r>
              <a:rPr lang="en-US" b="1" i="1" dirty="0">
                <a:solidFill>
                  <a:srgbClr val="66FFFF"/>
                </a:solidFill>
                <a:latin typeface="Georgia" panose="02040502050405020303" pitchFamily="18" charset="0"/>
              </a:rPr>
              <a:t>  </a:t>
            </a:r>
          </a:p>
          <a:p>
            <a:r>
              <a:rPr lang="en-US" b="1" i="1" dirty="0">
                <a:solidFill>
                  <a:srgbClr val="66FFFF"/>
                </a:solidFill>
                <a:latin typeface="Georgia" panose="02040502050405020303" pitchFamily="18" charset="0"/>
              </a:rPr>
              <a:t>   By:-    </a:t>
            </a:r>
          </a:p>
          <a:p>
            <a:r>
              <a:rPr lang="en-US" b="1" i="1" dirty="0">
                <a:solidFill>
                  <a:srgbClr val="66FFFF"/>
                </a:solidFill>
                <a:latin typeface="Georgia" panose="02040502050405020303" pitchFamily="18" charset="0"/>
              </a:rPr>
              <a:t>    </a:t>
            </a:r>
          </a:p>
          <a:p>
            <a:r>
              <a:rPr lang="en-US" b="1" i="1" dirty="0">
                <a:solidFill>
                  <a:srgbClr val="66FFFF"/>
                </a:solidFill>
                <a:latin typeface="Georgia" panose="02040502050405020303" pitchFamily="18" charset="0"/>
              </a:rPr>
              <a:t>        Mohd. Faizan    (00696203617)</a:t>
            </a:r>
          </a:p>
          <a:p>
            <a:endParaRPr lang="en-US" b="1" i="1" dirty="0">
              <a:solidFill>
                <a:srgbClr val="66FFFF"/>
              </a:solidFill>
              <a:latin typeface="Georgia" panose="02040502050405020303" pitchFamily="18" charset="0"/>
            </a:endParaRPr>
          </a:p>
          <a:p>
            <a:r>
              <a:rPr lang="en-US" b="1" i="1" dirty="0">
                <a:solidFill>
                  <a:srgbClr val="66FFFF"/>
                </a:solidFill>
                <a:latin typeface="Georgia" panose="02040502050405020303" pitchFamily="18" charset="0"/>
              </a:rPr>
              <a:t>       Gaurav                (41196203617)</a:t>
            </a:r>
          </a:p>
          <a:p>
            <a:endParaRPr lang="en-US" b="1" i="1" dirty="0">
              <a:solidFill>
                <a:srgbClr val="66FFFF"/>
              </a:solidFill>
              <a:latin typeface="Georgia" panose="02040502050405020303" pitchFamily="18" charset="0"/>
            </a:endParaRPr>
          </a:p>
          <a:p>
            <a:r>
              <a:rPr lang="en-US" b="1" i="1" dirty="0">
                <a:solidFill>
                  <a:srgbClr val="66FFFF"/>
                </a:solidFill>
                <a:latin typeface="Georgia" panose="02040502050405020303" pitchFamily="18" charset="0"/>
              </a:rPr>
              <a:t>       Akshit Gupta     (41296203617)</a:t>
            </a:r>
          </a:p>
          <a:p>
            <a:endParaRPr lang="en-US" b="1" i="1" dirty="0">
              <a:solidFill>
                <a:srgbClr val="66FFFF"/>
              </a:solidFill>
              <a:latin typeface="Georgia" panose="02040502050405020303" pitchFamily="18" charset="0"/>
            </a:endParaRPr>
          </a:p>
          <a:p>
            <a:r>
              <a:rPr lang="en-US" b="1" i="1" dirty="0">
                <a:solidFill>
                  <a:srgbClr val="66FFFF"/>
                </a:solidFill>
                <a:latin typeface="Georgia" panose="02040502050405020303" pitchFamily="18" charset="0"/>
              </a:rPr>
              <a:t>      Dhruv Parasher  (41596203617)</a:t>
            </a:r>
          </a:p>
          <a:p>
            <a:r>
              <a:rPr lang="en-US" i="1" dirty="0">
                <a:solidFill>
                  <a:srgbClr val="66FFFF"/>
                </a:solidFill>
                <a:latin typeface="Georgia" panose="02040502050405020303" pitchFamily="18" charset="0"/>
              </a:rPr>
              <a:t> </a:t>
            </a:r>
            <a:endParaRPr lang="en-US" i="1" dirty="0" smtClean="0">
              <a:solidFill>
                <a:srgbClr val="66FFFF"/>
              </a:solidFill>
              <a:latin typeface="Georgia" panose="02040502050405020303" pitchFamily="18" charset="0"/>
            </a:endParaRPr>
          </a:p>
          <a:p>
            <a:r>
              <a:rPr lang="en-US" i="1" dirty="0" smtClean="0">
                <a:solidFill>
                  <a:srgbClr val="66FFFF"/>
                </a:solidFill>
                <a:latin typeface="Georgia" panose="02040502050405020303" pitchFamily="18" charset="0"/>
              </a:rPr>
              <a:t> </a:t>
            </a:r>
            <a:r>
              <a:rPr lang="en-US" sz="2000" i="1" dirty="0" smtClean="0">
                <a:solidFill>
                  <a:srgbClr val="66FFFF"/>
                </a:solidFill>
                <a:latin typeface="Georgia" panose="02040502050405020303" pitchFamily="18" charset="0"/>
              </a:rPr>
              <a:t>                 In Guidance of </a:t>
            </a:r>
          </a:p>
          <a:p>
            <a:r>
              <a:rPr lang="en-US" sz="2000" b="1" i="1" dirty="0" smtClean="0">
                <a:solidFill>
                  <a:srgbClr val="66FFFF"/>
                </a:solidFill>
                <a:latin typeface="Georgia" panose="02040502050405020303" pitchFamily="18" charset="0"/>
              </a:rPr>
              <a:t>        </a:t>
            </a:r>
            <a:r>
              <a:rPr lang="en-US" sz="2000" b="1" i="1" u="sng" dirty="0" smtClean="0">
                <a:solidFill>
                  <a:srgbClr val="66FFFF"/>
                </a:solidFill>
                <a:latin typeface="Georgia" panose="02040502050405020303" pitchFamily="18" charset="0"/>
              </a:rPr>
              <a:t>Dr. Deepak Bhardwaj</a:t>
            </a:r>
            <a:endParaRPr lang="en-US" sz="2000" b="1" i="1" u="sng" dirty="0">
              <a:solidFill>
                <a:srgbClr val="66FFFF"/>
              </a:solidFill>
              <a:latin typeface="Georgia" panose="020405020504050203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780041"/>
            <a:ext cx="1656184" cy="16106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260648"/>
            <a:ext cx="7429499" cy="1224136"/>
          </a:xfrm>
        </p:spPr>
        <p:txBody>
          <a:bodyPr>
            <a:normAutofit fontScale="90000"/>
          </a:bodyPr>
          <a:lstStyle/>
          <a:p>
            <a:pPr algn="ctr"/>
            <a:r>
              <a:rPr lang="en-US" b="1" i="1" dirty="0">
                <a:solidFill>
                  <a:srgbClr val="002060"/>
                </a:solidFill>
              </a:rPr>
              <a:t>MACHINE LEARNING ADOPTION IN THE AUTOMOTIVE INDUSTRY</a:t>
            </a:r>
            <a:r>
              <a:rPr lang="en-US" b="1" i="1" u="sng" dirty="0"/>
              <a:t/>
            </a:r>
            <a:br>
              <a:rPr lang="en-US" b="1" i="1" u="sng" dirty="0"/>
            </a:br>
            <a:endParaRPr lang="en-IN" dirty="0"/>
          </a:p>
        </p:txBody>
      </p:sp>
      <p:sp>
        <p:nvSpPr>
          <p:cNvPr id="3" name="Content Placeholder 2"/>
          <p:cNvSpPr>
            <a:spLocks noGrp="1"/>
          </p:cNvSpPr>
          <p:nvPr>
            <p:ph idx="1"/>
          </p:nvPr>
        </p:nvSpPr>
        <p:spPr>
          <a:xfrm>
            <a:off x="856060" y="1268760"/>
            <a:ext cx="7429499" cy="4824536"/>
          </a:xfrm>
        </p:spPr>
        <p:txBody>
          <a:bodyPr>
            <a:normAutofit fontScale="85000" lnSpcReduction="20000"/>
          </a:bodyPr>
          <a:lstStyle/>
          <a:p>
            <a:pPr>
              <a:buFont typeface="Wingdings" pitchFamily="2" charset="2"/>
              <a:buChar char="ü"/>
            </a:pPr>
            <a:r>
              <a:rPr lang="en-US" b="1" i="1" dirty="0"/>
              <a:t>The market for AI in cars will reach $215 billion of annual value by 2025. </a:t>
            </a:r>
          </a:p>
          <a:p>
            <a:pPr>
              <a:buFont typeface="Wingdings" pitchFamily="2" charset="2"/>
              <a:buChar char="ü"/>
            </a:pPr>
            <a:r>
              <a:rPr lang="en-US" b="1" i="1" dirty="0"/>
              <a:t>AI machine-learning car installations are expected to rise by   109% by 2025. </a:t>
            </a:r>
          </a:p>
          <a:p>
            <a:pPr>
              <a:buFont typeface="Wingdings" pitchFamily="2" charset="2"/>
              <a:buChar char="ü"/>
            </a:pPr>
            <a:r>
              <a:rPr lang="en-US" b="1" i="1" dirty="0"/>
              <a:t>BMW uses artificial intelligence to create autonomous cars that are expected to be available next year.</a:t>
            </a:r>
          </a:p>
          <a:p>
            <a:pPr>
              <a:buFont typeface="Wingdings" pitchFamily="2" charset="2"/>
              <a:buChar char="ü"/>
            </a:pPr>
            <a:r>
              <a:rPr lang="en-US" b="1" i="1" dirty="0"/>
              <a:t>Tesla machine learning is used to create a very sophisticated system capable of deep learning to improve its computer vision, predicting, and route planning skills. </a:t>
            </a:r>
          </a:p>
          <a:p>
            <a:pPr>
              <a:buFont typeface="Wingdings" pitchFamily="2" charset="2"/>
              <a:buChar char="ü"/>
            </a:pPr>
            <a:r>
              <a:rPr lang="en-US" b="1" i="1" dirty="0"/>
              <a:t>Artificial intelligence and machine-learning self-driving cars are predicted to be here very soon since the recent pandemic has accelerated innovation in the auto industry because of the need for contactless delivery</a:t>
            </a:r>
            <a:r>
              <a:rPr lang="en-US" dirty="0"/>
              <a:t>. </a:t>
            </a:r>
          </a:p>
          <a:p>
            <a:pPr>
              <a:buFont typeface="Wingdings" pitchFamily="2" charset="2"/>
              <a:buChar char="ü"/>
            </a:pPr>
            <a:endParaRPr lang="en-US" b="1" i="1" dirty="0"/>
          </a:p>
          <a:p>
            <a:pPr>
              <a:buFont typeface="Wingdings" pitchFamily="2" charset="2"/>
              <a:buChar char="ü"/>
            </a:pPr>
            <a:endParaRPr lang="en-US" dirty="0"/>
          </a:p>
          <a:p>
            <a:endParaRPr lang="en-IN" dirty="0"/>
          </a:p>
        </p:txBody>
      </p:sp>
    </p:spTree>
    <p:extLst>
      <p:ext uri="{BB962C8B-B14F-4D97-AF65-F5344CB8AC3E}">
        <p14:creationId xmlns:p14="http://schemas.microsoft.com/office/powerpoint/2010/main" val="3542757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5535" y="260648"/>
            <a:ext cx="8305634" cy="992897"/>
          </a:xfrm>
          <a:prstGeom prst="rect">
            <a:avLst/>
          </a:prstGeom>
          <a:noFill/>
          <a:ln w="9525">
            <a:noFill/>
            <a:miter lim="800000"/>
            <a:headEnd/>
            <a:tailEnd/>
          </a:ln>
          <a:effectLst/>
        </p:spPr>
        <p:txBody>
          <a:bodyPr vert="horz" wrap="square" lIns="339618" tIns="7935" rIns="91440" bIns="0" numCol="1" anchor="ctr" anchorCtr="0" compatLnSpc="1">
            <a:prstTxWarp prst="textNoShape">
              <a:avLst/>
            </a:prstTxWarp>
            <a:spAutoFit/>
          </a:bodyPr>
          <a:lstStyle/>
          <a:p>
            <a:pPr lvl="0" algn="ctr" fontAlgn="base">
              <a:spcBef>
                <a:spcPct val="0"/>
              </a:spcBef>
              <a:spcAft>
                <a:spcPct val="0"/>
              </a:spcAft>
              <a:tabLst>
                <a:tab pos="457200" algn="l"/>
              </a:tabLst>
            </a:pPr>
            <a:r>
              <a:rPr kumimoji="0" lang="en-US" sz="3200" b="1" i="1" strike="noStrike" cap="none" normalizeH="0" baseline="0" dirty="0">
                <a:ln>
                  <a:noFill/>
                </a:ln>
                <a:solidFill>
                  <a:srgbClr val="002060"/>
                </a:solidFill>
                <a:effectLst/>
                <a:latin typeface="Arial" panose="020B0604020202020204" pitchFamily="34" charset="0"/>
                <a:ea typeface="Arial" panose="020B0604020202020204" pitchFamily="34" charset="0"/>
                <a:cs typeface="Arial" panose="020B0604020202020204" pitchFamily="34" charset="0"/>
              </a:rPr>
              <a:t>Advantages of </a:t>
            </a:r>
            <a:r>
              <a:rPr lang="en-US" sz="3200" b="1" dirty="0">
                <a:solidFill>
                  <a:srgbClr val="002060"/>
                </a:solidFill>
                <a:latin typeface="Arial" panose="020B0604020202020204" pitchFamily="34" charset="0"/>
                <a:cs typeface="Arial" panose="020B0604020202020204" pitchFamily="34" charset="0"/>
              </a:rPr>
              <a:t>Learning in Automation Industries</a:t>
            </a:r>
            <a:endParaRPr kumimoji="0" lang="en-US" sz="3200" b="0" i="0" strike="noStrike" cap="none" normalizeH="0" baseline="0" dirty="0">
              <a:ln>
                <a:noFill/>
              </a:ln>
              <a:solidFill>
                <a:srgbClr val="002060"/>
              </a:solidFill>
              <a:effectLst/>
              <a:latin typeface="Arial" panose="020B0604020202020204" pitchFamily="34" charset="0"/>
              <a:ea typeface="Times New Roman" pitchFamily="18" charset="0"/>
              <a:cs typeface="Arial" panose="020B0604020202020204" pitchFamily="34" charset="0"/>
            </a:endParaRPr>
          </a:p>
        </p:txBody>
      </p:sp>
      <p:sp>
        <p:nvSpPr>
          <p:cNvPr id="3" name="Content Placeholder 2"/>
          <p:cNvSpPr>
            <a:spLocks noGrp="1"/>
          </p:cNvSpPr>
          <p:nvPr>
            <p:ph idx="1"/>
          </p:nvPr>
        </p:nvSpPr>
        <p:spPr>
          <a:xfrm>
            <a:off x="833602" y="1340768"/>
            <a:ext cx="7429499" cy="5616624"/>
          </a:xfrm>
        </p:spPr>
        <p:txBody>
          <a:bodyPr>
            <a:normAutofit/>
          </a:bodyPr>
          <a:lstStyle/>
          <a:p>
            <a:pPr marL="0" indent="0">
              <a:buNone/>
            </a:pPr>
            <a:r>
              <a:rPr lang="en-US" sz="2000" b="1" dirty="0"/>
              <a:t>1.  Improved Customer Experience Personalization</a:t>
            </a:r>
            <a:endParaRPr lang="en-IN" sz="2000" b="1" dirty="0"/>
          </a:p>
          <a:p>
            <a:pPr marL="0" indent="0">
              <a:buNone/>
            </a:pPr>
            <a:r>
              <a:rPr lang="en-US" sz="2000" b="1" dirty="0"/>
              <a:t>2.  Effective Work Processes Automation</a:t>
            </a:r>
            <a:endParaRPr lang="en-IN" sz="2000" b="1" dirty="0"/>
          </a:p>
          <a:p>
            <a:pPr marL="0" indent="0">
              <a:buNone/>
            </a:pPr>
            <a:r>
              <a:rPr lang="en-US" sz="2000" b="1" dirty="0"/>
              <a:t>3.  Powerful Predictive Ability</a:t>
            </a:r>
            <a:endParaRPr lang="en-IN" sz="2000" b="1" dirty="0"/>
          </a:p>
          <a:p>
            <a:pPr marL="0" indent="0">
              <a:buNone/>
            </a:pPr>
            <a:r>
              <a:rPr lang="en-US" sz="2000" b="1" dirty="0"/>
              <a:t>4.  Reasonable Resource Planning</a:t>
            </a:r>
          </a:p>
          <a:p>
            <a:pPr marL="0" indent="0">
              <a:buNone/>
            </a:pPr>
            <a:r>
              <a:rPr lang="en-US" sz="2000" b="1" dirty="0"/>
              <a:t>5.  Easy Changes within Company</a:t>
            </a:r>
            <a:endParaRPr lang="en-IN" sz="2000" b="1" dirty="0"/>
          </a:p>
          <a:p>
            <a:pPr marL="0" indent="0">
              <a:buNone/>
            </a:pPr>
            <a:r>
              <a:rPr lang="en-US" sz="2000" b="1" dirty="0"/>
              <a:t>6.  Fast Adaptation to Market Changes</a:t>
            </a:r>
          </a:p>
          <a:p>
            <a:pPr marL="0" indent="0">
              <a:buNone/>
            </a:pPr>
            <a:r>
              <a:rPr lang="en-US" sz="2000" b="1" dirty="0"/>
              <a:t>7.  Advanced Customer Support</a:t>
            </a:r>
            <a:endParaRPr lang="en-IN" sz="2000" b="1" dirty="0"/>
          </a:p>
          <a:p>
            <a:pPr marL="0" indent="0">
              <a:buNone/>
            </a:pPr>
            <a:r>
              <a:rPr lang="en-US" sz="2000" b="1" dirty="0"/>
              <a:t>8.  Increased Data Security</a:t>
            </a:r>
            <a:endParaRPr lang="en-IN" sz="2000" b="1" dirty="0"/>
          </a:p>
          <a:p>
            <a:pPr marL="342900" indent="-342900">
              <a:buAutoNum type="arabicPeriod" startAt="9"/>
            </a:pPr>
            <a:r>
              <a:rPr lang="en-US" sz="2000" b="1" dirty="0"/>
              <a:t>More Productive Staff Training</a:t>
            </a:r>
            <a:endParaRPr lang="en-IN" sz="2000" b="1" dirty="0"/>
          </a:p>
          <a:p>
            <a:pPr marL="0" indent="0">
              <a:buNone/>
            </a:pPr>
            <a:r>
              <a:rPr lang="en-US" sz="2000" b="1" dirty="0"/>
              <a:t>10.  Efficient Data Management</a:t>
            </a:r>
            <a:endParaRPr lang="en-IN" sz="2000" b="1"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F618-2281-46AF-8302-C7D34770A32E}"/>
              </a:ext>
            </a:extLst>
          </p:cNvPr>
          <p:cNvSpPr>
            <a:spLocks noGrp="1"/>
          </p:cNvSpPr>
          <p:nvPr>
            <p:ph type="title"/>
          </p:nvPr>
        </p:nvSpPr>
        <p:spPr>
          <a:xfrm>
            <a:off x="946878" y="156769"/>
            <a:ext cx="7429499" cy="1478570"/>
          </a:xfrm>
        </p:spPr>
        <p:txBody>
          <a:bodyPr>
            <a:normAutofit/>
          </a:bodyPr>
          <a:lstStyle/>
          <a:p>
            <a:pPr algn="ctr"/>
            <a:r>
              <a:rPr lang="en-US" sz="2800" b="1" i="1" dirty="0">
                <a:solidFill>
                  <a:srgbClr val="002060"/>
                </a:solidFill>
                <a:latin typeface="Georgia" panose="02040502050405020303" pitchFamily="18" charset="0"/>
              </a:rPr>
              <a:t>Applications of Machine Learning</a:t>
            </a:r>
            <a:endParaRPr lang="en-IN" sz="2800" dirty="0">
              <a:solidFill>
                <a:srgbClr val="002060"/>
              </a:solidFill>
            </a:endParaRPr>
          </a:p>
        </p:txBody>
      </p:sp>
      <p:sp>
        <p:nvSpPr>
          <p:cNvPr id="3" name="Content Placeholder 2">
            <a:extLst>
              <a:ext uri="{FF2B5EF4-FFF2-40B4-BE49-F238E27FC236}">
                <a16:creationId xmlns:a16="http://schemas.microsoft.com/office/drawing/2014/main" id="{05F1B3B9-5DEC-41FD-AC47-58C84A50A2F3}"/>
              </a:ext>
            </a:extLst>
          </p:cNvPr>
          <p:cNvSpPr>
            <a:spLocks noGrp="1"/>
          </p:cNvSpPr>
          <p:nvPr>
            <p:ph idx="1"/>
          </p:nvPr>
        </p:nvSpPr>
        <p:spPr>
          <a:xfrm>
            <a:off x="946878" y="1340768"/>
            <a:ext cx="7028308" cy="5256584"/>
          </a:xfrm>
        </p:spPr>
        <p:txBody>
          <a:bodyPr>
            <a:normAutofit fontScale="40000" lnSpcReduction="20000"/>
          </a:bodyPr>
          <a:lstStyle/>
          <a:p>
            <a:r>
              <a:rPr lang="en-US" sz="3600" b="1" dirty="0">
                <a:solidFill>
                  <a:srgbClr val="002060"/>
                </a:solidFill>
              </a:rPr>
              <a:t>Predicting mechanical failure</a:t>
            </a:r>
            <a:r>
              <a:rPr lang="en-US" sz="3600" dirty="0">
                <a:solidFill>
                  <a:srgbClr val="002060"/>
                </a:solidFill>
              </a:rPr>
              <a:t> </a:t>
            </a:r>
          </a:p>
          <a:p>
            <a:pPr marL="0" indent="0">
              <a:buNone/>
            </a:pPr>
            <a:r>
              <a:rPr lang="en-US" sz="3600" dirty="0"/>
              <a:t>By continuously monitoring data (power plant, manufacturing unit operations) and providing them to smart decision support systems, manufacturers can predict the probability of failure. Predictive maintenance is an emerging field in industrial applications that helps in determining the condition of in-service equipment to estimate the optimum time of maintenance. ML-based predictive maintenance saves cost and time on routine or preventive maintenance.</a:t>
            </a:r>
          </a:p>
          <a:p>
            <a:pPr fontAlgn="base"/>
            <a:r>
              <a:rPr lang="en-US" sz="3600" b="1" dirty="0">
                <a:solidFill>
                  <a:srgbClr val="002060"/>
                </a:solidFill>
              </a:rPr>
              <a:t>Autonomous vehicles</a:t>
            </a:r>
          </a:p>
          <a:p>
            <a:pPr marL="0" indent="0" fontAlgn="base">
              <a:buNone/>
            </a:pPr>
            <a:r>
              <a:rPr lang="en-US" sz="3600" dirty="0"/>
              <a:t>The concept of a self-driving car was once a dream of future technology. Today, autonomous vehicles are a reality. How do we ensure that these vehicles are safe—at intersections, on highways, and in parking lots?</a:t>
            </a:r>
          </a:p>
          <a:p>
            <a:pPr marL="0" indent="0" fontAlgn="base">
              <a:buNone/>
            </a:pPr>
            <a:r>
              <a:rPr lang="en-US" sz="3600" dirty="0"/>
              <a:t>Our experts use machine learning to make self-driving cars smarter and safer through simulations, unsupervised active perception, and the design and testing of intelligent physical systems.</a:t>
            </a:r>
          </a:p>
          <a:p>
            <a:pPr fontAlgn="base"/>
            <a:r>
              <a:rPr lang="en-US" sz="3600" b="1" dirty="0">
                <a:solidFill>
                  <a:srgbClr val="002060"/>
                </a:solidFill>
              </a:rPr>
              <a:t>Design and manufacturing</a:t>
            </a:r>
          </a:p>
          <a:p>
            <a:pPr marL="0" indent="0" fontAlgn="base">
              <a:buNone/>
            </a:pPr>
            <a:r>
              <a:rPr lang="en-US" sz="3600" dirty="0"/>
              <a:t>With artificial intelligence and machine learning, our experts are transforming and optimizing design and manufacturing. Here are a few examples: creating new concepts for cars and aircraft with design DNA; using computer vision to detect flaws during 3D printing; turning static drawings into active simulations with smart design tools; and developing virtual reality engineering simulations to place students in an interactive, immersive manufacturing environment.</a:t>
            </a:r>
          </a:p>
          <a:p>
            <a:pPr marL="0" indent="0">
              <a:buNone/>
            </a:pPr>
            <a:endParaRPr lang="en-US" sz="2400" dirty="0">
              <a:solidFill>
                <a:schemeClr val="bg1"/>
              </a:solidFill>
            </a:endParaRPr>
          </a:p>
        </p:txBody>
      </p:sp>
    </p:spTree>
    <p:extLst>
      <p:ext uri="{BB962C8B-B14F-4D97-AF65-F5344CB8AC3E}">
        <p14:creationId xmlns:p14="http://schemas.microsoft.com/office/powerpoint/2010/main" val="244479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60" y="260648"/>
            <a:ext cx="7676380" cy="6120680"/>
          </a:xfrm>
        </p:spPr>
        <p:txBody>
          <a:bodyPr>
            <a:normAutofit fontScale="70000" lnSpcReduction="20000"/>
          </a:bodyPr>
          <a:lstStyle/>
          <a:p>
            <a:r>
              <a:rPr lang="en-US" sz="2100" b="1" dirty="0">
                <a:solidFill>
                  <a:srgbClr val="002060"/>
                </a:solidFill>
              </a:rPr>
              <a:t>Quality Control</a:t>
            </a:r>
            <a:endParaRPr lang="en-IN" sz="2100" b="1" dirty="0">
              <a:solidFill>
                <a:srgbClr val="002060"/>
              </a:solidFill>
            </a:endParaRPr>
          </a:p>
          <a:p>
            <a:pPr marL="0" indent="0">
              <a:buNone/>
            </a:pPr>
            <a:r>
              <a:rPr lang="en-US" sz="2100" dirty="0"/>
              <a:t>Image recognition and anomaly detection are types of machine learning algorithms that can quickly detect and eliminate faulty parts before they get into the vehicle manufacturing workflow. Parts manufacturers can capture images of each component as it comes off the assembly line, and automatically run those images through a machine learning model to identify any flaws. Highly-accurate anomaly detection algorithms can detect issues down to a fraction of a millimeter. Predictive analytics can be used to evaluate whether a flawed part can be reworked or needs to be scrapped. Eliminating or re-working faulty parts at this point is far less costly than discovering and having to fix them later. It saves on more expensive issues down the line in manufacturing and reduces the risk of costly recalls. It also helps ensure customer safety, satisfaction and retention</a:t>
            </a:r>
          </a:p>
          <a:p>
            <a:r>
              <a:rPr lang="en-US" sz="2100" b="1" dirty="0">
                <a:solidFill>
                  <a:srgbClr val="002060"/>
                </a:solidFill>
              </a:rPr>
              <a:t>Root Cause Analysis</a:t>
            </a:r>
            <a:endParaRPr lang="en-IN" sz="2100" b="1" dirty="0">
              <a:solidFill>
                <a:srgbClr val="002060"/>
              </a:solidFill>
            </a:endParaRPr>
          </a:p>
          <a:p>
            <a:pPr marL="0" indent="0">
              <a:buNone/>
            </a:pPr>
            <a:r>
              <a:rPr lang="en-US" sz="2100" dirty="0"/>
              <a:t>When an issue arises at any point in the product lifecycle — whether it’s something found early in the manufacturing process or an issue affecting multiple vehicles in the field — organizations scramble to determine the exact cause and how to resolve it. The brand’s reputation (and possibly consumer safety) are at stake.</a:t>
            </a:r>
            <a:endParaRPr lang="en-IN" sz="2100" dirty="0"/>
          </a:p>
          <a:p>
            <a:pPr marL="0" indent="0">
              <a:buNone/>
            </a:pPr>
            <a:r>
              <a:rPr lang="en-US" sz="2100" dirty="0"/>
              <a:t>Root cause analysis for issues in the field isn’t any easier. Today’s vehicles are highly complex, and each driver has unique behavior, maintenance actions and driving conditions. Some issues arise only under very unique circumstances that were unseen in the manufacturing process.</a:t>
            </a:r>
            <a:endParaRPr lang="en-IN" sz="2100" dirty="0"/>
          </a:p>
          <a:p>
            <a:pPr marL="0" indent="0">
              <a:buNone/>
            </a:pPr>
            <a:r>
              <a:rPr lang="en-US" sz="2100" dirty="0"/>
              <a:t>Machine learning techniques can vastly accelerate root cause analysis and speed resolution. Anomaly detection algorithms can analyze vast amounts of system and driver data efficiently. And they can perform this analysis using additional data types and in far greater quantities than traditional methods can handle.</a:t>
            </a:r>
            <a:endParaRPr lang="en-IN" sz="2100" dirty="0"/>
          </a:p>
          <a:p>
            <a:endParaRPr lang="en-IN" sz="1400" dirty="0"/>
          </a:p>
        </p:txBody>
      </p:sp>
    </p:spTree>
    <p:extLst>
      <p:ext uri="{BB962C8B-B14F-4D97-AF65-F5344CB8AC3E}">
        <p14:creationId xmlns:p14="http://schemas.microsoft.com/office/powerpoint/2010/main" val="37977572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88640"/>
            <a:ext cx="7429499" cy="6336704"/>
          </a:xfrm>
        </p:spPr>
        <p:txBody>
          <a:bodyPr>
            <a:normAutofit/>
          </a:bodyPr>
          <a:lstStyle/>
          <a:p>
            <a:r>
              <a:rPr lang="en-US" sz="1600" b="1" dirty="0">
                <a:solidFill>
                  <a:srgbClr val="002060"/>
                </a:solidFill>
              </a:rPr>
              <a:t>Predictive Maintenance</a:t>
            </a:r>
            <a:endParaRPr lang="en-IN" sz="1600" b="1" dirty="0">
              <a:solidFill>
                <a:srgbClr val="002060"/>
              </a:solidFill>
            </a:endParaRPr>
          </a:p>
          <a:p>
            <a:pPr marL="0" indent="0">
              <a:buNone/>
            </a:pPr>
            <a:r>
              <a:rPr lang="en-US" sz="1600" dirty="0"/>
              <a:t>Machine learning can provide far more precise and — importantly — evolving maintenance recommendations to help drivers protect their vehicle investment as well as their safety. Rather than a static maintenance schedule that gets updated a few times a year, a predictive analytics model can continue to learn from thousands of performance data points collected from manufacturing plants, suppliers, service providers and actual vehicles on the road. The industry is well on its way to completely customized maintenance schedules that evolve over time to be increasingly more tailored to individual drivers and vehicles, and can even adapt to changing conditions and new performance information.</a:t>
            </a:r>
            <a:endParaRPr lang="en-IN" sz="1600" dirty="0"/>
          </a:p>
          <a:p>
            <a:r>
              <a:rPr lang="en-US" sz="1600" b="1" dirty="0">
                <a:solidFill>
                  <a:srgbClr val="002060"/>
                </a:solidFill>
              </a:rPr>
              <a:t>Supply Chain Optimization</a:t>
            </a:r>
            <a:endParaRPr lang="en-IN" sz="1600" b="1" dirty="0">
              <a:solidFill>
                <a:srgbClr val="002060"/>
              </a:solidFill>
            </a:endParaRPr>
          </a:p>
          <a:p>
            <a:pPr marL="0" indent="0">
              <a:buNone/>
            </a:pPr>
            <a:r>
              <a:rPr lang="en-US" sz="1600" dirty="0"/>
              <a:t>Throughout the supply chain, analytical models are used to identify demand levels for different marketing strategies, sale prices, locations and many other data points. Ultimately, this predictive analysis dictates the inventory levels needed at different facilities. Data scientists constantly test different scenarios to ensure ideal inventory levels and improve brand reputation while minimizing unnecessary holding costs.</a:t>
            </a:r>
            <a:endParaRPr lang="en-IN" sz="1600" dirty="0"/>
          </a:p>
          <a:p>
            <a:pPr marL="0" indent="0">
              <a:buNone/>
            </a:pPr>
            <a:r>
              <a:rPr lang="en-US" sz="1600" dirty="0"/>
              <a:t>After analyzing the gap between current and predicted inventory levels, data scientists then create optimization models that help guide the exact flow of inventory from manufacturer to distribution centers and ultimately to customer-facing storefronts. </a:t>
            </a:r>
            <a:endParaRPr lang="en-IN" sz="1600" dirty="0"/>
          </a:p>
        </p:txBody>
      </p:sp>
    </p:spTree>
    <p:extLst>
      <p:ext uri="{BB962C8B-B14F-4D97-AF65-F5344CB8AC3E}">
        <p14:creationId xmlns:p14="http://schemas.microsoft.com/office/powerpoint/2010/main" val="2815823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260648"/>
            <a:ext cx="7429499" cy="1478570"/>
          </a:xfrm>
        </p:spPr>
        <p:txBody>
          <a:bodyPr/>
          <a:lstStyle/>
          <a:p>
            <a:pPr algn="ctr"/>
            <a:r>
              <a:rPr lang="en-US" dirty="0">
                <a:solidFill>
                  <a:srgbClr val="002060"/>
                </a:solidFill>
              </a:rPr>
              <a:t>MACHINE LEARNING ADOPTION IN THE AUTOMOTIVE INDUSTRY</a:t>
            </a:r>
            <a:endParaRPr lang="en-IN" dirty="0">
              <a:solidFill>
                <a:srgbClr val="002060"/>
              </a:solidFill>
            </a:endParaRPr>
          </a:p>
        </p:txBody>
      </p:sp>
      <p:sp>
        <p:nvSpPr>
          <p:cNvPr id="3" name="Content Placeholder 2"/>
          <p:cNvSpPr>
            <a:spLocks noGrp="1"/>
          </p:cNvSpPr>
          <p:nvPr>
            <p:ph idx="1"/>
          </p:nvPr>
        </p:nvSpPr>
        <p:spPr>
          <a:xfrm>
            <a:off x="856060" y="1556792"/>
            <a:ext cx="7429499" cy="4968552"/>
          </a:xfrm>
        </p:spPr>
        <p:txBody>
          <a:bodyPr>
            <a:noAutofit/>
          </a:bodyPr>
          <a:lstStyle/>
          <a:p>
            <a:r>
              <a:rPr lang="en-US" sz="1800" dirty="0"/>
              <a:t>Artificial intelligence in self-driving cars is the future of the industry, while </a:t>
            </a:r>
            <a:r>
              <a:rPr lang="en-US" sz="1800" u="sng" dirty="0">
                <a:hlinkClick r:id="rId2"/>
              </a:rPr>
              <a:t>machine learning in the automotive industry</a:t>
            </a:r>
            <a:r>
              <a:rPr lang="en-US" sz="1800" dirty="0"/>
              <a:t> is becoming more common.</a:t>
            </a:r>
            <a:endParaRPr lang="en-IN" sz="1800" dirty="0"/>
          </a:p>
          <a:p>
            <a:pPr lvl="0"/>
            <a:r>
              <a:rPr lang="en-US" sz="1800" dirty="0"/>
              <a:t>The market for AI in cars will reach </a:t>
            </a:r>
            <a:r>
              <a:rPr lang="en-US" sz="1800" u="sng" dirty="0">
                <a:hlinkClick r:id="rId3"/>
              </a:rPr>
              <a:t>$215 billion</a:t>
            </a:r>
            <a:r>
              <a:rPr lang="en-US" sz="1800" dirty="0"/>
              <a:t> of annual value by 2025.</a:t>
            </a:r>
            <a:endParaRPr lang="en-IN" sz="1800" dirty="0"/>
          </a:p>
          <a:p>
            <a:pPr lvl="0"/>
            <a:r>
              <a:rPr lang="en-US" sz="1800" dirty="0"/>
              <a:t>AI machine-learning car installations are expected to rise by 109% by 2025.</a:t>
            </a:r>
            <a:endParaRPr lang="en-IN" sz="1800" dirty="0"/>
          </a:p>
          <a:p>
            <a:pPr lvl="0"/>
            <a:r>
              <a:rPr lang="en-US" sz="1800" dirty="0"/>
              <a:t>BMW uses artificial intelligence to create </a:t>
            </a:r>
            <a:r>
              <a:rPr lang="en-US" sz="1800" u="sng" dirty="0">
                <a:hlinkClick r:id="rId4"/>
              </a:rPr>
              <a:t>autonomous cars</a:t>
            </a:r>
            <a:r>
              <a:rPr lang="en-US" sz="1800" dirty="0"/>
              <a:t> that are expected to be available next year.</a:t>
            </a:r>
            <a:endParaRPr lang="en-IN" sz="1800" dirty="0"/>
          </a:p>
          <a:p>
            <a:pPr lvl="0"/>
            <a:r>
              <a:rPr lang="en-US" sz="1800" dirty="0"/>
              <a:t>Tesla machine learning is used to create a very sophisticated system capable of deep learning to improve its computer vision, predicting, and route planning skills.</a:t>
            </a:r>
            <a:endParaRPr lang="en-IN" sz="1800" dirty="0"/>
          </a:p>
          <a:p>
            <a:pPr lvl="0"/>
            <a:r>
              <a:rPr lang="en-US" sz="1800" dirty="0"/>
              <a:t>Artificial intelligence and machine-learning self-driving cars are predicted to be here very soon since the recent pandemic has accelerated innovation in the auto industry because of the need for contactless delivery.</a:t>
            </a:r>
            <a:endParaRPr lang="en-IN" sz="1800" dirty="0"/>
          </a:p>
        </p:txBody>
      </p:sp>
    </p:spTree>
    <p:extLst>
      <p:ext uri="{BB962C8B-B14F-4D97-AF65-F5344CB8AC3E}">
        <p14:creationId xmlns:p14="http://schemas.microsoft.com/office/powerpoint/2010/main" val="553683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C6E6-0D46-4408-A618-846F95E429EC}"/>
              </a:ext>
            </a:extLst>
          </p:cNvPr>
          <p:cNvSpPr>
            <a:spLocks noGrp="1"/>
          </p:cNvSpPr>
          <p:nvPr>
            <p:ph type="title"/>
          </p:nvPr>
        </p:nvSpPr>
        <p:spPr>
          <a:xfrm>
            <a:off x="856060" y="128525"/>
            <a:ext cx="7429499" cy="938274"/>
          </a:xfrm>
        </p:spPr>
        <p:txBody>
          <a:bodyPr/>
          <a:lstStyle/>
          <a:p>
            <a:pPr algn="ctr"/>
            <a:r>
              <a:rPr lang="en-US" b="1" dirty="0">
                <a:solidFill>
                  <a:srgbClr val="002060"/>
                </a:solidFill>
              </a:rPr>
              <a:t>Future Scope</a:t>
            </a:r>
            <a:endParaRPr lang="en-IN" b="1" dirty="0">
              <a:solidFill>
                <a:srgbClr val="002060"/>
              </a:solidFill>
            </a:endParaRPr>
          </a:p>
        </p:txBody>
      </p:sp>
      <p:sp>
        <p:nvSpPr>
          <p:cNvPr id="3" name="Content Placeholder 2">
            <a:extLst>
              <a:ext uri="{FF2B5EF4-FFF2-40B4-BE49-F238E27FC236}">
                <a16:creationId xmlns:a16="http://schemas.microsoft.com/office/drawing/2014/main" id="{F46ED781-D0C0-4C37-AC28-1F0690D726CC}"/>
              </a:ext>
            </a:extLst>
          </p:cNvPr>
          <p:cNvSpPr>
            <a:spLocks noGrp="1"/>
          </p:cNvSpPr>
          <p:nvPr>
            <p:ph idx="1"/>
          </p:nvPr>
        </p:nvSpPr>
        <p:spPr>
          <a:xfrm>
            <a:off x="683568" y="1066798"/>
            <a:ext cx="8208912" cy="5314529"/>
          </a:xfrm>
        </p:spPr>
        <p:txBody>
          <a:bodyPr>
            <a:noAutofit/>
          </a:bodyPr>
          <a:lstStyle/>
          <a:p>
            <a:r>
              <a:rPr lang="en-US" sz="1400" b="0" i="0" u="none" strike="noStrike" baseline="0" dirty="0">
                <a:latin typeface="Georgia" panose="02040502050405020303" pitchFamily="18" charset="0"/>
              </a:rPr>
              <a:t>The scope of Machine Learning is not limited to the investment sector. Rather, it is expanding across all fields such as banking and finance, information technology, media &amp; entertainment, gaming, and the automotive industry. As the Machine Learning scope is very high, there are some of the areas where researchers are working toward revolutionizing the world for the future. Let us discuss them in detail. </a:t>
            </a:r>
          </a:p>
          <a:p>
            <a:pPr marL="0" indent="0">
              <a:buNone/>
            </a:pPr>
            <a:r>
              <a:rPr lang="en-IN" sz="1400" b="1" i="0" u="none" strike="noStrike" baseline="0" dirty="0">
                <a:solidFill>
                  <a:schemeClr val="tx2">
                    <a:lumMod val="60000"/>
                    <a:lumOff val="40000"/>
                  </a:schemeClr>
                </a:solidFill>
                <a:latin typeface="Georgia" panose="02040502050405020303" pitchFamily="18" charset="0"/>
              </a:rPr>
              <a:t>    </a:t>
            </a:r>
            <a:r>
              <a:rPr lang="en-IN" sz="1400" b="1" i="0" u="none" strike="noStrike" baseline="0" dirty="0">
                <a:solidFill>
                  <a:schemeClr val="bg1"/>
                </a:solidFill>
                <a:latin typeface="Georgia" panose="02040502050405020303" pitchFamily="18" charset="0"/>
              </a:rPr>
              <a:t>Automotive Industry </a:t>
            </a:r>
            <a:endParaRPr lang="en-IN" sz="1400" b="0" i="0" u="none" strike="noStrike" baseline="0" dirty="0">
              <a:solidFill>
                <a:schemeClr val="bg1"/>
              </a:solidFill>
              <a:latin typeface="Georgia" panose="02040502050405020303" pitchFamily="18" charset="0"/>
            </a:endParaRPr>
          </a:p>
          <a:p>
            <a:r>
              <a:rPr lang="en-US" sz="1400" b="0" i="0" u="none" strike="noStrike" baseline="0" dirty="0">
                <a:latin typeface="Georgia" panose="02040502050405020303" pitchFamily="18" charset="0"/>
              </a:rPr>
              <a:t>The automotive industry is one of the areas where Machine Learning is excelling by changing the definition of ‘safe’ driving. However, Tesla’s self-driving car is the best in the industry. These self-driving cars are built using Machine Learning, IoT sensors, high-definition cameras, voice recognition systems, etc. </a:t>
            </a:r>
          </a:p>
          <a:p>
            <a:r>
              <a:rPr lang="en-IN" sz="1400" b="1" i="0" u="none" strike="noStrike" baseline="0" dirty="0">
                <a:solidFill>
                  <a:schemeClr val="bg1"/>
                </a:solidFill>
                <a:latin typeface="Georgia" panose="02040502050405020303" pitchFamily="18" charset="0"/>
              </a:rPr>
              <a:t>Robotics </a:t>
            </a:r>
            <a:r>
              <a:rPr lang="en-IN" sz="1400" b="0" i="0" u="none" strike="noStrike" baseline="0" dirty="0">
                <a:solidFill>
                  <a:schemeClr val="tx2">
                    <a:lumMod val="60000"/>
                    <a:lumOff val="40000"/>
                  </a:schemeClr>
                </a:solidFill>
                <a:latin typeface="Georgia" panose="02040502050405020303" pitchFamily="18" charset="0"/>
              </a:rPr>
              <a:t/>
            </a:r>
            <a:br>
              <a:rPr lang="en-IN" sz="1400" b="0" i="0" u="none" strike="noStrike" baseline="0" dirty="0">
                <a:solidFill>
                  <a:schemeClr val="tx2">
                    <a:lumMod val="60000"/>
                    <a:lumOff val="40000"/>
                  </a:schemeClr>
                </a:solidFill>
                <a:latin typeface="Georgia" panose="02040502050405020303" pitchFamily="18" charset="0"/>
              </a:rPr>
            </a:br>
            <a:r>
              <a:rPr lang="en-US" sz="1400" b="0" i="0" u="none" strike="noStrike" baseline="0" dirty="0">
                <a:latin typeface="Georgia" panose="02040502050405020303" pitchFamily="18" charset="0"/>
              </a:rPr>
              <a:t>Robotics is one of the fields that always gain the interest of researchers as well as the common.</a:t>
            </a:r>
          </a:p>
          <a:p>
            <a:r>
              <a:rPr lang="en-IN" sz="1400" b="1" i="0" u="none" strike="noStrike" baseline="0" dirty="0">
                <a:solidFill>
                  <a:schemeClr val="bg1"/>
                </a:solidFill>
                <a:latin typeface="Georgia" panose="02040502050405020303" pitchFamily="18" charset="0"/>
              </a:rPr>
              <a:t>Quantum Computing </a:t>
            </a:r>
            <a:r>
              <a:rPr lang="en-IN" sz="1400" b="0" i="0" u="none" strike="noStrike" baseline="0" dirty="0">
                <a:solidFill>
                  <a:schemeClr val="tx2">
                    <a:lumMod val="60000"/>
                    <a:lumOff val="40000"/>
                  </a:schemeClr>
                </a:solidFill>
                <a:latin typeface="Georgia" panose="02040502050405020303" pitchFamily="18" charset="0"/>
              </a:rPr>
              <a:t/>
            </a:r>
            <a:br>
              <a:rPr lang="en-IN" sz="1400" b="0" i="0" u="none" strike="noStrike" baseline="0" dirty="0">
                <a:solidFill>
                  <a:schemeClr val="tx2">
                    <a:lumMod val="60000"/>
                    <a:lumOff val="40000"/>
                  </a:schemeClr>
                </a:solidFill>
                <a:latin typeface="Georgia" panose="02040502050405020303" pitchFamily="18" charset="0"/>
              </a:rPr>
            </a:br>
            <a:r>
              <a:rPr lang="en-US" sz="1400" b="0" i="0" u="none" strike="noStrike" baseline="0" dirty="0" smtClean="0">
                <a:latin typeface="Georgia" panose="02040502050405020303" pitchFamily="18" charset="0"/>
              </a:rPr>
              <a:t>It </a:t>
            </a:r>
            <a:r>
              <a:rPr lang="en-US" sz="1400" b="0" i="0" u="none" strike="noStrike" baseline="0" dirty="0">
                <a:latin typeface="Georgia" panose="02040502050405020303" pitchFamily="18" charset="0"/>
              </a:rPr>
              <a:t>is a type of computing that uses the mechanical phenomena of quantum such as entanglement and superposition. By using the quantum phenomenon of superposition, we can create systems (quantum systems) that can exhibit multiple states at the same time. On the other hand, entanglement is the phenomenon where two different states can be referenced to each other. It helps in describing the correlation between the properties of a quantum system. </a:t>
            </a:r>
            <a:br>
              <a:rPr lang="en-US" sz="1400" b="0" i="0" u="none" strike="noStrike" baseline="0" dirty="0">
                <a:latin typeface="Georgia" panose="02040502050405020303" pitchFamily="18" charset="0"/>
              </a:rPr>
            </a:br>
            <a:endParaRPr lang="en-IN" sz="1400" b="0" i="0" u="none" strike="noStrike" baseline="0" dirty="0">
              <a:latin typeface="Georgia" panose="02040502050405020303" pitchFamily="18" charset="0"/>
            </a:endParaRPr>
          </a:p>
        </p:txBody>
      </p:sp>
    </p:spTree>
    <p:extLst>
      <p:ext uri="{BB962C8B-B14F-4D97-AF65-F5344CB8AC3E}">
        <p14:creationId xmlns:p14="http://schemas.microsoft.com/office/powerpoint/2010/main" val="1727837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C9DA6-8D8E-4648-BA45-779BB604B2C0}"/>
              </a:ext>
            </a:extLst>
          </p:cNvPr>
          <p:cNvSpPr>
            <a:spLocks noGrp="1"/>
          </p:cNvSpPr>
          <p:nvPr>
            <p:ph idx="1"/>
          </p:nvPr>
        </p:nvSpPr>
        <p:spPr>
          <a:xfrm>
            <a:off x="431540" y="692696"/>
            <a:ext cx="8280920" cy="5904656"/>
          </a:xfrm>
        </p:spPr>
        <p:txBody>
          <a:bodyPr>
            <a:normAutofit/>
          </a:bodyPr>
          <a:lstStyle/>
          <a:p>
            <a:r>
              <a:rPr lang="en-IN" sz="1400" b="1" i="0" u="none" strike="noStrike" baseline="0" dirty="0">
                <a:solidFill>
                  <a:schemeClr val="bg1"/>
                </a:solidFill>
                <a:latin typeface="Georgia" panose="02040502050405020303" pitchFamily="18" charset="0"/>
              </a:rPr>
              <a:t>Computer Vision </a:t>
            </a:r>
            <a:endParaRPr lang="en-IN" sz="1400" dirty="0">
              <a:solidFill>
                <a:schemeClr val="bg1"/>
              </a:solidFill>
              <a:latin typeface="Georgia" panose="02040502050405020303" pitchFamily="18" charset="0"/>
            </a:endParaRPr>
          </a:p>
          <a:p>
            <a:r>
              <a:rPr lang="en-US" sz="1400" b="0" i="0" u="none" strike="noStrike" baseline="0" dirty="0">
                <a:latin typeface="Georgia" panose="02040502050405020303" pitchFamily="18" charset="0"/>
              </a:rPr>
              <a:t>As the name suggests, computer vision gives a vision to a computer or a machine. Here comes into our minds what the Head of AI at Google, Jeff Dean, has once said, ‘ The progress we’ve made from 26% error in 2011 to 3% error in 2016 is hugely impactful. The way I like to think is, computers have now evolved eyes that work.’ </a:t>
            </a:r>
            <a:endParaRPr lang="en-US" sz="1400" b="0" i="0" u="none" strike="noStrike" baseline="0" dirty="0">
              <a:latin typeface="Times New Roman" panose="02020603050405020304" pitchFamily="18" charset="0"/>
            </a:endParaRPr>
          </a:p>
          <a:p>
            <a:r>
              <a:rPr lang="en-US" sz="1400" b="0" i="0" u="none" strike="noStrike" baseline="0" dirty="0">
                <a:latin typeface="Georgia" panose="02040502050405020303" pitchFamily="18" charset="0"/>
              </a:rPr>
              <a:t>Giving the ability to a machine to recognize and analyze images, videos, graphics, etc. is the goal of computer vision. The progress in the field of Artificial Intelligence and Machine Learning has made it possible to achieve the goal of computer vision faster. </a:t>
            </a:r>
          </a:p>
          <a:p>
            <a:r>
              <a:rPr lang="en-US" sz="1400" b="1" i="0" u="none" strike="noStrike" baseline="0" dirty="0">
                <a:solidFill>
                  <a:schemeClr val="bg1"/>
                </a:solidFill>
                <a:latin typeface="Georgia" panose="02040502050405020303" pitchFamily="18" charset="0"/>
              </a:rPr>
              <a:t>Machine Learning Job Scope and Salary Trends </a:t>
            </a:r>
            <a:endParaRPr lang="en-US" sz="1400" b="0" i="0" u="none" strike="noStrike" baseline="0" dirty="0">
              <a:solidFill>
                <a:schemeClr val="bg1"/>
              </a:solidFill>
              <a:latin typeface="Times New Roman" panose="02020603050405020304" pitchFamily="18" charset="0"/>
            </a:endParaRPr>
          </a:p>
          <a:p>
            <a:r>
              <a:rPr lang="en-US" sz="1400" b="0" i="0" u="none" strike="noStrike" baseline="0" dirty="0">
                <a:latin typeface="Georgia" panose="02040502050405020303" pitchFamily="18" charset="0"/>
              </a:rPr>
              <a:t>The scope of Machine Learning in India, as well as in other parts of the world, is high in comparison to other career fields when it comes to job opportunities. According to Gartner, there will be 2.3 million jobs in the field of Artificial Intelligence and Machine Learning by 2022. Also, the salary of a Machine Learning Engineer is much higher than the salaries offered to other job profiles. </a:t>
            </a:r>
          </a:p>
          <a:p>
            <a:r>
              <a:rPr lang="en-US" sz="1400" b="0" i="0" u="none" strike="noStrike" baseline="0" dirty="0">
                <a:latin typeface="Georgia" panose="02040502050405020303" pitchFamily="18" charset="0"/>
              </a:rPr>
              <a:t>This shows that the Machine Learning scope is extremely high in terms of salary and the number of job opportunities. Thus, it is a good option to make a lucrative career in ML by becoming a Machine Learning professional. Further, in this blog on the future scope of Machine Learning, we will look into the skills that are required to become an ML Engineer. </a:t>
            </a:r>
            <a:endParaRPr lang="en-IN" sz="1400" dirty="0"/>
          </a:p>
          <a:p>
            <a:endParaRPr lang="en-US" sz="1400" b="0" i="0" u="none" strike="noStrike" baseline="0" dirty="0">
              <a:latin typeface="Times New Roman" panose="02020603050405020304" pitchFamily="18" charset="0"/>
            </a:endParaRPr>
          </a:p>
          <a:p>
            <a:endParaRPr lang="en-US" sz="1400" b="0" i="0" u="none" strike="noStrike" baseline="0" dirty="0">
              <a:latin typeface="Times New Roman" panose="02020603050405020304" pitchFamily="18" charset="0"/>
            </a:endParaRPr>
          </a:p>
          <a:p>
            <a:endParaRPr lang="en-IN" sz="1400" b="1" i="0" u="none" strike="noStrike" baseline="0" dirty="0">
              <a:solidFill>
                <a:schemeClr val="bg1"/>
              </a:solidFill>
              <a:latin typeface="Georgia" panose="02040502050405020303" pitchFamily="18" charset="0"/>
            </a:endParaRPr>
          </a:p>
        </p:txBody>
      </p:sp>
    </p:spTree>
    <p:extLst>
      <p:ext uri="{BB962C8B-B14F-4D97-AF65-F5344CB8AC3E}">
        <p14:creationId xmlns:p14="http://schemas.microsoft.com/office/powerpoint/2010/main" val="770401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C68A-9350-4A01-B7B1-BD712719BE9F}"/>
              </a:ext>
            </a:extLst>
          </p:cNvPr>
          <p:cNvSpPr>
            <a:spLocks noGrp="1"/>
          </p:cNvSpPr>
          <p:nvPr>
            <p:ph type="title"/>
          </p:nvPr>
        </p:nvSpPr>
        <p:spPr>
          <a:xfrm>
            <a:off x="856060" y="618518"/>
            <a:ext cx="7429499" cy="938274"/>
          </a:xfrm>
        </p:spPr>
        <p:txBody>
          <a:bodyPr/>
          <a:lstStyle/>
          <a:p>
            <a:pPr algn="ctr"/>
            <a:r>
              <a:rPr lang="en-IN" sz="3600" dirty="0">
                <a:ln w="0"/>
                <a:solidFill>
                  <a:srgbClr val="002060"/>
                </a:solidFill>
                <a:effectLst>
                  <a:outerShdw blurRad="38100" dist="19050" dir="2700000" algn="tl" rotWithShape="0">
                    <a:schemeClr val="dk1">
                      <a:alpha val="40000"/>
                    </a:schemeClr>
                  </a:outerShdw>
                </a:effectLst>
                <a:latin typeface="Georgia" panose="02040502050405020303" pitchFamily="18" charset="0"/>
              </a:rPr>
              <a:t>CONCLUSION</a:t>
            </a:r>
            <a:endParaRPr lang="en-IN" dirty="0">
              <a:solidFill>
                <a:srgbClr val="002060"/>
              </a:solidFill>
            </a:endParaRPr>
          </a:p>
        </p:txBody>
      </p:sp>
      <p:sp>
        <p:nvSpPr>
          <p:cNvPr id="3" name="Content Placeholder 2">
            <a:extLst>
              <a:ext uri="{FF2B5EF4-FFF2-40B4-BE49-F238E27FC236}">
                <a16:creationId xmlns:a16="http://schemas.microsoft.com/office/drawing/2014/main" id="{BBBA0728-C949-442A-998A-5D996081267A}"/>
              </a:ext>
            </a:extLst>
          </p:cNvPr>
          <p:cNvSpPr>
            <a:spLocks noGrp="1"/>
          </p:cNvSpPr>
          <p:nvPr>
            <p:ph idx="1"/>
          </p:nvPr>
        </p:nvSpPr>
        <p:spPr>
          <a:xfrm>
            <a:off x="856060" y="1556792"/>
            <a:ext cx="7429499" cy="4234409"/>
          </a:xfrm>
        </p:spPr>
        <p:txBody>
          <a:bodyPr>
            <a:normAutofit fontScale="70000" lnSpcReduction="20000"/>
          </a:bodyPr>
          <a:lstStyle/>
          <a:p>
            <a:pPr algn="just"/>
            <a:r>
              <a:rPr lang="en-US" sz="2400" dirty="0"/>
              <a:t>This paper has presented the Report of our Minor Project, i.e.. DATA PREDICTION MODEL. It has shown all the required information about the introduction, objective, plan, advantages and application of the project. It can make a positive contribution to society. Data science can give you some pretty super superpowers. One of them is reshaping industries like healthcare, business. The amount of data produced about patients and illnesses rises by the second, opening new opportunities for better structured and more informed healthcare. The challenge is to carefully analyze the data in order to be able to recognize problems quickly and accurately – like deepsense.ai did in diagnosing diabetic retinopathy with deep learning.</a:t>
            </a:r>
          </a:p>
          <a:p>
            <a:pPr algn="just"/>
            <a:endParaRPr lang="en-IN" sz="2400" dirty="0"/>
          </a:p>
          <a:p>
            <a:pPr algn="just"/>
            <a:r>
              <a:rPr lang="en-IN" sz="2400" dirty="0"/>
              <a:t>We made a predictive model using Multi-Linear Regression technique for predicting the sales of   automobile company and forecast the estimated value of their respective models w.r.t year.</a:t>
            </a:r>
          </a:p>
        </p:txBody>
      </p:sp>
    </p:spTree>
    <p:extLst>
      <p:ext uri="{BB962C8B-B14F-4D97-AF65-F5344CB8AC3E}">
        <p14:creationId xmlns:p14="http://schemas.microsoft.com/office/powerpoint/2010/main" val="1156198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5DC-F91B-4518-81E7-B6F82BC382D8}"/>
              </a:ext>
            </a:extLst>
          </p:cNvPr>
          <p:cNvSpPr>
            <a:spLocks noGrp="1"/>
          </p:cNvSpPr>
          <p:nvPr>
            <p:ph type="title"/>
          </p:nvPr>
        </p:nvSpPr>
        <p:spPr>
          <a:xfrm>
            <a:off x="857250" y="1137290"/>
            <a:ext cx="7429499" cy="722250"/>
          </a:xfrm>
        </p:spPr>
        <p:txBody>
          <a:bodyPr>
            <a:normAutofit fontScale="90000"/>
          </a:bodyPr>
          <a:lstStyle/>
          <a:p>
            <a:pPr algn="ctr"/>
            <a:r>
              <a:rPr lang="en-US" b="1" i="1" dirty="0">
                <a:solidFill>
                  <a:srgbClr val="002060"/>
                </a:solidFill>
                <a:latin typeface="Georgia" panose="02040502050405020303" pitchFamily="18" charset="0"/>
              </a:rPr>
              <a:t>What is Machine Learning ?</a:t>
            </a:r>
            <a:endParaRPr lang="en-IN" dirty="0"/>
          </a:p>
        </p:txBody>
      </p:sp>
      <p:sp>
        <p:nvSpPr>
          <p:cNvPr id="3" name="Content Placeholder 2">
            <a:extLst>
              <a:ext uri="{FF2B5EF4-FFF2-40B4-BE49-F238E27FC236}">
                <a16:creationId xmlns:a16="http://schemas.microsoft.com/office/drawing/2014/main" id="{2D1C67E6-5403-4A9A-A14C-25C1152FE775}"/>
              </a:ext>
            </a:extLst>
          </p:cNvPr>
          <p:cNvSpPr>
            <a:spLocks noGrp="1"/>
          </p:cNvSpPr>
          <p:nvPr>
            <p:ph idx="1"/>
          </p:nvPr>
        </p:nvSpPr>
        <p:spPr/>
        <p:txBody>
          <a:bodyPr/>
          <a:lstStyle/>
          <a:p>
            <a:r>
              <a:rPr lang="en-US" sz="2400" i="1" dirty="0">
                <a:latin typeface="Georgia" panose="02040502050405020303" pitchFamily="18" charset="0"/>
              </a:rPr>
              <a:t> Machine learning is a method of data analysis that automates analytical model building. It is a branch of artificial intelligence based on the idea that systems can learn from data, identify patterns and make decisions with minimal human intervention.</a:t>
            </a:r>
          </a:p>
          <a:p>
            <a:endParaRPr lang="en-US" sz="3200" i="1" dirty="0">
              <a:latin typeface="Georgia" panose="02040502050405020303" pitchFamily="18" charset="0"/>
            </a:endParaRPr>
          </a:p>
        </p:txBody>
      </p:sp>
      <p:pic>
        <p:nvPicPr>
          <p:cNvPr id="4" name="Picture 2" descr="Transformation of Ad Industry with Big Data and Prediction Analytics">
            <a:extLst>
              <a:ext uri="{FF2B5EF4-FFF2-40B4-BE49-F238E27FC236}">
                <a16:creationId xmlns:a16="http://schemas.microsoft.com/office/drawing/2014/main" id="{0944C638-DBCC-456A-8416-E59B99919331}"/>
              </a:ext>
            </a:extLst>
          </p:cNvPr>
          <p:cNvPicPr>
            <a:picLocks noChangeAspect="1" noChangeArrowheads="1"/>
          </p:cNvPicPr>
          <p:nvPr/>
        </p:nvPicPr>
        <p:blipFill>
          <a:blip r:embed="rId2" cstate="print"/>
          <a:srcRect/>
          <a:stretch>
            <a:fillRect/>
          </a:stretch>
        </p:blipFill>
        <p:spPr bwMode="auto">
          <a:xfrm>
            <a:off x="4361054" y="4581128"/>
            <a:ext cx="3922289" cy="1961145"/>
          </a:xfrm>
          <a:prstGeom prst="roundRect">
            <a:avLst>
              <a:gd name="adj" fmla="val 16667"/>
            </a:avLst>
          </a:prstGeom>
          <a:ln>
            <a:noFill/>
          </a:ln>
          <a:effectLst>
            <a:glow rad="139700">
              <a:schemeClr val="accent1">
                <a:satMod val="175000"/>
                <a:alpha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59366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876-5230-487D-9B4D-CD6CD83A1B14}"/>
              </a:ext>
            </a:extLst>
          </p:cNvPr>
          <p:cNvSpPr>
            <a:spLocks noGrp="1"/>
          </p:cNvSpPr>
          <p:nvPr>
            <p:ph type="title"/>
          </p:nvPr>
        </p:nvSpPr>
        <p:spPr>
          <a:xfrm>
            <a:off x="179512" y="188640"/>
            <a:ext cx="8784976" cy="1512166"/>
          </a:xfrm>
        </p:spPr>
        <p:txBody>
          <a:bodyPr>
            <a:normAutofit fontScale="90000"/>
          </a:bodyPr>
          <a:lstStyle/>
          <a:p>
            <a:pPr algn="ctr"/>
            <a:r>
              <a:rPr lang="en-US" b="1" i="1" dirty="0">
                <a:solidFill>
                  <a:srgbClr val="002060"/>
                </a:solidFill>
              </a:rPr>
              <a:t>Machine Learning in Mechanical engineering </a:t>
            </a:r>
            <a:r>
              <a:rPr lang="en-US" sz="3600" b="1" i="1" dirty="0">
                <a:solidFill>
                  <a:srgbClr val="002060"/>
                </a:solidFill>
              </a:rPr>
              <a:t/>
            </a:r>
            <a:br>
              <a:rPr lang="en-US" sz="3600" b="1" i="1" dirty="0">
                <a:solidFill>
                  <a:srgbClr val="002060"/>
                </a:solidFill>
              </a:rPr>
            </a:br>
            <a:endParaRPr lang="en-IN" dirty="0"/>
          </a:p>
        </p:txBody>
      </p:sp>
      <p:sp>
        <p:nvSpPr>
          <p:cNvPr id="3" name="Content Placeholder 2">
            <a:extLst>
              <a:ext uri="{FF2B5EF4-FFF2-40B4-BE49-F238E27FC236}">
                <a16:creationId xmlns:a16="http://schemas.microsoft.com/office/drawing/2014/main" id="{301A07DC-A0F5-447B-8088-80545531D4C4}"/>
              </a:ext>
            </a:extLst>
          </p:cNvPr>
          <p:cNvSpPr>
            <a:spLocks noGrp="1"/>
          </p:cNvSpPr>
          <p:nvPr>
            <p:ph idx="1"/>
          </p:nvPr>
        </p:nvSpPr>
        <p:spPr>
          <a:xfrm>
            <a:off x="3851920" y="1529811"/>
            <a:ext cx="4577655" cy="4090393"/>
          </a:xfrm>
        </p:spPr>
        <p:txBody>
          <a:bodyPr>
            <a:normAutofit fontScale="85000" lnSpcReduction="10000"/>
          </a:bodyPr>
          <a:lstStyle/>
          <a:p>
            <a:r>
              <a:rPr lang="en-US" sz="2400" i="1" dirty="0"/>
              <a:t>Machine Learning brings many new and exciting approaches, especially for mechanical engineering. The efficiency, flexibility and quality of the systems can be significantly improved with the help of the available data. New business models for customers are developed. Machine Learning ensures that software and information technology are increasingly becoming the key drivers of innovation in mechanical engineering</a:t>
            </a:r>
            <a:r>
              <a:rPr lang="en-US" i="1" dirty="0"/>
              <a:t>.</a:t>
            </a:r>
            <a:endParaRPr lang="en-IN" dirty="0"/>
          </a:p>
          <a:p>
            <a:endParaRPr lang="en-US" b="1" i="1" dirty="0"/>
          </a:p>
          <a:p>
            <a:endParaRPr lang="en-IN" dirty="0"/>
          </a:p>
        </p:txBody>
      </p:sp>
      <p:pic>
        <p:nvPicPr>
          <p:cNvPr id="4" name="Picture 3">
            <a:extLst>
              <a:ext uri="{FF2B5EF4-FFF2-40B4-BE49-F238E27FC236}">
                <a16:creationId xmlns:a16="http://schemas.microsoft.com/office/drawing/2014/main" id="{885E378B-4CFA-4FFA-8029-B049767373B1}"/>
              </a:ext>
            </a:extLst>
          </p:cNvPr>
          <p:cNvPicPr>
            <a:picLocks noChangeAspect="1"/>
          </p:cNvPicPr>
          <p:nvPr/>
        </p:nvPicPr>
        <p:blipFill>
          <a:blip r:embed="rId2"/>
          <a:stretch>
            <a:fillRect/>
          </a:stretch>
        </p:blipFill>
        <p:spPr>
          <a:xfrm>
            <a:off x="0" y="1340768"/>
            <a:ext cx="4035286" cy="4468481"/>
          </a:xfrm>
          <a:prstGeom prst="ellipse">
            <a:avLst/>
          </a:prstGeom>
          <a:ln>
            <a:noFill/>
          </a:ln>
          <a:effectLst>
            <a:softEdge rad="112500"/>
          </a:effectLst>
        </p:spPr>
      </p:pic>
    </p:spTree>
    <p:extLst>
      <p:ext uri="{BB962C8B-B14F-4D97-AF65-F5344CB8AC3E}">
        <p14:creationId xmlns:p14="http://schemas.microsoft.com/office/powerpoint/2010/main" val="813157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3C84-8099-4852-923C-95D69206617F}"/>
              </a:ext>
            </a:extLst>
          </p:cNvPr>
          <p:cNvSpPr>
            <a:spLocks noGrp="1"/>
          </p:cNvSpPr>
          <p:nvPr>
            <p:ph type="title"/>
          </p:nvPr>
        </p:nvSpPr>
        <p:spPr>
          <a:xfrm>
            <a:off x="1165858" y="476672"/>
            <a:ext cx="6812284" cy="722250"/>
          </a:xfrm>
        </p:spPr>
        <p:txBody>
          <a:bodyPr/>
          <a:lstStyle/>
          <a:p>
            <a:pPr algn="ctr"/>
            <a:r>
              <a:rPr lang="en-IN" sz="3600" b="1" i="1" dirty="0">
                <a:solidFill>
                  <a:srgbClr val="002060"/>
                </a:solidFill>
                <a:latin typeface="Georgia" panose="02040502050405020303" pitchFamily="18" charset="0"/>
              </a:rPr>
              <a:t>The Project Plan</a:t>
            </a:r>
            <a:endParaRPr lang="en-IN" dirty="0">
              <a:solidFill>
                <a:srgbClr val="002060"/>
              </a:solidFill>
            </a:endParaRPr>
          </a:p>
        </p:txBody>
      </p:sp>
      <p:sp>
        <p:nvSpPr>
          <p:cNvPr id="3" name="Content Placeholder 2">
            <a:extLst>
              <a:ext uri="{FF2B5EF4-FFF2-40B4-BE49-F238E27FC236}">
                <a16:creationId xmlns:a16="http://schemas.microsoft.com/office/drawing/2014/main" id="{59D8507D-E2DE-4A6C-8126-D3E71960A42C}"/>
              </a:ext>
            </a:extLst>
          </p:cNvPr>
          <p:cNvSpPr>
            <a:spLocks noGrp="1"/>
          </p:cNvSpPr>
          <p:nvPr>
            <p:ph idx="1"/>
          </p:nvPr>
        </p:nvSpPr>
        <p:spPr>
          <a:xfrm>
            <a:off x="467544" y="1357703"/>
            <a:ext cx="8208912" cy="4898714"/>
          </a:xfrm>
        </p:spPr>
        <p:txBody>
          <a:bodyPr>
            <a:normAutofit fontScale="92500" lnSpcReduction="10000"/>
          </a:bodyPr>
          <a:lstStyle/>
          <a:p>
            <a:pPr algn="just">
              <a:buFont typeface="Wingdings" panose="05000000000000000000" pitchFamily="2" charset="2"/>
              <a:buChar char="§"/>
            </a:pPr>
            <a:r>
              <a:rPr lang="en-IN" b="1" i="1" dirty="0">
                <a:solidFill>
                  <a:schemeClr val="accent1">
                    <a:lumMod val="85000"/>
                    <a:lumOff val="15000"/>
                  </a:schemeClr>
                </a:solidFill>
                <a:latin typeface="Georgia" panose="02040502050405020303" pitchFamily="18" charset="0"/>
              </a:rPr>
              <a:t>Data Discovery</a:t>
            </a:r>
            <a:r>
              <a:rPr lang="en-IN" b="1" i="1" dirty="0">
                <a:solidFill>
                  <a:schemeClr val="bg1"/>
                </a:solidFill>
                <a:latin typeface="Georgia" panose="02040502050405020303" pitchFamily="18" charset="0"/>
              </a:rPr>
              <a:t>:-</a:t>
            </a:r>
            <a:r>
              <a:rPr lang="en-US" b="1" i="1" dirty="0">
                <a:solidFill>
                  <a:schemeClr val="bg1"/>
                </a:solidFill>
                <a:latin typeface="Georgia" panose="02040502050405020303" pitchFamily="18" charset="0"/>
              </a:rPr>
              <a:t> </a:t>
            </a:r>
            <a:r>
              <a:rPr lang="en-US" sz="1800" b="1" dirty="0">
                <a:latin typeface="Georgia" panose="02040502050405020303" pitchFamily="18" charset="0"/>
              </a:rPr>
              <a:t>This phase includes ways to discover data from various    sources which could be in an unstructured format like videos or images or in a structured format  in files or it could be from relational database systems.</a:t>
            </a:r>
          </a:p>
          <a:p>
            <a:pPr>
              <a:buFont typeface="Wingdings" panose="05000000000000000000" pitchFamily="2" charset="2"/>
              <a:buChar char="§"/>
            </a:pPr>
            <a:r>
              <a:rPr lang="en-US" b="1" i="1" dirty="0" smtClean="0">
                <a:solidFill>
                  <a:schemeClr val="accent1">
                    <a:lumMod val="85000"/>
                    <a:lumOff val="15000"/>
                  </a:schemeClr>
                </a:solidFill>
                <a:latin typeface="Georgia" panose="02040502050405020303" pitchFamily="18" charset="0"/>
              </a:rPr>
              <a:t>Data </a:t>
            </a:r>
            <a:r>
              <a:rPr lang="en-US" b="1" i="1" dirty="0">
                <a:solidFill>
                  <a:schemeClr val="accent1">
                    <a:lumMod val="85000"/>
                    <a:lumOff val="15000"/>
                  </a:schemeClr>
                </a:solidFill>
                <a:latin typeface="Georgia" panose="02040502050405020303" pitchFamily="18" charset="0"/>
              </a:rPr>
              <a:t>Preparation</a:t>
            </a:r>
            <a:r>
              <a:rPr lang="en-US" sz="1800" b="1" i="1" dirty="0">
                <a:solidFill>
                  <a:schemeClr val="bg1"/>
                </a:solidFill>
                <a:latin typeface="Georgia" panose="02040502050405020303" pitchFamily="18" charset="0"/>
              </a:rPr>
              <a:t>:-</a:t>
            </a:r>
            <a:r>
              <a:rPr lang="en-US" sz="1800" b="1" dirty="0">
                <a:solidFill>
                  <a:schemeClr val="accent1">
                    <a:lumMod val="40000"/>
                    <a:lumOff val="60000"/>
                  </a:schemeClr>
                </a:solidFill>
                <a:latin typeface="Georgia" panose="02040502050405020303" pitchFamily="18" charset="0"/>
              </a:rPr>
              <a:t> </a:t>
            </a:r>
            <a:r>
              <a:rPr lang="en-US" sz="1800" b="1" dirty="0">
                <a:latin typeface="Georgia" panose="02040502050405020303" pitchFamily="18" charset="0"/>
              </a:rPr>
              <a:t>It includes converting disparate data into a common format in order to work with it seamlessly. This process involves collecting clean data subsets and inserting suitable defaults</a:t>
            </a:r>
            <a:endParaRPr lang="en-IN" sz="1800" b="1" i="1" dirty="0">
              <a:latin typeface="Georgia" panose="02040502050405020303" pitchFamily="18" charset="0"/>
            </a:endParaRPr>
          </a:p>
          <a:p>
            <a:pPr>
              <a:buFont typeface="Wingdings" panose="05000000000000000000" pitchFamily="2" charset="2"/>
              <a:buChar char="§"/>
            </a:pPr>
            <a:r>
              <a:rPr lang="en-US" b="1" i="1" dirty="0">
                <a:solidFill>
                  <a:schemeClr val="accent1">
                    <a:lumMod val="85000"/>
                    <a:lumOff val="15000"/>
                  </a:schemeClr>
                </a:solidFill>
                <a:latin typeface="Georgia" panose="02040502050405020303" pitchFamily="18" charset="0"/>
              </a:rPr>
              <a:t>Mathematical Models</a:t>
            </a:r>
            <a:r>
              <a:rPr lang="en-US" sz="1800" b="1" i="1" dirty="0">
                <a:solidFill>
                  <a:schemeClr val="bg1"/>
                </a:solidFill>
                <a:latin typeface="Georgia" panose="02040502050405020303" pitchFamily="18" charset="0"/>
              </a:rPr>
              <a:t>:-</a:t>
            </a:r>
            <a:r>
              <a:rPr lang="en-US" sz="1800" b="1" dirty="0">
                <a:latin typeface="Georgia" panose="02040502050405020303" pitchFamily="18" charset="0"/>
              </a:rPr>
              <a:t>All Data Science projects have certain mathematical models to drive them and provides desirable results.</a:t>
            </a:r>
          </a:p>
          <a:p>
            <a:pPr>
              <a:buFont typeface="Wingdings" panose="05000000000000000000" pitchFamily="2" charset="2"/>
              <a:buChar char="§"/>
            </a:pPr>
            <a:r>
              <a:rPr lang="en-US" sz="1800" b="1" i="0" dirty="0">
                <a:solidFill>
                  <a:schemeClr val="bg1"/>
                </a:solidFill>
                <a:effectLst/>
                <a:latin typeface="Georgia" panose="02040502050405020303" pitchFamily="18" charset="0"/>
              </a:rPr>
              <a:t> Feeding the data </a:t>
            </a:r>
            <a:r>
              <a:rPr lang="en-US" sz="1800" b="1" i="0" dirty="0">
                <a:effectLst/>
                <a:latin typeface="Georgia" panose="02040502050405020303" pitchFamily="18" charset="0"/>
              </a:rPr>
              <a:t>into ML models and training them to make right decisions through supervision and correction.</a:t>
            </a:r>
            <a:endParaRPr lang="en-US" sz="1800" b="1" dirty="0">
              <a:latin typeface="Georgia" panose="02040502050405020303" pitchFamily="18" charset="0"/>
            </a:endParaRPr>
          </a:p>
          <a:p>
            <a:pPr>
              <a:buFont typeface="Wingdings" panose="05000000000000000000" pitchFamily="2" charset="2"/>
              <a:buChar char="§"/>
            </a:pPr>
            <a:r>
              <a:rPr lang="en-US" sz="1800" b="1" dirty="0">
                <a:solidFill>
                  <a:schemeClr val="bg1"/>
                </a:solidFill>
                <a:latin typeface="Georgia" panose="02040502050405020303" pitchFamily="18" charset="0"/>
              </a:rPr>
              <a:t> </a:t>
            </a:r>
            <a:r>
              <a:rPr lang="en-US" sz="1800" b="1" i="0" dirty="0">
                <a:solidFill>
                  <a:schemeClr val="bg1"/>
                </a:solidFill>
                <a:effectLst/>
                <a:latin typeface="Georgia" panose="02040502050405020303" pitchFamily="18" charset="0"/>
              </a:rPr>
              <a:t>Deploying the model </a:t>
            </a:r>
            <a:r>
              <a:rPr lang="en-US" sz="1800" b="1" i="0" dirty="0">
                <a:effectLst/>
                <a:latin typeface="Georgia" panose="02040502050405020303" pitchFamily="18" charset="0"/>
              </a:rPr>
              <a:t>to make analytical predictions or feed with new kinds of data to expand its capabilities like using Arduino, Sensors.</a:t>
            </a:r>
            <a:endParaRPr lang="en-US" b="1" i="1" dirty="0"/>
          </a:p>
        </p:txBody>
      </p:sp>
    </p:spTree>
    <p:extLst>
      <p:ext uri="{BB962C8B-B14F-4D97-AF65-F5344CB8AC3E}">
        <p14:creationId xmlns:p14="http://schemas.microsoft.com/office/powerpoint/2010/main" val="815510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FC49-8ADD-4CA1-A21A-6D85C3732066}"/>
              </a:ext>
            </a:extLst>
          </p:cNvPr>
          <p:cNvSpPr>
            <a:spLocks noGrp="1"/>
          </p:cNvSpPr>
          <p:nvPr>
            <p:ph type="title"/>
          </p:nvPr>
        </p:nvSpPr>
        <p:spPr>
          <a:xfrm>
            <a:off x="856060" y="618518"/>
            <a:ext cx="7429499" cy="866266"/>
          </a:xfrm>
        </p:spPr>
        <p:txBody>
          <a:bodyPr/>
          <a:lstStyle/>
          <a:p>
            <a:pPr algn="ctr"/>
            <a:r>
              <a:rPr lang="en-US" sz="3600" b="1" dirty="0">
                <a:solidFill>
                  <a:srgbClr val="002060"/>
                </a:solidFill>
              </a:rPr>
              <a:t>Machine learning models</a:t>
            </a:r>
            <a:endParaRPr lang="en-IN" dirty="0"/>
          </a:p>
        </p:txBody>
      </p:sp>
      <p:sp>
        <p:nvSpPr>
          <p:cNvPr id="3" name="Content Placeholder 2">
            <a:extLst>
              <a:ext uri="{FF2B5EF4-FFF2-40B4-BE49-F238E27FC236}">
                <a16:creationId xmlns:a16="http://schemas.microsoft.com/office/drawing/2014/main" id="{AF6C9B59-1DE0-42C8-AC47-092F7C316685}"/>
              </a:ext>
            </a:extLst>
          </p:cNvPr>
          <p:cNvSpPr>
            <a:spLocks noGrp="1"/>
          </p:cNvSpPr>
          <p:nvPr>
            <p:ph idx="1"/>
          </p:nvPr>
        </p:nvSpPr>
        <p:spPr>
          <a:xfrm>
            <a:off x="683568" y="1484784"/>
            <a:ext cx="7776864" cy="4754698"/>
          </a:xfrm>
        </p:spPr>
        <p:txBody>
          <a:bodyPr>
            <a:normAutofit fontScale="70000" lnSpcReduction="20000"/>
          </a:bodyPr>
          <a:lstStyle/>
          <a:p>
            <a:r>
              <a:rPr lang="en-US" sz="2400" dirty="0"/>
              <a:t>A basic concept for learning is the model, which contains the learned information and is used to make predictions.</a:t>
            </a:r>
          </a:p>
          <a:p>
            <a:endParaRPr lang="en-US" sz="2400" dirty="0"/>
          </a:p>
          <a:p>
            <a:r>
              <a:rPr lang="en-US" sz="2400" dirty="0"/>
              <a:t>As a rule, models are only designed for a single task. For example, using sensor data as input, the probability of a malfunction is predicted as output. Most important concept is model training, in which the model is taught through information as input. Models are normally trained once and then used for predictions. Machine Learning (ML) algorithms can be varied by the way they learn from data or how their models are trained, with three categories :-</a:t>
            </a:r>
          </a:p>
          <a:p>
            <a:endParaRPr lang="en-IN" sz="2400" dirty="0"/>
          </a:p>
          <a:p>
            <a:pPr marL="285750" indent="-285750">
              <a:buFont typeface="Arial" panose="020B0604020202020204" pitchFamily="34" charset="0"/>
              <a:buChar char="•"/>
            </a:pPr>
            <a:r>
              <a:rPr lang="en-IN" sz="2400" dirty="0"/>
              <a:t>Supervised learning</a:t>
            </a:r>
          </a:p>
          <a:p>
            <a:pPr marL="285750" indent="-285750">
              <a:buFont typeface="Arial" panose="020B0604020202020204" pitchFamily="34" charset="0"/>
              <a:buChar char="•"/>
            </a:pPr>
            <a:r>
              <a:rPr lang="en-US" sz="2400" dirty="0"/>
              <a:t>Unsupervised learning</a:t>
            </a:r>
          </a:p>
          <a:p>
            <a:pPr marL="285750" indent="-285750">
              <a:buFont typeface="Arial" panose="020B0604020202020204" pitchFamily="34" charset="0"/>
              <a:buChar char="•"/>
            </a:pPr>
            <a:r>
              <a:rPr lang="en-US" sz="2400" dirty="0"/>
              <a:t>Reinforcement learning</a:t>
            </a:r>
            <a:endParaRPr lang="en-IN" sz="2400" dirty="0"/>
          </a:p>
          <a:p>
            <a:endParaRPr lang="en-IN" dirty="0"/>
          </a:p>
        </p:txBody>
      </p:sp>
    </p:spTree>
    <p:extLst>
      <p:ext uri="{BB962C8B-B14F-4D97-AF65-F5344CB8AC3E}">
        <p14:creationId xmlns:p14="http://schemas.microsoft.com/office/powerpoint/2010/main" val="421707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625" y="404664"/>
            <a:ext cx="3312368" cy="864096"/>
          </a:xfrm>
        </p:spPr>
        <p:txBody>
          <a:bodyPr>
            <a:normAutofit fontScale="90000"/>
          </a:bodyPr>
          <a:lstStyle/>
          <a:p>
            <a:r>
              <a:rPr lang="en-US" b="1" dirty="0">
                <a:solidFill>
                  <a:srgbClr val="002060"/>
                </a:solidFill>
              </a:rPr>
              <a:t>METHODOLOGY</a:t>
            </a:r>
            <a:r>
              <a:rPr lang="en-IN" b="1" u="sng" dirty="0"/>
              <a:t/>
            </a:r>
            <a:br>
              <a:rPr lang="en-IN" b="1" u="sng" dirty="0"/>
            </a:br>
            <a:endParaRPr lang="en-IN" dirty="0"/>
          </a:p>
        </p:txBody>
      </p:sp>
      <p:sp>
        <p:nvSpPr>
          <p:cNvPr id="3" name="Content Placeholder 2"/>
          <p:cNvSpPr>
            <a:spLocks noGrp="1"/>
          </p:cNvSpPr>
          <p:nvPr>
            <p:ph idx="1"/>
          </p:nvPr>
        </p:nvSpPr>
        <p:spPr>
          <a:xfrm>
            <a:off x="856059" y="908720"/>
            <a:ext cx="7429499" cy="4968552"/>
          </a:xfrm>
        </p:spPr>
        <p:txBody>
          <a:bodyPr>
            <a:normAutofit fontScale="92500" lnSpcReduction="20000"/>
          </a:bodyPr>
          <a:lstStyle/>
          <a:p>
            <a:pPr marL="0" lvl="0" indent="0">
              <a:buNone/>
            </a:pPr>
            <a:r>
              <a:rPr lang="en-US" b="1" dirty="0">
                <a:solidFill>
                  <a:srgbClr val="002060"/>
                </a:solidFill>
              </a:rPr>
              <a:t> </a:t>
            </a:r>
            <a:r>
              <a:rPr lang="en-US" b="1" u="sng" dirty="0">
                <a:solidFill>
                  <a:srgbClr val="002060"/>
                </a:solidFill>
              </a:rPr>
              <a:t>Supervised learning</a:t>
            </a:r>
          </a:p>
          <a:p>
            <a:pPr lvl="0"/>
            <a:r>
              <a:rPr lang="en-US" b="1" dirty="0">
                <a:solidFill>
                  <a:srgbClr val="002060"/>
                </a:solidFill>
              </a:rPr>
              <a:t>Linear Regression</a:t>
            </a:r>
          </a:p>
          <a:p>
            <a:pPr marL="0" indent="0">
              <a:buNone/>
            </a:pPr>
            <a:r>
              <a:rPr lang="en-US" dirty="0"/>
              <a:t>Regression analysis is a set of statistical methods used for the estimation of relationships between a dependent variable and one or more independent variables. </a:t>
            </a:r>
          </a:p>
          <a:p>
            <a:pPr marL="0" indent="0">
              <a:buNone/>
            </a:pPr>
            <a:r>
              <a:rPr lang="en-US" dirty="0"/>
              <a:t>                         “Y=a + bX + ε”</a:t>
            </a:r>
          </a:p>
          <a:p>
            <a:r>
              <a:rPr lang="en-US" dirty="0"/>
              <a:t>Where:</a:t>
            </a:r>
            <a:endParaRPr lang="en-IN" dirty="0"/>
          </a:p>
          <a:p>
            <a:pPr lvl="1"/>
            <a:r>
              <a:rPr lang="en-US" dirty="0"/>
              <a:t>Y- Dependent variable</a:t>
            </a:r>
            <a:endParaRPr lang="en-IN" sz="1800" dirty="0"/>
          </a:p>
          <a:p>
            <a:pPr lvl="1"/>
            <a:r>
              <a:rPr lang="en-US" dirty="0"/>
              <a:t>X- Independent (explanatory) variable</a:t>
            </a:r>
            <a:endParaRPr lang="en-IN" sz="1800" dirty="0"/>
          </a:p>
          <a:p>
            <a:pPr lvl="1"/>
            <a:r>
              <a:rPr lang="en-US" dirty="0"/>
              <a:t>a - Intercept</a:t>
            </a:r>
            <a:endParaRPr lang="en-IN" sz="1800" dirty="0"/>
          </a:p>
          <a:p>
            <a:pPr lvl="1"/>
            <a:r>
              <a:rPr lang="en-US" dirty="0"/>
              <a:t>b - Slope</a:t>
            </a:r>
            <a:endParaRPr lang="en-IN" sz="1800" dirty="0"/>
          </a:p>
          <a:p>
            <a:pPr lvl="1"/>
            <a:r>
              <a:rPr lang="en-US" dirty="0"/>
              <a:t>ε – Residual (Error)</a:t>
            </a:r>
            <a:endParaRPr lang="en-IN" sz="1800"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51819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692696"/>
            <a:ext cx="7429499" cy="5688632"/>
          </a:xfrm>
        </p:spPr>
        <p:txBody>
          <a:bodyPr>
            <a:normAutofit lnSpcReduction="10000"/>
          </a:bodyPr>
          <a:lstStyle/>
          <a:p>
            <a:pPr lvl="0"/>
            <a:r>
              <a:rPr lang="en-US" b="1" dirty="0">
                <a:solidFill>
                  <a:srgbClr val="002060"/>
                </a:solidFill>
              </a:rPr>
              <a:t>Multiple Linear Regression</a:t>
            </a:r>
            <a:endParaRPr lang="en-IN" sz="2000" dirty="0">
              <a:solidFill>
                <a:srgbClr val="002060"/>
              </a:solidFill>
            </a:endParaRPr>
          </a:p>
          <a:p>
            <a:pPr marL="0" indent="0">
              <a:buNone/>
            </a:pPr>
            <a:r>
              <a:rPr lang="en-US" dirty="0"/>
              <a:t>Multiple linear regression analysis is essentially similar to the simple linear model, with the exception that multiple independent variables are used in the model. The mathematical representation of multiple linear regression is:</a:t>
            </a:r>
            <a:r>
              <a:rPr lang="en-IN" b="1" dirty="0"/>
              <a:t>          </a:t>
            </a:r>
          </a:p>
          <a:p>
            <a:pPr marL="0" indent="0">
              <a:buNone/>
            </a:pPr>
            <a:r>
              <a:rPr lang="en-IN" b="1" dirty="0"/>
              <a:t>                 </a:t>
            </a:r>
            <a:r>
              <a:rPr lang="en-US" b="1" dirty="0"/>
              <a:t>Y= a + bX</a:t>
            </a:r>
            <a:r>
              <a:rPr lang="en-US" b="1" baseline="-25000" dirty="0"/>
              <a:t>1</a:t>
            </a:r>
            <a:r>
              <a:rPr lang="en-US" b="1" dirty="0"/>
              <a:t> + cX</a:t>
            </a:r>
            <a:r>
              <a:rPr lang="en-US" b="1" baseline="-25000" dirty="0"/>
              <a:t>2</a:t>
            </a:r>
            <a:r>
              <a:rPr lang="en-US" b="1" dirty="0"/>
              <a:t> + dX</a:t>
            </a:r>
            <a:r>
              <a:rPr lang="en-US" b="1" baseline="-25000" dirty="0"/>
              <a:t>3</a:t>
            </a:r>
            <a:r>
              <a:rPr lang="en-US" b="1" dirty="0"/>
              <a:t> + ε</a:t>
            </a:r>
            <a:endParaRPr lang="en-IN" b="1" u="sng" dirty="0"/>
          </a:p>
          <a:p>
            <a:r>
              <a:rPr lang="en-US" dirty="0"/>
              <a:t>Where:</a:t>
            </a:r>
            <a:endParaRPr lang="en-IN" dirty="0"/>
          </a:p>
          <a:p>
            <a:pPr lvl="1"/>
            <a:r>
              <a:rPr lang="en-US" dirty="0"/>
              <a:t>Y- Dependent variable</a:t>
            </a:r>
            <a:endParaRPr lang="en-IN" sz="1800" dirty="0"/>
          </a:p>
          <a:p>
            <a:pPr lvl="1"/>
            <a:r>
              <a:rPr lang="en-US" dirty="0"/>
              <a:t>X</a:t>
            </a:r>
            <a:r>
              <a:rPr lang="en-US" sz="1100" dirty="0"/>
              <a:t>1</a:t>
            </a:r>
            <a:r>
              <a:rPr lang="en-US" dirty="0"/>
              <a:t>, X</a:t>
            </a:r>
            <a:r>
              <a:rPr lang="en-US" sz="1100" dirty="0"/>
              <a:t>2</a:t>
            </a:r>
            <a:r>
              <a:rPr lang="en-US" dirty="0"/>
              <a:t>, X</a:t>
            </a:r>
            <a:r>
              <a:rPr lang="en-US" sz="1100" dirty="0"/>
              <a:t>3</a:t>
            </a:r>
            <a:r>
              <a:rPr lang="en-US" dirty="0"/>
              <a:t>- Independent (explanatory) variable</a:t>
            </a:r>
            <a:endParaRPr lang="en-IN" sz="1800" dirty="0"/>
          </a:p>
          <a:p>
            <a:pPr lvl="1"/>
            <a:r>
              <a:rPr lang="en-US" dirty="0"/>
              <a:t>a - Intercept</a:t>
            </a:r>
            <a:endParaRPr lang="en-IN" sz="1800" dirty="0"/>
          </a:p>
          <a:p>
            <a:pPr lvl="1"/>
            <a:r>
              <a:rPr lang="en-US" dirty="0"/>
              <a:t>b, c, d - Slope</a:t>
            </a:r>
            <a:endParaRPr lang="en-IN" sz="1800" dirty="0"/>
          </a:p>
          <a:p>
            <a:pPr lvl="1"/>
            <a:r>
              <a:rPr lang="en-US" dirty="0"/>
              <a:t>ε – Residual (Error)</a:t>
            </a:r>
            <a:endParaRPr lang="en-IN" sz="1800" dirty="0"/>
          </a:p>
          <a:p>
            <a:endParaRPr lang="en-IN" dirty="0"/>
          </a:p>
        </p:txBody>
      </p:sp>
    </p:spTree>
    <p:extLst>
      <p:ext uri="{BB962C8B-B14F-4D97-AF65-F5344CB8AC3E}">
        <p14:creationId xmlns:p14="http://schemas.microsoft.com/office/powerpoint/2010/main" val="34354546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76672"/>
            <a:ext cx="7429499" cy="6120680"/>
          </a:xfrm>
        </p:spPr>
        <p:txBody>
          <a:bodyPr>
            <a:normAutofit/>
          </a:bodyPr>
          <a:lstStyle/>
          <a:p>
            <a:pPr lvl="0"/>
            <a:r>
              <a:rPr lang="en-US" b="1" dirty="0">
                <a:solidFill>
                  <a:srgbClr val="002060"/>
                </a:solidFill>
              </a:rPr>
              <a:t>Logistic regression</a:t>
            </a:r>
            <a:endParaRPr lang="en-IN" dirty="0">
              <a:solidFill>
                <a:srgbClr val="002060"/>
              </a:solidFill>
            </a:endParaRPr>
          </a:p>
          <a:p>
            <a:r>
              <a:rPr lang="en-US" sz="1800" dirty="0"/>
              <a:t>Logistic regression is a </a:t>
            </a:r>
            <a:r>
              <a:rPr lang="en-US" sz="1800" dirty="0">
                <a:hlinkClick r:id="rId2"/>
              </a:rPr>
              <a:t>statistical model </a:t>
            </a:r>
            <a:r>
              <a:rPr lang="en-US" sz="1800" dirty="0"/>
              <a:t>that in its basic form uses a </a:t>
            </a:r>
            <a:r>
              <a:rPr lang="en-US" sz="1800" dirty="0">
                <a:hlinkClick r:id="rId3"/>
              </a:rPr>
              <a:t>logistic function </a:t>
            </a:r>
            <a:r>
              <a:rPr lang="en-US" sz="1800" dirty="0"/>
              <a:t>to model a </a:t>
            </a:r>
            <a:r>
              <a:rPr lang="en-US" sz="1800" dirty="0">
                <a:hlinkClick r:id="rId4"/>
              </a:rPr>
              <a:t>binary </a:t>
            </a:r>
            <a:r>
              <a:rPr lang="en-US" sz="1800" dirty="0">
                <a:hlinkClick r:id="rId5"/>
              </a:rPr>
              <a:t>dependent variable,</a:t>
            </a:r>
            <a:r>
              <a:rPr lang="en-US" sz="1800" dirty="0"/>
              <a:t> although many more complex </a:t>
            </a:r>
            <a:r>
              <a:rPr lang="en-US" sz="1800" dirty="0">
                <a:hlinkClick r:id="rId6"/>
              </a:rPr>
              <a:t>extensions </a:t>
            </a:r>
            <a:r>
              <a:rPr lang="en-US" sz="1800" dirty="0"/>
              <a:t>exist. In </a:t>
            </a:r>
            <a:r>
              <a:rPr lang="en-US" sz="1800" dirty="0">
                <a:hlinkClick r:id="rId7"/>
              </a:rPr>
              <a:t>regression analysis,</a:t>
            </a:r>
            <a:r>
              <a:rPr lang="en-US" sz="1800" dirty="0"/>
              <a:t> logistic regression</a:t>
            </a:r>
            <a:r>
              <a:rPr lang="en-US" sz="1800" baseline="30000" dirty="0">
                <a:hlinkClick r:id="rId8"/>
              </a:rPr>
              <a:t>[1]</a:t>
            </a:r>
            <a:r>
              <a:rPr lang="en-US" sz="1800" dirty="0">
                <a:hlinkClick r:id="rId8"/>
              </a:rPr>
              <a:t> </a:t>
            </a:r>
            <a:r>
              <a:rPr lang="en-US" sz="1800" dirty="0"/>
              <a:t>(or logit regression) is </a:t>
            </a:r>
            <a:r>
              <a:rPr lang="en-US" sz="1800" dirty="0">
                <a:hlinkClick r:id="rId9"/>
              </a:rPr>
              <a:t>estimating </a:t>
            </a:r>
            <a:r>
              <a:rPr lang="en-US" sz="1800" dirty="0"/>
              <a:t>the parameters of a logistic model (a form of </a:t>
            </a:r>
            <a:r>
              <a:rPr lang="en-US" sz="1800" dirty="0">
                <a:hlinkClick r:id="rId10"/>
              </a:rPr>
              <a:t>binary regression</a:t>
            </a:r>
            <a:r>
              <a:rPr lang="en-US" sz="1800" dirty="0"/>
              <a:t>). Consider a model with two predictors, </a:t>
            </a:r>
            <a:r>
              <a:rPr lang="en-US" sz="1800" i="1" dirty="0"/>
              <a:t>x1 </a:t>
            </a:r>
            <a:r>
              <a:rPr lang="en-US" sz="1800" dirty="0"/>
              <a:t>and </a:t>
            </a:r>
            <a:r>
              <a:rPr lang="en-US" sz="1800" i="1" dirty="0"/>
              <a:t>x2</a:t>
            </a:r>
            <a:r>
              <a:rPr lang="en-US" sz="1800" dirty="0"/>
              <a:t>, and one binary (Bernoulli) response variable </a:t>
            </a:r>
            <a:r>
              <a:rPr lang="en-US" sz="1800" i="1" dirty="0"/>
              <a:t>Y</a:t>
            </a:r>
            <a:r>
              <a:rPr lang="en-US" sz="1800" dirty="0"/>
              <a:t>, which we denote </a:t>
            </a:r>
            <a:r>
              <a:rPr lang="en-US" sz="1800" i="1" dirty="0"/>
              <a:t>p=P(Y=1)</a:t>
            </a:r>
            <a:r>
              <a:rPr lang="en-US" sz="1800" dirty="0"/>
              <a:t>. We assume a linear relationship between the predictor variables and the log-odds (also called logit) of the event that </a:t>
            </a:r>
            <a:r>
              <a:rPr lang="en-US" sz="1800" i="1" dirty="0"/>
              <a:t>Y=1</a:t>
            </a:r>
            <a:r>
              <a:rPr lang="en-US" sz="1800" dirty="0"/>
              <a:t>. This linear relationship can be written in the following mathematical form (where </a:t>
            </a:r>
            <a:r>
              <a:rPr lang="en-US" sz="1800" i="1" dirty="0"/>
              <a:t>ℓ </a:t>
            </a:r>
            <a:r>
              <a:rPr lang="en-US" sz="1800" dirty="0"/>
              <a:t>is the log-odds, </a:t>
            </a:r>
            <a:r>
              <a:rPr lang="en-US" sz="1800" i="1" dirty="0"/>
              <a:t>b </a:t>
            </a:r>
            <a:r>
              <a:rPr lang="en-US" sz="1800" dirty="0"/>
              <a:t>is the base of the logarithm, and </a:t>
            </a:r>
            <a:r>
              <a:rPr lang="en-IN" sz="1800" dirty="0"/>
              <a:t>𝛽𝑖 </a:t>
            </a:r>
            <a:r>
              <a:rPr lang="en-US" sz="1800" dirty="0"/>
              <a:t>are parameters of the model).   </a:t>
            </a:r>
            <a:endParaRPr lang="en-IN" sz="1800" dirty="0"/>
          </a:p>
          <a:p>
            <a:endParaRPr lang="en-US" sz="2800" dirty="0"/>
          </a:p>
          <a:p>
            <a:pPr marL="0" indent="0">
              <a:buNone/>
            </a:pPr>
            <a:r>
              <a:rPr lang="en-US" sz="2000" dirty="0"/>
              <a:t>  We can recover the odds by exponentiating the log-odds:</a:t>
            </a:r>
          </a:p>
          <a:p>
            <a:pPr marL="0" indent="0">
              <a:buNone/>
            </a:pPr>
            <a:endParaRPr lang="en-IN" sz="2000" dirty="0"/>
          </a:p>
          <a:p>
            <a:pPr marL="0" indent="0">
              <a:buNone/>
            </a:pPr>
            <a:endParaRPr lang="en-IN" dirty="0"/>
          </a:p>
        </p:txBody>
      </p:sp>
      <p:pic>
        <p:nvPicPr>
          <p:cNvPr id="4" name="Picture 3" descr="C:\Users\kratos\Pictures\C1.JPG"/>
          <p:cNvPicPr/>
          <p:nvPr/>
        </p:nvPicPr>
        <p:blipFill>
          <a:blip r:embed="rId11">
            <a:extLst>
              <a:ext uri="{28A0092B-C50C-407E-A947-70E740481C1C}">
                <a14:useLocalDpi xmlns:a14="http://schemas.microsoft.com/office/drawing/2010/main" val="0"/>
              </a:ext>
            </a:extLst>
          </a:blip>
          <a:srcRect/>
          <a:stretch>
            <a:fillRect/>
          </a:stretch>
        </p:blipFill>
        <p:spPr bwMode="auto">
          <a:xfrm>
            <a:off x="2858101" y="4437112"/>
            <a:ext cx="3001010" cy="753110"/>
          </a:xfrm>
          <a:prstGeom prst="rect">
            <a:avLst/>
          </a:prstGeom>
          <a:noFill/>
          <a:ln>
            <a:solidFill>
              <a:schemeClr val="tx1"/>
            </a:solidFill>
          </a:ln>
        </p:spPr>
      </p:pic>
      <p:pic>
        <p:nvPicPr>
          <p:cNvPr id="5" name="Picture 4" descr="C:\Users\kratos\Pictures\C2.JPG"/>
          <p:cNvPicPr/>
          <p:nvPr/>
        </p:nvPicPr>
        <p:blipFill>
          <a:blip r:embed="rId12">
            <a:extLst>
              <a:ext uri="{28A0092B-C50C-407E-A947-70E740481C1C}">
                <a14:useLocalDpi xmlns:a14="http://schemas.microsoft.com/office/drawing/2010/main" val="0"/>
              </a:ext>
            </a:extLst>
          </a:blip>
          <a:srcRect/>
          <a:stretch>
            <a:fillRect/>
          </a:stretch>
        </p:blipFill>
        <p:spPr bwMode="auto">
          <a:xfrm>
            <a:off x="2858101" y="5572477"/>
            <a:ext cx="2785110" cy="642620"/>
          </a:xfrm>
          <a:prstGeom prst="rect">
            <a:avLst/>
          </a:prstGeom>
          <a:noFill/>
          <a:ln>
            <a:noFill/>
          </a:ln>
        </p:spPr>
      </p:pic>
    </p:spTree>
    <p:extLst>
      <p:ext uri="{BB962C8B-B14F-4D97-AF65-F5344CB8AC3E}">
        <p14:creationId xmlns:p14="http://schemas.microsoft.com/office/powerpoint/2010/main" val="25889811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60" y="188640"/>
            <a:ext cx="7429499" cy="6120680"/>
          </a:xfrm>
        </p:spPr>
        <p:txBody>
          <a:bodyPr>
            <a:normAutofit lnSpcReduction="10000"/>
          </a:bodyPr>
          <a:lstStyle/>
          <a:p>
            <a:pPr marL="0" indent="0">
              <a:buNone/>
            </a:pPr>
            <a:r>
              <a:rPr lang="en-US" u="sng" dirty="0">
                <a:solidFill>
                  <a:srgbClr val="002060"/>
                </a:solidFill>
              </a:rPr>
              <a:t>Unsupervised Learning</a:t>
            </a:r>
            <a:endParaRPr lang="en-IN" dirty="0">
              <a:solidFill>
                <a:srgbClr val="002060"/>
              </a:solidFill>
            </a:endParaRPr>
          </a:p>
          <a:p>
            <a:pPr lvl="0"/>
            <a:r>
              <a:rPr lang="en-US" b="1" dirty="0">
                <a:solidFill>
                  <a:srgbClr val="002060"/>
                </a:solidFill>
              </a:rPr>
              <a:t>Kmeans Algorithm</a:t>
            </a:r>
            <a:endParaRPr lang="en-IN" dirty="0">
              <a:solidFill>
                <a:srgbClr val="002060"/>
              </a:solidFill>
            </a:endParaRPr>
          </a:p>
          <a:p>
            <a:pPr marL="0" indent="0">
              <a:buNone/>
            </a:pPr>
            <a:r>
              <a:rPr lang="en-US" sz="1600" dirty="0"/>
              <a:t>Kmeans Algorithm is an iterative algorithm that tries to partition the dataset into Kpre-defined distinct non-overlapping subgroups (clusters) where each data point belongs to only on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the cluster) is at the minimum. The less variation we have with the clusters, the more homogeneous(similar) the data points are within the same cluster.</a:t>
            </a:r>
          </a:p>
          <a:p>
            <a:pPr marL="0" indent="0">
              <a:buNone/>
            </a:pPr>
            <a:r>
              <a:rPr lang="en-US" sz="1600" dirty="0"/>
              <a:t>Below is a breakdown of how we can solve it mathematically.</a:t>
            </a:r>
          </a:p>
          <a:p>
            <a:pPr marL="0" indent="0">
              <a:buNone/>
            </a:pPr>
            <a:endParaRPr lang="en-US" sz="1600" dirty="0"/>
          </a:p>
          <a:p>
            <a:pPr marL="0" indent="0">
              <a:buNone/>
            </a:pPr>
            <a:endParaRPr lang="en-US" sz="1600" dirty="0"/>
          </a:p>
          <a:p>
            <a:pPr marL="0" indent="0">
              <a:buNone/>
            </a:pPr>
            <a:r>
              <a:rPr lang="en-US" sz="1600" dirty="0"/>
              <a:t>Where </a:t>
            </a:r>
            <a:r>
              <a:rPr lang="en-US" sz="1600" dirty="0" err="1"/>
              <a:t>Wik</a:t>
            </a:r>
            <a:r>
              <a:rPr lang="en-US" sz="1600" dirty="0"/>
              <a:t>=1 for data point xi if it belongs to cluster k, otherwise,  </a:t>
            </a:r>
            <a:endParaRPr lang="en-IN" sz="1600" dirty="0"/>
          </a:p>
          <a:p>
            <a:pPr marL="0" indent="0">
              <a:buNone/>
            </a:pPr>
            <a:r>
              <a:rPr lang="en-US" sz="1600" dirty="0"/>
              <a:t>            </a:t>
            </a:r>
            <a:r>
              <a:rPr lang="en-US" sz="1600" dirty="0" err="1"/>
              <a:t>wik</a:t>
            </a:r>
            <a:r>
              <a:rPr lang="en-US" sz="1600" dirty="0"/>
              <a:t> =0. Also, µk is the centroid of   xi’s cluster.</a:t>
            </a:r>
          </a:p>
          <a:p>
            <a:pPr marL="0" indent="0">
              <a:buNone/>
            </a:pPr>
            <a:r>
              <a:rPr lang="en-US" sz="1600" dirty="0"/>
              <a:t>it’s a minimization problem of two parts. We first minimize J w.r.t </a:t>
            </a:r>
            <a:r>
              <a:rPr lang="en-US" sz="1600" dirty="0" err="1"/>
              <a:t>Wik</a:t>
            </a:r>
            <a:r>
              <a:rPr lang="en-US" sz="1600" dirty="0"/>
              <a:t> and treat</a:t>
            </a:r>
            <a:r>
              <a:rPr lang="en-IN" sz="1600" dirty="0"/>
              <a:t>  </a:t>
            </a:r>
            <a:r>
              <a:rPr lang="en-US" sz="1600" dirty="0"/>
              <a:t>µ</a:t>
            </a:r>
            <a:r>
              <a:rPr lang="en-US" sz="1600" baseline="-25000" dirty="0"/>
              <a:t>k</a:t>
            </a:r>
            <a:r>
              <a:rPr lang="en-US" sz="1600" dirty="0"/>
              <a:t> fixed. Then we minimize J w.r.t µ</a:t>
            </a:r>
            <a:r>
              <a:rPr lang="en-US" sz="1600" baseline="-25000" dirty="0"/>
              <a:t>k</a:t>
            </a:r>
            <a:r>
              <a:rPr lang="en-US" sz="1600" dirty="0"/>
              <a:t> and treat </a:t>
            </a:r>
            <a:r>
              <a:rPr lang="en-US" sz="1600" dirty="0" err="1"/>
              <a:t>W</a:t>
            </a:r>
            <a:r>
              <a:rPr lang="en-US" sz="1600" baseline="-25000" dirty="0" err="1"/>
              <a:t>ik</a:t>
            </a:r>
            <a:r>
              <a:rPr lang="en-US" sz="1600" dirty="0"/>
              <a:t> fixed. Technically speaking, we differentiate J</a:t>
            </a:r>
            <a:endParaRPr lang="en-IN" sz="1600" dirty="0"/>
          </a:p>
          <a:p>
            <a:pPr marL="0" indent="0">
              <a:buNone/>
            </a:pPr>
            <a:endParaRPr lang="en-IN" sz="1400" dirty="0"/>
          </a:p>
          <a:p>
            <a:pPr marL="0" indent="0">
              <a:buNone/>
            </a:pPr>
            <a:endParaRPr lang="en-IN" sz="1400" dirty="0"/>
          </a:p>
          <a:p>
            <a:endParaRPr lang="en-IN" sz="1400" dirty="0"/>
          </a:p>
        </p:txBody>
      </p:sp>
      <p:pic>
        <p:nvPicPr>
          <p:cNvPr id="10" name="Picture 9" descr="C:\Users\kratos\Pictures\C3.JPG"/>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005064"/>
            <a:ext cx="2401570" cy="582930"/>
          </a:xfrm>
          <a:prstGeom prst="rect">
            <a:avLst/>
          </a:prstGeom>
          <a:noFill/>
          <a:ln>
            <a:solidFill>
              <a:schemeClr val="tx1"/>
            </a:solidFill>
          </a:ln>
        </p:spPr>
      </p:pic>
    </p:spTree>
    <p:extLst>
      <p:ext uri="{BB962C8B-B14F-4D97-AF65-F5344CB8AC3E}">
        <p14:creationId xmlns:p14="http://schemas.microsoft.com/office/powerpoint/2010/main" val="17478429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7">
      <a:dk1>
        <a:sysClr val="windowText" lastClr="000000"/>
      </a:dk1>
      <a:lt1>
        <a:sysClr val="window" lastClr="FFFFFF"/>
      </a:lt1>
      <a:dk2>
        <a:srgbClr val="134770"/>
      </a:dk2>
      <a:lt2>
        <a:srgbClr val="82FFFF"/>
      </a:lt2>
      <a:accent1>
        <a:srgbClr val="000000"/>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1431</TotalTime>
  <Words>2103</Words>
  <Application>Microsoft Office PowerPoint</Application>
  <PresentationFormat>On-screen Show (4:3)</PresentationFormat>
  <Paragraphs>129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Times New Roman</vt:lpstr>
      <vt:lpstr>Trebuchet MS</vt:lpstr>
      <vt:lpstr>Tw Cen MT</vt:lpstr>
      <vt:lpstr>Wingdings</vt:lpstr>
      <vt:lpstr>Circuit</vt:lpstr>
      <vt:lpstr>PowerPoint Presentation</vt:lpstr>
      <vt:lpstr>What is Machine Learning ?</vt:lpstr>
      <vt:lpstr>Machine Learning in Mechanical engineering  </vt:lpstr>
      <vt:lpstr>The Project Plan</vt:lpstr>
      <vt:lpstr>Machine learning models</vt:lpstr>
      <vt:lpstr>METHODOLOGY </vt:lpstr>
      <vt:lpstr>PowerPoint Presentation</vt:lpstr>
      <vt:lpstr>PowerPoint Presentation</vt:lpstr>
      <vt:lpstr>PowerPoint Presentation</vt:lpstr>
      <vt:lpstr>MACHINE LEARNING ADOPTION IN THE AUTOMOTIVE INDUSTRY </vt:lpstr>
      <vt:lpstr>PowerPoint Presentation</vt:lpstr>
      <vt:lpstr>Applications of Machine Learning</vt:lpstr>
      <vt:lpstr>PowerPoint Presentation</vt:lpstr>
      <vt:lpstr>PowerPoint Presentation</vt:lpstr>
      <vt:lpstr>MACHINE LEARNING ADOPTION IN THE AUTOMOTIVE INDUSTRY</vt:lpstr>
      <vt:lpstr>Future Scope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kratos</cp:lastModifiedBy>
  <cp:revision>219</cp:revision>
  <dcterms:created xsi:type="dcterms:W3CDTF">2020-12-31T05:44:46Z</dcterms:created>
  <dcterms:modified xsi:type="dcterms:W3CDTF">2021-07-13T08:09:43Z</dcterms:modified>
</cp:coreProperties>
</file>