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4" r:id="rId4"/>
    <p:sldId id="266" r:id="rId5"/>
    <p:sldId id="260" r:id="rId6"/>
    <p:sldId id="273" r:id="rId7"/>
    <p:sldId id="261" r:id="rId8"/>
    <p:sldId id="272" r:id="rId9"/>
    <p:sldId id="262" r:id="rId10"/>
    <p:sldId id="269" r:id="rId11"/>
    <p:sldId id="267" r:id="rId12"/>
    <p:sldId id="265" r:id="rId13"/>
    <p:sldId id="271" r:id="rId14"/>
    <p:sldId id="274" r:id="rId15"/>
    <p:sldId id="275" r:id="rId16"/>
    <p:sldId id="259" r:id="rId17"/>
    <p:sldId id="257" r:id="rId18"/>
    <p:sldId id="263" r:id="rId19"/>
    <p:sldId id="258" r:id="rId20"/>
    <p:sldId id="268"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61" autoAdjust="0"/>
    <p:restoredTop sz="94660"/>
  </p:normalViewPr>
  <p:slideViewPr>
    <p:cSldViewPr snapToGrid="0">
      <p:cViewPr varScale="1">
        <p:scale>
          <a:sx n="70" d="100"/>
          <a:sy n="70" d="100"/>
        </p:scale>
        <p:origin x="-120" y="-1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38AB21-A36B-4266-95D1-427D937AB4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5F652BD-6700-4384-BEC5-F0E63B8FF5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D462AE3-D2C8-40F1-995F-F75365053ED5}"/>
              </a:ext>
            </a:extLst>
          </p:cNvPr>
          <p:cNvSpPr>
            <a:spLocks noGrp="1"/>
          </p:cNvSpPr>
          <p:nvPr>
            <p:ph type="dt" sz="half" idx="10"/>
          </p:nvPr>
        </p:nvSpPr>
        <p:spPr/>
        <p:txBody>
          <a:bodyPr/>
          <a:lstStyle/>
          <a:p>
            <a:fld id="{82A77C7C-565B-48E6-8035-AEA6C4554145}" type="datetimeFigureOut">
              <a:rPr lang="en-US" smtClean="0"/>
              <a:pPr/>
              <a:t>10/3/2017</a:t>
            </a:fld>
            <a:endParaRPr lang="en-US" dirty="0"/>
          </a:p>
        </p:txBody>
      </p:sp>
      <p:sp>
        <p:nvSpPr>
          <p:cNvPr id="5" name="Footer Placeholder 4">
            <a:extLst>
              <a:ext uri="{FF2B5EF4-FFF2-40B4-BE49-F238E27FC236}">
                <a16:creationId xmlns:a16="http://schemas.microsoft.com/office/drawing/2014/main" xmlns="" id="{E48597B9-076B-4C41-8220-0DA1D4833D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88169A2-BE1F-41B5-A96E-900AADF44465}"/>
              </a:ext>
            </a:extLst>
          </p:cNvPr>
          <p:cNvSpPr>
            <a:spLocks noGrp="1"/>
          </p:cNvSpPr>
          <p:nvPr>
            <p:ph type="sldNum" sz="quarter" idx="12"/>
          </p:nvPr>
        </p:nvSpPr>
        <p:spPr/>
        <p:txBody>
          <a:bodyPr/>
          <a:lstStyle/>
          <a:p>
            <a:fld id="{D0130729-6D50-4FA0-8BE2-AF1E1C9667F8}" type="slidenum">
              <a:rPr lang="en-US" smtClean="0"/>
              <a:pPr/>
              <a:t>‹#›</a:t>
            </a:fld>
            <a:endParaRPr lang="en-US" dirty="0"/>
          </a:p>
        </p:txBody>
      </p:sp>
    </p:spTree>
    <p:extLst>
      <p:ext uri="{BB962C8B-B14F-4D97-AF65-F5344CB8AC3E}">
        <p14:creationId xmlns:p14="http://schemas.microsoft.com/office/powerpoint/2010/main" xmlns="" val="213719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E58BEA-57FD-4AC1-895C-E1A60BE094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9D64E61-8B5A-46BC-B4E4-A3DFE206D4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DB4496-0A32-47A4-9886-6FB0747E6B2E}"/>
              </a:ext>
            </a:extLst>
          </p:cNvPr>
          <p:cNvSpPr>
            <a:spLocks noGrp="1"/>
          </p:cNvSpPr>
          <p:nvPr>
            <p:ph type="dt" sz="half" idx="10"/>
          </p:nvPr>
        </p:nvSpPr>
        <p:spPr/>
        <p:txBody>
          <a:bodyPr/>
          <a:lstStyle/>
          <a:p>
            <a:fld id="{82A77C7C-565B-48E6-8035-AEA6C4554145}" type="datetimeFigureOut">
              <a:rPr lang="en-US" smtClean="0"/>
              <a:pPr/>
              <a:t>10/3/2017</a:t>
            </a:fld>
            <a:endParaRPr lang="en-US" dirty="0"/>
          </a:p>
        </p:txBody>
      </p:sp>
      <p:sp>
        <p:nvSpPr>
          <p:cNvPr id="5" name="Footer Placeholder 4">
            <a:extLst>
              <a:ext uri="{FF2B5EF4-FFF2-40B4-BE49-F238E27FC236}">
                <a16:creationId xmlns:a16="http://schemas.microsoft.com/office/drawing/2014/main" xmlns="" id="{86F2C76E-8385-40D2-ACFE-A0C4DFC611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B699FB4-756A-4AF4-8D87-E127C1211D99}"/>
              </a:ext>
            </a:extLst>
          </p:cNvPr>
          <p:cNvSpPr>
            <a:spLocks noGrp="1"/>
          </p:cNvSpPr>
          <p:nvPr>
            <p:ph type="sldNum" sz="quarter" idx="12"/>
          </p:nvPr>
        </p:nvSpPr>
        <p:spPr/>
        <p:txBody>
          <a:bodyPr/>
          <a:lstStyle/>
          <a:p>
            <a:fld id="{D0130729-6D50-4FA0-8BE2-AF1E1C9667F8}" type="slidenum">
              <a:rPr lang="en-US" smtClean="0"/>
              <a:pPr/>
              <a:t>‹#›</a:t>
            </a:fld>
            <a:endParaRPr lang="en-US" dirty="0"/>
          </a:p>
        </p:txBody>
      </p:sp>
    </p:spTree>
    <p:extLst>
      <p:ext uri="{BB962C8B-B14F-4D97-AF65-F5344CB8AC3E}">
        <p14:creationId xmlns:p14="http://schemas.microsoft.com/office/powerpoint/2010/main" xmlns="" val="137406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E6DB9C3-07EF-4F3D-BA3C-660AE380EF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7FBD672-0176-4C79-847E-83D4772432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38DA435-4C90-4AA8-A2F5-676546EDDBAE}"/>
              </a:ext>
            </a:extLst>
          </p:cNvPr>
          <p:cNvSpPr>
            <a:spLocks noGrp="1"/>
          </p:cNvSpPr>
          <p:nvPr>
            <p:ph type="dt" sz="half" idx="10"/>
          </p:nvPr>
        </p:nvSpPr>
        <p:spPr/>
        <p:txBody>
          <a:bodyPr/>
          <a:lstStyle/>
          <a:p>
            <a:fld id="{82A77C7C-565B-48E6-8035-AEA6C4554145}" type="datetimeFigureOut">
              <a:rPr lang="en-US" smtClean="0"/>
              <a:pPr/>
              <a:t>10/3/2017</a:t>
            </a:fld>
            <a:endParaRPr lang="en-US" dirty="0"/>
          </a:p>
        </p:txBody>
      </p:sp>
      <p:sp>
        <p:nvSpPr>
          <p:cNvPr id="5" name="Footer Placeholder 4">
            <a:extLst>
              <a:ext uri="{FF2B5EF4-FFF2-40B4-BE49-F238E27FC236}">
                <a16:creationId xmlns:a16="http://schemas.microsoft.com/office/drawing/2014/main" xmlns="" id="{2A58B494-F888-4709-97DA-48F48FA3D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0281B34-7ACC-45B4-9E83-6F92224F8A41}"/>
              </a:ext>
            </a:extLst>
          </p:cNvPr>
          <p:cNvSpPr>
            <a:spLocks noGrp="1"/>
          </p:cNvSpPr>
          <p:nvPr>
            <p:ph type="sldNum" sz="quarter" idx="12"/>
          </p:nvPr>
        </p:nvSpPr>
        <p:spPr/>
        <p:txBody>
          <a:bodyPr/>
          <a:lstStyle/>
          <a:p>
            <a:fld id="{D0130729-6D50-4FA0-8BE2-AF1E1C9667F8}" type="slidenum">
              <a:rPr lang="en-US" smtClean="0"/>
              <a:pPr/>
              <a:t>‹#›</a:t>
            </a:fld>
            <a:endParaRPr lang="en-US" dirty="0"/>
          </a:p>
        </p:txBody>
      </p:sp>
    </p:spTree>
    <p:extLst>
      <p:ext uri="{BB962C8B-B14F-4D97-AF65-F5344CB8AC3E}">
        <p14:creationId xmlns:p14="http://schemas.microsoft.com/office/powerpoint/2010/main" xmlns="" val="36420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0559E9-F64D-4E4B-920B-0B367410C8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B2F1847-ACA4-44C8-ACA3-7706263CFE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7F93349-DDBE-4559-ADDF-0A7A858860F1}"/>
              </a:ext>
            </a:extLst>
          </p:cNvPr>
          <p:cNvSpPr>
            <a:spLocks noGrp="1"/>
          </p:cNvSpPr>
          <p:nvPr>
            <p:ph type="dt" sz="half" idx="10"/>
          </p:nvPr>
        </p:nvSpPr>
        <p:spPr/>
        <p:txBody>
          <a:bodyPr/>
          <a:lstStyle/>
          <a:p>
            <a:fld id="{82A77C7C-565B-48E6-8035-AEA6C4554145}" type="datetimeFigureOut">
              <a:rPr lang="en-US" smtClean="0"/>
              <a:pPr/>
              <a:t>10/3/2017</a:t>
            </a:fld>
            <a:endParaRPr lang="en-US" dirty="0"/>
          </a:p>
        </p:txBody>
      </p:sp>
      <p:sp>
        <p:nvSpPr>
          <p:cNvPr id="5" name="Footer Placeholder 4">
            <a:extLst>
              <a:ext uri="{FF2B5EF4-FFF2-40B4-BE49-F238E27FC236}">
                <a16:creationId xmlns:a16="http://schemas.microsoft.com/office/drawing/2014/main" xmlns="" id="{04D65F6C-F9AB-484A-9FBD-A306A2733E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72065D4-6F82-4919-8B0D-29D3A576AF35}"/>
              </a:ext>
            </a:extLst>
          </p:cNvPr>
          <p:cNvSpPr>
            <a:spLocks noGrp="1"/>
          </p:cNvSpPr>
          <p:nvPr>
            <p:ph type="sldNum" sz="quarter" idx="12"/>
          </p:nvPr>
        </p:nvSpPr>
        <p:spPr/>
        <p:txBody>
          <a:bodyPr/>
          <a:lstStyle/>
          <a:p>
            <a:fld id="{D0130729-6D50-4FA0-8BE2-AF1E1C9667F8}" type="slidenum">
              <a:rPr lang="en-US" smtClean="0"/>
              <a:pPr/>
              <a:t>‹#›</a:t>
            </a:fld>
            <a:endParaRPr lang="en-US" dirty="0"/>
          </a:p>
        </p:txBody>
      </p:sp>
    </p:spTree>
    <p:extLst>
      <p:ext uri="{BB962C8B-B14F-4D97-AF65-F5344CB8AC3E}">
        <p14:creationId xmlns:p14="http://schemas.microsoft.com/office/powerpoint/2010/main" xmlns="" val="243166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0CE6B2-C2F1-4B70-8E45-03E4F59D1F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72DA561-1AF0-4228-B936-138647710C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640615BE-D9E1-4B7E-8D71-8A6136FF5457}"/>
              </a:ext>
            </a:extLst>
          </p:cNvPr>
          <p:cNvSpPr>
            <a:spLocks noGrp="1"/>
          </p:cNvSpPr>
          <p:nvPr>
            <p:ph type="dt" sz="half" idx="10"/>
          </p:nvPr>
        </p:nvSpPr>
        <p:spPr/>
        <p:txBody>
          <a:bodyPr/>
          <a:lstStyle/>
          <a:p>
            <a:fld id="{82A77C7C-565B-48E6-8035-AEA6C4554145}" type="datetimeFigureOut">
              <a:rPr lang="en-US" smtClean="0"/>
              <a:pPr/>
              <a:t>10/3/2017</a:t>
            </a:fld>
            <a:endParaRPr lang="en-US" dirty="0"/>
          </a:p>
        </p:txBody>
      </p:sp>
      <p:sp>
        <p:nvSpPr>
          <p:cNvPr id="5" name="Footer Placeholder 4">
            <a:extLst>
              <a:ext uri="{FF2B5EF4-FFF2-40B4-BE49-F238E27FC236}">
                <a16:creationId xmlns:a16="http://schemas.microsoft.com/office/drawing/2014/main" xmlns="" id="{1EF11F83-94E9-48DD-88B7-739CE67ED5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19AEA6A-E37D-471C-B0DB-445D9BDF60A6}"/>
              </a:ext>
            </a:extLst>
          </p:cNvPr>
          <p:cNvSpPr>
            <a:spLocks noGrp="1"/>
          </p:cNvSpPr>
          <p:nvPr>
            <p:ph type="sldNum" sz="quarter" idx="12"/>
          </p:nvPr>
        </p:nvSpPr>
        <p:spPr/>
        <p:txBody>
          <a:bodyPr/>
          <a:lstStyle/>
          <a:p>
            <a:fld id="{D0130729-6D50-4FA0-8BE2-AF1E1C9667F8}" type="slidenum">
              <a:rPr lang="en-US" smtClean="0"/>
              <a:pPr/>
              <a:t>‹#›</a:t>
            </a:fld>
            <a:endParaRPr lang="en-US" dirty="0"/>
          </a:p>
        </p:txBody>
      </p:sp>
    </p:spTree>
    <p:extLst>
      <p:ext uri="{BB962C8B-B14F-4D97-AF65-F5344CB8AC3E}">
        <p14:creationId xmlns:p14="http://schemas.microsoft.com/office/powerpoint/2010/main" xmlns="" val="413027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17A9D-20A4-488A-8D84-4A72E49F0F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26DD063-170D-48A5-9678-8E80094BC6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9E7AEC7-090F-4CD3-85A9-ED9D694D20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5C507A0-EBED-4257-A4BA-19F013239A79}"/>
              </a:ext>
            </a:extLst>
          </p:cNvPr>
          <p:cNvSpPr>
            <a:spLocks noGrp="1"/>
          </p:cNvSpPr>
          <p:nvPr>
            <p:ph type="dt" sz="half" idx="10"/>
          </p:nvPr>
        </p:nvSpPr>
        <p:spPr/>
        <p:txBody>
          <a:bodyPr/>
          <a:lstStyle/>
          <a:p>
            <a:fld id="{82A77C7C-565B-48E6-8035-AEA6C4554145}" type="datetimeFigureOut">
              <a:rPr lang="en-US" smtClean="0"/>
              <a:pPr/>
              <a:t>10/3/2017</a:t>
            </a:fld>
            <a:endParaRPr lang="en-US" dirty="0"/>
          </a:p>
        </p:txBody>
      </p:sp>
      <p:sp>
        <p:nvSpPr>
          <p:cNvPr id="6" name="Footer Placeholder 5">
            <a:extLst>
              <a:ext uri="{FF2B5EF4-FFF2-40B4-BE49-F238E27FC236}">
                <a16:creationId xmlns:a16="http://schemas.microsoft.com/office/drawing/2014/main" xmlns="" id="{FC8D50DB-FC64-4237-83A4-1B0D8E6F516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5923770-A411-4F1A-A73D-85A21EDE112A}"/>
              </a:ext>
            </a:extLst>
          </p:cNvPr>
          <p:cNvSpPr>
            <a:spLocks noGrp="1"/>
          </p:cNvSpPr>
          <p:nvPr>
            <p:ph type="sldNum" sz="quarter" idx="12"/>
          </p:nvPr>
        </p:nvSpPr>
        <p:spPr/>
        <p:txBody>
          <a:bodyPr/>
          <a:lstStyle/>
          <a:p>
            <a:fld id="{D0130729-6D50-4FA0-8BE2-AF1E1C9667F8}" type="slidenum">
              <a:rPr lang="en-US" smtClean="0"/>
              <a:pPr/>
              <a:t>‹#›</a:t>
            </a:fld>
            <a:endParaRPr lang="en-US" dirty="0"/>
          </a:p>
        </p:txBody>
      </p:sp>
    </p:spTree>
    <p:extLst>
      <p:ext uri="{BB962C8B-B14F-4D97-AF65-F5344CB8AC3E}">
        <p14:creationId xmlns:p14="http://schemas.microsoft.com/office/powerpoint/2010/main" xmlns="" val="245166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46C820-9D22-468A-A9CA-414C57B774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A7D0422-0955-4E1B-9424-0BF5F9A2E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9F472F89-228F-4D08-86DA-799691FC25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E27AFCD-7092-4116-985F-86E031C63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48654C4-63D2-4340-A1A3-FDC0679FC9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118472B-A6C1-448E-89A0-A0E43B70D268}"/>
              </a:ext>
            </a:extLst>
          </p:cNvPr>
          <p:cNvSpPr>
            <a:spLocks noGrp="1"/>
          </p:cNvSpPr>
          <p:nvPr>
            <p:ph type="dt" sz="half" idx="10"/>
          </p:nvPr>
        </p:nvSpPr>
        <p:spPr/>
        <p:txBody>
          <a:bodyPr/>
          <a:lstStyle/>
          <a:p>
            <a:fld id="{82A77C7C-565B-48E6-8035-AEA6C4554145}" type="datetimeFigureOut">
              <a:rPr lang="en-US" smtClean="0"/>
              <a:pPr/>
              <a:t>10/3/2017</a:t>
            </a:fld>
            <a:endParaRPr lang="en-US" dirty="0"/>
          </a:p>
        </p:txBody>
      </p:sp>
      <p:sp>
        <p:nvSpPr>
          <p:cNvPr id="8" name="Footer Placeholder 7">
            <a:extLst>
              <a:ext uri="{FF2B5EF4-FFF2-40B4-BE49-F238E27FC236}">
                <a16:creationId xmlns:a16="http://schemas.microsoft.com/office/drawing/2014/main" xmlns="" id="{41B46161-DEE7-4327-A579-60FAD86C5D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881482D7-B0E4-480A-A15C-F861BD50C019}"/>
              </a:ext>
            </a:extLst>
          </p:cNvPr>
          <p:cNvSpPr>
            <a:spLocks noGrp="1"/>
          </p:cNvSpPr>
          <p:nvPr>
            <p:ph type="sldNum" sz="quarter" idx="12"/>
          </p:nvPr>
        </p:nvSpPr>
        <p:spPr/>
        <p:txBody>
          <a:bodyPr/>
          <a:lstStyle/>
          <a:p>
            <a:fld id="{D0130729-6D50-4FA0-8BE2-AF1E1C9667F8}" type="slidenum">
              <a:rPr lang="en-US" smtClean="0"/>
              <a:pPr/>
              <a:t>‹#›</a:t>
            </a:fld>
            <a:endParaRPr lang="en-US" dirty="0"/>
          </a:p>
        </p:txBody>
      </p:sp>
    </p:spTree>
    <p:extLst>
      <p:ext uri="{BB962C8B-B14F-4D97-AF65-F5344CB8AC3E}">
        <p14:creationId xmlns:p14="http://schemas.microsoft.com/office/powerpoint/2010/main" xmlns="" val="235692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B8E510-7DE2-4D16-8541-4047258CC7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CD6B9CF-B4ED-4428-8B8F-2F9E60D9AEDC}"/>
              </a:ext>
            </a:extLst>
          </p:cNvPr>
          <p:cNvSpPr>
            <a:spLocks noGrp="1"/>
          </p:cNvSpPr>
          <p:nvPr>
            <p:ph type="dt" sz="half" idx="10"/>
          </p:nvPr>
        </p:nvSpPr>
        <p:spPr/>
        <p:txBody>
          <a:bodyPr/>
          <a:lstStyle/>
          <a:p>
            <a:fld id="{82A77C7C-565B-48E6-8035-AEA6C4554145}" type="datetimeFigureOut">
              <a:rPr lang="en-US" smtClean="0"/>
              <a:pPr/>
              <a:t>10/3/2017</a:t>
            </a:fld>
            <a:endParaRPr lang="en-US" dirty="0"/>
          </a:p>
        </p:txBody>
      </p:sp>
      <p:sp>
        <p:nvSpPr>
          <p:cNvPr id="4" name="Footer Placeholder 3">
            <a:extLst>
              <a:ext uri="{FF2B5EF4-FFF2-40B4-BE49-F238E27FC236}">
                <a16:creationId xmlns:a16="http://schemas.microsoft.com/office/drawing/2014/main" xmlns="" id="{25A44D0D-50C7-4413-9FF9-4A8FA87D316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39F5A273-C442-4343-A228-1B62E5A28D30}"/>
              </a:ext>
            </a:extLst>
          </p:cNvPr>
          <p:cNvSpPr>
            <a:spLocks noGrp="1"/>
          </p:cNvSpPr>
          <p:nvPr>
            <p:ph type="sldNum" sz="quarter" idx="12"/>
          </p:nvPr>
        </p:nvSpPr>
        <p:spPr/>
        <p:txBody>
          <a:bodyPr/>
          <a:lstStyle/>
          <a:p>
            <a:fld id="{D0130729-6D50-4FA0-8BE2-AF1E1C9667F8}" type="slidenum">
              <a:rPr lang="en-US" smtClean="0"/>
              <a:pPr/>
              <a:t>‹#›</a:t>
            </a:fld>
            <a:endParaRPr lang="en-US" dirty="0"/>
          </a:p>
        </p:txBody>
      </p:sp>
    </p:spTree>
    <p:extLst>
      <p:ext uri="{BB962C8B-B14F-4D97-AF65-F5344CB8AC3E}">
        <p14:creationId xmlns:p14="http://schemas.microsoft.com/office/powerpoint/2010/main" xmlns="" val="313904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E308C01-590C-4768-A343-D105FA1097B6}"/>
              </a:ext>
            </a:extLst>
          </p:cNvPr>
          <p:cNvSpPr>
            <a:spLocks noGrp="1"/>
          </p:cNvSpPr>
          <p:nvPr>
            <p:ph type="dt" sz="half" idx="10"/>
          </p:nvPr>
        </p:nvSpPr>
        <p:spPr/>
        <p:txBody>
          <a:bodyPr/>
          <a:lstStyle/>
          <a:p>
            <a:fld id="{82A77C7C-565B-48E6-8035-AEA6C4554145}" type="datetimeFigureOut">
              <a:rPr lang="en-US" smtClean="0"/>
              <a:pPr/>
              <a:t>10/3/2017</a:t>
            </a:fld>
            <a:endParaRPr lang="en-US" dirty="0"/>
          </a:p>
        </p:txBody>
      </p:sp>
      <p:sp>
        <p:nvSpPr>
          <p:cNvPr id="3" name="Footer Placeholder 2">
            <a:extLst>
              <a:ext uri="{FF2B5EF4-FFF2-40B4-BE49-F238E27FC236}">
                <a16:creationId xmlns:a16="http://schemas.microsoft.com/office/drawing/2014/main" xmlns="" id="{E3A648E7-E521-48FE-B3A4-49AB8588CCD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0D77E00E-C502-45E8-B56E-B8D0E443BDC8}"/>
              </a:ext>
            </a:extLst>
          </p:cNvPr>
          <p:cNvSpPr>
            <a:spLocks noGrp="1"/>
          </p:cNvSpPr>
          <p:nvPr>
            <p:ph type="sldNum" sz="quarter" idx="12"/>
          </p:nvPr>
        </p:nvSpPr>
        <p:spPr/>
        <p:txBody>
          <a:bodyPr/>
          <a:lstStyle/>
          <a:p>
            <a:fld id="{D0130729-6D50-4FA0-8BE2-AF1E1C9667F8}" type="slidenum">
              <a:rPr lang="en-US" smtClean="0"/>
              <a:pPr/>
              <a:t>‹#›</a:t>
            </a:fld>
            <a:endParaRPr lang="en-US" dirty="0"/>
          </a:p>
        </p:txBody>
      </p:sp>
    </p:spTree>
    <p:extLst>
      <p:ext uri="{BB962C8B-B14F-4D97-AF65-F5344CB8AC3E}">
        <p14:creationId xmlns:p14="http://schemas.microsoft.com/office/powerpoint/2010/main" xmlns="" val="278334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45E4BB-56C9-4681-9F45-A14D55B88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9485FB2-9DBE-45C1-BBB8-F89C9FC54F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03DBA29-60E8-45DC-BA0F-D73063D64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558CF78-3076-4D4E-8E6B-70A6E16CF107}"/>
              </a:ext>
            </a:extLst>
          </p:cNvPr>
          <p:cNvSpPr>
            <a:spLocks noGrp="1"/>
          </p:cNvSpPr>
          <p:nvPr>
            <p:ph type="dt" sz="half" idx="10"/>
          </p:nvPr>
        </p:nvSpPr>
        <p:spPr/>
        <p:txBody>
          <a:bodyPr/>
          <a:lstStyle/>
          <a:p>
            <a:fld id="{82A77C7C-565B-48E6-8035-AEA6C4554145}" type="datetimeFigureOut">
              <a:rPr lang="en-US" smtClean="0"/>
              <a:pPr/>
              <a:t>10/3/2017</a:t>
            </a:fld>
            <a:endParaRPr lang="en-US" dirty="0"/>
          </a:p>
        </p:txBody>
      </p:sp>
      <p:sp>
        <p:nvSpPr>
          <p:cNvPr id="6" name="Footer Placeholder 5">
            <a:extLst>
              <a:ext uri="{FF2B5EF4-FFF2-40B4-BE49-F238E27FC236}">
                <a16:creationId xmlns:a16="http://schemas.microsoft.com/office/drawing/2014/main" xmlns="" id="{91EE1BFA-935F-40B8-B61C-6C7AB55FFF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FDA38C0-7576-4246-98F1-72C38971DA35}"/>
              </a:ext>
            </a:extLst>
          </p:cNvPr>
          <p:cNvSpPr>
            <a:spLocks noGrp="1"/>
          </p:cNvSpPr>
          <p:nvPr>
            <p:ph type="sldNum" sz="quarter" idx="12"/>
          </p:nvPr>
        </p:nvSpPr>
        <p:spPr/>
        <p:txBody>
          <a:bodyPr/>
          <a:lstStyle/>
          <a:p>
            <a:fld id="{D0130729-6D50-4FA0-8BE2-AF1E1C9667F8}" type="slidenum">
              <a:rPr lang="en-US" smtClean="0"/>
              <a:pPr/>
              <a:t>‹#›</a:t>
            </a:fld>
            <a:endParaRPr lang="en-US" dirty="0"/>
          </a:p>
        </p:txBody>
      </p:sp>
    </p:spTree>
    <p:extLst>
      <p:ext uri="{BB962C8B-B14F-4D97-AF65-F5344CB8AC3E}">
        <p14:creationId xmlns:p14="http://schemas.microsoft.com/office/powerpoint/2010/main" xmlns="" val="384745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81013B-54C5-4917-9C84-33CC82474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0BAA3A6-B3E2-4480-AA78-486A64139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953DB157-39E6-4A4E-B49A-576CEF99C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3CF8533-BBEE-4C2C-B282-9A13A7A37BCC}"/>
              </a:ext>
            </a:extLst>
          </p:cNvPr>
          <p:cNvSpPr>
            <a:spLocks noGrp="1"/>
          </p:cNvSpPr>
          <p:nvPr>
            <p:ph type="dt" sz="half" idx="10"/>
          </p:nvPr>
        </p:nvSpPr>
        <p:spPr/>
        <p:txBody>
          <a:bodyPr/>
          <a:lstStyle/>
          <a:p>
            <a:fld id="{82A77C7C-565B-48E6-8035-AEA6C4554145}" type="datetimeFigureOut">
              <a:rPr lang="en-US" smtClean="0"/>
              <a:pPr/>
              <a:t>10/3/2017</a:t>
            </a:fld>
            <a:endParaRPr lang="en-US" dirty="0"/>
          </a:p>
        </p:txBody>
      </p:sp>
      <p:sp>
        <p:nvSpPr>
          <p:cNvPr id="6" name="Footer Placeholder 5">
            <a:extLst>
              <a:ext uri="{FF2B5EF4-FFF2-40B4-BE49-F238E27FC236}">
                <a16:creationId xmlns:a16="http://schemas.microsoft.com/office/drawing/2014/main" xmlns="" id="{09041655-A0E1-494A-BA95-6C194EB9E4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A7DE1E68-0B98-4CF8-8A30-1A1CCF538597}"/>
              </a:ext>
            </a:extLst>
          </p:cNvPr>
          <p:cNvSpPr>
            <a:spLocks noGrp="1"/>
          </p:cNvSpPr>
          <p:nvPr>
            <p:ph type="sldNum" sz="quarter" idx="12"/>
          </p:nvPr>
        </p:nvSpPr>
        <p:spPr/>
        <p:txBody>
          <a:bodyPr/>
          <a:lstStyle/>
          <a:p>
            <a:fld id="{D0130729-6D50-4FA0-8BE2-AF1E1C9667F8}" type="slidenum">
              <a:rPr lang="en-US" smtClean="0"/>
              <a:pPr/>
              <a:t>‹#›</a:t>
            </a:fld>
            <a:endParaRPr lang="en-US" dirty="0"/>
          </a:p>
        </p:txBody>
      </p:sp>
    </p:spTree>
    <p:extLst>
      <p:ext uri="{BB962C8B-B14F-4D97-AF65-F5344CB8AC3E}">
        <p14:creationId xmlns:p14="http://schemas.microsoft.com/office/powerpoint/2010/main" xmlns="" val="3910026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76051DD-B027-47C6-9B60-2E29A90EC8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17C1E6A-B595-4F10-B302-18DEF7665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525256-872A-4846-A7EC-AC39C3CEDB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77C7C-565B-48E6-8035-AEA6C4554145}" type="datetimeFigureOut">
              <a:rPr lang="en-US" smtClean="0"/>
              <a:pPr/>
              <a:t>10/3/2017</a:t>
            </a:fld>
            <a:endParaRPr lang="en-US" dirty="0"/>
          </a:p>
        </p:txBody>
      </p:sp>
      <p:sp>
        <p:nvSpPr>
          <p:cNvPr id="5" name="Footer Placeholder 4">
            <a:extLst>
              <a:ext uri="{FF2B5EF4-FFF2-40B4-BE49-F238E27FC236}">
                <a16:creationId xmlns:a16="http://schemas.microsoft.com/office/drawing/2014/main" xmlns="" id="{52819EF3-184A-4E55-A8F7-2A742E549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601B3C47-81C2-4EDA-9B96-4B2AE5522D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30729-6D50-4FA0-8BE2-AF1E1C9667F8}" type="slidenum">
              <a:rPr lang="en-US" smtClean="0"/>
              <a:pPr/>
              <a:t>‹#›</a:t>
            </a:fld>
            <a:endParaRPr lang="en-US" dirty="0"/>
          </a:p>
        </p:txBody>
      </p:sp>
    </p:spTree>
    <p:extLst>
      <p:ext uri="{BB962C8B-B14F-4D97-AF65-F5344CB8AC3E}">
        <p14:creationId xmlns:p14="http://schemas.microsoft.com/office/powerpoint/2010/main" xmlns="" val="308192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9D170A-0CD2-41EE-9681-DD37E081EEE2}"/>
              </a:ext>
            </a:extLst>
          </p:cNvPr>
          <p:cNvSpPr>
            <a:spLocks noGrp="1"/>
          </p:cNvSpPr>
          <p:nvPr>
            <p:ph type="ctrTitle"/>
          </p:nvPr>
        </p:nvSpPr>
        <p:spPr>
          <a:xfrm>
            <a:off x="795130" y="1122363"/>
            <a:ext cx="10628244" cy="2387600"/>
          </a:xfrm>
        </p:spPr>
        <p:txBody>
          <a:bodyPr>
            <a:normAutofit fontScale="90000"/>
          </a:bodyPr>
          <a:lstStyle/>
          <a:p>
            <a:r>
              <a:rPr lang="en-US" dirty="0">
                <a:latin typeface="+mn-lt"/>
              </a:rPr>
              <a:t>Development of Thermal Energy Harvesting Power Supply with an Internal Startup Circuit for Pacemakers</a:t>
            </a:r>
          </a:p>
        </p:txBody>
      </p:sp>
      <p:sp>
        <p:nvSpPr>
          <p:cNvPr id="3" name="Subtitle 2">
            <a:extLst>
              <a:ext uri="{FF2B5EF4-FFF2-40B4-BE49-F238E27FC236}">
                <a16:creationId xmlns:a16="http://schemas.microsoft.com/office/drawing/2014/main" xmlns="" id="{AD4E5DE9-0D23-462B-BB6C-C6A7F8EF6AE5}"/>
              </a:ext>
            </a:extLst>
          </p:cNvPr>
          <p:cNvSpPr>
            <a:spLocks noGrp="1"/>
          </p:cNvSpPr>
          <p:nvPr>
            <p:ph type="subTitle" idx="1"/>
          </p:nvPr>
        </p:nvSpPr>
        <p:spPr/>
        <p:txBody>
          <a:bodyPr>
            <a:normAutofit lnSpcReduction="10000"/>
          </a:bodyPr>
          <a:lstStyle/>
          <a:p>
            <a:r>
              <a:rPr lang="en-US" dirty="0">
                <a:latin typeface="+mj-lt"/>
              </a:rPr>
              <a:t>Pre-</a:t>
            </a:r>
            <a:r>
              <a:rPr lang="en-US" dirty="0" err="1">
                <a:latin typeface="+mj-lt"/>
              </a:rPr>
              <a:t>Incubatee</a:t>
            </a:r>
            <a:r>
              <a:rPr lang="en-US" dirty="0">
                <a:latin typeface="+mj-lt"/>
              </a:rPr>
              <a:t> work report</a:t>
            </a:r>
          </a:p>
          <a:p>
            <a:r>
              <a:rPr lang="en-US" dirty="0">
                <a:latin typeface="+mj-lt"/>
              </a:rPr>
              <a:t>Under the guidance of </a:t>
            </a:r>
          </a:p>
          <a:p>
            <a:r>
              <a:rPr lang="en-US" dirty="0">
                <a:latin typeface="+mj-lt"/>
              </a:rPr>
              <a:t>Dr Kailash Chandra Ray</a:t>
            </a:r>
          </a:p>
          <a:p>
            <a:r>
              <a:rPr lang="en-US" dirty="0">
                <a:latin typeface="+mj-lt"/>
              </a:rPr>
              <a:t>Professor-In-Charge(Incubation Centre, IIT Patna)</a:t>
            </a:r>
          </a:p>
        </p:txBody>
      </p:sp>
      <p:sp>
        <p:nvSpPr>
          <p:cNvPr id="4" name="TextBox 3">
            <a:extLst>
              <a:ext uri="{FF2B5EF4-FFF2-40B4-BE49-F238E27FC236}">
                <a16:creationId xmlns:a16="http://schemas.microsoft.com/office/drawing/2014/main" xmlns="" id="{6D09C7F8-47BD-43DF-8E33-A30C98BA0289}"/>
              </a:ext>
            </a:extLst>
          </p:cNvPr>
          <p:cNvSpPr txBox="1"/>
          <p:nvPr/>
        </p:nvSpPr>
        <p:spPr>
          <a:xfrm>
            <a:off x="7407965" y="6056243"/>
            <a:ext cx="3099759" cy="369332"/>
          </a:xfrm>
          <a:prstGeom prst="rect">
            <a:avLst/>
          </a:prstGeom>
          <a:noFill/>
        </p:spPr>
        <p:txBody>
          <a:bodyPr wrap="none" rtlCol="0">
            <a:spAutoFit/>
          </a:bodyPr>
          <a:lstStyle/>
          <a:p>
            <a:r>
              <a:rPr lang="en-US" dirty="0"/>
              <a:t>Submitted By : Yaman Parasher</a:t>
            </a:r>
          </a:p>
        </p:txBody>
      </p:sp>
    </p:spTree>
    <p:extLst>
      <p:ext uri="{BB962C8B-B14F-4D97-AF65-F5344CB8AC3E}">
        <p14:creationId xmlns:p14="http://schemas.microsoft.com/office/powerpoint/2010/main" xmlns="" val="1459363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25EB6-FD40-472C-B02C-5EC12437F24A}"/>
              </a:ext>
            </a:extLst>
          </p:cNvPr>
          <p:cNvSpPr>
            <a:spLocks noGrp="1"/>
          </p:cNvSpPr>
          <p:nvPr>
            <p:ph type="title"/>
          </p:nvPr>
        </p:nvSpPr>
        <p:spPr/>
        <p:txBody>
          <a:bodyPr/>
          <a:lstStyle/>
          <a:p>
            <a:r>
              <a:rPr lang="en-US" dirty="0"/>
              <a:t>Ring Oscillator in the Proposed System</a:t>
            </a:r>
          </a:p>
        </p:txBody>
      </p:sp>
      <p:pic>
        <p:nvPicPr>
          <p:cNvPr id="5" name="Content Placeholder 4">
            <a:extLst>
              <a:ext uri="{FF2B5EF4-FFF2-40B4-BE49-F238E27FC236}">
                <a16:creationId xmlns:a16="http://schemas.microsoft.com/office/drawing/2014/main" xmlns="" id="{2823183B-1DD7-43C8-8F3F-6A46CD31081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125151" y="3534029"/>
            <a:ext cx="5344271" cy="1676634"/>
          </a:xfrm>
        </p:spPr>
      </p:pic>
      <p:sp>
        <p:nvSpPr>
          <p:cNvPr id="6" name="TextBox 5">
            <a:extLst>
              <a:ext uri="{FF2B5EF4-FFF2-40B4-BE49-F238E27FC236}">
                <a16:creationId xmlns:a16="http://schemas.microsoft.com/office/drawing/2014/main" xmlns="" id="{6318DA30-B8AA-4BE4-95E8-81D2C881E629}"/>
              </a:ext>
            </a:extLst>
          </p:cNvPr>
          <p:cNvSpPr txBox="1"/>
          <p:nvPr/>
        </p:nvSpPr>
        <p:spPr>
          <a:xfrm>
            <a:off x="1" y="2027583"/>
            <a:ext cx="11118573" cy="1169551"/>
          </a:xfrm>
          <a:prstGeom prst="rect">
            <a:avLst/>
          </a:prstGeom>
          <a:noFill/>
        </p:spPr>
        <p:txBody>
          <a:bodyPr wrap="square" rtlCol="0">
            <a:spAutoFit/>
          </a:bodyPr>
          <a:lstStyle/>
          <a:p>
            <a:pPr algn="just"/>
            <a:r>
              <a:rPr lang="en-US" sz="1400" dirty="0"/>
              <a:t>The output voltage of TEG is very low. To make the oscillator work with such a low voltage a ring oscillator is employed in the circuit .A general Ring</a:t>
            </a:r>
          </a:p>
          <a:p>
            <a:pPr algn="just"/>
            <a:r>
              <a:rPr lang="en-US" sz="1400" dirty="0"/>
              <a:t>oscillator is made up of successive inverter based stages with its output buffer. A typical inverter is made by the combination of nmos and pmos. Thus in Order to make the oscillator work we need to reduce the MOS threshold voltage. The only way to do it is by Forward Body Biasing. In Forward Body biasing, the threshold voltage decreases by making the Vsb in the Nmos negative and positive in Pmos. It can be further explained by  MOS threshold voltage equation.</a:t>
            </a:r>
          </a:p>
        </p:txBody>
      </p:sp>
      <p:sp>
        <p:nvSpPr>
          <p:cNvPr id="8" name="Right Brace 7">
            <a:extLst>
              <a:ext uri="{FF2B5EF4-FFF2-40B4-BE49-F238E27FC236}">
                <a16:creationId xmlns:a16="http://schemas.microsoft.com/office/drawing/2014/main" xmlns="" id="{3AF94C55-5B14-4A97-B733-C9E72AC2479D}"/>
              </a:ext>
            </a:extLst>
          </p:cNvPr>
          <p:cNvSpPr/>
          <p:nvPr/>
        </p:nvSpPr>
        <p:spPr>
          <a:xfrm rot="5400000">
            <a:off x="5836304" y="4169090"/>
            <a:ext cx="797686" cy="1285462"/>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xmlns="" id="{3CE26CD8-6DA0-4CE1-96FC-BD6900036351}"/>
              </a:ext>
            </a:extLst>
          </p:cNvPr>
          <p:cNvSpPr/>
          <p:nvPr/>
        </p:nvSpPr>
        <p:spPr>
          <a:xfrm rot="5400000">
            <a:off x="3267300" y="3678122"/>
            <a:ext cx="1244426" cy="3087756"/>
          </a:xfrm>
          <a:prstGeom prst="rightBrace">
            <a:avLst>
              <a:gd name="adj1" fmla="val 8333"/>
              <a:gd name="adj2" fmla="val 495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xmlns="" id="{79DE171B-155B-46A5-BCE3-9630772BFE9F}"/>
              </a:ext>
            </a:extLst>
          </p:cNvPr>
          <p:cNvSpPr txBox="1"/>
          <p:nvPr/>
        </p:nvSpPr>
        <p:spPr>
          <a:xfrm>
            <a:off x="2951307" y="5968644"/>
            <a:ext cx="1876411" cy="307777"/>
          </a:xfrm>
          <a:prstGeom prst="rect">
            <a:avLst/>
          </a:prstGeom>
          <a:noFill/>
        </p:spPr>
        <p:txBody>
          <a:bodyPr wrap="none" rtlCol="0">
            <a:spAutoFit/>
          </a:bodyPr>
          <a:lstStyle/>
          <a:p>
            <a:r>
              <a:rPr lang="en-US" sz="1400" dirty="0"/>
              <a:t>Ring Oscillator(3-stage)</a:t>
            </a:r>
          </a:p>
        </p:txBody>
      </p:sp>
      <p:sp>
        <p:nvSpPr>
          <p:cNvPr id="11" name="TextBox 10">
            <a:extLst>
              <a:ext uri="{FF2B5EF4-FFF2-40B4-BE49-F238E27FC236}">
                <a16:creationId xmlns:a16="http://schemas.microsoft.com/office/drawing/2014/main" xmlns="" id="{0A2883EB-B0F6-4478-9411-BFD9061E44BF}"/>
              </a:ext>
            </a:extLst>
          </p:cNvPr>
          <p:cNvSpPr txBox="1"/>
          <p:nvPr/>
        </p:nvSpPr>
        <p:spPr>
          <a:xfrm>
            <a:off x="5559287" y="5296410"/>
            <a:ext cx="2571666" cy="307777"/>
          </a:xfrm>
          <a:prstGeom prst="rect">
            <a:avLst/>
          </a:prstGeom>
          <a:noFill/>
        </p:spPr>
        <p:txBody>
          <a:bodyPr wrap="none" rtlCol="0">
            <a:spAutoFit/>
          </a:bodyPr>
          <a:lstStyle/>
          <a:p>
            <a:r>
              <a:rPr lang="en-US" sz="1400" dirty="0"/>
              <a:t>Output Buffer(chain of inverters)</a:t>
            </a:r>
          </a:p>
        </p:txBody>
      </p:sp>
    </p:spTree>
    <p:extLst>
      <p:ext uri="{BB962C8B-B14F-4D97-AF65-F5344CB8AC3E}">
        <p14:creationId xmlns:p14="http://schemas.microsoft.com/office/powerpoint/2010/main" xmlns="" val="378820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98350D-403C-4843-81D5-F57CAB3BC69C}"/>
              </a:ext>
            </a:extLst>
          </p:cNvPr>
          <p:cNvSpPr>
            <a:spLocks noGrp="1"/>
          </p:cNvSpPr>
          <p:nvPr>
            <p:ph type="title"/>
          </p:nvPr>
        </p:nvSpPr>
        <p:spPr/>
        <p:txBody>
          <a:bodyPr/>
          <a:lstStyle/>
          <a:p>
            <a:pPr algn="ctr"/>
            <a:r>
              <a:rPr lang="en-US" dirty="0"/>
              <a:t>Charge Pump in the Proposed System</a:t>
            </a:r>
          </a:p>
        </p:txBody>
      </p:sp>
      <p:pic>
        <p:nvPicPr>
          <p:cNvPr id="5" name="Content Placeholder 4">
            <a:extLst>
              <a:ext uri="{FF2B5EF4-FFF2-40B4-BE49-F238E27FC236}">
                <a16:creationId xmlns:a16="http://schemas.microsoft.com/office/drawing/2014/main" xmlns="" id="{EFE5453D-1AD4-4484-BCD7-F17EF72ED7F0}"/>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5303" y="3519480"/>
            <a:ext cx="6390784" cy="2722259"/>
          </a:xfrm>
        </p:spPr>
      </p:pic>
      <p:sp>
        <p:nvSpPr>
          <p:cNvPr id="6" name="TextBox 5">
            <a:extLst>
              <a:ext uri="{FF2B5EF4-FFF2-40B4-BE49-F238E27FC236}">
                <a16:creationId xmlns:a16="http://schemas.microsoft.com/office/drawing/2014/main" xmlns="" id="{0DFE0B97-0E40-43C3-ADDC-5E78C064ADFD}"/>
              </a:ext>
            </a:extLst>
          </p:cNvPr>
          <p:cNvSpPr txBox="1"/>
          <p:nvPr/>
        </p:nvSpPr>
        <p:spPr>
          <a:xfrm>
            <a:off x="8695285" y="6125081"/>
            <a:ext cx="2472985" cy="307777"/>
          </a:xfrm>
          <a:prstGeom prst="rect">
            <a:avLst/>
          </a:prstGeom>
          <a:noFill/>
        </p:spPr>
        <p:txBody>
          <a:bodyPr wrap="none" rtlCol="0">
            <a:spAutoFit/>
          </a:bodyPr>
          <a:lstStyle/>
          <a:p>
            <a:r>
              <a:rPr lang="en-US" sz="1400" dirty="0"/>
              <a:t>Modified Dickson Charge Pump</a:t>
            </a:r>
          </a:p>
        </p:txBody>
      </p:sp>
      <p:sp>
        <p:nvSpPr>
          <p:cNvPr id="7" name="TextBox 6">
            <a:extLst>
              <a:ext uri="{FF2B5EF4-FFF2-40B4-BE49-F238E27FC236}">
                <a16:creationId xmlns:a16="http://schemas.microsoft.com/office/drawing/2014/main" xmlns="" id="{E12CAA62-B975-4178-8460-126458C704E1}"/>
              </a:ext>
            </a:extLst>
          </p:cNvPr>
          <p:cNvSpPr txBox="1"/>
          <p:nvPr/>
        </p:nvSpPr>
        <p:spPr>
          <a:xfrm>
            <a:off x="1510748" y="1881809"/>
            <a:ext cx="10754291" cy="1446550"/>
          </a:xfrm>
          <a:prstGeom prst="rect">
            <a:avLst/>
          </a:prstGeom>
          <a:noFill/>
        </p:spPr>
        <p:txBody>
          <a:bodyPr wrap="none" rtlCol="0">
            <a:spAutoFit/>
          </a:bodyPr>
          <a:lstStyle/>
          <a:p>
            <a:r>
              <a:rPr lang="en-US" sz="1400" dirty="0"/>
              <a:t>The output voltage of a conventional CP circuit after N stages  is given by </a:t>
            </a:r>
          </a:p>
          <a:p>
            <a:r>
              <a:rPr lang="en-US" sz="1400" dirty="0"/>
              <a:t>Vout=Vin – Vth + N( Vph – Vth)</a:t>
            </a:r>
          </a:p>
          <a:p>
            <a:r>
              <a:rPr lang="en-US" sz="1400" dirty="0"/>
              <a:t>Where Vin is the input voltage, Vph is the clock amplitude and Vth is the threshold voltage of the MOS switches.</a:t>
            </a:r>
          </a:p>
          <a:p>
            <a:r>
              <a:rPr lang="en-US" sz="1400" dirty="0"/>
              <a:t>It could be clearly seen from the above equation that, in order to increase efficiency of Charge Pump, we need to minimize the threshold voltage.</a:t>
            </a:r>
          </a:p>
          <a:p>
            <a:r>
              <a:rPr lang="en-US" sz="1400" dirty="0"/>
              <a:t>It could be done by mainly by one process, which is the FBB(Forward Body Biasing) .</a:t>
            </a:r>
          </a:p>
          <a:p>
            <a:endParaRPr lang="en-US" dirty="0"/>
          </a:p>
        </p:txBody>
      </p:sp>
      <p:pic>
        <p:nvPicPr>
          <p:cNvPr id="9" name="Picture 8">
            <a:extLst>
              <a:ext uri="{FF2B5EF4-FFF2-40B4-BE49-F238E27FC236}">
                <a16:creationId xmlns:a16="http://schemas.microsoft.com/office/drawing/2014/main" xmlns="" id="{0089C5B8-23D8-4626-9A34-5CFD6B0BA50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87893" y="3847002"/>
            <a:ext cx="5287113" cy="2067213"/>
          </a:xfrm>
          <a:prstGeom prst="rect">
            <a:avLst/>
          </a:prstGeom>
        </p:spPr>
      </p:pic>
      <p:sp>
        <p:nvSpPr>
          <p:cNvPr id="10" name="TextBox 9">
            <a:extLst>
              <a:ext uri="{FF2B5EF4-FFF2-40B4-BE49-F238E27FC236}">
                <a16:creationId xmlns:a16="http://schemas.microsoft.com/office/drawing/2014/main" xmlns="" id="{049C94A1-43EC-4310-9FE3-BDE7201E7098}"/>
              </a:ext>
            </a:extLst>
          </p:cNvPr>
          <p:cNvSpPr txBox="1"/>
          <p:nvPr/>
        </p:nvSpPr>
        <p:spPr>
          <a:xfrm>
            <a:off x="1510748" y="6130635"/>
            <a:ext cx="2675669" cy="307777"/>
          </a:xfrm>
          <a:prstGeom prst="rect">
            <a:avLst/>
          </a:prstGeom>
          <a:noFill/>
        </p:spPr>
        <p:txBody>
          <a:bodyPr wrap="none" rtlCol="0">
            <a:spAutoFit/>
          </a:bodyPr>
          <a:lstStyle/>
          <a:p>
            <a:r>
              <a:rPr lang="en-US" sz="1400" dirty="0"/>
              <a:t>Conventional Charge Pump Circuit</a:t>
            </a:r>
          </a:p>
        </p:txBody>
      </p:sp>
      <p:sp>
        <p:nvSpPr>
          <p:cNvPr id="11" name="TextBox 10">
            <a:extLst>
              <a:ext uri="{FF2B5EF4-FFF2-40B4-BE49-F238E27FC236}">
                <a16:creationId xmlns:a16="http://schemas.microsoft.com/office/drawing/2014/main" xmlns="" id="{C992490A-6A01-493F-9988-451E8A0339A4}"/>
              </a:ext>
            </a:extLst>
          </p:cNvPr>
          <p:cNvSpPr txBox="1"/>
          <p:nvPr/>
        </p:nvSpPr>
        <p:spPr>
          <a:xfrm>
            <a:off x="5316928" y="3293817"/>
            <a:ext cx="6948111" cy="738664"/>
          </a:xfrm>
          <a:prstGeom prst="rect">
            <a:avLst/>
          </a:prstGeom>
          <a:noFill/>
        </p:spPr>
        <p:txBody>
          <a:bodyPr wrap="square" rtlCol="0">
            <a:spAutoFit/>
          </a:bodyPr>
          <a:lstStyle/>
          <a:p>
            <a:pPr algn="just"/>
            <a:r>
              <a:rPr lang="en-US" sz="1400" dirty="0"/>
              <a:t>In the modified version, body voltage of MOS switches of the odd(even) stages is being connected to the output voltage of the last even(odd) stage. This process increases Vsb which will ultimately result in the reduction of threshold voltage of MOS that is the Vth.</a:t>
            </a:r>
          </a:p>
        </p:txBody>
      </p:sp>
    </p:spTree>
    <p:extLst>
      <p:ext uri="{BB962C8B-B14F-4D97-AF65-F5344CB8AC3E}">
        <p14:creationId xmlns:p14="http://schemas.microsoft.com/office/powerpoint/2010/main" xmlns="" val="3729877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F8EC52-5248-4700-8C49-B80BCA2776E4}"/>
              </a:ext>
            </a:extLst>
          </p:cNvPr>
          <p:cNvSpPr>
            <a:spLocks noGrp="1"/>
          </p:cNvSpPr>
          <p:nvPr>
            <p:ph type="title"/>
          </p:nvPr>
        </p:nvSpPr>
        <p:spPr/>
        <p:txBody>
          <a:bodyPr/>
          <a:lstStyle/>
          <a:p>
            <a:pPr algn="ctr"/>
            <a:r>
              <a:rPr lang="en-US" dirty="0"/>
              <a:t>Control Circuit of proposed TE harvesting architecture</a:t>
            </a:r>
          </a:p>
        </p:txBody>
      </p:sp>
      <p:pic>
        <p:nvPicPr>
          <p:cNvPr id="5" name="Content Placeholder 4">
            <a:extLst>
              <a:ext uri="{FF2B5EF4-FFF2-40B4-BE49-F238E27FC236}">
                <a16:creationId xmlns:a16="http://schemas.microsoft.com/office/drawing/2014/main" xmlns="" id="{38E23F98-E694-4272-8585-DEE4DFB4A61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29516" y="1685779"/>
            <a:ext cx="10122195" cy="4072730"/>
          </a:xfrm>
        </p:spPr>
      </p:pic>
      <p:sp>
        <p:nvSpPr>
          <p:cNvPr id="6" name="Rectangle 5">
            <a:extLst>
              <a:ext uri="{FF2B5EF4-FFF2-40B4-BE49-F238E27FC236}">
                <a16:creationId xmlns:a16="http://schemas.microsoft.com/office/drawing/2014/main" xmlns="" id="{F7595C1A-340B-4B55-B9F3-3BB7E7613FFA}"/>
              </a:ext>
            </a:extLst>
          </p:cNvPr>
          <p:cNvSpPr/>
          <p:nvPr/>
        </p:nvSpPr>
        <p:spPr>
          <a:xfrm>
            <a:off x="5393635" y="5744817"/>
            <a:ext cx="1404730"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MUX</a:t>
            </a:r>
          </a:p>
        </p:txBody>
      </p:sp>
      <p:cxnSp>
        <p:nvCxnSpPr>
          <p:cNvPr id="19" name="Straight Arrow Connector 18">
            <a:extLst>
              <a:ext uri="{FF2B5EF4-FFF2-40B4-BE49-F238E27FC236}">
                <a16:creationId xmlns:a16="http://schemas.microsoft.com/office/drawing/2014/main" xmlns="" id="{65A376E7-1F95-4CFB-9799-A36240BE9475}"/>
              </a:ext>
            </a:extLst>
          </p:cNvPr>
          <p:cNvCxnSpPr/>
          <p:nvPr/>
        </p:nvCxnSpPr>
        <p:spPr>
          <a:xfrm>
            <a:off x="2994991" y="5910470"/>
            <a:ext cx="23986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57098346-A05F-4373-84F7-64E6F6D64CCE}"/>
              </a:ext>
            </a:extLst>
          </p:cNvPr>
          <p:cNvCxnSpPr>
            <a:endCxn id="6" idx="1"/>
          </p:cNvCxnSpPr>
          <p:nvPr/>
        </p:nvCxnSpPr>
        <p:spPr>
          <a:xfrm>
            <a:off x="2107096" y="6115878"/>
            <a:ext cx="3286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B21BBA41-0A66-44F1-8837-41CC0B9DAC4A}"/>
              </a:ext>
            </a:extLst>
          </p:cNvPr>
          <p:cNvCxnSpPr/>
          <p:nvPr/>
        </p:nvCxnSpPr>
        <p:spPr>
          <a:xfrm flipH="1">
            <a:off x="6798365" y="5910470"/>
            <a:ext cx="25576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D8147180-BA63-4B5E-9AB1-0F8BF6D6F348}"/>
              </a:ext>
            </a:extLst>
          </p:cNvPr>
          <p:cNvCxnSpPr>
            <a:endCxn id="6" idx="3"/>
          </p:cNvCxnSpPr>
          <p:nvPr/>
        </p:nvCxnSpPr>
        <p:spPr>
          <a:xfrm flipH="1">
            <a:off x="6798365" y="6115878"/>
            <a:ext cx="34190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6D35E7B0-87FB-4001-BF1C-6DBF393AADB7}"/>
              </a:ext>
            </a:extLst>
          </p:cNvPr>
          <p:cNvCxnSpPr/>
          <p:nvPr/>
        </p:nvCxnSpPr>
        <p:spPr>
          <a:xfrm>
            <a:off x="8295861" y="2040835"/>
            <a:ext cx="30579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34E42DFC-A833-40A9-B2E0-96C86D6A2E73}"/>
              </a:ext>
            </a:extLst>
          </p:cNvPr>
          <p:cNvCxnSpPr/>
          <p:nvPr/>
        </p:nvCxnSpPr>
        <p:spPr>
          <a:xfrm>
            <a:off x="11353800" y="2054087"/>
            <a:ext cx="0" cy="457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FE12C5F7-8A37-47DC-A517-AE3BE9E350BB}"/>
              </a:ext>
            </a:extLst>
          </p:cNvPr>
          <p:cNvCxnSpPr/>
          <p:nvPr/>
        </p:nvCxnSpPr>
        <p:spPr>
          <a:xfrm flipH="1">
            <a:off x="6215270" y="6626087"/>
            <a:ext cx="51385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3C9A5FCA-2ABD-4CA5-9416-4B71ABB740FA}"/>
              </a:ext>
            </a:extLst>
          </p:cNvPr>
          <p:cNvCxnSpPr/>
          <p:nvPr/>
        </p:nvCxnSpPr>
        <p:spPr>
          <a:xfrm>
            <a:off x="9356035" y="5645426"/>
            <a:ext cx="0" cy="265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EE79C1DA-7720-493A-AABB-CE6A600EA2DB}"/>
              </a:ext>
            </a:extLst>
          </p:cNvPr>
          <p:cNvCxnSpPr/>
          <p:nvPr/>
        </p:nvCxnSpPr>
        <p:spPr>
          <a:xfrm>
            <a:off x="10217426" y="5744817"/>
            <a:ext cx="0" cy="371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ABF7747D-BB53-426D-A362-1EFB03D08579}"/>
              </a:ext>
            </a:extLst>
          </p:cNvPr>
          <p:cNvCxnSpPr/>
          <p:nvPr/>
        </p:nvCxnSpPr>
        <p:spPr>
          <a:xfrm>
            <a:off x="2994991" y="5645426"/>
            <a:ext cx="0" cy="265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18B728A8-418C-4A3B-9103-A0F3581426D8}"/>
              </a:ext>
            </a:extLst>
          </p:cNvPr>
          <p:cNvCxnSpPr/>
          <p:nvPr/>
        </p:nvCxnSpPr>
        <p:spPr>
          <a:xfrm>
            <a:off x="2107096" y="5645426"/>
            <a:ext cx="0" cy="470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2DA65B06-8A8C-4237-9C70-D1461D6F2720}"/>
              </a:ext>
            </a:extLst>
          </p:cNvPr>
          <p:cNvCxnSpPr>
            <a:cxnSpLocks/>
          </p:cNvCxnSpPr>
          <p:nvPr/>
        </p:nvCxnSpPr>
        <p:spPr>
          <a:xfrm flipV="1">
            <a:off x="5671930" y="5373758"/>
            <a:ext cx="0" cy="371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3E00F098-8AD3-4BD3-938C-BE3F22BF7E74}"/>
              </a:ext>
            </a:extLst>
          </p:cNvPr>
          <p:cNvCxnSpPr>
            <a:cxnSpLocks/>
          </p:cNvCxnSpPr>
          <p:nvPr/>
        </p:nvCxnSpPr>
        <p:spPr>
          <a:xfrm>
            <a:off x="5671930" y="5373758"/>
            <a:ext cx="3684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3D9B9C1B-BB0F-44C3-83BF-99101259A0AD}"/>
              </a:ext>
            </a:extLst>
          </p:cNvPr>
          <p:cNvCxnSpPr>
            <a:cxnSpLocks/>
          </p:cNvCxnSpPr>
          <p:nvPr/>
        </p:nvCxnSpPr>
        <p:spPr>
          <a:xfrm flipV="1">
            <a:off x="6533322" y="5446643"/>
            <a:ext cx="26504" cy="258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xmlns="" id="{187FB1DD-06CE-4C71-B237-2646BDDF20E4}"/>
              </a:ext>
            </a:extLst>
          </p:cNvPr>
          <p:cNvCxnSpPr/>
          <p:nvPr/>
        </p:nvCxnSpPr>
        <p:spPr>
          <a:xfrm>
            <a:off x="6559826" y="544664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xmlns="" id="{BFA3CF1C-9131-45A2-905F-AC510E669A9F}"/>
              </a:ext>
            </a:extLst>
          </p:cNvPr>
          <p:cNvSpPr txBox="1"/>
          <p:nvPr/>
        </p:nvSpPr>
        <p:spPr>
          <a:xfrm>
            <a:off x="7954774" y="6563140"/>
            <a:ext cx="682174" cy="307777"/>
          </a:xfrm>
          <a:prstGeom prst="rect">
            <a:avLst/>
          </a:prstGeom>
          <a:noFill/>
        </p:spPr>
        <p:txBody>
          <a:bodyPr wrap="none" rtlCol="0">
            <a:spAutoFit/>
          </a:bodyPr>
          <a:lstStyle/>
          <a:p>
            <a:r>
              <a:rPr lang="en-US" sz="1400" dirty="0"/>
              <a:t>Vcmp2</a:t>
            </a:r>
          </a:p>
        </p:txBody>
      </p:sp>
      <p:sp>
        <p:nvSpPr>
          <p:cNvPr id="66" name="TextBox 65">
            <a:extLst>
              <a:ext uri="{FF2B5EF4-FFF2-40B4-BE49-F238E27FC236}">
                <a16:creationId xmlns:a16="http://schemas.microsoft.com/office/drawing/2014/main" xmlns="" id="{AAA9258F-7ABD-4605-AA5D-2C0ABFE5C794}"/>
              </a:ext>
            </a:extLst>
          </p:cNvPr>
          <p:cNvSpPr txBox="1"/>
          <p:nvPr/>
        </p:nvSpPr>
        <p:spPr>
          <a:xfrm>
            <a:off x="3428668" y="5680601"/>
            <a:ext cx="999441" cy="307777"/>
          </a:xfrm>
          <a:prstGeom prst="rect">
            <a:avLst/>
          </a:prstGeom>
          <a:noFill/>
        </p:spPr>
        <p:txBody>
          <a:bodyPr wrap="none" rtlCol="0">
            <a:spAutoFit/>
          </a:bodyPr>
          <a:lstStyle/>
          <a:p>
            <a:r>
              <a:rPr lang="en-US" sz="1400" dirty="0"/>
              <a:t>Vph1,SUBC</a:t>
            </a:r>
          </a:p>
        </p:txBody>
      </p:sp>
      <p:cxnSp>
        <p:nvCxnSpPr>
          <p:cNvPr id="72" name="Straight Arrow Connector 71">
            <a:extLst>
              <a:ext uri="{FF2B5EF4-FFF2-40B4-BE49-F238E27FC236}">
                <a16:creationId xmlns:a16="http://schemas.microsoft.com/office/drawing/2014/main" xmlns="" id="{ACF1E8D7-2F93-43DE-88F1-760577EDB4CE}"/>
              </a:ext>
            </a:extLst>
          </p:cNvPr>
          <p:cNvCxnSpPr/>
          <p:nvPr/>
        </p:nvCxnSpPr>
        <p:spPr>
          <a:xfrm flipH="1">
            <a:off x="1020417" y="6115878"/>
            <a:ext cx="1086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2B0DB3F9-BF8B-4109-9412-DBA5F448FDF0}"/>
              </a:ext>
            </a:extLst>
          </p:cNvPr>
          <p:cNvCxnSpPr/>
          <p:nvPr/>
        </p:nvCxnSpPr>
        <p:spPr>
          <a:xfrm flipH="1">
            <a:off x="1033670" y="5910470"/>
            <a:ext cx="1961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69499D66-F688-4CE7-B342-DD1DE3D6CF6B}"/>
              </a:ext>
            </a:extLst>
          </p:cNvPr>
          <p:cNvCxnSpPr/>
          <p:nvPr/>
        </p:nvCxnSpPr>
        <p:spPr>
          <a:xfrm>
            <a:off x="9356035" y="5930347"/>
            <a:ext cx="11661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35E6CB24-94F7-4AAB-A97A-3739AD0EA8E2}"/>
              </a:ext>
            </a:extLst>
          </p:cNvPr>
          <p:cNvCxnSpPr/>
          <p:nvPr/>
        </p:nvCxnSpPr>
        <p:spPr>
          <a:xfrm>
            <a:off x="10217426" y="5744817"/>
            <a:ext cx="397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xmlns="" id="{3B402AD7-E346-4F80-949F-C8A053DC8820}"/>
              </a:ext>
            </a:extLst>
          </p:cNvPr>
          <p:cNvSpPr txBox="1"/>
          <p:nvPr/>
        </p:nvSpPr>
        <p:spPr>
          <a:xfrm>
            <a:off x="7791064" y="5668617"/>
            <a:ext cx="965777" cy="307777"/>
          </a:xfrm>
          <a:prstGeom prst="rect">
            <a:avLst/>
          </a:prstGeom>
          <a:noFill/>
        </p:spPr>
        <p:txBody>
          <a:bodyPr wrap="none" rtlCol="0">
            <a:spAutoFit/>
          </a:bodyPr>
          <a:lstStyle/>
          <a:p>
            <a:r>
              <a:rPr lang="en-US" sz="1400" dirty="0"/>
              <a:t>Vph2,SSBC</a:t>
            </a:r>
          </a:p>
        </p:txBody>
      </p:sp>
      <p:sp>
        <p:nvSpPr>
          <p:cNvPr id="80" name="TextBox 79">
            <a:extLst>
              <a:ext uri="{FF2B5EF4-FFF2-40B4-BE49-F238E27FC236}">
                <a16:creationId xmlns:a16="http://schemas.microsoft.com/office/drawing/2014/main" xmlns="" id="{9346657A-FB30-43DC-8439-DD8BA558BFD3}"/>
              </a:ext>
            </a:extLst>
          </p:cNvPr>
          <p:cNvSpPr txBox="1"/>
          <p:nvPr/>
        </p:nvSpPr>
        <p:spPr>
          <a:xfrm>
            <a:off x="7812598" y="6058070"/>
            <a:ext cx="965777" cy="307777"/>
          </a:xfrm>
          <a:prstGeom prst="rect">
            <a:avLst/>
          </a:prstGeom>
          <a:noFill/>
        </p:spPr>
        <p:txBody>
          <a:bodyPr wrap="none" rtlCol="0">
            <a:spAutoFit/>
          </a:bodyPr>
          <a:lstStyle/>
          <a:p>
            <a:r>
              <a:rPr lang="en-US" sz="1400" dirty="0"/>
              <a:t>Vph2,SSBC</a:t>
            </a:r>
          </a:p>
        </p:txBody>
      </p:sp>
      <p:sp>
        <p:nvSpPr>
          <p:cNvPr id="81" name="TextBox 80">
            <a:extLst>
              <a:ext uri="{FF2B5EF4-FFF2-40B4-BE49-F238E27FC236}">
                <a16:creationId xmlns:a16="http://schemas.microsoft.com/office/drawing/2014/main" xmlns="" id="{D3D50939-3CCC-4F16-A510-587882905061}"/>
              </a:ext>
            </a:extLst>
          </p:cNvPr>
          <p:cNvSpPr txBox="1"/>
          <p:nvPr/>
        </p:nvSpPr>
        <p:spPr>
          <a:xfrm>
            <a:off x="3454863" y="6045035"/>
            <a:ext cx="999441" cy="307777"/>
          </a:xfrm>
          <a:prstGeom prst="rect">
            <a:avLst/>
          </a:prstGeom>
          <a:noFill/>
        </p:spPr>
        <p:txBody>
          <a:bodyPr wrap="none" rtlCol="0">
            <a:spAutoFit/>
          </a:bodyPr>
          <a:lstStyle/>
          <a:p>
            <a:r>
              <a:rPr lang="en-US" sz="1400" dirty="0"/>
              <a:t>Vph2,SUBC</a:t>
            </a:r>
          </a:p>
        </p:txBody>
      </p:sp>
      <p:sp>
        <p:nvSpPr>
          <p:cNvPr id="82" name="TextBox 81">
            <a:extLst>
              <a:ext uri="{FF2B5EF4-FFF2-40B4-BE49-F238E27FC236}">
                <a16:creationId xmlns:a16="http://schemas.microsoft.com/office/drawing/2014/main" xmlns="" id="{5A147C6C-8F27-4B04-8179-2F7BD9F05228}"/>
              </a:ext>
            </a:extLst>
          </p:cNvPr>
          <p:cNvSpPr txBox="1"/>
          <p:nvPr/>
        </p:nvSpPr>
        <p:spPr>
          <a:xfrm>
            <a:off x="13130" y="5834489"/>
            <a:ext cx="1383661" cy="954107"/>
          </a:xfrm>
          <a:prstGeom prst="rect">
            <a:avLst/>
          </a:prstGeom>
          <a:noFill/>
        </p:spPr>
        <p:txBody>
          <a:bodyPr wrap="square" rtlCol="0">
            <a:spAutoFit/>
          </a:bodyPr>
          <a:lstStyle/>
          <a:p>
            <a:r>
              <a:rPr lang="en-US" sz="1400" dirty="0"/>
              <a:t>Towards</a:t>
            </a:r>
          </a:p>
          <a:p>
            <a:r>
              <a:rPr lang="en-US" sz="1400" dirty="0"/>
              <a:t>Analog circuit of Start Up Boost Converter</a:t>
            </a:r>
          </a:p>
        </p:txBody>
      </p:sp>
      <p:sp>
        <p:nvSpPr>
          <p:cNvPr id="83" name="TextBox 82">
            <a:extLst>
              <a:ext uri="{FF2B5EF4-FFF2-40B4-BE49-F238E27FC236}">
                <a16:creationId xmlns:a16="http://schemas.microsoft.com/office/drawing/2014/main" xmlns="" id="{9F3BF63B-78E8-4AFA-A7B6-AA06E45EDBD2}"/>
              </a:ext>
            </a:extLst>
          </p:cNvPr>
          <p:cNvSpPr txBox="1"/>
          <p:nvPr/>
        </p:nvSpPr>
        <p:spPr>
          <a:xfrm>
            <a:off x="0" y="867548"/>
            <a:ext cx="2782956" cy="1384995"/>
          </a:xfrm>
          <a:prstGeom prst="rect">
            <a:avLst/>
          </a:prstGeom>
          <a:noFill/>
        </p:spPr>
        <p:txBody>
          <a:bodyPr wrap="square" rtlCol="0">
            <a:spAutoFit/>
          </a:bodyPr>
          <a:lstStyle/>
          <a:p>
            <a:r>
              <a:rPr lang="en-US" sz="1400" dirty="0"/>
              <a:t>Note MUX is only used to provide clock phases at the initial stage to SSBC by SUBC, once SSBC gets the required Vout then it will generate phases for itself , thus eliminating need of SUBC</a:t>
            </a:r>
          </a:p>
        </p:txBody>
      </p:sp>
      <p:sp>
        <p:nvSpPr>
          <p:cNvPr id="84" name="TextBox 83">
            <a:extLst>
              <a:ext uri="{FF2B5EF4-FFF2-40B4-BE49-F238E27FC236}">
                <a16:creationId xmlns:a16="http://schemas.microsoft.com/office/drawing/2014/main" xmlns="" id="{C7CBB7B8-C401-47A7-9464-2CA7EA42B6D1}"/>
              </a:ext>
            </a:extLst>
          </p:cNvPr>
          <p:cNvSpPr txBox="1"/>
          <p:nvPr/>
        </p:nvSpPr>
        <p:spPr>
          <a:xfrm>
            <a:off x="10568394" y="5619045"/>
            <a:ext cx="839857" cy="1169551"/>
          </a:xfrm>
          <a:prstGeom prst="rect">
            <a:avLst/>
          </a:prstGeom>
          <a:noFill/>
        </p:spPr>
        <p:txBody>
          <a:bodyPr wrap="square" rtlCol="0">
            <a:spAutoFit/>
          </a:bodyPr>
          <a:lstStyle/>
          <a:p>
            <a:r>
              <a:rPr lang="en-US" sz="1400" dirty="0"/>
              <a:t>Towards</a:t>
            </a:r>
          </a:p>
          <a:p>
            <a:r>
              <a:rPr lang="en-US" sz="1400" dirty="0"/>
              <a:t>Analog circuit of SSBC</a:t>
            </a:r>
          </a:p>
          <a:p>
            <a:endParaRPr lang="en-US" sz="1400" dirty="0"/>
          </a:p>
        </p:txBody>
      </p:sp>
      <p:cxnSp>
        <p:nvCxnSpPr>
          <p:cNvPr id="90" name="Straight Arrow Connector 89">
            <a:extLst>
              <a:ext uri="{FF2B5EF4-FFF2-40B4-BE49-F238E27FC236}">
                <a16:creationId xmlns:a16="http://schemas.microsoft.com/office/drawing/2014/main" xmlns="" id="{0F52F8CB-1EEF-4616-AFAD-71720F0E46E2}"/>
              </a:ext>
            </a:extLst>
          </p:cNvPr>
          <p:cNvCxnSpPr/>
          <p:nvPr/>
        </p:nvCxnSpPr>
        <p:spPr>
          <a:xfrm flipV="1">
            <a:off x="6215270" y="6365847"/>
            <a:ext cx="0" cy="26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xmlns="" id="{76CA6F2B-0158-4B31-9E72-3C17830E0AC9}"/>
              </a:ext>
            </a:extLst>
          </p:cNvPr>
          <p:cNvSpPr txBox="1"/>
          <p:nvPr/>
        </p:nvSpPr>
        <p:spPr>
          <a:xfrm>
            <a:off x="6096000" y="6573426"/>
            <a:ext cx="391454" cy="307777"/>
          </a:xfrm>
          <a:prstGeom prst="rect">
            <a:avLst/>
          </a:prstGeom>
          <a:noFill/>
        </p:spPr>
        <p:txBody>
          <a:bodyPr wrap="none" rtlCol="0">
            <a:spAutoFit/>
          </a:bodyPr>
          <a:lstStyle/>
          <a:p>
            <a:r>
              <a:rPr lang="en-US" sz="1400" dirty="0"/>
              <a:t>OE</a:t>
            </a:r>
          </a:p>
        </p:txBody>
      </p:sp>
    </p:spTree>
    <p:extLst>
      <p:ext uri="{BB962C8B-B14F-4D97-AF65-F5344CB8AC3E}">
        <p14:creationId xmlns:p14="http://schemas.microsoft.com/office/powerpoint/2010/main" xmlns="" val="245774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94A1C7-5848-4C61-ABCB-71211F169767}"/>
              </a:ext>
            </a:extLst>
          </p:cNvPr>
          <p:cNvSpPr>
            <a:spLocks noGrp="1"/>
          </p:cNvSpPr>
          <p:nvPr>
            <p:ph type="title"/>
          </p:nvPr>
        </p:nvSpPr>
        <p:spPr/>
        <p:txBody>
          <a:bodyPr/>
          <a:lstStyle/>
          <a:p>
            <a:pPr algn="ctr"/>
            <a:r>
              <a:rPr lang="en-US" dirty="0"/>
              <a:t>Schematic of MUX in Proposed System</a:t>
            </a:r>
          </a:p>
        </p:txBody>
      </p:sp>
      <p:pic>
        <p:nvPicPr>
          <p:cNvPr id="5" name="Content Placeholder 4">
            <a:extLst>
              <a:ext uri="{FF2B5EF4-FFF2-40B4-BE49-F238E27FC236}">
                <a16:creationId xmlns:a16="http://schemas.microsoft.com/office/drawing/2014/main" xmlns="" id="{3AE99F3C-D4B5-482D-A3EC-09AE2EB18CD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81130" y="1690687"/>
            <a:ext cx="6029739" cy="5466521"/>
          </a:xfrm>
        </p:spPr>
      </p:pic>
      <p:sp>
        <p:nvSpPr>
          <p:cNvPr id="6" name="TextBox 5">
            <a:extLst>
              <a:ext uri="{FF2B5EF4-FFF2-40B4-BE49-F238E27FC236}">
                <a16:creationId xmlns:a16="http://schemas.microsoft.com/office/drawing/2014/main" xmlns="" id="{14747463-5862-4125-8CCE-ECA3B3AACF5B}"/>
              </a:ext>
            </a:extLst>
          </p:cNvPr>
          <p:cNvSpPr txBox="1"/>
          <p:nvPr/>
        </p:nvSpPr>
        <p:spPr>
          <a:xfrm>
            <a:off x="8322364" y="2931493"/>
            <a:ext cx="965777" cy="307777"/>
          </a:xfrm>
          <a:prstGeom prst="rect">
            <a:avLst/>
          </a:prstGeom>
          <a:noFill/>
        </p:spPr>
        <p:txBody>
          <a:bodyPr wrap="none" rtlCol="0">
            <a:spAutoFit/>
          </a:bodyPr>
          <a:lstStyle/>
          <a:p>
            <a:r>
              <a:rPr lang="en-US" sz="1400" dirty="0"/>
              <a:t>Vph1,SSBC</a:t>
            </a:r>
          </a:p>
        </p:txBody>
      </p:sp>
      <p:sp>
        <p:nvSpPr>
          <p:cNvPr id="7" name="TextBox 6">
            <a:extLst>
              <a:ext uri="{FF2B5EF4-FFF2-40B4-BE49-F238E27FC236}">
                <a16:creationId xmlns:a16="http://schemas.microsoft.com/office/drawing/2014/main" xmlns="" id="{1D513EB2-4ACF-41B3-BBE1-4A98C7AE06FE}"/>
              </a:ext>
            </a:extLst>
          </p:cNvPr>
          <p:cNvSpPr txBox="1"/>
          <p:nvPr/>
        </p:nvSpPr>
        <p:spPr>
          <a:xfrm>
            <a:off x="8322363" y="5287618"/>
            <a:ext cx="965777" cy="523220"/>
          </a:xfrm>
          <a:prstGeom prst="rect">
            <a:avLst/>
          </a:prstGeom>
          <a:noFill/>
        </p:spPr>
        <p:txBody>
          <a:bodyPr wrap="none" rtlCol="0">
            <a:spAutoFit/>
          </a:bodyPr>
          <a:lstStyle/>
          <a:p>
            <a:r>
              <a:rPr lang="en-US" sz="1400" dirty="0"/>
              <a:t>Vph2,SSBC</a:t>
            </a:r>
          </a:p>
          <a:p>
            <a:endParaRPr lang="en-US" sz="1400" dirty="0"/>
          </a:p>
        </p:txBody>
      </p:sp>
      <p:sp>
        <p:nvSpPr>
          <p:cNvPr id="8" name="TextBox 7">
            <a:extLst>
              <a:ext uri="{FF2B5EF4-FFF2-40B4-BE49-F238E27FC236}">
                <a16:creationId xmlns:a16="http://schemas.microsoft.com/office/drawing/2014/main" xmlns="" id="{A163440F-2032-46C7-8B27-69455D27F86B}"/>
              </a:ext>
            </a:extLst>
          </p:cNvPr>
          <p:cNvSpPr txBox="1"/>
          <p:nvPr/>
        </p:nvSpPr>
        <p:spPr>
          <a:xfrm>
            <a:off x="2404136" y="2931492"/>
            <a:ext cx="999441" cy="307777"/>
          </a:xfrm>
          <a:prstGeom prst="rect">
            <a:avLst/>
          </a:prstGeom>
          <a:noFill/>
        </p:spPr>
        <p:txBody>
          <a:bodyPr wrap="none" rtlCol="0">
            <a:spAutoFit/>
          </a:bodyPr>
          <a:lstStyle/>
          <a:p>
            <a:r>
              <a:rPr lang="en-US" sz="1400" dirty="0"/>
              <a:t>Vph1,SUBC</a:t>
            </a:r>
          </a:p>
        </p:txBody>
      </p:sp>
      <p:sp>
        <p:nvSpPr>
          <p:cNvPr id="9" name="TextBox 8">
            <a:extLst>
              <a:ext uri="{FF2B5EF4-FFF2-40B4-BE49-F238E27FC236}">
                <a16:creationId xmlns:a16="http://schemas.microsoft.com/office/drawing/2014/main" xmlns="" id="{A3708674-914E-456D-90D9-4E24EB347B31}"/>
              </a:ext>
            </a:extLst>
          </p:cNvPr>
          <p:cNvSpPr txBox="1"/>
          <p:nvPr/>
        </p:nvSpPr>
        <p:spPr>
          <a:xfrm>
            <a:off x="2404137" y="5270933"/>
            <a:ext cx="999441" cy="523220"/>
          </a:xfrm>
          <a:prstGeom prst="rect">
            <a:avLst/>
          </a:prstGeom>
          <a:noFill/>
        </p:spPr>
        <p:txBody>
          <a:bodyPr wrap="none" rtlCol="0">
            <a:spAutoFit/>
          </a:bodyPr>
          <a:lstStyle/>
          <a:p>
            <a:r>
              <a:rPr lang="en-US" sz="1400" dirty="0"/>
              <a:t>Vph2,SUBC</a:t>
            </a:r>
          </a:p>
          <a:p>
            <a:endParaRPr lang="en-US" sz="1400" dirty="0"/>
          </a:p>
        </p:txBody>
      </p:sp>
      <p:cxnSp>
        <p:nvCxnSpPr>
          <p:cNvPr id="11" name="Straight Connector 10">
            <a:extLst>
              <a:ext uri="{FF2B5EF4-FFF2-40B4-BE49-F238E27FC236}">
                <a16:creationId xmlns:a16="http://schemas.microsoft.com/office/drawing/2014/main" xmlns="" id="{3179D13D-71F6-424E-B3C1-42666381E46A}"/>
              </a:ext>
            </a:extLst>
          </p:cNvPr>
          <p:cNvCxnSpPr/>
          <p:nvPr/>
        </p:nvCxnSpPr>
        <p:spPr>
          <a:xfrm>
            <a:off x="7010400" y="4214191"/>
            <a:ext cx="111318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B226E151-C297-4132-A681-A5886BB0901E}"/>
              </a:ext>
            </a:extLst>
          </p:cNvPr>
          <p:cNvSpPr txBox="1"/>
          <p:nvPr/>
        </p:nvSpPr>
        <p:spPr>
          <a:xfrm>
            <a:off x="8041271" y="4054616"/>
            <a:ext cx="750526" cy="369332"/>
          </a:xfrm>
          <a:prstGeom prst="rect">
            <a:avLst/>
          </a:prstGeom>
          <a:noFill/>
        </p:spPr>
        <p:txBody>
          <a:bodyPr wrap="none" rtlCol="0">
            <a:spAutoFit/>
          </a:bodyPr>
          <a:lstStyle/>
          <a:p>
            <a:r>
              <a:rPr lang="en-US" dirty="0"/>
              <a:t>V</a:t>
            </a:r>
            <a:r>
              <a:rPr lang="en-US" sz="1400" dirty="0"/>
              <a:t>CMP2</a:t>
            </a:r>
          </a:p>
        </p:txBody>
      </p:sp>
      <p:sp>
        <p:nvSpPr>
          <p:cNvPr id="13" name="TextBox 12">
            <a:extLst>
              <a:ext uri="{FF2B5EF4-FFF2-40B4-BE49-F238E27FC236}">
                <a16:creationId xmlns:a16="http://schemas.microsoft.com/office/drawing/2014/main" xmlns="" id="{6A9A5F7C-9FB6-453D-97A3-88A28519E311}"/>
              </a:ext>
            </a:extLst>
          </p:cNvPr>
          <p:cNvSpPr txBox="1"/>
          <p:nvPr/>
        </p:nvSpPr>
        <p:spPr>
          <a:xfrm>
            <a:off x="4528098" y="3239269"/>
            <a:ext cx="391454" cy="307777"/>
          </a:xfrm>
          <a:prstGeom prst="rect">
            <a:avLst/>
          </a:prstGeom>
          <a:noFill/>
        </p:spPr>
        <p:txBody>
          <a:bodyPr wrap="none" rtlCol="0">
            <a:spAutoFit/>
          </a:bodyPr>
          <a:lstStyle/>
          <a:p>
            <a:r>
              <a:rPr lang="en-US" sz="1400" dirty="0"/>
              <a:t>OE</a:t>
            </a:r>
          </a:p>
        </p:txBody>
      </p:sp>
      <p:sp>
        <p:nvSpPr>
          <p:cNvPr id="14" name="TextBox 13">
            <a:extLst>
              <a:ext uri="{FF2B5EF4-FFF2-40B4-BE49-F238E27FC236}">
                <a16:creationId xmlns:a16="http://schemas.microsoft.com/office/drawing/2014/main" xmlns="" id="{3E615F5B-8D16-44BB-B783-CE9045DBA51D}"/>
              </a:ext>
            </a:extLst>
          </p:cNvPr>
          <p:cNvSpPr txBox="1"/>
          <p:nvPr/>
        </p:nvSpPr>
        <p:spPr>
          <a:xfrm>
            <a:off x="4329316" y="5009323"/>
            <a:ext cx="391454" cy="523220"/>
          </a:xfrm>
          <a:prstGeom prst="rect">
            <a:avLst/>
          </a:prstGeom>
          <a:noFill/>
        </p:spPr>
        <p:txBody>
          <a:bodyPr wrap="none" rtlCol="0">
            <a:spAutoFit/>
          </a:bodyPr>
          <a:lstStyle/>
          <a:p>
            <a:r>
              <a:rPr lang="en-US" sz="1400" dirty="0"/>
              <a:t>OE</a:t>
            </a:r>
          </a:p>
          <a:p>
            <a:endParaRPr lang="en-US" sz="1400" dirty="0"/>
          </a:p>
        </p:txBody>
      </p:sp>
      <p:sp>
        <p:nvSpPr>
          <p:cNvPr id="15" name="TextBox 14">
            <a:extLst>
              <a:ext uri="{FF2B5EF4-FFF2-40B4-BE49-F238E27FC236}">
                <a16:creationId xmlns:a16="http://schemas.microsoft.com/office/drawing/2014/main" xmlns="" id="{6FB541E1-0389-4925-822F-7E6F475865E3}"/>
              </a:ext>
            </a:extLst>
          </p:cNvPr>
          <p:cNvSpPr txBox="1"/>
          <p:nvPr/>
        </p:nvSpPr>
        <p:spPr>
          <a:xfrm>
            <a:off x="6966755" y="3349574"/>
            <a:ext cx="391454" cy="523220"/>
          </a:xfrm>
          <a:prstGeom prst="rect">
            <a:avLst/>
          </a:prstGeom>
          <a:noFill/>
        </p:spPr>
        <p:txBody>
          <a:bodyPr wrap="none" rtlCol="0">
            <a:spAutoFit/>
          </a:bodyPr>
          <a:lstStyle/>
          <a:p>
            <a:r>
              <a:rPr lang="en-US" sz="1400" dirty="0"/>
              <a:t>OE</a:t>
            </a:r>
          </a:p>
          <a:p>
            <a:endParaRPr lang="en-US" sz="1400" dirty="0"/>
          </a:p>
        </p:txBody>
      </p:sp>
      <p:sp>
        <p:nvSpPr>
          <p:cNvPr id="16" name="TextBox 15">
            <a:extLst>
              <a:ext uri="{FF2B5EF4-FFF2-40B4-BE49-F238E27FC236}">
                <a16:creationId xmlns:a16="http://schemas.microsoft.com/office/drawing/2014/main" xmlns="" id="{9BBB54F9-42B1-4C46-918A-D896FCDCB1AB}"/>
              </a:ext>
            </a:extLst>
          </p:cNvPr>
          <p:cNvSpPr txBox="1"/>
          <p:nvPr/>
        </p:nvSpPr>
        <p:spPr>
          <a:xfrm>
            <a:off x="6691516" y="4929811"/>
            <a:ext cx="391454" cy="307777"/>
          </a:xfrm>
          <a:prstGeom prst="rect">
            <a:avLst/>
          </a:prstGeom>
          <a:noFill/>
        </p:spPr>
        <p:txBody>
          <a:bodyPr wrap="none" rtlCol="0">
            <a:spAutoFit/>
          </a:bodyPr>
          <a:lstStyle/>
          <a:p>
            <a:r>
              <a:rPr lang="en-US" sz="1400" dirty="0"/>
              <a:t>OE</a:t>
            </a:r>
          </a:p>
        </p:txBody>
      </p:sp>
      <p:cxnSp>
        <p:nvCxnSpPr>
          <p:cNvPr id="18" name="Straight Arrow Connector 17">
            <a:extLst>
              <a:ext uri="{FF2B5EF4-FFF2-40B4-BE49-F238E27FC236}">
                <a16:creationId xmlns:a16="http://schemas.microsoft.com/office/drawing/2014/main" xmlns="" id="{49915042-CB4C-4F99-93A7-9DD6BB6A280F}"/>
              </a:ext>
            </a:extLst>
          </p:cNvPr>
          <p:cNvCxnSpPr/>
          <p:nvPr/>
        </p:nvCxnSpPr>
        <p:spPr>
          <a:xfrm flipV="1">
            <a:off x="5830957" y="1802296"/>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E586FA41-4EE2-43CD-8688-2427781BAAC3}"/>
              </a:ext>
            </a:extLst>
          </p:cNvPr>
          <p:cNvCxnSpPr/>
          <p:nvPr/>
        </p:nvCxnSpPr>
        <p:spPr>
          <a:xfrm>
            <a:off x="5764696" y="6440557"/>
            <a:ext cx="0" cy="22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A866A63C-D09C-4D2A-AA32-72EBCE8007B1}"/>
              </a:ext>
            </a:extLst>
          </p:cNvPr>
          <p:cNvSpPr txBox="1"/>
          <p:nvPr/>
        </p:nvSpPr>
        <p:spPr>
          <a:xfrm>
            <a:off x="5132464" y="1592604"/>
            <a:ext cx="1396985" cy="307777"/>
          </a:xfrm>
          <a:prstGeom prst="rect">
            <a:avLst/>
          </a:prstGeom>
          <a:noFill/>
        </p:spPr>
        <p:txBody>
          <a:bodyPr wrap="none" rtlCol="0">
            <a:spAutoFit/>
          </a:bodyPr>
          <a:lstStyle/>
          <a:p>
            <a:r>
              <a:rPr lang="en-US" sz="1400" dirty="0"/>
              <a:t>Vph1,SSBC(OUT)</a:t>
            </a:r>
          </a:p>
        </p:txBody>
      </p:sp>
      <p:sp>
        <p:nvSpPr>
          <p:cNvPr id="22" name="TextBox 21">
            <a:extLst>
              <a:ext uri="{FF2B5EF4-FFF2-40B4-BE49-F238E27FC236}">
                <a16:creationId xmlns:a16="http://schemas.microsoft.com/office/drawing/2014/main" xmlns="" id="{E110B149-48B8-40C9-822E-DE89674244C6}"/>
              </a:ext>
            </a:extLst>
          </p:cNvPr>
          <p:cNvSpPr txBox="1"/>
          <p:nvPr/>
        </p:nvSpPr>
        <p:spPr>
          <a:xfrm>
            <a:off x="5066203" y="6546574"/>
            <a:ext cx="1396985" cy="523220"/>
          </a:xfrm>
          <a:prstGeom prst="rect">
            <a:avLst/>
          </a:prstGeom>
          <a:noFill/>
        </p:spPr>
        <p:txBody>
          <a:bodyPr wrap="none" rtlCol="0">
            <a:spAutoFit/>
          </a:bodyPr>
          <a:lstStyle/>
          <a:p>
            <a:r>
              <a:rPr lang="en-US" sz="1400" dirty="0"/>
              <a:t>Vph2,SSBC(OUT)</a:t>
            </a:r>
          </a:p>
          <a:p>
            <a:endParaRPr lang="en-US" sz="1400" dirty="0"/>
          </a:p>
        </p:txBody>
      </p:sp>
      <p:cxnSp>
        <p:nvCxnSpPr>
          <p:cNvPr id="28" name="Connector: Curved 27">
            <a:extLst>
              <a:ext uri="{FF2B5EF4-FFF2-40B4-BE49-F238E27FC236}">
                <a16:creationId xmlns:a16="http://schemas.microsoft.com/office/drawing/2014/main" xmlns="" id="{1211AF59-8523-4035-9ED3-BC2A6A205846}"/>
              </a:ext>
            </a:extLst>
          </p:cNvPr>
          <p:cNvCxnSpPr/>
          <p:nvPr/>
        </p:nvCxnSpPr>
        <p:spPr>
          <a:xfrm flipV="1">
            <a:off x="7162482" y="2040835"/>
            <a:ext cx="2352579" cy="463826"/>
          </a:xfrm>
          <a:prstGeom prst="curvedConnector3">
            <a:avLst>
              <a:gd name="adj1" fmla="val -17596"/>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4AA64316-E487-4EAC-9BD9-8D3DFDC78C0A}"/>
              </a:ext>
            </a:extLst>
          </p:cNvPr>
          <p:cNvSpPr txBox="1"/>
          <p:nvPr/>
        </p:nvSpPr>
        <p:spPr>
          <a:xfrm>
            <a:off x="9503158" y="1886946"/>
            <a:ext cx="2215286" cy="307777"/>
          </a:xfrm>
          <a:prstGeom prst="rect">
            <a:avLst/>
          </a:prstGeom>
          <a:noFill/>
        </p:spPr>
        <p:txBody>
          <a:bodyPr wrap="none" rtlCol="0">
            <a:spAutoFit/>
          </a:bodyPr>
          <a:lstStyle/>
          <a:p>
            <a:r>
              <a:rPr lang="en-US" sz="1400" dirty="0"/>
              <a:t>Steady State Tri State Buffer</a:t>
            </a:r>
          </a:p>
        </p:txBody>
      </p:sp>
      <p:sp>
        <p:nvSpPr>
          <p:cNvPr id="31" name="TextBox 30">
            <a:extLst>
              <a:ext uri="{FF2B5EF4-FFF2-40B4-BE49-F238E27FC236}">
                <a16:creationId xmlns:a16="http://schemas.microsoft.com/office/drawing/2014/main" xmlns="" id="{7C3BC403-8992-47C7-A9A3-E0F683F86A37}"/>
              </a:ext>
            </a:extLst>
          </p:cNvPr>
          <p:cNvSpPr txBox="1"/>
          <p:nvPr/>
        </p:nvSpPr>
        <p:spPr>
          <a:xfrm>
            <a:off x="9503158" y="6023354"/>
            <a:ext cx="2215286" cy="523220"/>
          </a:xfrm>
          <a:prstGeom prst="rect">
            <a:avLst/>
          </a:prstGeom>
          <a:noFill/>
        </p:spPr>
        <p:txBody>
          <a:bodyPr wrap="none" rtlCol="0">
            <a:spAutoFit/>
          </a:bodyPr>
          <a:lstStyle/>
          <a:p>
            <a:r>
              <a:rPr lang="en-US" sz="1400" dirty="0"/>
              <a:t>Steady State Tri State Buffer</a:t>
            </a:r>
          </a:p>
          <a:p>
            <a:endParaRPr lang="en-US" sz="1400" dirty="0"/>
          </a:p>
        </p:txBody>
      </p:sp>
      <p:cxnSp>
        <p:nvCxnSpPr>
          <p:cNvPr id="37" name="Connector: Curved 36">
            <a:extLst>
              <a:ext uri="{FF2B5EF4-FFF2-40B4-BE49-F238E27FC236}">
                <a16:creationId xmlns:a16="http://schemas.microsoft.com/office/drawing/2014/main" xmlns="" id="{DDCF6DB2-1021-4945-A0F7-D5B8C1CD2082}"/>
              </a:ext>
            </a:extLst>
          </p:cNvPr>
          <p:cNvCxnSpPr>
            <a:endCxn id="31" idx="1"/>
          </p:cNvCxnSpPr>
          <p:nvPr/>
        </p:nvCxnSpPr>
        <p:spPr>
          <a:xfrm>
            <a:off x="6463188" y="6023354"/>
            <a:ext cx="3039970" cy="261610"/>
          </a:xfrm>
          <a:prstGeom prst="curvedConnector3">
            <a:avLst>
              <a:gd name="adj1" fmla="val -23236"/>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D5D6EC91-416E-414A-8AD8-75958459B39D}"/>
              </a:ext>
            </a:extLst>
          </p:cNvPr>
          <p:cNvSpPr txBox="1"/>
          <p:nvPr/>
        </p:nvSpPr>
        <p:spPr>
          <a:xfrm>
            <a:off x="265043" y="2194723"/>
            <a:ext cx="1847301" cy="523220"/>
          </a:xfrm>
          <a:prstGeom prst="rect">
            <a:avLst/>
          </a:prstGeom>
          <a:noFill/>
        </p:spPr>
        <p:txBody>
          <a:bodyPr wrap="none" rtlCol="0">
            <a:spAutoFit/>
          </a:bodyPr>
          <a:lstStyle/>
          <a:p>
            <a:r>
              <a:rPr lang="en-US" sz="1400" dirty="0"/>
              <a:t>Startup Tri State Buffer</a:t>
            </a:r>
          </a:p>
          <a:p>
            <a:endParaRPr lang="en-US" sz="1400" dirty="0"/>
          </a:p>
        </p:txBody>
      </p:sp>
      <p:sp>
        <p:nvSpPr>
          <p:cNvPr id="40" name="TextBox 39">
            <a:extLst>
              <a:ext uri="{FF2B5EF4-FFF2-40B4-BE49-F238E27FC236}">
                <a16:creationId xmlns:a16="http://schemas.microsoft.com/office/drawing/2014/main" xmlns="" id="{87AC43A0-863B-4F1A-AC4E-C5F9A9CF803A}"/>
              </a:ext>
            </a:extLst>
          </p:cNvPr>
          <p:cNvSpPr txBox="1"/>
          <p:nvPr/>
        </p:nvSpPr>
        <p:spPr>
          <a:xfrm>
            <a:off x="265043" y="5695027"/>
            <a:ext cx="1847301" cy="738664"/>
          </a:xfrm>
          <a:prstGeom prst="rect">
            <a:avLst/>
          </a:prstGeom>
          <a:noFill/>
        </p:spPr>
        <p:txBody>
          <a:bodyPr wrap="none" rtlCol="0">
            <a:spAutoFit/>
          </a:bodyPr>
          <a:lstStyle/>
          <a:p>
            <a:r>
              <a:rPr lang="en-US" sz="1400" dirty="0"/>
              <a:t>Startup Tri State Buffer</a:t>
            </a:r>
          </a:p>
          <a:p>
            <a:endParaRPr lang="en-US" sz="1400" dirty="0"/>
          </a:p>
          <a:p>
            <a:endParaRPr lang="en-US" sz="1400" dirty="0"/>
          </a:p>
        </p:txBody>
      </p:sp>
      <p:cxnSp>
        <p:nvCxnSpPr>
          <p:cNvPr id="42" name="Connector: Curved 41">
            <a:extLst>
              <a:ext uri="{FF2B5EF4-FFF2-40B4-BE49-F238E27FC236}">
                <a16:creationId xmlns:a16="http://schemas.microsoft.com/office/drawing/2014/main" xmlns="" id="{66C1AA6C-9E74-4E34-9AE7-6CA43A2DDF84}"/>
              </a:ext>
            </a:extLst>
          </p:cNvPr>
          <p:cNvCxnSpPr>
            <a:stCxn id="39" idx="3"/>
          </p:cNvCxnSpPr>
          <p:nvPr/>
        </p:nvCxnSpPr>
        <p:spPr>
          <a:xfrm flipV="1">
            <a:off x="2112344" y="2194723"/>
            <a:ext cx="2216972" cy="261610"/>
          </a:xfrm>
          <a:prstGeom prst="curvedConnector3">
            <a:avLst>
              <a:gd name="adj1" fmla="val 338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xmlns="" id="{BED33F87-109B-4798-B0D8-B2AB852F94CF}"/>
              </a:ext>
            </a:extLst>
          </p:cNvPr>
          <p:cNvCxnSpPr>
            <a:cxnSpLocks/>
            <a:stCxn id="40" idx="3"/>
          </p:cNvCxnSpPr>
          <p:nvPr/>
        </p:nvCxnSpPr>
        <p:spPr>
          <a:xfrm>
            <a:off x="2112344" y="6064359"/>
            <a:ext cx="2107913" cy="22060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xmlns="" id="{FED77FAA-9781-4BE8-AD5A-9E3148E3EE68}"/>
              </a:ext>
            </a:extLst>
          </p:cNvPr>
          <p:cNvSpPr txBox="1"/>
          <p:nvPr/>
        </p:nvSpPr>
        <p:spPr>
          <a:xfrm>
            <a:off x="9405412" y="3349574"/>
            <a:ext cx="2786588" cy="1384995"/>
          </a:xfrm>
          <a:prstGeom prst="rect">
            <a:avLst/>
          </a:prstGeom>
          <a:noFill/>
        </p:spPr>
        <p:txBody>
          <a:bodyPr wrap="square" rtlCol="0">
            <a:spAutoFit/>
          </a:bodyPr>
          <a:lstStyle/>
          <a:p>
            <a:pPr algn="just"/>
            <a:r>
              <a:rPr lang="en-US" sz="1400" dirty="0"/>
              <a:t>A simple tristate is a simple buffer</a:t>
            </a:r>
          </a:p>
          <a:p>
            <a:pPr algn="just"/>
            <a:r>
              <a:rPr lang="en-US" sz="1400" dirty="0"/>
              <a:t>,that has an input, output and a control (here OE).It provide output same as that of the input only when the control valve(OE) is set ‘HIGH’.</a:t>
            </a:r>
          </a:p>
          <a:p>
            <a:pPr algn="just"/>
            <a:endParaRPr lang="en-US" sz="1400" dirty="0"/>
          </a:p>
        </p:txBody>
      </p:sp>
    </p:spTree>
    <p:extLst>
      <p:ext uri="{BB962C8B-B14F-4D97-AF65-F5344CB8AC3E}">
        <p14:creationId xmlns:p14="http://schemas.microsoft.com/office/powerpoint/2010/main" xmlns="" val="1890408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09AEE2E-74A7-41EE-870B-2EC993B37A56}"/>
              </a:ext>
            </a:extLst>
          </p:cNvPr>
          <p:cNvSpPr>
            <a:spLocks noGrp="1"/>
          </p:cNvSpPr>
          <p:nvPr>
            <p:ph type="title"/>
          </p:nvPr>
        </p:nvSpPr>
        <p:spPr>
          <a:xfrm>
            <a:off x="838200" y="365125"/>
            <a:ext cx="10515600" cy="1325563"/>
          </a:xfrm>
        </p:spPr>
        <p:txBody>
          <a:bodyPr/>
          <a:lstStyle/>
          <a:p>
            <a:r>
              <a:rPr lang="en-US" dirty="0"/>
              <a:t>Case1(When Vcmp2 is Set)</a:t>
            </a:r>
          </a:p>
        </p:txBody>
      </p:sp>
      <p:pic>
        <p:nvPicPr>
          <p:cNvPr id="5" name="Content Placeholder 4">
            <a:extLst>
              <a:ext uri="{FF2B5EF4-FFF2-40B4-BE49-F238E27FC236}">
                <a16:creationId xmlns:a16="http://schemas.microsoft.com/office/drawing/2014/main" xmlns="" id="{3EAC067F-ED1A-4067-BE96-B2347FE1A929}"/>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92207" y="1675721"/>
            <a:ext cx="6029739" cy="5466521"/>
          </a:xfrm>
        </p:spPr>
      </p:pic>
      <p:sp>
        <p:nvSpPr>
          <p:cNvPr id="6" name="TextBox 5">
            <a:extLst>
              <a:ext uri="{FF2B5EF4-FFF2-40B4-BE49-F238E27FC236}">
                <a16:creationId xmlns:a16="http://schemas.microsoft.com/office/drawing/2014/main" xmlns="" id="{960F8C4D-C7F0-428A-899D-656ADB04D1B5}"/>
              </a:ext>
            </a:extLst>
          </p:cNvPr>
          <p:cNvSpPr txBox="1"/>
          <p:nvPr/>
        </p:nvSpPr>
        <p:spPr>
          <a:xfrm>
            <a:off x="8322364" y="2931493"/>
            <a:ext cx="965777" cy="307777"/>
          </a:xfrm>
          <a:prstGeom prst="rect">
            <a:avLst/>
          </a:prstGeom>
          <a:noFill/>
        </p:spPr>
        <p:txBody>
          <a:bodyPr wrap="none" rtlCol="0">
            <a:spAutoFit/>
          </a:bodyPr>
          <a:lstStyle/>
          <a:p>
            <a:r>
              <a:rPr lang="en-US" sz="1400" dirty="0"/>
              <a:t>Vph1,SSBC</a:t>
            </a:r>
          </a:p>
        </p:txBody>
      </p:sp>
      <p:sp>
        <p:nvSpPr>
          <p:cNvPr id="7" name="TextBox 6">
            <a:extLst>
              <a:ext uri="{FF2B5EF4-FFF2-40B4-BE49-F238E27FC236}">
                <a16:creationId xmlns:a16="http://schemas.microsoft.com/office/drawing/2014/main" xmlns="" id="{96227929-4B66-42BD-B960-2040896FB76C}"/>
              </a:ext>
            </a:extLst>
          </p:cNvPr>
          <p:cNvSpPr txBox="1"/>
          <p:nvPr/>
        </p:nvSpPr>
        <p:spPr>
          <a:xfrm>
            <a:off x="8322363" y="5287618"/>
            <a:ext cx="965777" cy="523220"/>
          </a:xfrm>
          <a:prstGeom prst="rect">
            <a:avLst/>
          </a:prstGeom>
          <a:noFill/>
        </p:spPr>
        <p:txBody>
          <a:bodyPr wrap="none" rtlCol="0">
            <a:spAutoFit/>
          </a:bodyPr>
          <a:lstStyle/>
          <a:p>
            <a:r>
              <a:rPr lang="en-US" sz="1400" dirty="0"/>
              <a:t>Vph2,SSBC</a:t>
            </a:r>
          </a:p>
          <a:p>
            <a:endParaRPr lang="en-US" sz="1400" dirty="0"/>
          </a:p>
        </p:txBody>
      </p:sp>
      <p:sp>
        <p:nvSpPr>
          <p:cNvPr id="8" name="TextBox 7">
            <a:extLst>
              <a:ext uri="{FF2B5EF4-FFF2-40B4-BE49-F238E27FC236}">
                <a16:creationId xmlns:a16="http://schemas.microsoft.com/office/drawing/2014/main" xmlns="" id="{C28F2400-5BC7-4217-9A2C-77CF20262CB5}"/>
              </a:ext>
            </a:extLst>
          </p:cNvPr>
          <p:cNvSpPr txBox="1"/>
          <p:nvPr/>
        </p:nvSpPr>
        <p:spPr>
          <a:xfrm>
            <a:off x="2404136" y="2931492"/>
            <a:ext cx="999441" cy="307777"/>
          </a:xfrm>
          <a:prstGeom prst="rect">
            <a:avLst/>
          </a:prstGeom>
          <a:noFill/>
        </p:spPr>
        <p:txBody>
          <a:bodyPr wrap="none" rtlCol="0">
            <a:spAutoFit/>
          </a:bodyPr>
          <a:lstStyle/>
          <a:p>
            <a:r>
              <a:rPr lang="en-US" sz="1400" dirty="0"/>
              <a:t>Vph1,SUBC</a:t>
            </a:r>
          </a:p>
        </p:txBody>
      </p:sp>
      <p:sp>
        <p:nvSpPr>
          <p:cNvPr id="9" name="TextBox 8">
            <a:extLst>
              <a:ext uri="{FF2B5EF4-FFF2-40B4-BE49-F238E27FC236}">
                <a16:creationId xmlns:a16="http://schemas.microsoft.com/office/drawing/2014/main" xmlns="" id="{ECC1C1A0-DB42-4E22-8034-CD487DEAA768}"/>
              </a:ext>
            </a:extLst>
          </p:cNvPr>
          <p:cNvSpPr txBox="1"/>
          <p:nvPr/>
        </p:nvSpPr>
        <p:spPr>
          <a:xfrm>
            <a:off x="2404137" y="5270933"/>
            <a:ext cx="999441" cy="523220"/>
          </a:xfrm>
          <a:prstGeom prst="rect">
            <a:avLst/>
          </a:prstGeom>
          <a:noFill/>
        </p:spPr>
        <p:txBody>
          <a:bodyPr wrap="none" rtlCol="0">
            <a:spAutoFit/>
          </a:bodyPr>
          <a:lstStyle/>
          <a:p>
            <a:r>
              <a:rPr lang="en-US" sz="1400" dirty="0"/>
              <a:t>Vph2,SUBC</a:t>
            </a:r>
          </a:p>
          <a:p>
            <a:endParaRPr lang="en-US" sz="1400" dirty="0"/>
          </a:p>
        </p:txBody>
      </p:sp>
      <p:cxnSp>
        <p:nvCxnSpPr>
          <p:cNvPr id="10" name="Straight Connector 9">
            <a:extLst>
              <a:ext uri="{FF2B5EF4-FFF2-40B4-BE49-F238E27FC236}">
                <a16:creationId xmlns:a16="http://schemas.microsoft.com/office/drawing/2014/main" xmlns="" id="{C56BA48E-1050-49EE-A4DF-90A4232C4FFA}"/>
              </a:ext>
            </a:extLst>
          </p:cNvPr>
          <p:cNvCxnSpPr/>
          <p:nvPr/>
        </p:nvCxnSpPr>
        <p:spPr>
          <a:xfrm>
            <a:off x="7010400" y="4214191"/>
            <a:ext cx="111318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C8C035C3-21A7-4A99-A750-86FD14567A27}"/>
              </a:ext>
            </a:extLst>
          </p:cNvPr>
          <p:cNvSpPr txBox="1"/>
          <p:nvPr/>
        </p:nvSpPr>
        <p:spPr>
          <a:xfrm>
            <a:off x="8041271" y="4054616"/>
            <a:ext cx="750526" cy="369332"/>
          </a:xfrm>
          <a:prstGeom prst="rect">
            <a:avLst/>
          </a:prstGeom>
          <a:noFill/>
        </p:spPr>
        <p:txBody>
          <a:bodyPr wrap="none" rtlCol="0">
            <a:spAutoFit/>
          </a:bodyPr>
          <a:lstStyle/>
          <a:p>
            <a:r>
              <a:rPr lang="en-US" dirty="0"/>
              <a:t>V</a:t>
            </a:r>
            <a:r>
              <a:rPr lang="en-US" sz="1400" dirty="0"/>
              <a:t>CMP2</a:t>
            </a:r>
          </a:p>
        </p:txBody>
      </p:sp>
      <p:sp>
        <p:nvSpPr>
          <p:cNvPr id="12" name="TextBox 11">
            <a:extLst>
              <a:ext uri="{FF2B5EF4-FFF2-40B4-BE49-F238E27FC236}">
                <a16:creationId xmlns:a16="http://schemas.microsoft.com/office/drawing/2014/main" xmlns="" id="{221FBA5F-A2A7-4A29-97FB-D258C5FB17E3}"/>
              </a:ext>
            </a:extLst>
          </p:cNvPr>
          <p:cNvSpPr txBox="1"/>
          <p:nvPr/>
        </p:nvSpPr>
        <p:spPr>
          <a:xfrm>
            <a:off x="4528098" y="3239269"/>
            <a:ext cx="391454" cy="307777"/>
          </a:xfrm>
          <a:prstGeom prst="rect">
            <a:avLst/>
          </a:prstGeom>
          <a:noFill/>
        </p:spPr>
        <p:txBody>
          <a:bodyPr wrap="none" rtlCol="0">
            <a:spAutoFit/>
          </a:bodyPr>
          <a:lstStyle/>
          <a:p>
            <a:r>
              <a:rPr lang="en-US" sz="1400" dirty="0"/>
              <a:t>OE</a:t>
            </a:r>
          </a:p>
        </p:txBody>
      </p:sp>
      <p:sp>
        <p:nvSpPr>
          <p:cNvPr id="13" name="TextBox 12">
            <a:extLst>
              <a:ext uri="{FF2B5EF4-FFF2-40B4-BE49-F238E27FC236}">
                <a16:creationId xmlns:a16="http://schemas.microsoft.com/office/drawing/2014/main" xmlns="" id="{75E0B590-0C5A-442D-B81E-022091439B9A}"/>
              </a:ext>
            </a:extLst>
          </p:cNvPr>
          <p:cNvSpPr txBox="1"/>
          <p:nvPr/>
        </p:nvSpPr>
        <p:spPr>
          <a:xfrm>
            <a:off x="4329316" y="5009323"/>
            <a:ext cx="391454" cy="523220"/>
          </a:xfrm>
          <a:prstGeom prst="rect">
            <a:avLst/>
          </a:prstGeom>
          <a:noFill/>
        </p:spPr>
        <p:txBody>
          <a:bodyPr wrap="none" rtlCol="0">
            <a:spAutoFit/>
          </a:bodyPr>
          <a:lstStyle/>
          <a:p>
            <a:r>
              <a:rPr lang="en-US" sz="1400" dirty="0"/>
              <a:t>OE</a:t>
            </a:r>
          </a:p>
          <a:p>
            <a:endParaRPr lang="en-US" sz="1400" dirty="0"/>
          </a:p>
        </p:txBody>
      </p:sp>
      <p:sp>
        <p:nvSpPr>
          <p:cNvPr id="14" name="TextBox 13">
            <a:extLst>
              <a:ext uri="{FF2B5EF4-FFF2-40B4-BE49-F238E27FC236}">
                <a16:creationId xmlns:a16="http://schemas.microsoft.com/office/drawing/2014/main" xmlns="" id="{B4D38664-FC3A-496D-91C2-B99C5DACB468}"/>
              </a:ext>
            </a:extLst>
          </p:cNvPr>
          <p:cNvSpPr txBox="1"/>
          <p:nvPr/>
        </p:nvSpPr>
        <p:spPr>
          <a:xfrm>
            <a:off x="6966755" y="3349574"/>
            <a:ext cx="391454" cy="523220"/>
          </a:xfrm>
          <a:prstGeom prst="rect">
            <a:avLst/>
          </a:prstGeom>
          <a:noFill/>
        </p:spPr>
        <p:txBody>
          <a:bodyPr wrap="none" rtlCol="0">
            <a:spAutoFit/>
          </a:bodyPr>
          <a:lstStyle/>
          <a:p>
            <a:r>
              <a:rPr lang="en-US" sz="1400" dirty="0"/>
              <a:t>OE</a:t>
            </a:r>
          </a:p>
          <a:p>
            <a:endParaRPr lang="en-US" sz="1400" dirty="0"/>
          </a:p>
        </p:txBody>
      </p:sp>
      <p:sp>
        <p:nvSpPr>
          <p:cNvPr id="15" name="TextBox 14">
            <a:extLst>
              <a:ext uri="{FF2B5EF4-FFF2-40B4-BE49-F238E27FC236}">
                <a16:creationId xmlns:a16="http://schemas.microsoft.com/office/drawing/2014/main" xmlns="" id="{5C2E9361-61F6-4BF1-B64A-6550C0902A5E}"/>
              </a:ext>
            </a:extLst>
          </p:cNvPr>
          <p:cNvSpPr txBox="1"/>
          <p:nvPr/>
        </p:nvSpPr>
        <p:spPr>
          <a:xfrm>
            <a:off x="6691516" y="4929811"/>
            <a:ext cx="391454" cy="307777"/>
          </a:xfrm>
          <a:prstGeom prst="rect">
            <a:avLst/>
          </a:prstGeom>
          <a:noFill/>
        </p:spPr>
        <p:txBody>
          <a:bodyPr wrap="none" rtlCol="0">
            <a:spAutoFit/>
          </a:bodyPr>
          <a:lstStyle/>
          <a:p>
            <a:r>
              <a:rPr lang="en-US" sz="1400" dirty="0"/>
              <a:t>OE</a:t>
            </a:r>
          </a:p>
        </p:txBody>
      </p:sp>
      <p:cxnSp>
        <p:nvCxnSpPr>
          <p:cNvPr id="16" name="Straight Arrow Connector 15">
            <a:extLst>
              <a:ext uri="{FF2B5EF4-FFF2-40B4-BE49-F238E27FC236}">
                <a16:creationId xmlns:a16="http://schemas.microsoft.com/office/drawing/2014/main" xmlns="" id="{92120411-5DBE-459F-9C21-E250CD1C3CBB}"/>
              </a:ext>
            </a:extLst>
          </p:cNvPr>
          <p:cNvCxnSpPr/>
          <p:nvPr/>
        </p:nvCxnSpPr>
        <p:spPr>
          <a:xfrm flipV="1">
            <a:off x="5830957" y="1802296"/>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96EC97F8-105A-4151-8499-D7203F195F76}"/>
              </a:ext>
            </a:extLst>
          </p:cNvPr>
          <p:cNvCxnSpPr/>
          <p:nvPr/>
        </p:nvCxnSpPr>
        <p:spPr>
          <a:xfrm>
            <a:off x="5764696" y="6440557"/>
            <a:ext cx="0" cy="22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07E38C30-3333-402A-A1CF-CAB06F58EDD6}"/>
              </a:ext>
            </a:extLst>
          </p:cNvPr>
          <p:cNvSpPr txBox="1"/>
          <p:nvPr/>
        </p:nvSpPr>
        <p:spPr>
          <a:xfrm>
            <a:off x="5132464" y="1592604"/>
            <a:ext cx="1396985" cy="307777"/>
          </a:xfrm>
          <a:prstGeom prst="rect">
            <a:avLst/>
          </a:prstGeom>
          <a:noFill/>
        </p:spPr>
        <p:txBody>
          <a:bodyPr wrap="none" rtlCol="0">
            <a:spAutoFit/>
          </a:bodyPr>
          <a:lstStyle/>
          <a:p>
            <a:r>
              <a:rPr lang="en-US" sz="1400" dirty="0"/>
              <a:t>Vph1,SSBC(OUT)</a:t>
            </a:r>
          </a:p>
        </p:txBody>
      </p:sp>
      <p:sp>
        <p:nvSpPr>
          <p:cNvPr id="19" name="TextBox 18">
            <a:extLst>
              <a:ext uri="{FF2B5EF4-FFF2-40B4-BE49-F238E27FC236}">
                <a16:creationId xmlns:a16="http://schemas.microsoft.com/office/drawing/2014/main" xmlns="" id="{E635634B-59BD-4E75-B627-897B8BEFD8BB}"/>
              </a:ext>
            </a:extLst>
          </p:cNvPr>
          <p:cNvSpPr txBox="1"/>
          <p:nvPr/>
        </p:nvSpPr>
        <p:spPr>
          <a:xfrm>
            <a:off x="5066203" y="6546574"/>
            <a:ext cx="1396985" cy="523220"/>
          </a:xfrm>
          <a:prstGeom prst="rect">
            <a:avLst/>
          </a:prstGeom>
          <a:noFill/>
        </p:spPr>
        <p:txBody>
          <a:bodyPr wrap="none" rtlCol="0">
            <a:spAutoFit/>
          </a:bodyPr>
          <a:lstStyle/>
          <a:p>
            <a:r>
              <a:rPr lang="en-US" sz="1400" dirty="0"/>
              <a:t>Vph2,SSBC(OUT)</a:t>
            </a:r>
          </a:p>
          <a:p>
            <a:endParaRPr lang="en-US" sz="1400" dirty="0"/>
          </a:p>
        </p:txBody>
      </p:sp>
      <p:cxnSp>
        <p:nvCxnSpPr>
          <p:cNvPr id="20" name="Connector: Curved 19">
            <a:extLst>
              <a:ext uri="{FF2B5EF4-FFF2-40B4-BE49-F238E27FC236}">
                <a16:creationId xmlns:a16="http://schemas.microsoft.com/office/drawing/2014/main" xmlns="" id="{2CED2D44-6D4C-43F8-B0C2-4B7CB640F2B1}"/>
              </a:ext>
            </a:extLst>
          </p:cNvPr>
          <p:cNvCxnSpPr/>
          <p:nvPr/>
        </p:nvCxnSpPr>
        <p:spPr>
          <a:xfrm flipV="1">
            <a:off x="7162482" y="2040835"/>
            <a:ext cx="2352579" cy="463826"/>
          </a:xfrm>
          <a:prstGeom prst="curvedConnector3">
            <a:avLst>
              <a:gd name="adj1" fmla="val -17596"/>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039110A2-E0AA-4A9D-86D0-79118E2AA3E7}"/>
              </a:ext>
            </a:extLst>
          </p:cNvPr>
          <p:cNvSpPr txBox="1"/>
          <p:nvPr/>
        </p:nvSpPr>
        <p:spPr>
          <a:xfrm>
            <a:off x="9503158" y="1886946"/>
            <a:ext cx="2215286" cy="307777"/>
          </a:xfrm>
          <a:prstGeom prst="rect">
            <a:avLst/>
          </a:prstGeom>
          <a:noFill/>
        </p:spPr>
        <p:txBody>
          <a:bodyPr wrap="none" rtlCol="0">
            <a:spAutoFit/>
          </a:bodyPr>
          <a:lstStyle/>
          <a:p>
            <a:r>
              <a:rPr lang="en-US" sz="1400" dirty="0"/>
              <a:t>Steady State Tri State Buffer</a:t>
            </a:r>
          </a:p>
        </p:txBody>
      </p:sp>
      <p:sp>
        <p:nvSpPr>
          <p:cNvPr id="22" name="TextBox 21">
            <a:extLst>
              <a:ext uri="{FF2B5EF4-FFF2-40B4-BE49-F238E27FC236}">
                <a16:creationId xmlns:a16="http://schemas.microsoft.com/office/drawing/2014/main" xmlns="" id="{A2B850BB-3B1F-4C07-A1E7-A9188A36C644}"/>
              </a:ext>
            </a:extLst>
          </p:cNvPr>
          <p:cNvSpPr txBox="1"/>
          <p:nvPr/>
        </p:nvSpPr>
        <p:spPr>
          <a:xfrm>
            <a:off x="9503158" y="6023354"/>
            <a:ext cx="2215286" cy="523220"/>
          </a:xfrm>
          <a:prstGeom prst="rect">
            <a:avLst/>
          </a:prstGeom>
          <a:noFill/>
        </p:spPr>
        <p:txBody>
          <a:bodyPr wrap="none" rtlCol="0">
            <a:spAutoFit/>
          </a:bodyPr>
          <a:lstStyle/>
          <a:p>
            <a:r>
              <a:rPr lang="en-US" sz="1400" dirty="0"/>
              <a:t>Steady State Tri State Buffer</a:t>
            </a:r>
          </a:p>
          <a:p>
            <a:endParaRPr lang="en-US" sz="1400" dirty="0"/>
          </a:p>
        </p:txBody>
      </p:sp>
      <p:cxnSp>
        <p:nvCxnSpPr>
          <p:cNvPr id="23" name="Connector: Curved 22">
            <a:extLst>
              <a:ext uri="{FF2B5EF4-FFF2-40B4-BE49-F238E27FC236}">
                <a16:creationId xmlns:a16="http://schemas.microsoft.com/office/drawing/2014/main" xmlns="" id="{2D9A1DD8-0D63-4B38-82EB-8A5185F89A91}"/>
              </a:ext>
            </a:extLst>
          </p:cNvPr>
          <p:cNvCxnSpPr>
            <a:endCxn id="22" idx="1"/>
          </p:cNvCxnSpPr>
          <p:nvPr/>
        </p:nvCxnSpPr>
        <p:spPr>
          <a:xfrm>
            <a:off x="6463188" y="6023354"/>
            <a:ext cx="3039970" cy="261610"/>
          </a:xfrm>
          <a:prstGeom prst="curvedConnector3">
            <a:avLst>
              <a:gd name="adj1" fmla="val -23236"/>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B35CBEDF-C068-4976-9BFD-DBE850929395}"/>
              </a:ext>
            </a:extLst>
          </p:cNvPr>
          <p:cNvSpPr txBox="1"/>
          <p:nvPr/>
        </p:nvSpPr>
        <p:spPr>
          <a:xfrm>
            <a:off x="265043" y="2194723"/>
            <a:ext cx="1847301" cy="523220"/>
          </a:xfrm>
          <a:prstGeom prst="rect">
            <a:avLst/>
          </a:prstGeom>
          <a:noFill/>
        </p:spPr>
        <p:txBody>
          <a:bodyPr wrap="none" rtlCol="0">
            <a:spAutoFit/>
          </a:bodyPr>
          <a:lstStyle/>
          <a:p>
            <a:r>
              <a:rPr lang="en-US" sz="1400" dirty="0"/>
              <a:t>Startup Tri State Buffer</a:t>
            </a:r>
          </a:p>
          <a:p>
            <a:endParaRPr lang="en-US" sz="1400" dirty="0"/>
          </a:p>
        </p:txBody>
      </p:sp>
      <p:sp>
        <p:nvSpPr>
          <p:cNvPr id="25" name="TextBox 24">
            <a:extLst>
              <a:ext uri="{FF2B5EF4-FFF2-40B4-BE49-F238E27FC236}">
                <a16:creationId xmlns:a16="http://schemas.microsoft.com/office/drawing/2014/main" xmlns="" id="{6096F726-A1F4-495D-AF54-D191FB9E7825}"/>
              </a:ext>
            </a:extLst>
          </p:cNvPr>
          <p:cNvSpPr txBox="1"/>
          <p:nvPr/>
        </p:nvSpPr>
        <p:spPr>
          <a:xfrm>
            <a:off x="265043" y="5695027"/>
            <a:ext cx="1847301" cy="738664"/>
          </a:xfrm>
          <a:prstGeom prst="rect">
            <a:avLst/>
          </a:prstGeom>
          <a:noFill/>
        </p:spPr>
        <p:txBody>
          <a:bodyPr wrap="none" rtlCol="0">
            <a:spAutoFit/>
          </a:bodyPr>
          <a:lstStyle/>
          <a:p>
            <a:r>
              <a:rPr lang="en-US" sz="1400" dirty="0"/>
              <a:t>Startup Tri State Buffer</a:t>
            </a:r>
          </a:p>
          <a:p>
            <a:endParaRPr lang="en-US" sz="1400" dirty="0"/>
          </a:p>
          <a:p>
            <a:endParaRPr lang="en-US" sz="1400" dirty="0"/>
          </a:p>
        </p:txBody>
      </p:sp>
      <p:cxnSp>
        <p:nvCxnSpPr>
          <p:cNvPr id="26" name="Connector: Curved 25">
            <a:extLst>
              <a:ext uri="{FF2B5EF4-FFF2-40B4-BE49-F238E27FC236}">
                <a16:creationId xmlns:a16="http://schemas.microsoft.com/office/drawing/2014/main" xmlns="" id="{572B7B1D-0C95-4E4B-B37C-C7E19B598FCE}"/>
              </a:ext>
            </a:extLst>
          </p:cNvPr>
          <p:cNvCxnSpPr>
            <a:stCxn id="24" idx="3"/>
          </p:cNvCxnSpPr>
          <p:nvPr/>
        </p:nvCxnSpPr>
        <p:spPr>
          <a:xfrm flipV="1">
            <a:off x="2112344" y="2194723"/>
            <a:ext cx="2216972" cy="261610"/>
          </a:xfrm>
          <a:prstGeom prst="curvedConnector3">
            <a:avLst>
              <a:gd name="adj1" fmla="val 338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xmlns="" id="{AC1F79B4-8B0E-491A-B5A0-5B9B96C94B40}"/>
              </a:ext>
            </a:extLst>
          </p:cNvPr>
          <p:cNvCxnSpPr>
            <a:cxnSpLocks/>
            <a:stCxn id="25" idx="3"/>
          </p:cNvCxnSpPr>
          <p:nvPr/>
        </p:nvCxnSpPr>
        <p:spPr>
          <a:xfrm>
            <a:off x="2112344" y="6064359"/>
            <a:ext cx="2107913" cy="22060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A1D11E1F-1BA6-4F13-AF2A-FCA2E54B156B}"/>
              </a:ext>
            </a:extLst>
          </p:cNvPr>
          <p:cNvSpPr txBox="1"/>
          <p:nvPr/>
        </p:nvSpPr>
        <p:spPr>
          <a:xfrm>
            <a:off x="7873833" y="4006046"/>
            <a:ext cx="276038" cy="307777"/>
          </a:xfrm>
          <a:prstGeom prst="rect">
            <a:avLst/>
          </a:prstGeom>
          <a:noFill/>
        </p:spPr>
        <p:txBody>
          <a:bodyPr wrap="none" rtlCol="0">
            <a:spAutoFit/>
          </a:bodyPr>
          <a:lstStyle/>
          <a:p>
            <a:r>
              <a:rPr lang="en-US" sz="1400" dirty="0"/>
              <a:t>1</a:t>
            </a:r>
          </a:p>
        </p:txBody>
      </p:sp>
      <p:sp>
        <p:nvSpPr>
          <p:cNvPr id="30" name="TextBox 29">
            <a:extLst>
              <a:ext uri="{FF2B5EF4-FFF2-40B4-BE49-F238E27FC236}">
                <a16:creationId xmlns:a16="http://schemas.microsoft.com/office/drawing/2014/main" xmlns="" id="{3FA6029D-70B8-40EF-8A73-422AEAB8C51A}"/>
              </a:ext>
            </a:extLst>
          </p:cNvPr>
          <p:cNvSpPr txBox="1"/>
          <p:nvPr/>
        </p:nvSpPr>
        <p:spPr>
          <a:xfrm>
            <a:off x="6992644" y="3799053"/>
            <a:ext cx="276038" cy="307777"/>
          </a:xfrm>
          <a:prstGeom prst="rect">
            <a:avLst/>
          </a:prstGeom>
          <a:noFill/>
        </p:spPr>
        <p:txBody>
          <a:bodyPr wrap="none" rtlCol="0">
            <a:spAutoFit/>
          </a:bodyPr>
          <a:lstStyle/>
          <a:p>
            <a:r>
              <a:rPr lang="en-US" sz="1400" dirty="0"/>
              <a:t>1</a:t>
            </a:r>
          </a:p>
        </p:txBody>
      </p:sp>
      <p:sp>
        <p:nvSpPr>
          <p:cNvPr id="31" name="TextBox 30">
            <a:extLst>
              <a:ext uri="{FF2B5EF4-FFF2-40B4-BE49-F238E27FC236}">
                <a16:creationId xmlns:a16="http://schemas.microsoft.com/office/drawing/2014/main" xmlns="" id="{AFE62FD8-B754-4A36-9653-EE84063CD345}"/>
              </a:ext>
            </a:extLst>
          </p:cNvPr>
          <p:cNvSpPr txBox="1"/>
          <p:nvPr/>
        </p:nvSpPr>
        <p:spPr>
          <a:xfrm>
            <a:off x="7082970" y="4804012"/>
            <a:ext cx="276038" cy="307777"/>
          </a:xfrm>
          <a:prstGeom prst="rect">
            <a:avLst/>
          </a:prstGeom>
          <a:noFill/>
        </p:spPr>
        <p:txBody>
          <a:bodyPr wrap="none" rtlCol="0">
            <a:spAutoFit/>
          </a:bodyPr>
          <a:lstStyle/>
          <a:p>
            <a:r>
              <a:rPr lang="en-US" sz="1400" dirty="0"/>
              <a:t>1</a:t>
            </a:r>
          </a:p>
        </p:txBody>
      </p:sp>
      <p:sp>
        <p:nvSpPr>
          <p:cNvPr id="32" name="TextBox 31">
            <a:extLst>
              <a:ext uri="{FF2B5EF4-FFF2-40B4-BE49-F238E27FC236}">
                <a16:creationId xmlns:a16="http://schemas.microsoft.com/office/drawing/2014/main" xmlns="" id="{C2EC8D1D-C592-430C-A51E-58E5EC3972B0}"/>
              </a:ext>
            </a:extLst>
          </p:cNvPr>
          <p:cNvSpPr txBox="1"/>
          <p:nvPr/>
        </p:nvSpPr>
        <p:spPr>
          <a:xfrm>
            <a:off x="5345001" y="3954799"/>
            <a:ext cx="276038" cy="307777"/>
          </a:xfrm>
          <a:prstGeom prst="rect">
            <a:avLst/>
          </a:prstGeom>
          <a:noFill/>
        </p:spPr>
        <p:txBody>
          <a:bodyPr wrap="none" rtlCol="0">
            <a:spAutoFit/>
          </a:bodyPr>
          <a:lstStyle/>
          <a:p>
            <a:r>
              <a:rPr lang="en-US" sz="1400" dirty="0"/>
              <a:t>0</a:t>
            </a:r>
          </a:p>
        </p:txBody>
      </p:sp>
      <p:sp>
        <p:nvSpPr>
          <p:cNvPr id="33" name="TextBox 32">
            <a:extLst>
              <a:ext uri="{FF2B5EF4-FFF2-40B4-BE49-F238E27FC236}">
                <a16:creationId xmlns:a16="http://schemas.microsoft.com/office/drawing/2014/main" xmlns="" id="{7C3B5028-3E80-42F9-9747-559FE757B652}"/>
              </a:ext>
            </a:extLst>
          </p:cNvPr>
          <p:cNvSpPr txBox="1"/>
          <p:nvPr/>
        </p:nvSpPr>
        <p:spPr>
          <a:xfrm>
            <a:off x="4387024" y="4804012"/>
            <a:ext cx="276038" cy="307777"/>
          </a:xfrm>
          <a:prstGeom prst="rect">
            <a:avLst/>
          </a:prstGeom>
          <a:noFill/>
        </p:spPr>
        <p:txBody>
          <a:bodyPr wrap="none" rtlCol="0">
            <a:spAutoFit/>
          </a:bodyPr>
          <a:lstStyle/>
          <a:p>
            <a:r>
              <a:rPr lang="en-US" sz="1400" dirty="0"/>
              <a:t>0</a:t>
            </a:r>
          </a:p>
        </p:txBody>
      </p:sp>
      <p:sp>
        <p:nvSpPr>
          <p:cNvPr id="34" name="TextBox 33">
            <a:extLst>
              <a:ext uri="{FF2B5EF4-FFF2-40B4-BE49-F238E27FC236}">
                <a16:creationId xmlns:a16="http://schemas.microsoft.com/office/drawing/2014/main" xmlns="" id="{DCB7556E-7BCE-4C6E-A2C9-FEE82BAA4D5F}"/>
              </a:ext>
            </a:extLst>
          </p:cNvPr>
          <p:cNvSpPr txBox="1"/>
          <p:nvPr/>
        </p:nvSpPr>
        <p:spPr>
          <a:xfrm>
            <a:off x="4379435" y="3303407"/>
            <a:ext cx="276038" cy="307777"/>
          </a:xfrm>
          <a:prstGeom prst="rect">
            <a:avLst/>
          </a:prstGeom>
          <a:noFill/>
        </p:spPr>
        <p:txBody>
          <a:bodyPr wrap="none" rtlCol="0">
            <a:spAutoFit/>
          </a:bodyPr>
          <a:lstStyle/>
          <a:p>
            <a:r>
              <a:rPr lang="en-US" sz="1400" dirty="0"/>
              <a:t>0</a:t>
            </a:r>
          </a:p>
        </p:txBody>
      </p:sp>
      <p:cxnSp>
        <p:nvCxnSpPr>
          <p:cNvPr id="36" name="Straight Connector 35">
            <a:extLst>
              <a:ext uri="{FF2B5EF4-FFF2-40B4-BE49-F238E27FC236}">
                <a16:creationId xmlns:a16="http://schemas.microsoft.com/office/drawing/2014/main" xmlns="" id="{74C11BCD-B8F6-4AE4-8895-52BADE36AB93}"/>
              </a:ext>
            </a:extLst>
          </p:cNvPr>
          <p:cNvCxnSpPr/>
          <p:nvPr/>
        </p:nvCxnSpPr>
        <p:spPr>
          <a:xfrm>
            <a:off x="3220830" y="1675721"/>
            <a:ext cx="2262190" cy="2277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D24B63B-662D-47AE-915A-098BE2A02FFA}"/>
              </a:ext>
            </a:extLst>
          </p:cNvPr>
          <p:cNvCxnSpPr/>
          <p:nvPr/>
        </p:nvCxnSpPr>
        <p:spPr>
          <a:xfrm flipH="1">
            <a:off x="2926012" y="1442770"/>
            <a:ext cx="2523733" cy="2827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E658B261-518E-41B4-B490-A04DA36742E8}"/>
              </a:ext>
            </a:extLst>
          </p:cNvPr>
          <p:cNvCxnSpPr>
            <a:stCxn id="5" idx="1"/>
            <a:endCxn id="19" idx="0"/>
          </p:cNvCxnSpPr>
          <p:nvPr/>
        </p:nvCxnSpPr>
        <p:spPr>
          <a:xfrm>
            <a:off x="3092207" y="4408982"/>
            <a:ext cx="2672489" cy="2137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ED941848-F945-4944-90B1-069378D1C6D2}"/>
              </a:ext>
            </a:extLst>
          </p:cNvPr>
          <p:cNvCxnSpPr/>
          <p:nvPr/>
        </p:nvCxnSpPr>
        <p:spPr>
          <a:xfrm flipH="1">
            <a:off x="3074619" y="4456976"/>
            <a:ext cx="2328072" cy="220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617EDC4B-AEEF-42D5-AEFA-47B43B6E7F8C}"/>
              </a:ext>
            </a:extLst>
          </p:cNvPr>
          <p:cNvCxnSpPr/>
          <p:nvPr/>
        </p:nvCxnSpPr>
        <p:spPr>
          <a:xfrm>
            <a:off x="5830956" y="2040834"/>
            <a:ext cx="0" cy="89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952B916E-D90A-4260-BF6D-822FED88E51A}"/>
              </a:ext>
            </a:extLst>
          </p:cNvPr>
          <p:cNvCxnSpPr/>
          <p:nvPr/>
        </p:nvCxnSpPr>
        <p:spPr>
          <a:xfrm>
            <a:off x="5850805" y="54979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6220815B-AFCB-4FC6-B310-BFD408E8FACB}"/>
              </a:ext>
            </a:extLst>
          </p:cNvPr>
          <p:cNvCxnSpPr/>
          <p:nvPr/>
        </p:nvCxnSpPr>
        <p:spPr>
          <a:xfrm flipV="1">
            <a:off x="5764695" y="5477778"/>
            <a:ext cx="0" cy="955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xmlns="" id="{C804A930-23EC-4AA1-8F64-40999B0AD245}"/>
              </a:ext>
            </a:extLst>
          </p:cNvPr>
          <p:cNvCxnSpPr/>
          <p:nvPr/>
        </p:nvCxnSpPr>
        <p:spPr>
          <a:xfrm rot="16200000" flipV="1">
            <a:off x="5811304" y="2344664"/>
            <a:ext cx="661887" cy="362005"/>
          </a:xfrm>
          <a:prstGeom prst="curvedConnector3">
            <a:avLst>
              <a:gd name="adj1" fmla="val -414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xmlns="" id="{C7ADAB83-F5C9-4D1A-8777-48E7B08659E5}"/>
              </a:ext>
            </a:extLst>
          </p:cNvPr>
          <p:cNvCxnSpPr/>
          <p:nvPr/>
        </p:nvCxnSpPr>
        <p:spPr>
          <a:xfrm rot="5400000">
            <a:off x="5743045" y="5375529"/>
            <a:ext cx="668116" cy="492294"/>
          </a:xfrm>
          <a:prstGeom prst="curvedConnector3">
            <a:avLst>
              <a:gd name="adj1" fmla="val -20785"/>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xmlns="" id="{8EBBE5D8-A394-41BF-BD84-7B587669B317}"/>
              </a:ext>
            </a:extLst>
          </p:cNvPr>
          <p:cNvSpPr txBox="1"/>
          <p:nvPr/>
        </p:nvSpPr>
        <p:spPr>
          <a:xfrm>
            <a:off x="5967614" y="2962982"/>
            <a:ext cx="563424" cy="307777"/>
          </a:xfrm>
          <a:prstGeom prst="rect">
            <a:avLst/>
          </a:prstGeom>
          <a:noFill/>
        </p:spPr>
        <p:txBody>
          <a:bodyPr wrap="none" rtlCol="0">
            <a:spAutoFit/>
          </a:bodyPr>
          <a:lstStyle/>
          <a:p>
            <a:r>
              <a:rPr lang="en-US" sz="1400" dirty="0"/>
              <a:t>Vph1</a:t>
            </a:r>
          </a:p>
        </p:txBody>
      </p:sp>
      <p:sp>
        <p:nvSpPr>
          <p:cNvPr id="58" name="TextBox 57">
            <a:extLst>
              <a:ext uri="{FF2B5EF4-FFF2-40B4-BE49-F238E27FC236}">
                <a16:creationId xmlns:a16="http://schemas.microsoft.com/office/drawing/2014/main" xmlns="" id="{86B50F87-01B3-4AC1-B668-4A3263277D4C}"/>
              </a:ext>
            </a:extLst>
          </p:cNvPr>
          <p:cNvSpPr txBox="1"/>
          <p:nvPr/>
        </p:nvSpPr>
        <p:spPr>
          <a:xfrm>
            <a:off x="5952732" y="5432697"/>
            <a:ext cx="563424" cy="523220"/>
          </a:xfrm>
          <a:prstGeom prst="rect">
            <a:avLst/>
          </a:prstGeom>
          <a:noFill/>
        </p:spPr>
        <p:txBody>
          <a:bodyPr wrap="none" rtlCol="0">
            <a:spAutoFit/>
          </a:bodyPr>
          <a:lstStyle/>
          <a:p>
            <a:r>
              <a:rPr lang="en-US" sz="1400" dirty="0"/>
              <a:t>Vph2</a:t>
            </a:r>
          </a:p>
          <a:p>
            <a:endParaRPr lang="en-US" sz="1400" dirty="0"/>
          </a:p>
        </p:txBody>
      </p:sp>
      <p:sp>
        <p:nvSpPr>
          <p:cNvPr id="59" name="TextBox 58">
            <a:extLst>
              <a:ext uri="{FF2B5EF4-FFF2-40B4-BE49-F238E27FC236}">
                <a16:creationId xmlns:a16="http://schemas.microsoft.com/office/drawing/2014/main" xmlns="" id="{854248D9-3056-4AF9-BDD7-CBA981C7B42B}"/>
              </a:ext>
            </a:extLst>
          </p:cNvPr>
          <p:cNvSpPr txBox="1"/>
          <p:nvPr/>
        </p:nvSpPr>
        <p:spPr>
          <a:xfrm>
            <a:off x="501925" y="4255092"/>
            <a:ext cx="1782162" cy="738664"/>
          </a:xfrm>
          <a:prstGeom prst="rect">
            <a:avLst/>
          </a:prstGeom>
          <a:noFill/>
        </p:spPr>
        <p:txBody>
          <a:bodyPr wrap="square" rtlCol="0">
            <a:spAutoFit/>
          </a:bodyPr>
          <a:lstStyle/>
          <a:p>
            <a:r>
              <a:rPr lang="en-US" sz="1400" dirty="0"/>
              <a:t>In this case,</a:t>
            </a:r>
          </a:p>
          <a:p>
            <a:r>
              <a:rPr lang="en-US" sz="1400" dirty="0"/>
              <a:t>SUBC Tristate buffer</a:t>
            </a:r>
          </a:p>
          <a:p>
            <a:r>
              <a:rPr lang="en-US" sz="1400" dirty="0"/>
              <a:t>won’t work</a:t>
            </a:r>
          </a:p>
        </p:txBody>
      </p:sp>
      <p:sp>
        <p:nvSpPr>
          <p:cNvPr id="60" name="Left Brace 59">
            <a:extLst>
              <a:ext uri="{FF2B5EF4-FFF2-40B4-BE49-F238E27FC236}">
                <a16:creationId xmlns:a16="http://schemas.microsoft.com/office/drawing/2014/main" xmlns="" id="{84975EE1-6E66-476C-8DF9-0E453F6E6E19}"/>
              </a:ext>
            </a:extLst>
          </p:cNvPr>
          <p:cNvSpPr/>
          <p:nvPr/>
        </p:nvSpPr>
        <p:spPr>
          <a:xfrm>
            <a:off x="1965278" y="2040834"/>
            <a:ext cx="438858" cy="4625009"/>
          </a:xfrm>
          <a:prstGeom prst="leftBrace">
            <a:avLst>
              <a:gd name="adj1" fmla="val 8333"/>
              <a:gd name="adj2" fmla="val 511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xmlns="" id="{A3C9C392-E69A-4E9C-BDB4-823B06BE5E6F}"/>
              </a:ext>
            </a:extLst>
          </p:cNvPr>
          <p:cNvSpPr txBox="1"/>
          <p:nvPr/>
        </p:nvSpPr>
        <p:spPr>
          <a:xfrm>
            <a:off x="8886052" y="3764478"/>
            <a:ext cx="3214998" cy="1384995"/>
          </a:xfrm>
          <a:prstGeom prst="rect">
            <a:avLst/>
          </a:prstGeom>
          <a:noFill/>
        </p:spPr>
        <p:txBody>
          <a:bodyPr wrap="square" rtlCol="0">
            <a:spAutoFit/>
          </a:bodyPr>
          <a:lstStyle/>
          <a:p>
            <a:pPr algn="just"/>
            <a:r>
              <a:rPr lang="en-US" sz="1400" dirty="0"/>
              <a:t>In this case, SSBC Tristate buffer will  provide self generated clock phase to the output that will derive its circuit. Here in this case they wont need a SUBC to provide a clock phase</a:t>
            </a:r>
          </a:p>
          <a:p>
            <a:endParaRPr lang="en-US" sz="1400" dirty="0"/>
          </a:p>
        </p:txBody>
      </p:sp>
    </p:spTree>
    <p:extLst>
      <p:ext uri="{BB962C8B-B14F-4D97-AF65-F5344CB8AC3E}">
        <p14:creationId xmlns:p14="http://schemas.microsoft.com/office/powerpoint/2010/main" xmlns="" val="76851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09AEE2E-74A7-41EE-870B-2EC993B37A56}"/>
              </a:ext>
            </a:extLst>
          </p:cNvPr>
          <p:cNvSpPr>
            <a:spLocks noGrp="1"/>
          </p:cNvSpPr>
          <p:nvPr>
            <p:ph type="title"/>
          </p:nvPr>
        </p:nvSpPr>
        <p:spPr>
          <a:xfrm>
            <a:off x="838200" y="365125"/>
            <a:ext cx="10515600" cy="1325563"/>
          </a:xfrm>
        </p:spPr>
        <p:txBody>
          <a:bodyPr/>
          <a:lstStyle/>
          <a:p>
            <a:r>
              <a:rPr lang="en-US" dirty="0"/>
              <a:t>Case1(When Vcmp2 is Reset)</a:t>
            </a:r>
          </a:p>
        </p:txBody>
      </p:sp>
      <p:pic>
        <p:nvPicPr>
          <p:cNvPr id="5" name="Content Placeholder 4">
            <a:extLst>
              <a:ext uri="{FF2B5EF4-FFF2-40B4-BE49-F238E27FC236}">
                <a16:creationId xmlns:a16="http://schemas.microsoft.com/office/drawing/2014/main" xmlns="" id="{3EAC067F-ED1A-4067-BE96-B2347FE1A929}"/>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92207" y="1675721"/>
            <a:ext cx="6029739" cy="5466521"/>
          </a:xfrm>
        </p:spPr>
      </p:pic>
      <p:sp>
        <p:nvSpPr>
          <p:cNvPr id="6" name="TextBox 5">
            <a:extLst>
              <a:ext uri="{FF2B5EF4-FFF2-40B4-BE49-F238E27FC236}">
                <a16:creationId xmlns:a16="http://schemas.microsoft.com/office/drawing/2014/main" xmlns="" id="{960F8C4D-C7F0-428A-899D-656ADB04D1B5}"/>
              </a:ext>
            </a:extLst>
          </p:cNvPr>
          <p:cNvSpPr txBox="1"/>
          <p:nvPr/>
        </p:nvSpPr>
        <p:spPr>
          <a:xfrm>
            <a:off x="8322364" y="2931493"/>
            <a:ext cx="965777" cy="307777"/>
          </a:xfrm>
          <a:prstGeom prst="rect">
            <a:avLst/>
          </a:prstGeom>
          <a:noFill/>
        </p:spPr>
        <p:txBody>
          <a:bodyPr wrap="none" rtlCol="0">
            <a:spAutoFit/>
          </a:bodyPr>
          <a:lstStyle/>
          <a:p>
            <a:r>
              <a:rPr lang="en-US" sz="1400" dirty="0"/>
              <a:t>Vph1,SSBC</a:t>
            </a:r>
          </a:p>
        </p:txBody>
      </p:sp>
      <p:sp>
        <p:nvSpPr>
          <p:cNvPr id="7" name="TextBox 6">
            <a:extLst>
              <a:ext uri="{FF2B5EF4-FFF2-40B4-BE49-F238E27FC236}">
                <a16:creationId xmlns:a16="http://schemas.microsoft.com/office/drawing/2014/main" xmlns="" id="{96227929-4B66-42BD-B960-2040896FB76C}"/>
              </a:ext>
            </a:extLst>
          </p:cNvPr>
          <p:cNvSpPr txBox="1"/>
          <p:nvPr/>
        </p:nvSpPr>
        <p:spPr>
          <a:xfrm>
            <a:off x="8322363" y="5287618"/>
            <a:ext cx="965777" cy="523220"/>
          </a:xfrm>
          <a:prstGeom prst="rect">
            <a:avLst/>
          </a:prstGeom>
          <a:noFill/>
        </p:spPr>
        <p:txBody>
          <a:bodyPr wrap="none" rtlCol="0">
            <a:spAutoFit/>
          </a:bodyPr>
          <a:lstStyle/>
          <a:p>
            <a:r>
              <a:rPr lang="en-US" sz="1400" dirty="0"/>
              <a:t>Vph2,SSBC</a:t>
            </a:r>
          </a:p>
          <a:p>
            <a:endParaRPr lang="en-US" sz="1400" dirty="0"/>
          </a:p>
        </p:txBody>
      </p:sp>
      <p:sp>
        <p:nvSpPr>
          <p:cNvPr id="8" name="TextBox 7">
            <a:extLst>
              <a:ext uri="{FF2B5EF4-FFF2-40B4-BE49-F238E27FC236}">
                <a16:creationId xmlns:a16="http://schemas.microsoft.com/office/drawing/2014/main" xmlns="" id="{C28F2400-5BC7-4217-9A2C-77CF20262CB5}"/>
              </a:ext>
            </a:extLst>
          </p:cNvPr>
          <p:cNvSpPr txBox="1"/>
          <p:nvPr/>
        </p:nvSpPr>
        <p:spPr>
          <a:xfrm>
            <a:off x="2404136" y="2931492"/>
            <a:ext cx="999441" cy="307777"/>
          </a:xfrm>
          <a:prstGeom prst="rect">
            <a:avLst/>
          </a:prstGeom>
          <a:noFill/>
        </p:spPr>
        <p:txBody>
          <a:bodyPr wrap="none" rtlCol="0">
            <a:spAutoFit/>
          </a:bodyPr>
          <a:lstStyle/>
          <a:p>
            <a:r>
              <a:rPr lang="en-US" sz="1400" dirty="0"/>
              <a:t>Vph1,SUBC</a:t>
            </a:r>
          </a:p>
        </p:txBody>
      </p:sp>
      <p:sp>
        <p:nvSpPr>
          <p:cNvPr id="9" name="TextBox 8">
            <a:extLst>
              <a:ext uri="{FF2B5EF4-FFF2-40B4-BE49-F238E27FC236}">
                <a16:creationId xmlns:a16="http://schemas.microsoft.com/office/drawing/2014/main" xmlns="" id="{ECC1C1A0-DB42-4E22-8034-CD487DEAA768}"/>
              </a:ext>
            </a:extLst>
          </p:cNvPr>
          <p:cNvSpPr txBox="1"/>
          <p:nvPr/>
        </p:nvSpPr>
        <p:spPr>
          <a:xfrm>
            <a:off x="2404137" y="5270933"/>
            <a:ext cx="999441" cy="523220"/>
          </a:xfrm>
          <a:prstGeom prst="rect">
            <a:avLst/>
          </a:prstGeom>
          <a:noFill/>
        </p:spPr>
        <p:txBody>
          <a:bodyPr wrap="none" rtlCol="0">
            <a:spAutoFit/>
          </a:bodyPr>
          <a:lstStyle/>
          <a:p>
            <a:r>
              <a:rPr lang="en-US" sz="1400" dirty="0"/>
              <a:t>Vph2,SUBC</a:t>
            </a:r>
          </a:p>
          <a:p>
            <a:endParaRPr lang="en-US" sz="1400" dirty="0"/>
          </a:p>
        </p:txBody>
      </p:sp>
      <p:cxnSp>
        <p:nvCxnSpPr>
          <p:cNvPr id="10" name="Straight Connector 9">
            <a:extLst>
              <a:ext uri="{FF2B5EF4-FFF2-40B4-BE49-F238E27FC236}">
                <a16:creationId xmlns:a16="http://schemas.microsoft.com/office/drawing/2014/main" xmlns="" id="{C56BA48E-1050-49EE-A4DF-90A4232C4FFA}"/>
              </a:ext>
            </a:extLst>
          </p:cNvPr>
          <p:cNvCxnSpPr/>
          <p:nvPr/>
        </p:nvCxnSpPr>
        <p:spPr>
          <a:xfrm>
            <a:off x="7010400" y="4214191"/>
            <a:ext cx="111318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C8C035C3-21A7-4A99-A750-86FD14567A27}"/>
              </a:ext>
            </a:extLst>
          </p:cNvPr>
          <p:cNvSpPr txBox="1"/>
          <p:nvPr/>
        </p:nvSpPr>
        <p:spPr>
          <a:xfrm>
            <a:off x="8041271" y="4054616"/>
            <a:ext cx="750526" cy="369332"/>
          </a:xfrm>
          <a:prstGeom prst="rect">
            <a:avLst/>
          </a:prstGeom>
          <a:noFill/>
        </p:spPr>
        <p:txBody>
          <a:bodyPr wrap="none" rtlCol="0">
            <a:spAutoFit/>
          </a:bodyPr>
          <a:lstStyle/>
          <a:p>
            <a:r>
              <a:rPr lang="en-US" dirty="0"/>
              <a:t>V</a:t>
            </a:r>
            <a:r>
              <a:rPr lang="en-US" sz="1400" dirty="0"/>
              <a:t>CMP2</a:t>
            </a:r>
          </a:p>
        </p:txBody>
      </p:sp>
      <p:sp>
        <p:nvSpPr>
          <p:cNvPr id="12" name="TextBox 11">
            <a:extLst>
              <a:ext uri="{FF2B5EF4-FFF2-40B4-BE49-F238E27FC236}">
                <a16:creationId xmlns:a16="http://schemas.microsoft.com/office/drawing/2014/main" xmlns="" id="{221FBA5F-A2A7-4A29-97FB-D258C5FB17E3}"/>
              </a:ext>
            </a:extLst>
          </p:cNvPr>
          <p:cNvSpPr txBox="1"/>
          <p:nvPr/>
        </p:nvSpPr>
        <p:spPr>
          <a:xfrm>
            <a:off x="4528098" y="3239269"/>
            <a:ext cx="391454" cy="307777"/>
          </a:xfrm>
          <a:prstGeom prst="rect">
            <a:avLst/>
          </a:prstGeom>
          <a:noFill/>
        </p:spPr>
        <p:txBody>
          <a:bodyPr wrap="none" rtlCol="0">
            <a:spAutoFit/>
          </a:bodyPr>
          <a:lstStyle/>
          <a:p>
            <a:r>
              <a:rPr lang="en-US" sz="1400" dirty="0"/>
              <a:t>OE</a:t>
            </a:r>
          </a:p>
        </p:txBody>
      </p:sp>
      <p:sp>
        <p:nvSpPr>
          <p:cNvPr id="13" name="TextBox 12">
            <a:extLst>
              <a:ext uri="{FF2B5EF4-FFF2-40B4-BE49-F238E27FC236}">
                <a16:creationId xmlns:a16="http://schemas.microsoft.com/office/drawing/2014/main" xmlns="" id="{75E0B590-0C5A-442D-B81E-022091439B9A}"/>
              </a:ext>
            </a:extLst>
          </p:cNvPr>
          <p:cNvSpPr txBox="1"/>
          <p:nvPr/>
        </p:nvSpPr>
        <p:spPr>
          <a:xfrm>
            <a:off x="4329316" y="5009323"/>
            <a:ext cx="391454" cy="523220"/>
          </a:xfrm>
          <a:prstGeom prst="rect">
            <a:avLst/>
          </a:prstGeom>
          <a:noFill/>
        </p:spPr>
        <p:txBody>
          <a:bodyPr wrap="none" rtlCol="0">
            <a:spAutoFit/>
          </a:bodyPr>
          <a:lstStyle/>
          <a:p>
            <a:r>
              <a:rPr lang="en-US" sz="1400" dirty="0"/>
              <a:t>OE</a:t>
            </a:r>
          </a:p>
          <a:p>
            <a:endParaRPr lang="en-US" sz="1400" dirty="0"/>
          </a:p>
        </p:txBody>
      </p:sp>
      <p:sp>
        <p:nvSpPr>
          <p:cNvPr id="14" name="TextBox 13">
            <a:extLst>
              <a:ext uri="{FF2B5EF4-FFF2-40B4-BE49-F238E27FC236}">
                <a16:creationId xmlns:a16="http://schemas.microsoft.com/office/drawing/2014/main" xmlns="" id="{B4D38664-FC3A-496D-91C2-B99C5DACB468}"/>
              </a:ext>
            </a:extLst>
          </p:cNvPr>
          <p:cNvSpPr txBox="1"/>
          <p:nvPr/>
        </p:nvSpPr>
        <p:spPr>
          <a:xfrm>
            <a:off x="6966755" y="3349574"/>
            <a:ext cx="391454" cy="523220"/>
          </a:xfrm>
          <a:prstGeom prst="rect">
            <a:avLst/>
          </a:prstGeom>
          <a:noFill/>
        </p:spPr>
        <p:txBody>
          <a:bodyPr wrap="none" rtlCol="0">
            <a:spAutoFit/>
          </a:bodyPr>
          <a:lstStyle/>
          <a:p>
            <a:r>
              <a:rPr lang="en-US" sz="1400" dirty="0"/>
              <a:t>OE</a:t>
            </a:r>
          </a:p>
          <a:p>
            <a:endParaRPr lang="en-US" sz="1400" dirty="0"/>
          </a:p>
        </p:txBody>
      </p:sp>
      <p:sp>
        <p:nvSpPr>
          <p:cNvPr id="15" name="TextBox 14">
            <a:extLst>
              <a:ext uri="{FF2B5EF4-FFF2-40B4-BE49-F238E27FC236}">
                <a16:creationId xmlns:a16="http://schemas.microsoft.com/office/drawing/2014/main" xmlns="" id="{5C2E9361-61F6-4BF1-B64A-6550C0902A5E}"/>
              </a:ext>
            </a:extLst>
          </p:cNvPr>
          <p:cNvSpPr txBox="1"/>
          <p:nvPr/>
        </p:nvSpPr>
        <p:spPr>
          <a:xfrm>
            <a:off x="6691516" y="4929811"/>
            <a:ext cx="391454" cy="307777"/>
          </a:xfrm>
          <a:prstGeom prst="rect">
            <a:avLst/>
          </a:prstGeom>
          <a:noFill/>
        </p:spPr>
        <p:txBody>
          <a:bodyPr wrap="none" rtlCol="0">
            <a:spAutoFit/>
          </a:bodyPr>
          <a:lstStyle/>
          <a:p>
            <a:r>
              <a:rPr lang="en-US" sz="1400" dirty="0"/>
              <a:t>OE</a:t>
            </a:r>
          </a:p>
        </p:txBody>
      </p:sp>
      <p:cxnSp>
        <p:nvCxnSpPr>
          <p:cNvPr id="16" name="Straight Arrow Connector 15">
            <a:extLst>
              <a:ext uri="{FF2B5EF4-FFF2-40B4-BE49-F238E27FC236}">
                <a16:creationId xmlns:a16="http://schemas.microsoft.com/office/drawing/2014/main" xmlns="" id="{92120411-5DBE-459F-9C21-E250CD1C3CBB}"/>
              </a:ext>
            </a:extLst>
          </p:cNvPr>
          <p:cNvCxnSpPr/>
          <p:nvPr/>
        </p:nvCxnSpPr>
        <p:spPr>
          <a:xfrm flipV="1">
            <a:off x="5830957" y="1802296"/>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96EC97F8-105A-4151-8499-D7203F195F76}"/>
              </a:ext>
            </a:extLst>
          </p:cNvPr>
          <p:cNvCxnSpPr/>
          <p:nvPr/>
        </p:nvCxnSpPr>
        <p:spPr>
          <a:xfrm>
            <a:off x="5764696" y="6440557"/>
            <a:ext cx="0" cy="22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07E38C30-3333-402A-A1CF-CAB06F58EDD6}"/>
              </a:ext>
            </a:extLst>
          </p:cNvPr>
          <p:cNvSpPr txBox="1"/>
          <p:nvPr/>
        </p:nvSpPr>
        <p:spPr>
          <a:xfrm>
            <a:off x="5132464" y="1592604"/>
            <a:ext cx="1396985" cy="307777"/>
          </a:xfrm>
          <a:prstGeom prst="rect">
            <a:avLst/>
          </a:prstGeom>
          <a:noFill/>
        </p:spPr>
        <p:txBody>
          <a:bodyPr wrap="none" rtlCol="0">
            <a:spAutoFit/>
          </a:bodyPr>
          <a:lstStyle/>
          <a:p>
            <a:r>
              <a:rPr lang="en-US" sz="1400" dirty="0"/>
              <a:t>Vph1,SSBC(OUT)</a:t>
            </a:r>
          </a:p>
        </p:txBody>
      </p:sp>
      <p:sp>
        <p:nvSpPr>
          <p:cNvPr id="19" name="TextBox 18">
            <a:extLst>
              <a:ext uri="{FF2B5EF4-FFF2-40B4-BE49-F238E27FC236}">
                <a16:creationId xmlns:a16="http://schemas.microsoft.com/office/drawing/2014/main" xmlns="" id="{E635634B-59BD-4E75-B627-897B8BEFD8BB}"/>
              </a:ext>
            </a:extLst>
          </p:cNvPr>
          <p:cNvSpPr txBox="1"/>
          <p:nvPr/>
        </p:nvSpPr>
        <p:spPr>
          <a:xfrm>
            <a:off x="5066203" y="6546574"/>
            <a:ext cx="1396985" cy="523220"/>
          </a:xfrm>
          <a:prstGeom prst="rect">
            <a:avLst/>
          </a:prstGeom>
          <a:noFill/>
        </p:spPr>
        <p:txBody>
          <a:bodyPr wrap="none" rtlCol="0">
            <a:spAutoFit/>
          </a:bodyPr>
          <a:lstStyle/>
          <a:p>
            <a:r>
              <a:rPr lang="en-US" sz="1400" dirty="0"/>
              <a:t>Vph2,SSBC(OUT)</a:t>
            </a:r>
          </a:p>
          <a:p>
            <a:endParaRPr lang="en-US" sz="1400" dirty="0"/>
          </a:p>
        </p:txBody>
      </p:sp>
      <p:cxnSp>
        <p:nvCxnSpPr>
          <p:cNvPr id="20" name="Connector: Curved 19">
            <a:extLst>
              <a:ext uri="{FF2B5EF4-FFF2-40B4-BE49-F238E27FC236}">
                <a16:creationId xmlns:a16="http://schemas.microsoft.com/office/drawing/2014/main" xmlns="" id="{2CED2D44-6D4C-43F8-B0C2-4B7CB640F2B1}"/>
              </a:ext>
            </a:extLst>
          </p:cNvPr>
          <p:cNvCxnSpPr/>
          <p:nvPr/>
        </p:nvCxnSpPr>
        <p:spPr>
          <a:xfrm flipV="1">
            <a:off x="7162482" y="2040835"/>
            <a:ext cx="2352579" cy="463826"/>
          </a:xfrm>
          <a:prstGeom prst="curvedConnector3">
            <a:avLst>
              <a:gd name="adj1" fmla="val -17596"/>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039110A2-E0AA-4A9D-86D0-79118E2AA3E7}"/>
              </a:ext>
            </a:extLst>
          </p:cNvPr>
          <p:cNvSpPr txBox="1"/>
          <p:nvPr/>
        </p:nvSpPr>
        <p:spPr>
          <a:xfrm>
            <a:off x="9503158" y="1886946"/>
            <a:ext cx="2215286" cy="307777"/>
          </a:xfrm>
          <a:prstGeom prst="rect">
            <a:avLst/>
          </a:prstGeom>
          <a:noFill/>
        </p:spPr>
        <p:txBody>
          <a:bodyPr wrap="none" rtlCol="0">
            <a:spAutoFit/>
          </a:bodyPr>
          <a:lstStyle/>
          <a:p>
            <a:r>
              <a:rPr lang="en-US" sz="1400" dirty="0"/>
              <a:t>Steady State Tri State Buffer</a:t>
            </a:r>
          </a:p>
        </p:txBody>
      </p:sp>
      <p:sp>
        <p:nvSpPr>
          <p:cNvPr id="22" name="TextBox 21">
            <a:extLst>
              <a:ext uri="{FF2B5EF4-FFF2-40B4-BE49-F238E27FC236}">
                <a16:creationId xmlns:a16="http://schemas.microsoft.com/office/drawing/2014/main" xmlns="" id="{A2B850BB-3B1F-4C07-A1E7-A9188A36C644}"/>
              </a:ext>
            </a:extLst>
          </p:cNvPr>
          <p:cNvSpPr txBox="1"/>
          <p:nvPr/>
        </p:nvSpPr>
        <p:spPr>
          <a:xfrm>
            <a:off x="9503158" y="6023354"/>
            <a:ext cx="2215286" cy="523220"/>
          </a:xfrm>
          <a:prstGeom prst="rect">
            <a:avLst/>
          </a:prstGeom>
          <a:noFill/>
        </p:spPr>
        <p:txBody>
          <a:bodyPr wrap="none" rtlCol="0">
            <a:spAutoFit/>
          </a:bodyPr>
          <a:lstStyle/>
          <a:p>
            <a:r>
              <a:rPr lang="en-US" sz="1400" dirty="0"/>
              <a:t>Steady State Tri State Buffer</a:t>
            </a:r>
          </a:p>
          <a:p>
            <a:endParaRPr lang="en-US" sz="1400" dirty="0"/>
          </a:p>
        </p:txBody>
      </p:sp>
      <p:cxnSp>
        <p:nvCxnSpPr>
          <p:cNvPr id="23" name="Connector: Curved 22">
            <a:extLst>
              <a:ext uri="{FF2B5EF4-FFF2-40B4-BE49-F238E27FC236}">
                <a16:creationId xmlns:a16="http://schemas.microsoft.com/office/drawing/2014/main" xmlns="" id="{2D9A1DD8-0D63-4B38-82EB-8A5185F89A91}"/>
              </a:ext>
            </a:extLst>
          </p:cNvPr>
          <p:cNvCxnSpPr>
            <a:endCxn id="22" idx="1"/>
          </p:cNvCxnSpPr>
          <p:nvPr/>
        </p:nvCxnSpPr>
        <p:spPr>
          <a:xfrm>
            <a:off x="6463188" y="6023354"/>
            <a:ext cx="3039970" cy="261610"/>
          </a:xfrm>
          <a:prstGeom prst="curvedConnector3">
            <a:avLst>
              <a:gd name="adj1" fmla="val -23236"/>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B35CBEDF-C068-4976-9BFD-DBE850929395}"/>
              </a:ext>
            </a:extLst>
          </p:cNvPr>
          <p:cNvSpPr txBox="1"/>
          <p:nvPr/>
        </p:nvSpPr>
        <p:spPr>
          <a:xfrm>
            <a:off x="265043" y="2194723"/>
            <a:ext cx="1847301" cy="523220"/>
          </a:xfrm>
          <a:prstGeom prst="rect">
            <a:avLst/>
          </a:prstGeom>
          <a:noFill/>
        </p:spPr>
        <p:txBody>
          <a:bodyPr wrap="none" rtlCol="0">
            <a:spAutoFit/>
          </a:bodyPr>
          <a:lstStyle/>
          <a:p>
            <a:r>
              <a:rPr lang="en-US" sz="1400" dirty="0"/>
              <a:t>Startup Tri State Buffer</a:t>
            </a:r>
          </a:p>
          <a:p>
            <a:endParaRPr lang="en-US" sz="1400" dirty="0"/>
          </a:p>
        </p:txBody>
      </p:sp>
      <p:sp>
        <p:nvSpPr>
          <p:cNvPr id="25" name="TextBox 24">
            <a:extLst>
              <a:ext uri="{FF2B5EF4-FFF2-40B4-BE49-F238E27FC236}">
                <a16:creationId xmlns:a16="http://schemas.microsoft.com/office/drawing/2014/main" xmlns="" id="{6096F726-A1F4-495D-AF54-D191FB9E7825}"/>
              </a:ext>
            </a:extLst>
          </p:cNvPr>
          <p:cNvSpPr txBox="1"/>
          <p:nvPr/>
        </p:nvSpPr>
        <p:spPr>
          <a:xfrm>
            <a:off x="265043" y="5695027"/>
            <a:ext cx="1847301" cy="738664"/>
          </a:xfrm>
          <a:prstGeom prst="rect">
            <a:avLst/>
          </a:prstGeom>
          <a:noFill/>
        </p:spPr>
        <p:txBody>
          <a:bodyPr wrap="none" rtlCol="0">
            <a:spAutoFit/>
          </a:bodyPr>
          <a:lstStyle/>
          <a:p>
            <a:r>
              <a:rPr lang="en-US" sz="1400" dirty="0"/>
              <a:t>Startup Tri State Buffer</a:t>
            </a:r>
          </a:p>
          <a:p>
            <a:endParaRPr lang="en-US" sz="1400" dirty="0"/>
          </a:p>
          <a:p>
            <a:endParaRPr lang="en-US" sz="1400" dirty="0"/>
          </a:p>
        </p:txBody>
      </p:sp>
      <p:cxnSp>
        <p:nvCxnSpPr>
          <p:cNvPr id="26" name="Connector: Curved 25">
            <a:extLst>
              <a:ext uri="{FF2B5EF4-FFF2-40B4-BE49-F238E27FC236}">
                <a16:creationId xmlns:a16="http://schemas.microsoft.com/office/drawing/2014/main" xmlns="" id="{572B7B1D-0C95-4E4B-B37C-C7E19B598FCE}"/>
              </a:ext>
            </a:extLst>
          </p:cNvPr>
          <p:cNvCxnSpPr>
            <a:stCxn id="24" idx="3"/>
          </p:cNvCxnSpPr>
          <p:nvPr/>
        </p:nvCxnSpPr>
        <p:spPr>
          <a:xfrm flipV="1">
            <a:off x="2112344" y="2194723"/>
            <a:ext cx="2216972" cy="261610"/>
          </a:xfrm>
          <a:prstGeom prst="curvedConnector3">
            <a:avLst>
              <a:gd name="adj1" fmla="val 338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xmlns="" id="{AC1F79B4-8B0E-491A-B5A0-5B9B96C94B40}"/>
              </a:ext>
            </a:extLst>
          </p:cNvPr>
          <p:cNvCxnSpPr>
            <a:cxnSpLocks/>
            <a:stCxn id="25" idx="3"/>
          </p:cNvCxnSpPr>
          <p:nvPr/>
        </p:nvCxnSpPr>
        <p:spPr>
          <a:xfrm>
            <a:off x="2112344" y="6064359"/>
            <a:ext cx="2107913" cy="22060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A1D11E1F-1BA6-4F13-AF2A-FCA2E54B156B}"/>
              </a:ext>
            </a:extLst>
          </p:cNvPr>
          <p:cNvSpPr txBox="1"/>
          <p:nvPr/>
        </p:nvSpPr>
        <p:spPr>
          <a:xfrm>
            <a:off x="7869977" y="3962674"/>
            <a:ext cx="276038" cy="307777"/>
          </a:xfrm>
          <a:prstGeom prst="rect">
            <a:avLst/>
          </a:prstGeom>
          <a:noFill/>
        </p:spPr>
        <p:txBody>
          <a:bodyPr wrap="none" rtlCol="0">
            <a:spAutoFit/>
          </a:bodyPr>
          <a:lstStyle/>
          <a:p>
            <a:r>
              <a:rPr lang="en-US" sz="1400" dirty="0"/>
              <a:t>0</a:t>
            </a:r>
          </a:p>
        </p:txBody>
      </p:sp>
      <p:sp>
        <p:nvSpPr>
          <p:cNvPr id="30" name="TextBox 29">
            <a:extLst>
              <a:ext uri="{FF2B5EF4-FFF2-40B4-BE49-F238E27FC236}">
                <a16:creationId xmlns:a16="http://schemas.microsoft.com/office/drawing/2014/main" xmlns="" id="{3FA6029D-70B8-40EF-8A73-422AEAB8C51A}"/>
              </a:ext>
            </a:extLst>
          </p:cNvPr>
          <p:cNvSpPr txBox="1"/>
          <p:nvPr/>
        </p:nvSpPr>
        <p:spPr>
          <a:xfrm>
            <a:off x="6992644" y="3799053"/>
            <a:ext cx="276038" cy="307777"/>
          </a:xfrm>
          <a:prstGeom prst="rect">
            <a:avLst/>
          </a:prstGeom>
          <a:noFill/>
        </p:spPr>
        <p:txBody>
          <a:bodyPr wrap="none" rtlCol="0">
            <a:spAutoFit/>
          </a:bodyPr>
          <a:lstStyle/>
          <a:p>
            <a:r>
              <a:rPr lang="en-US" sz="1400" dirty="0"/>
              <a:t>0</a:t>
            </a:r>
          </a:p>
        </p:txBody>
      </p:sp>
      <p:sp>
        <p:nvSpPr>
          <p:cNvPr id="31" name="TextBox 30">
            <a:extLst>
              <a:ext uri="{FF2B5EF4-FFF2-40B4-BE49-F238E27FC236}">
                <a16:creationId xmlns:a16="http://schemas.microsoft.com/office/drawing/2014/main" xmlns="" id="{AFE62FD8-B754-4A36-9653-EE84063CD345}"/>
              </a:ext>
            </a:extLst>
          </p:cNvPr>
          <p:cNvSpPr txBox="1"/>
          <p:nvPr/>
        </p:nvSpPr>
        <p:spPr>
          <a:xfrm>
            <a:off x="7082970" y="4804012"/>
            <a:ext cx="276038" cy="307777"/>
          </a:xfrm>
          <a:prstGeom prst="rect">
            <a:avLst/>
          </a:prstGeom>
          <a:noFill/>
        </p:spPr>
        <p:txBody>
          <a:bodyPr wrap="none" rtlCol="0">
            <a:spAutoFit/>
          </a:bodyPr>
          <a:lstStyle/>
          <a:p>
            <a:r>
              <a:rPr lang="en-US" sz="1400" dirty="0"/>
              <a:t>0</a:t>
            </a:r>
          </a:p>
        </p:txBody>
      </p:sp>
      <p:sp>
        <p:nvSpPr>
          <p:cNvPr id="32" name="TextBox 31">
            <a:extLst>
              <a:ext uri="{FF2B5EF4-FFF2-40B4-BE49-F238E27FC236}">
                <a16:creationId xmlns:a16="http://schemas.microsoft.com/office/drawing/2014/main" xmlns="" id="{C2EC8D1D-C592-430C-A51E-58E5EC3972B0}"/>
              </a:ext>
            </a:extLst>
          </p:cNvPr>
          <p:cNvSpPr txBox="1"/>
          <p:nvPr/>
        </p:nvSpPr>
        <p:spPr>
          <a:xfrm>
            <a:off x="5345001" y="3954799"/>
            <a:ext cx="276038" cy="307777"/>
          </a:xfrm>
          <a:prstGeom prst="rect">
            <a:avLst/>
          </a:prstGeom>
          <a:noFill/>
        </p:spPr>
        <p:txBody>
          <a:bodyPr wrap="none" rtlCol="0">
            <a:spAutoFit/>
          </a:bodyPr>
          <a:lstStyle/>
          <a:p>
            <a:r>
              <a:rPr lang="en-US" sz="1400" dirty="0"/>
              <a:t>1</a:t>
            </a:r>
          </a:p>
        </p:txBody>
      </p:sp>
      <p:sp>
        <p:nvSpPr>
          <p:cNvPr id="33" name="TextBox 32">
            <a:extLst>
              <a:ext uri="{FF2B5EF4-FFF2-40B4-BE49-F238E27FC236}">
                <a16:creationId xmlns:a16="http://schemas.microsoft.com/office/drawing/2014/main" xmlns="" id="{7C3B5028-3E80-42F9-9747-559FE757B652}"/>
              </a:ext>
            </a:extLst>
          </p:cNvPr>
          <p:cNvSpPr txBox="1"/>
          <p:nvPr/>
        </p:nvSpPr>
        <p:spPr>
          <a:xfrm>
            <a:off x="4387024" y="4804012"/>
            <a:ext cx="276038" cy="307777"/>
          </a:xfrm>
          <a:prstGeom prst="rect">
            <a:avLst/>
          </a:prstGeom>
          <a:noFill/>
        </p:spPr>
        <p:txBody>
          <a:bodyPr wrap="none" rtlCol="0">
            <a:spAutoFit/>
          </a:bodyPr>
          <a:lstStyle/>
          <a:p>
            <a:r>
              <a:rPr lang="en-US" sz="1400" dirty="0"/>
              <a:t>1</a:t>
            </a:r>
          </a:p>
        </p:txBody>
      </p:sp>
      <p:sp>
        <p:nvSpPr>
          <p:cNvPr id="34" name="TextBox 33">
            <a:extLst>
              <a:ext uri="{FF2B5EF4-FFF2-40B4-BE49-F238E27FC236}">
                <a16:creationId xmlns:a16="http://schemas.microsoft.com/office/drawing/2014/main" xmlns="" id="{DCB7556E-7BCE-4C6E-A2C9-FEE82BAA4D5F}"/>
              </a:ext>
            </a:extLst>
          </p:cNvPr>
          <p:cNvSpPr txBox="1"/>
          <p:nvPr/>
        </p:nvSpPr>
        <p:spPr>
          <a:xfrm>
            <a:off x="4379435" y="3303407"/>
            <a:ext cx="276038" cy="307777"/>
          </a:xfrm>
          <a:prstGeom prst="rect">
            <a:avLst/>
          </a:prstGeom>
          <a:noFill/>
        </p:spPr>
        <p:txBody>
          <a:bodyPr wrap="none" rtlCol="0">
            <a:spAutoFit/>
          </a:bodyPr>
          <a:lstStyle/>
          <a:p>
            <a:r>
              <a:rPr lang="en-US" sz="1400" dirty="0"/>
              <a:t>1</a:t>
            </a:r>
          </a:p>
        </p:txBody>
      </p:sp>
      <p:cxnSp>
        <p:nvCxnSpPr>
          <p:cNvPr id="44" name="Straight Connector 43">
            <a:extLst>
              <a:ext uri="{FF2B5EF4-FFF2-40B4-BE49-F238E27FC236}">
                <a16:creationId xmlns:a16="http://schemas.microsoft.com/office/drawing/2014/main" xmlns="" id="{617EDC4B-AEEF-42D5-AEFA-47B43B6E7F8C}"/>
              </a:ext>
            </a:extLst>
          </p:cNvPr>
          <p:cNvCxnSpPr/>
          <p:nvPr/>
        </p:nvCxnSpPr>
        <p:spPr>
          <a:xfrm>
            <a:off x="5830956" y="2040834"/>
            <a:ext cx="0" cy="89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952B916E-D90A-4260-BF6D-822FED88E51A}"/>
              </a:ext>
            </a:extLst>
          </p:cNvPr>
          <p:cNvCxnSpPr/>
          <p:nvPr/>
        </p:nvCxnSpPr>
        <p:spPr>
          <a:xfrm>
            <a:off x="5850805" y="54979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6220815B-AFCB-4FC6-B310-BFD408E8FACB}"/>
              </a:ext>
            </a:extLst>
          </p:cNvPr>
          <p:cNvCxnSpPr/>
          <p:nvPr/>
        </p:nvCxnSpPr>
        <p:spPr>
          <a:xfrm flipV="1">
            <a:off x="5764695" y="5477778"/>
            <a:ext cx="0" cy="955913"/>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xmlns="" id="{8EBBE5D8-A394-41BF-BD84-7B587669B317}"/>
              </a:ext>
            </a:extLst>
          </p:cNvPr>
          <p:cNvSpPr txBox="1"/>
          <p:nvPr/>
        </p:nvSpPr>
        <p:spPr>
          <a:xfrm>
            <a:off x="4990356" y="3002472"/>
            <a:ext cx="999441" cy="307777"/>
          </a:xfrm>
          <a:prstGeom prst="rect">
            <a:avLst/>
          </a:prstGeom>
          <a:noFill/>
        </p:spPr>
        <p:txBody>
          <a:bodyPr wrap="none" rtlCol="0">
            <a:spAutoFit/>
          </a:bodyPr>
          <a:lstStyle/>
          <a:p>
            <a:r>
              <a:rPr lang="en-US" sz="1400" dirty="0"/>
              <a:t>Vph1,SUBC</a:t>
            </a:r>
          </a:p>
        </p:txBody>
      </p:sp>
      <p:sp>
        <p:nvSpPr>
          <p:cNvPr id="58" name="TextBox 57">
            <a:extLst>
              <a:ext uri="{FF2B5EF4-FFF2-40B4-BE49-F238E27FC236}">
                <a16:creationId xmlns:a16="http://schemas.microsoft.com/office/drawing/2014/main" xmlns="" id="{86B50F87-01B3-4AC1-B668-4A3263277D4C}"/>
              </a:ext>
            </a:extLst>
          </p:cNvPr>
          <p:cNvSpPr txBox="1"/>
          <p:nvPr/>
        </p:nvSpPr>
        <p:spPr>
          <a:xfrm>
            <a:off x="4891758" y="5060934"/>
            <a:ext cx="999441" cy="523220"/>
          </a:xfrm>
          <a:prstGeom prst="rect">
            <a:avLst/>
          </a:prstGeom>
          <a:noFill/>
        </p:spPr>
        <p:txBody>
          <a:bodyPr wrap="none" rtlCol="0">
            <a:spAutoFit/>
          </a:bodyPr>
          <a:lstStyle/>
          <a:p>
            <a:r>
              <a:rPr lang="en-US" sz="1400" dirty="0"/>
              <a:t>Vph2,SUBC</a:t>
            </a:r>
          </a:p>
          <a:p>
            <a:endParaRPr lang="en-US" sz="1400" dirty="0"/>
          </a:p>
        </p:txBody>
      </p:sp>
      <p:sp>
        <p:nvSpPr>
          <p:cNvPr id="59" name="TextBox 58">
            <a:extLst>
              <a:ext uri="{FF2B5EF4-FFF2-40B4-BE49-F238E27FC236}">
                <a16:creationId xmlns:a16="http://schemas.microsoft.com/office/drawing/2014/main" xmlns="" id="{854248D9-3056-4AF9-BDD7-CBA981C7B42B}"/>
              </a:ext>
            </a:extLst>
          </p:cNvPr>
          <p:cNvSpPr txBox="1"/>
          <p:nvPr/>
        </p:nvSpPr>
        <p:spPr>
          <a:xfrm>
            <a:off x="9423386" y="3718311"/>
            <a:ext cx="1782162" cy="738664"/>
          </a:xfrm>
          <a:prstGeom prst="rect">
            <a:avLst/>
          </a:prstGeom>
          <a:noFill/>
        </p:spPr>
        <p:txBody>
          <a:bodyPr wrap="square" rtlCol="0">
            <a:spAutoFit/>
          </a:bodyPr>
          <a:lstStyle/>
          <a:p>
            <a:r>
              <a:rPr lang="en-US" sz="1400" dirty="0"/>
              <a:t>In this case,</a:t>
            </a:r>
          </a:p>
          <a:p>
            <a:r>
              <a:rPr lang="en-US" sz="1400" dirty="0"/>
              <a:t>SUBC Tristate buffer</a:t>
            </a:r>
          </a:p>
          <a:p>
            <a:r>
              <a:rPr lang="en-US" sz="1400" dirty="0"/>
              <a:t>won’t work</a:t>
            </a:r>
          </a:p>
        </p:txBody>
      </p:sp>
      <p:sp>
        <p:nvSpPr>
          <p:cNvPr id="61" name="TextBox 60">
            <a:extLst>
              <a:ext uri="{FF2B5EF4-FFF2-40B4-BE49-F238E27FC236}">
                <a16:creationId xmlns:a16="http://schemas.microsoft.com/office/drawing/2014/main" xmlns="" id="{A3C9C392-E69A-4E9C-BDB4-823B06BE5E6F}"/>
              </a:ext>
            </a:extLst>
          </p:cNvPr>
          <p:cNvSpPr txBox="1"/>
          <p:nvPr/>
        </p:nvSpPr>
        <p:spPr>
          <a:xfrm>
            <a:off x="29656" y="3762228"/>
            <a:ext cx="3214998" cy="954107"/>
          </a:xfrm>
          <a:prstGeom prst="rect">
            <a:avLst/>
          </a:prstGeom>
          <a:noFill/>
        </p:spPr>
        <p:txBody>
          <a:bodyPr wrap="square" rtlCol="0">
            <a:spAutoFit/>
          </a:bodyPr>
          <a:lstStyle/>
          <a:p>
            <a:pPr algn="just"/>
            <a:r>
              <a:rPr lang="en-US" sz="1400" dirty="0"/>
              <a:t>In this case, SUBC Tristate buffer will  provide clock phase to SSBC, that will drive its circuit. </a:t>
            </a:r>
          </a:p>
          <a:p>
            <a:endParaRPr lang="en-US" sz="1400" dirty="0"/>
          </a:p>
        </p:txBody>
      </p:sp>
      <p:cxnSp>
        <p:nvCxnSpPr>
          <p:cNvPr id="3" name="Straight Connector 2">
            <a:extLst>
              <a:ext uri="{FF2B5EF4-FFF2-40B4-BE49-F238E27FC236}">
                <a16:creationId xmlns:a16="http://schemas.microsoft.com/office/drawing/2014/main" xmlns="" id="{291B15FA-BD53-401F-92E8-33254F63DEFA}"/>
              </a:ext>
            </a:extLst>
          </p:cNvPr>
          <p:cNvCxnSpPr/>
          <p:nvPr/>
        </p:nvCxnSpPr>
        <p:spPr>
          <a:xfrm>
            <a:off x="6096000" y="1921565"/>
            <a:ext cx="2242771" cy="2041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CA34ECA9-BB98-4FD4-93D5-34EA04CCB8C5}"/>
              </a:ext>
            </a:extLst>
          </p:cNvPr>
          <p:cNvCxnSpPr/>
          <p:nvPr/>
        </p:nvCxnSpPr>
        <p:spPr>
          <a:xfrm flipH="1">
            <a:off x="6132398" y="1847770"/>
            <a:ext cx="2031126" cy="2288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6655203E-E39E-4579-918C-36A0284FBBAB}"/>
              </a:ext>
            </a:extLst>
          </p:cNvPr>
          <p:cNvCxnSpPr/>
          <p:nvPr/>
        </p:nvCxnSpPr>
        <p:spPr>
          <a:xfrm>
            <a:off x="6214648" y="4456975"/>
            <a:ext cx="2379612" cy="1697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337E711-2F22-4F10-A41B-A48B4D7675A9}"/>
              </a:ext>
            </a:extLst>
          </p:cNvPr>
          <p:cNvCxnSpPr/>
          <p:nvPr/>
        </p:nvCxnSpPr>
        <p:spPr>
          <a:xfrm flipH="1">
            <a:off x="6311977" y="4423948"/>
            <a:ext cx="1810769" cy="1912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xmlns="" id="{CDC54375-E938-4ACF-BA7E-58453291D4CE}"/>
              </a:ext>
            </a:extLst>
          </p:cNvPr>
          <p:cNvCxnSpPr/>
          <p:nvPr/>
        </p:nvCxnSpPr>
        <p:spPr>
          <a:xfrm rot="16200000" flipH="1">
            <a:off x="4911270" y="5819651"/>
            <a:ext cx="998025" cy="455820"/>
          </a:xfrm>
          <a:prstGeom prst="curvedConnector3">
            <a:avLst>
              <a:gd name="adj1" fmla="val -309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xmlns="" id="{BE747D85-309D-488F-99A0-780F8125281A}"/>
              </a:ext>
            </a:extLst>
          </p:cNvPr>
          <p:cNvCxnSpPr/>
          <p:nvPr/>
        </p:nvCxnSpPr>
        <p:spPr>
          <a:xfrm rot="5400000" flipH="1" flipV="1">
            <a:off x="5016089" y="2095238"/>
            <a:ext cx="950611" cy="560898"/>
          </a:xfrm>
          <a:prstGeom prst="curvedConnector3">
            <a:avLst>
              <a:gd name="adj1" fmla="val -47586"/>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ight Brace 55">
            <a:extLst>
              <a:ext uri="{FF2B5EF4-FFF2-40B4-BE49-F238E27FC236}">
                <a16:creationId xmlns:a16="http://schemas.microsoft.com/office/drawing/2014/main" xmlns="" id="{2FC996E7-200D-457B-922B-279215DB2F2F}"/>
              </a:ext>
            </a:extLst>
          </p:cNvPr>
          <p:cNvSpPr/>
          <p:nvPr/>
        </p:nvSpPr>
        <p:spPr>
          <a:xfrm>
            <a:off x="8743480" y="1886946"/>
            <a:ext cx="544660" cy="44573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317352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F3909-D53C-493F-985D-DE4614F55371}"/>
              </a:ext>
            </a:extLst>
          </p:cNvPr>
          <p:cNvSpPr>
            <a:spLocks noGrp="1"/>
          </p:cNvSpPr>
          <p:nvPr>
            <p:ph type="title"/>
          </p:nvPr>
        </p:nvSpPr>
        <p:spPr/>
        <p:txBody>
          <a:bodyPr/>
          <a:lstStyle/>
          <a:p>
            <a:pPr algn="ctr"/>
            <a:r>
              <a:rPr lang="en-US" dirty="0"/>
              <a:t>Potential Applications of our work</a:t>
            </a:r>
          </a:p>
        </p:txBody>
      </p:sp>
      <p:pic>
        <p:nvPicPr>
          <p:cNvPr id="8" name="Content Placeholder 7">
            <a:extLst>
              <a:ext uri="{FF2B5EF4-FFF2-40B4-BE49-F238E27FC236}">
                <a16:creationId xmlns:a16="http://schemas.microsoft.com/office/drawing/2014/main" xmlns="" id="{5029698A-FEFE-47C2-9B8A-5B590FC07F8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8200" y="1998679"/>
            <a:ext cx="10515600" cy="2445729"/>
          </a:xfrm>
        </p:spPr>
      </p:pic>
    </p:spTree>
    <p:extLst>
      <p:ext uri="{BB962C8B-B14F-4D97-AF65-F5344CB8AC3E}">
        <p14:creationId xmlns:p14="http://schemas.microsoft.com/office/powerpoint/2010/main" xmlns="" val="4117168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4A8E76-A89B-464F-80A2-E3AF5A2FD66C}"/>
              </a:ext>
            </a:extLst>
          </p:cNvPr>
          <p:cNvSpPr>
            <a:spLocks noGrp="1"/>
          </p:cNvSpPr>
          <p:nvPr>
            <p:ph type="title"/>
          </p:nvPr>
        </p:nvSpPr>
        <p:spPr/>
        <p:txBody>
          <a:bodyPr/>
          <a:lstStyle/>
          <a:p>
            <a:pPr algn="ctr"/>
            <a:r>
              <a:rPr lang="en-US" dirty="0"/>
              <a:t>THERMOELECTRIC GENERATOR FOR BIOMEDICAL IMPLANT</a:t>
            </a:r>
          </a:p>
        </p:txBody>
      </p:sp>
      <p:sp>
        <p:nvSpPr>
          <p:cNvPr id="3" name="Content Placeholder 2">
            <a:extLst>
              <a:ext uri="{FF2B5EF4-FFF2-40B4-BE49-F238E27FC236}">
                <a16:creationId xmlns:a16="http://schemas.microsoft.com/office/drawing/2014/main" xmlns="" id="{217D1344-9018-4D40-813B-79487EF550C0}"/>
              </a:ext>
            </a:extLst>
          </p:cNvPr>
          <p:cNvSpPr>
            <a:spLocks noGrp="1"/>
          </p:cNvSpPr>
          <p:nvPr>
            <p:ph idx="1"/>
          </p:nvPr>
        </p:nvSpPr>
        <p:spPr>
          <a:xfrm>
            <a:off x="838200" y="1825625"/>
            <a:ext cx="10515600" cy="4351338"/>
          </a:xfrm>
        </p:spPr>
        <p:txBody>
          <a:bodyPr>
            <a:normAutofit/>
          </a:bodyPr>
          <a:lstStyle/>
          <a:p>
            <a:r>
              <a:rPr lang="en-US" dirty="0"/>
              <a:t>Convert thermal energy into electricity</a:t>
            </a:r>
          </a:p>
          <a:p>
            <a:pPr marL="0" indent="0">
              <a:buNone/>
            </a:pPr>
            <a:endParaRPr lang="en-US" dirty="0"/>
          </a:p>
          <a:p>
            <a:pPr marL="0" indent="0">
              <a:buNone/>
            </a:pPr>
            <a:r>
              <a:rPr lang="en-US" dirty="0"/>
              <a:t> </a:t>
            </a:r>
          </a:p>
          <a:p>
            <a:endParaRPr lang="en-US" dirty="0"/>
          </a:p>
          <a:p>
            <a:endParaRPr lang="en-US" dirty="0"/>
          </a:p>
        </p:txBody>
      </p:sp>
      <p:pic>
        <p:nvPicPr>
          <p:cNvPr id="4" name="Picture 3">
            <a:extLst>
              <a:ext uri="{FF2B5EF4-FFF2-40B4-BE49-F238E27FC236}">
                <a16:creationId xmlns:a16="http://schemas.microsoft.com/office/drawing/2014/main" xmlns="" id="{E86A1A5C-32B1-447A-A58D-09C0A1F9552F}"/>
              </a:ext>
            </a:extLst>
          </p:cNvPr>
          <p:cNvPicPr>
            <a:picLocks noChangeAspect="1"/>
          </p:cNvPicPr>
          <p:nvPr/>
        </p:nvPicPr>
        <p:blipFill>
          <a:blip r:embed="rId2"/>
          <a:stretch>
            <a:fillRect/>
          </a:stretch>
        </p:blipFill>
        <p:spPr>
          <a:xfrm>
            <a:off x="4113027" y="2411824"/>
            <a:ext cx="3223438" cy="3765139"/>
          </a:xfrm>
          <a:prstGeom prst="rect">
            <a:avLst/>
          </a:prstGeom>
        </p:spPr>
      </p:pic>
      <p:sp>
        <p:nvSpPr>
          <p:cNvPr id="13" name="TextBox 12">
            <a:extLst>
              <a:ext uri="{FF2B5EF4-FFF2-40B4-BE49-F238E27FC236}">
                <a16:creationId xmlns:a16="http://schemas.microsoft.com/office/drawing/2014/main" xmlns="" id="{6E9D8C29-3C1A-4586-842D-0CAEE3DCA03A}"/>
              </a:ext>
            </a:extLst>
          </p:cNvPr>
          <p:cNvSpPr txBox="1"/>
          <p:nvPr/>
        </p:nvSpPr>
        <p:spPr>
          <a:xfrm>
            <a:off x="3551275" y="6311900"/>
            <a:ext cx="4763386" cy="369332"/>
          </a:xfrm>
          <a:prstGeom prst="rect">
            <a:avLst/>
          </a:prstGeom>
          <a:noFill/>
        </p:spPr>
        <p:txBody>
          <a:bodyPr wrap="square" rtlCol="0">
            <a:spAutoFit/>
          </a:bodyPr>
          <a:lstStyle/>
          <a:p>
            <a:r>
              <a:rPr lang="en-US" dirty="0"/>
              <a:t>Fig 2.1 Typical simplest thermoelectric generator</a:t>
            </a:r>
          </a:p>
        </p:txBody>
      </p:sp>
      <p:sp>
        <p:nvSpPr>
          <p:cNvPr id="14" name="TextBox 13">
            <a:extLst>
              <a:ext uri="{FF2B5EF4-FFF2-40B4-BE49-F238E27FC236}">
                <a16:creationId xmlns:a16="http://schemas.microsoft.com/office/drawing/2014/main" xmlns="" id="{BAE654BF-53A8-434A-8CF7-7780FA341EA4}"/>
              </a:ext>
            </a:extLst>
          </p:cNvPr>
          <p:cNvSpPr txBox="1"/>
          <p:nvPr/>
        </p:nvSpPr>
        <p:spPr>
          <a:xfrm>
            <a:off x="7176090" y="4109727"/>
            <a:ext cx="1446028" cy="369332"/>
          </a:xfrm>
          <a:prstGeom prst="rect">
            <a:avLst/>
          </a:prstGeom>
          <a:noFill/>
        </p:spPr>
        <p:txBody>
          <a:bodyPr wrap="square" rtlCol="0">
            <a:spAutoFit/>
          </a:bodyPr>
          <a:lstStyle/>
          <a:p>
            <a:r>
              <a:rPr lang="en-US" dirty="0"/>
              <a:t>p-Type</a:t>
            </a:r>
          </a:p>
        </p:txBody>
      </p:sp>
      <p:sp>
        <p:nvSpPr>
          <p:cNvPr id="15" name="TextBox 14">
            <a:extLst>
              <a:ext uri="{FF2B5EF4-FFF2-40B4-BE49-F238E27FC236}">
                <a16:creationId xmlns:a16="http://schemas.microsoft.com/office/drawing/2014/main" xmlns="" id="{66FF05C7-BEAE-4B83-8D88-0584F25B185E}"/>
              </a:ext>
            </a:extLst>
          </p:cNvPr>
          <p:cNvSpPr txBox="1"/>
          <p:nvPr/>
        </p:nvSpPr>
        <p:spPr>
          <a:xfrm>
            <a:off x="3400646" y="3631962"/>
            <a:ext cx="1424761" cy="369332"/>
          </a:xfrm>
          <a:prstGeom prst="rect">
            <a:avLst/>
          </a:prstGeom>
          <a:noFill/>
        </p:spPr>
        <p:txBody>
          <a:bodyPr wrap="square" rtlCol="0">
            <a:spAutoFit/>
          </a:bodyPr>
          <a:lstStyle/>
          <a:p>
            <a:r>
              <a:rPr lang="en-US" dirty="0"/>
              <a:t>n-Type</a:t>
            </a:r>
          </a:p>
        </p:txBody>
      </p:sp>
      <p:sp>
        <p:nvSpPr>
          <p:cNvPr id="16" name="TextBox 15">
            <a:extLst>
              <a:ext uri="{FF2B5EF4-FFF2-40B4-BE49-F238E27FC236}">
                <a16:creationId xmlns:a16="http://schemas.microsoft.com/office/drawing/2014/main" xmlns="" id="{D733807D-2D03-40DB-B3DC-1A75C94D564B}"/>
              </a:ext>
            </a:extLst>
          </p:cNvPr>
          <p:cNvSpPr txBox="1"/>
          <p:nvPr/>
        </p:nvSpPr>
        <p:spPr>
          <a:xfrm>
            <a:off x="5783226" y="2413678"/>
            <a:ext cx="2115878" cy="369332"/>
          </a:xfrm>
          <a:prstGeom prst="rect">
            <a:avLst/>
          </a:prstGeom>
          <a:noFill/>
        </p:spPr>
        <p:txBody>
          <a:bodyPr wrap="square" rtlCol="0">
            <a:spAutoFit/>
          </a:bodyPr>
          <a:lstStyle/>
          <a:p>
            <a:r>
              <a:rPr lang="en-US" dirty="0"/>
              <a:t>Heat Input</a:t>
            </a:r>
          </a:p>
        </p:txBody>
      </p:sp>
      <p:sp>
        <p:nvSpPr>
          <p:cNvPr id="17" name="TextBox 16">
            <a:extLst>
              <a:ext uri="{FF2B5EF4-FFF2-40B4-BE49-F238E27FC236}">
                <a16:creationId xmlns:a16="http://schemas.microsoft.com/office/drawing/2014/main" xmlns="" id="{38985DCB-67C8-432F-989C-3D558410C8FF}"/>
              </a:ext>
            </a:extLst>
          </p:cNvPr>
          <p:cNvSpPr txBox="1"/>
          <p:nvPr/>
        </p:nvSpPr>
        <p:spPr>
          <a:xfrm>
            <a:off x="4997431" y="4635795"/>
            <a:ext cx="1454629" cy="646331"/>
          </a:xfrm>
          <a:prstGeom prst="rect">
            <a:avLst/>
          </a:prstGeom>
          <a:noFill/>
        </p:spPr>
        <p:txBody>
          <a:bodyPr wrap="none" rtlCol="0">
            <a:spAutoFit/>
          </a:bodyPr>
          <a:lstStyle/>
          <a:p>
            <a:r>
              <a:rPr lang="en-US" dirty="0"/>
              <a:t>Heat rejected</a:t>
            </a:r>
          </a:p>
          <a:p>
            <a:endParaRPr lang="en-US" dirty="0"/>
          </a:p>
        </p:txBody>
      </p:sp>
    </p:spTree>
    <p:extLst>
      <p:ext uri="{BB962C8B-B14F-4D97-AF65-F5344CB8AC3E}">
        <p14:creationId xmlns:p14="http://schemas.microsoft.com/office/powerpoint/2010/main" xmlns="" val="361735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6AB05-27B4-4276-BE7B-7E02CCAD492C}"/>
              </a:ext>
            </a:extLst>
          </p:cNvPr>
          <p:cNvSpPr>
            <a:spLocks noGrp="1"/>
          </p:cNvSpPr>
          <p:nvPr>
            <p:ph type="title"/>
          </p:nvPr>
        </p:nvSpPr>
        <p:spPr/>
        <p:txBody>
          <a:bodyPr/>
          <a:lstStyle/>
          <a:p>
            <a:r>
              <a:rPr lang="en-US" dirty="0" err="1"/>
              <a:t>Thermo</a:t>
            </a:r>
            <a:r>
              <a:rPr lang="en-US" dirty="0"/>
              <a:t> Electric Generator</a:t>
            </a:r>
          </a:p>
        </p:txBody>
      </p:sp>
      <p:pic>
        <p:nvPicPr>
          <p:cNvPr id="5" name="Content Placeholder 4">
            <a:extLst>
              <a:ext uri="{FF2B5EF4-FFF2-40B4-BE49-F238E27FC236}">
                <a16:creationId xmlns:a16="http://schemas.microsoft.com/office/drawing/2014/main" xmlns="" id="{11DED5D3-77AA-455A-B099-E89A76D8008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23203" y="2662844"/>
            <a:ext cx="10345594" cy="2676899"/>
          </a:xfrm>
        </p:spPr>
      </p:pic>
      <p:sp>
        <p:nvSpPr>
          <p:cNvPr id="6" name="TextBox 5">
            <a:extLst>
              <a:ext uri="{FF2B5EF4-FFF2-40B4-BE49-F238E27FC236}">
                <a16:creationId xmlns:a16="http://schemas.microsoft.com/office/drawing/2014/main" xmlns="" id="{336A474F-DBA7-4140-A59C-C8B5B9FAEEF4}"/>
              </a:ext>
            </a:extLst>
          </p:cNvPr>
          <p:cNvSpPr txBox="1"/>
          <p:nvPr/>
        </p:nvSpPr>
        <p:spPr>
          <a:xfrm>
            <a:off x="8401878" y="5325608"/>
            <a:ext cx="1979581" cy="307777"/>
          </a:xfrm>
          <a:prstGeom prst="rect">
            <a:avLst/>
          </a:prstGeom>
          <a:noFill/>
        </p:spPr>
        <p:txBody>
          <a:bodyPr wrap="none" rtlCol="0">
            <a:spAutoFit/>
          </a:bodyPr>
          <a:lstStyle/>
          <a:p>
            <a:r>
              <a:rPr lang="en-US" sz="1400" dirty="0"/>
              <a:t>Equivalent Circuit of TEG</a:t>
            </a:r>
          </a:p>
        </p:txBody>
      </p:sp>
      <p:sp>
        <p:nvSpPr>
          <p:cNvPr id="7" name="TextBox 6">
            <a:extLst>
              <a:ext uri="{FF2B5EF4-FFF2-40B4-BE49-F238E27FC236}">
                <a16:creationId xmlns:a16="http://schemas.microsoft.com/office/drawing/2014/main" xmlns="" id="{F3B5F2D5-2B36-4851-BAFD-35AFC6A18938}"/>
              </a:ext>
            </a:extLst>
          </p:cNvPr>
          <p:cNvSpPr txBox="1"/>
          <p:nvPr/>
        </p:nvSpPr>
        <p:spPr>
          <a:xfrm>
            <a:off x="3366052" y="5325607"/>
            <a:ext cx="1012906" cy="307777"/>
          </a:xfrm>
          <a:prstGeom prst="rect">
            <a:avLst/>
          </a:prstGeom>
          <a:noFill/>
        </p:spPr>
        <p:txBody>
          <a:bodyPr wrap="none" rtlCol="0">
            <a:spAutoFit/>
          </a:bodyPr>
          <a:lstStyle/>
          <a:p>
            <a:r>
              <a:rPr lang="en-US" sz="1400" dirty="0"/>
              <a:t>Typical TEG</a:t>
            </a:r>
          </a:p>
        </p:txBody>
      </p:sp>
    </p:spTree>
    <p:extLst>
      <p:ext uri="{BB962C8B-B14F-4D97-AF65-F5344CB8AC3E}">
        <p14:creationId xmlns:p14="http://schemas.microsoft.com/office/powerpoint/2010/main" xmlns="" val="2153853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5DC5FC-8687-4929-9A53-250958521437}"/>
              </a:ext>
            </a:extLst>
          </p:cNvPr>
          <p:cNvSpPr>
            <a:spLocks noGrp="1"/>
          </p:cNvSpPr>
          <p:nvPr>
            <p:ph type="title"/>
          </p:nvPr>
        </p:nvSpPr>
        <p:spPr/>
        <p:txBody>
          <a:bodyPr/>
          <a:lstStyle/>
          <a:p>
            <a:r>
              <a:rPr lang="en-US" dirty="0"/>
              <a:t>Thermoelectric Module</a:t>
            </a:r>
          </a:p>
        </p:txBody>
      </p:sp>
      <p:pic>
        <p:nvPicPr>
          <p:cNvPr id="4" name="Content Placeholder 3">
            <a:extLst>
              <a:ext uri="{FF2B5EF4-FFF2-40B4-BE49-F238E27FC236}">
                <a16:creationId xmlns:a16="http://schemas.microsoft.com/office/drawing/2014/main" xmlns="" id="{34C0F685-4A0F-4F4D-81DE-66C571832AB7}"/>
              </a:ext>
            </a:extLst>
          </p:cNvPr>
          <p:cNvPicPr>
            <a:picLocks noGrp="1" noChangeAspect="1"/>
          </p:cNvPicPr>
          <p:nvPr>
            <p:ph idx="1"/>
          </p:nvPr>
        </p:nvPicPr>
        <p:blipFill>
          <a:blip r:embed="rId2"/>
          <a:stretch>
            <a:fillRect/>
          </a:stretch>
        </p:blipFill>
        <p:spPr>
          <a:xfrm>
            <a:off x="1107907" y="1690688"/>
            <a:ext cx="4988093" cy="4351338"/>
          </a:xfrm>
          <a:prstGeom prst="rect">
            <a:avLst/>
          </a:prstGeom>
        </p:spPr>
      </p:pic>
      <p:sp>
        <p:nvSpPr>
          <p:cNvPr id="6" name="TextBox 5">
            <a:extLst>
              <a:ext uri="{FF2B5EF4-FFF2-40B4-BE49-F238E27FC236}">
                <a16:creationId xmlns:a16="http://schemas.microsoft.com/office/drawing/2014/main" xmlns="" id="{9A067E72-3DC8-4483-9892-C606BF61F693}"/>
              </a:ext>
            </a:extLst>
          </p:cNvPr>
          <p:cNvSpPr txBox="1"/>
          <p:nvPr/>
        </p:nvSpPr>
        <p:spPr>
          <a:xfrm>
            <a:off x="2272882" y="1332100"/>
            <a:ext cx="2658141" cy="307777"/>
          </a:xfrm>
          <a:prstGeom prst="rect">
            <a:avLst/>
          </a:prstGeom>
          <a:noFill/>
        </p:spPr>
        <p:txBody>
          <a:bodyPr wrap="square" rtlCol="0">
            <a:spAutoFit/>
          </a:bodyPr>
          <a:lstStyle/>
          <a:p>
            <a:r>
              <a:rPr lang="en-US" sz="1400" dirty="0"/>
              <a:t>Heat absorbed(cold side)</a:t>
            </a:r>
          </a:p>
        </p:txBody>
      </p:sp>
      <p:sp>
        <p:nvSpPr>
          <p:cNvPr id="7" name="TextBox 6">
            <a:extLst>
              <a:ext uri="{FF2B5EF4-FFF2-40B4-BE49-F238E27FC236}">
                <a16:creationId xmlns:a16="http://schemas.microsoft.com/office/drawing/2014/main" xmlns="" id="{2A2E3ABE-ADE4-4274-9D0B-63B7F374DBA3}"/>
              </a:ext>
            </a:extLst>
          </p:cNvPr>
          <p:cNvSpPr txBox="1"/>
          <p:nvPr/>
        </p:nvSpPr>
        <p:spPr>
          <a:xfrm>
            <a:off x="1325176" y="4626784"/>
            <a:ext cx="2828261" cy="307777"/>
          </a:xfrm>
          <a:prstGeom prst="rect">
            <a:avLst/>
          </a:prstGeom>
          <a:noFill/>
        </p:spPr>
        <p:txBody>
          <a:bodyPr wrap="square" rtlCol="0">
            <a:spAutoFit/>
          </a:bodyPr>
          <a:lstStyle/>
          <a:p>
            <a:r>
              <a:rPr lang="en-US" sz="1400" dirty="0"/>
              <a:t>Electric Insulator(Ceramic)</a:t>
            </a:r>
          </a:p>
        </p:txBody>
      </p:sp>
      <p:sp>
        <p:nvSpPr>
          <p:cNvPr id="8" name="TextBox 7">
            <a:extLst>
              <a:ext uri="{FF2B5EF4-FFF2-40B4-BE49-F238E27FC236}">
                <a16:creationId xmlns:a16="http://schemas.microsoft.com/office/drawing/2014/main" xmlns="" id="{9F961384-8B9B-4063-9FF9-42E1288149C1}"/>
              </a:ext>
            </a:extLst>
          </p:cNvPr>
          <p:cNvSpPr txBox="1"/>
          <p:nvPr/>
        </p:nvSpPr>
        <p:spPr>
          <a:xfrm>
            <a:off x="5415341" y="3768048"/>
            <a:ext cx="1807535" cy="307777"/>
          </a:xfrm>
          <a:prstGeom prst="rect">
            <a:avLst/>
          </a:prstGeom>
          <a:noFill/>
        </p:spPr>
        <p:txBody>
          <a:bodyPr wrap="square" rtlCol="0">
            <a:spAutoFit/>
          </a:bodyPr>
          <a:lstStyle/>
          <a:p>
            <a:r>
              <a:rPr lang="en-US" sz="1400" dirty="0"/>
              <a:t>Positive(+)</a:t>
            </a:r>
          </a:p>
        </p:txBody>
      </p:sp>
      <p:sp>
        <p:nvSpPr>
          <p:cNvPr id="9" name="TextBox 8">
            <a:extLst>
              <a:ext uri="{FF2B5EF4-FFF2-40B4-BE49-F238E27FC236}">
                <a16:creationId xmlns:a16="http://schemas.microsoft.com/office/drawing/2014/main" xmlns="" id="{8925256E-C1EF-4547-B829-0A469CA400D6}"/>
              </a:ext>
            </a:extLst>
          </p:cNvPr>
          <p:cNvSpPr txBox="1"/>
          <p:nvPr/>
        </p:nvSpPr>
        <p:spPr>
          <a:xfrm>
            <a:off x="3906578" y="4788153"/>
            <a:ext cx="2048888" cy="307777"/>
          </a:xfrm>
          <a:prstGeom prst="rect">
            <a:avLst/>
          </a:prstGeom>
          <a:noFill/>
        </p:spPr>
        <p:txBody>
          <a:bodyPr wrap="square" rtlCol="0">
            <a:spAutoFit/>
          </a:bodyPr>
          <a:lstStyle/>
          <a:p>
            <a:r>
              <a:rPr lang="en-US" sz="1400" dirty="0"/>
              <a:t>Negative(-)</a:t>
            </a:r>
          </a:p>
        </p:txBody>
      </p:sp>
      <p:sp>
        <p:nvSpPr>
          <p:cNvPr id="10" name="TextBox 9">
            <a:extLst>
              <a:ext uri="{FF2B5EF4-FFF2-40B4-BE49-F238E27FC236}">
                <a16:creationId xmlns:a16="http://schemas.microsoft.com/office/drawing/2014/main" xmlns="" id="{02B3D1D1-63B5-4CAB-BB72-E4950B7BDB11}"/>
              </a:ext>
            </a:extLst>
          </p:cNvPr>
          <p:cNvSpPr txBox="1"/>
          <p:nvPr/>
        </p:nvSpPr>
        <p:spPr>
          <a:xfrm>
            <a:off x="5326911" y="4752818"/>
            <a:ext cx="3022842" cy="307777"/>
          </a:xfrm>
          <a:prstGeom prst="rect">
            <a:avLst/>
          </a:prstGeom>
          <a:noFill/>
        </p:spPr>
        <p:txBody>
          <a:bodyPr wrap="square" rtlCol="0">
            <a:spAutoFit/>
          </a:bodyPr>
          <a:lstStyle/>
          <a:p>
            <a:r>
              <a:rPr lang="en-US" sz="1400" dirty="0"/>
              <a:t>Electrical Conductor(Copper)</a:t>
            </a:r>
          </a:p>
        </p:txBody>
      </p:sp>
      <p:sp>
        <p:nvSpPr>
          <p:cNvPr id="11" name="TextBox 10">
            <a:extLst>
              <a:ext uri="{FF2B5EF4-FFF2-40B4-BE49-F238E27FC236}">
                <a16:creationId xmlns:a16="http://schemas.microsoft.com/office/drawing/2014/main" xmlns="" id="{B7C4407D-65E9-488E-BC84-BC46E183B854}"/>
              </a:ext>
            </a:extLst>
          </p:cNvPr>
          <p:cNvSpPr txBox="1"/>
          <p:nvPr/>
        </p:nvSpPr>
        <p:spPr>
          <a:xfrm>
            <a:off x="727908" y="3768049"/>
            <a:ext cx="1446028" cy="307777"/>
          </a:xfrm>
          <a:prstGeom prst="rect">
            <a:avLst/>
          </a:prstGeom>
          <a:noFill/>
        </p:spPr>
        <p:txBody>
          <a:bodyPr wrap="square" rtlCol="0">
            <a:spAutoFit/>
          </a:bodyPr>
          <a:lstStyle/>
          <a:p>
            <a:r>
              <a:rPr lang="en-US" sz="1400" dirty="0"/>
              <a:t>P-Type</a:t>
            </a:r>
          </a:p>
        </p:txBody>
      </p:sp>
      <p:sp>
        <p:nvSpPr>
          <p:cNvPr id="12" name="TextBox 11">
            <a:extLst>
              <a:ext uri="{FF2B5EF4-FFF2-40B4-BE49-F238E27FC236}">
                <a16:creationId xmlns:a16="http://schemas.microsoft.com/office/drawing/2014/main" xmlns="" id="{5A8ADAA1-420E-4654-ABC0-D38D0E545F29}"/>
              </a:ext>
            </a:extLst>
          </p:cNvPr>
          <p:cNvSpPr txBox="1"/>
          <p:nvPr/>
        </p:nvSpPr>
        <p:spPr>
          <a:xfrm>
            <a:off x="1304624" y="4122139"/>
            <a:ext cx="1434682" cy="307777"/>
          </a:xfrm>
          <a:prstGeom prst="rect">
            <a:avLst/>
          </a:prstGeom>
          <a:noFill/>
        </p:spPr>
        <p:txBody>
          <a:bodyPr wrap="square" rtlCol="0">
            <a:spAutoFit/>
          </a:bodyPr>
          <a:lstStyle/>
          <a:p>
            <a:r>
              <a:rPr lang="en-US" sz="1400" dirty="0"/>
              <a:t>n-Type</a:t>
            </a:r>
          </a:p>
        </p:txBody>
      </p:sp>
      <p:sp>
        <p:nvSpPr>
          <p:cNvPr id="13" name="TextBox 12">
            <a:extLst>
              <a:ext uri="{FF2B5EF4-FFF2-40B4-BE49-F238E27FC236}">
                <a16:creationId xmlns:a16="http://schemas.microsoft.com/office/drawing/2014/main" xmlns="" id="{14D771D9-8B60-40E0-84AB-E80D09824688}"/>
              </a:ext>
            </a:extLst>
          </p:cNvPr>
          <p:cNvSpPr txBox="1"/>
          <p:nvPr/>
        </p:nvSpPr>
        <p:spPr>
          <a:xfrm>
            <a:off x="2272881" y="5918649"/>
            <a:ext cx="2658141" cy="523220"/>
          </a:xfrm>
          <a:prstGeom prst="rect">
            <a:avLst/>
          </a:prstGeom>
          <a:noFill/>
        </p:spPr>
        <p:txBody>
          <a:bodyPr wrap="square" rtlCol="0">
            <a:spAutoFit/>
          </a:bodyPr>
          <a:lstStyle/>
          <a:p>
            <a:r>
              <a:rPr lang="en-US" sz="1400" dirty="0"/>
              <a:t>Heat rejected(hot side)</a:t>
            </a:r>
          </a:p>
          <a:p>
            <a:endParaRPr lang="en-US" sz="1400" dirty="0"/>
          </a:p>
        </p:txBody>
      </p:sp>
    </p:spTree>
    <p:extLst>
      <p:ext uri="{BB962C8B-B14F-4D97-AF65-F5344CB8AC3E}">
        <p14:creationId xmlns:p14="http://schemas.microsoft.com/office/powerpoint/2010/main" xmlns="" val="193975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C55F81-0EB0-4F09-80D2-B484878D2C9F}"/>
              </a:ext>
            </a:extLst>
          </p:cNvPr>
          <p:cNvSpPr>
            <a:spLocks noGrp="1"/>
          </p:cNvSpPr>
          <p:nvPr>
            <p:ph type="title"/>
          </p:nvPr>
        </p:nvSpPr>
        <p:spPr>
          <a:xfrm>
            <a:off x="838200" y="0"/>
            <a:ext cx="10515600" cy="1325563"/>
          </a:xfrm>
        </p:spPr>
        <p:txBody>
          <a:bodyPr/>
          <a:lstStyle/>
          <a:p>
            <a:pPr algn="ctr"/>
            <a:r>
              <a:rPr lang="en-US" dirty="0"/>
              <a:t>Working of the Proposed System</a:t>
            </a:r>
          </a:p>
        </p:txBody>
      </p:sp>
      <p:sp>
        <p:nvSpPr>
          <p:cNvPr id="4" name="Rectangle: Rounded Corners 3">
            <a:extLst>
              <a:ext uri="{FF2B5EF4-FFF2-40B4-BE49-F238E27FC236}">
                <a16:creationId xmlns:a16="http://schemas.microsoft.com/office/drawing/2014/main" xmlns="" id="{4A93EE71-8EA2-41BC-A10F-3D6DE5DB9745}"/>
              </a:ext>
            </a:extLst>
          </p:cNvPr>
          <p:cNvSpPr/>
          <p:nvPr/>
        </p:nvSpPr>
        <p:spPr>
          <a:xfrm>
            <a:off x="200440" y="1709529"/>
            <a:ext cx="1417982" cy="1126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TEG(Vin)</a:t>
            </a:r>
          </a:p>
          <a:p>
            <a:pPr algn="ctr"/>
            <a:r>
              <a:rPr lang="en-US" dirty="0"/>
              <a:t>`40-60mV</a:t>
            </a:r>
          </a:p>
        </p:txBody>
      </p:sp>
      <p:sp>
        <p:nvSpPr>
          <p:cNvPr id="6" name="Rectangle: Rounded Corners 5">
            <a:extLst>
              <a:ext uri="{FF2B5EF4-FFF2-40B4-BE49-F238E27FC236}">
                <a16:creationId xmlns:a16="http://schemas.microsoft.com/office/drawing/2014/main" xmlns="" id="{B10E00B6-6515-40D0-9AEE-874E894C807B}"/>
              </a:ext>
            </a:extLst>
          </p:cNvPr>
          <p:cNvSpPr/>
          <p:nvPr/>
        </p:nvSpPr>
        <p:spPr>
          <a:xfrm>
            <a:off x="2425148" y="987459"/>
            <a:ext cx="2557669" cy="3114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xmlns="" id="{1655E285-41EA-4DA5-AAB3-8C493D7A2C6D}"/>
              </a:ext>
            </a:extLst>
          </p:cNvPr>
          <p:cNvSpPr/>
          <p:nvPr/>
        </p:nvSpPr>
        <p:spPr>
          <a:xfrm>
            <a:off x="2809461" y="1205948"/>
            <a:ext cx="1696278" cy="1066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Ring Oscillator</a:t>
            </a:r>
          </a:p>
        </p:txBody>
      </p:sp>
      <p:sp>
        <p:nvSpPr>
          <p:cNvPr id="8" name="Rectangle: Rounded Corners 7">
            <a:extLst>
              <a:ext uri="{FF2B5EF4-FFF2-40B4-BE49-F238E27FC236}">
                <a16:creationId xmlns:a16="http://schemas.microsoft.com/office/drawing/2014/main" xmlns="" id="{05FBCA16-8DF4-4CED-A670-73FE102AA8E2}"/>
              </a:ext>
            </a:extLst>
          </p:cNvPr>
          <p:cNvSpPr/>
          <p:nvPr/>
        </p:nvSpPr>
        <p:spPr>
          <a:xfrm>
            <a:off x="2776330" y="2630383"/>
            <a:ext cx="1762539" cy="1133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Modified Charge Pump</a:t>
            </a:r>
          </a:p>
        </p:txBody>
      </p:sp>
      <p:sp>
        <p:nvSpPr>
          <p:cNvPr id="9" name="Rectangle: Rounded Corners 8">
            <a:extLst>
              <a:ext uri="{FF2B5EF4-FFF2-40B4-BE49-F238E27FC236}">
                <a16:creationId xmlns:a16="http://schemas.microsoft.com/office/drawing/2014/main" xmlns="" id="{E73EE960-6055-4DC2-96F1-C8FA9486FB93}"/>
              </a:ext>
            </a:extLst>
          </p:cNvPr>
          <p:cNvSpPr/>
          <p:nvPr/>
        </p:nvSpPr>
        <p:spPr>
          <a:xfrm>
            <a:off x="5592416" y="1762710"/>
            <a:ext cx="1775792" cy="1126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Cpst(Capacitor)</a:t>
            </a:r>
          </a:p>
        </p:txBody>
      </p:sp>
      <p:sp>
        <p:nvSpPr>
          <p:cNvPr id="10" name="Rectangle: Rounded Corners 9">
            <a:extLst>
              <a:ext uri="{FF2B5EF4-FFF2-40B4-BE49-F238E27FC236}">
                <a16:creationId xmlns:a16="http://schemas.microsoft.com/office/drawing/2014/main" xmlns="" id="{B1A57259-B335-443B-8C6F-7DF75E1E549C}"/>
              </a:ext>
            </a:extLst>
          </p:cNvPr>
          <p:cNvSpPr/>
          <p:nvPr/>
        </p:nvSpPr>
        <p:spPr>
          <a:xfrm>
            <a:off x="8256104" y="1325563"/>
            <a:ext cx="1762539" cy="2106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Comparator 1</a:t>
            </a:r>
          </a:p>
          <a:p>
            <a:pPr algn="ctr"/>
            <a:r>
              <a:rPr lang="en-US" dirty="0"/>
              <a:t>Vcmp1</a:t>
            </a:r>
          </a:p>
        </p:txBody>
      </p:sp>
      <p:sp>
        <p:nvSpPr>
          <p:cNvPr id="11" name="TextBox 10">
            <a:extLst>
              <a:ext uri="{FF2B5EF4-FFF2-40B4-BE49-F238E27FC236}">
                <a16:creationId xmlns:a16="http://schemas.microsoft.com/office/drawing/2014/main" xmlns="" id="{413ABDDF-AAD5-4811-A159-E3B088244844}"/>
              </a:ext>
            </a:extLst>
          </p:cNvPr>
          <p:cNvSpPr txBox="1"/>
          <p:nvPr/>
        </p:nvSpPr>
        <p:spPr>
          <a:xfrm>
            <a:off x="10018643" y="1709529"/>
            <a:ext cx="2433945" cy="523220"/>
          </a:xfrm>
          <a:prstGeom prst="rect">
            <a:avLst/>
          </a:prstGeom>
          <a:noFill/>
        </p:spPr>
        <p:txBody>
          <a:bodyPr wrap="square" rtlCol="0">
            <a:spAutoFit/>
          </a:bodyPr>
          <a:lstStyle/>
          <a:p>
            <a:r>
              <a:rPr lang="en-US" sz="1400" dirty="0"/>
              <a:t>Vth or Vref of comparator</a:t>
            </a:r>
          </a:p>
          <a:p>
            <a:r>
              <a:rPr lang="en-US" sz="1400" dirty="0"/>
              <a:t>is in between 1.5-2.4V</a:t>
            </a:r>
          </a:p>
        </p:txBody>
      </p:sp>
      <p:sp>
        <p:nvSpPr>
          <p:cNvPr id="12" name="Rectangle: Rounded Corners 11">
            <a:extLst>
              <a:ext uri="{FF2B5EF4-FFF2-40B4-BE49-F238E27FC236}">
                <a16:creationId xmlns:a16="http://schemas.microsoft.com/office/drawing/2014/main" xmlns="" id="{9A86947C-9766-4801-ADA4-1EDC9CF4754F}"/>
              </a:ext>
            </a:extLst>
          </p:cNvPr>
          <p:cNvSpPr/>
          <p:nvPr/>
        </p:nvSpPr>
        <p:spPr>
          <a:xfrm>
            <a:off x="522045" y="4418861"/>
            <a:ext cx="2451652" cy="2034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Steady State Boost Converter</a:t>
            </a:r>
          </a:p>
        </p:txBody>
      </p:sp>
      <p:sp>
        <p:nvSpPr>
          <p:cNvPr id="13" name="Rectangle: Rounded Corners 12">
            <a:extLst>
              <a:ext uri="{FF2B5EF4-FFF2-40B4-BE49-F238E27FC236}">
                <a16:creationId xmlns:a16="http://schemas.microsoft.com/office/drawing/2014/main" xmlns="" id="{B5E78BEB-7A4D-4BB1-BE7D-7595EBFB5745}"/>
              </a:ext>
            </a:extLst>
          </p:cNvPr>
          <p:cNvSpPr/>
          <p:nvPr/>
        </p:nvSpPr>
        <p:spPr>
          <a:xfrm>
            <a:off x="7585212" y="4568687"/>
            <a:ext cx="2782957" cy="2193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Startup Boost Converter</a:t>
            </a:r>
          </a:p>
        </p:txBody>
      </p:sp>
      <p:sp>
        <p:nvSpPr>
          <p:cNvPr id="14" name="Rectangle: Rounded Corners 13">
            <a:extLst>
              <a:ext uri="{FF2B5EF4-FFF2-40B4-BE49-F238E27FC236}">
                <a16:creationId xmlns:a16="http://schemas.microsoft.com/office/drawing/2014/main" xmlns="" id="{0E8E6005-41E5-4754-9AFB-A6D3AB8CC054}"/>
              </a:ext>
            </a:extLst>
          </p:cNvPr>
          <p:cNvSpPr/>
          <p:nvPr/>
        </p:nvSpPr>
        <p:spPr>
          <a:xfrm>
            <a:off x="10717695" y="2611196"/>
            <a:ext cx="1272209" cy="2252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Oscillator</a:t>
            </a:r>
          </a:p>
        </p:txBody>
      </p:sp>
      <p:sp>
        <p:nvSpPr>
          <p:cNvPr id="15" name="Rectangle: Rounded Corners 14">
            <a:extLst>
              <a:ext uri="{FF2B5EF4-FFF2-40B4-BE49-F238E27FC236}">
                <a16:creationId xmlns:a16="http://schemas.microsoft.com/office/drawing/2014/main" xmlns="" id="{D26030EB-E5CC-4586-8C8C-5A537C3D9AAA}"/>
              </a:ext>
            </a:extLst>
          </p:cNvPr>
          <p:cNvSpPr/>
          <p:nvPr/>
        </p:nvSpPr>
        <p:spPr>
          <a:xfrm>
            <a:off x="4558747" y="4253776"/>
            <a:ext cx="1470991" cy="12926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MUX</a:t>
            </a:r>
          </a:p>
        </p:txBody>
      </p:sp>
      <p:sp>
        <p:nvSpPr>
          <p:cNvPr id="16" name="TextBox 15">
            <a:extLst>
              <a:ext uri="{FF2B5EF4-FFF2-40B4-BE49-F238E27FC236}">
                <a16:creationId xmlns:a16="http://schemas.microsoft.com/office/drawing/2014/main" xmlns="" id="{F7D9B0C8-A6C1-40CB-B4C7-8792C3192717}"/>
              </a:ext>
            </a:extLst>
          </p:cNvPr>
          <p:cNvSpPr txBox="1"/>
          <p:nvPr/>
        </p:nvSpPr>
        <p:spPr>
          <a:xfrm>
            <a:off x="9965634" y="250970"/>
            <a:ext cx="2384563" cy="738664"/>
          </a:xfrm>
          <a:prstGeom prst="rect">
            <a:avLst/>
          </a:prstGeom>
          <a:noFill/>
        </p:spPr>
        <p:txBody>
          <a:bodyPr wrap="square" rtlCol="0">
            <a:spAutoFit/>
          </a:bodyPr>
          <a:lstStyle/>
          <a:p>
            <a:r>
              <a:rPr lang="en-US" sz="1400" dirty="0"/>
              <a:t>From upper left to right followed by bottom</a:t>
            </a:r>
          </a:p>
          <a:p>
            <a:r>
              <a:rPr lang="en-US" sz="1400" dirty="0"/>
              <a:t>right to bottom left </a:t>
            </a:r>
          </a:p>
        </p:txBody>
      </p:sp>
      <p:sp>
        <p:nvSpPr>
          <p:cNvPr id="17" name="TextBox 16">
            <a:extLst>
              <a:ext uri="{FF2B5EF4-FFF2-40B4-BE49-F238E27FC236}">
                <a16:creationId xmlns:a16="http://schemas.microsoft.com/office/drawing/2014/main" xmlns="" id="{576F2F95-9060-4F91-9AE9-D67C892E63CC}"/>
              </a:ext>
            </a:extLst>
          </p:cNvPr>
          <p:cNvSpPr txBox="1"/>
          <p:nvPr/>
        </p:nvSpPr>
        <p:spPr>
          <a:xfrm>
            <a:off x="9965634" y="35300"/>
            <a:ext cx="530210" cy="307777"/>
          </a:xfrm>
          <a:prstGeom prst="rect">
            <a:avLst/>
          </a:prstGeom>
          <a:noFill/>
        </p:spPr>
        <p:txBody>
          <a:bodyPr wrap="none" rtlCol="0">
            <a:spAutoFit/>
          </a:bodyPr>
          <a:lstStyle/>
          <a:p>
            <a:r>
              <a:rPr lang="en-US" sz="1400" dirty="0"/>
              <a:t>Flow</a:t>
            </a:r>
          </a:p>
        </p:txBody>
      </p:sp>
      <p:cxnSp>
        <p:nvCxnSpPr>
          <p:cNvPr id="19" name="Connector: Curved 18">
            <a:extLst>
              <a:ext uri="{FF2B5EF4-FFF2-40B4-BE49-F238E27FC236}">
                <a16:creationId xmlns:a16="http://schemas.microsoft.com/office/drawing/2014/main" xmlns="" id="{3D7C3874-9621-44B9-89E1-41CD247F6545}"/>
              </a:ext>
            </a:extLst>
          </p:cNvPr>
          <p:cNvCxnSpPr>
            <a:cxnSpLocks/>
          </p:cNvCxnSpPr>
          <p:nvPr/>
        </p:nvCxnSpPr>
        <p:spPr>
          <a:xfrm>
            <a:off x="10230739" y="101187"/>
            <a:ext cx="1632502" cy="431114"/>
          </a:xfrm>
          <a:prstGeom prst="curvedConnector3">
            <a:avLst>
              <a:gd name="adj1" fmla="val 11400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xmlns="" id="{D02A1F31-71FE-4966-BA9C-7358E99E92B9}"/>
              </a:ext>
            </a:extLst>
          </p:cNvPr>
          <p:cNvSpPr/>
          <p:nvPr/>
        </p:nvSpPr>
        <p:spPr>
          <a:xfrm>
            <a:off x="5062390" y="5915193"/>
            <a:ext cx="2385391" cy="775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Comparator 2</a:t>
            </a:r>
          </a:p>
        </p:txBody>
      </p:sp>
      <p:cxnSp>
        <p:nvCxnSpPr>
          <p:cNvPr id="22" name="Straight Arrow Connector 21">
            <a:extLst>
              <a:ext uri="{FF2B5EF4-FFF2-40B4-BE49-F238E27FC236}">
                <a16:creationId xmlns:a16="http://schemas.microsoft.com/office/drawing/2014/main" xmlns="" id="{AF25F342-9ECA-4265-B7C5-1C89760A26B0}"/>
              </a:ext>
            </a:extLst>
          </p:cNvPr>
          <p:cNvCxnSpPr>
            <a:stCxn id="4" idx="3"/>
          </p:cNvCxnSpPr>
          <p:nvPr/>
        </p:nvCxnSpPr>
        <p:spPr>
          <a:xfrm flipV="1">
            <a:off x="1618422" y="2272746"/>
            <a:ext cx="8067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5B2BF354-76EE-4463-9542-F6949ABC409F}"/>
              </a:ext>
            </a:extLst>
          </p:cNvPr>
          <p:cNvCxnSpPr>
            <a:cxnSpLocks/>
          </p:cNvCxnSpPr>
          <p:nvPr/>
        </p:nvCxnSpPr>
        <p:spPr>
          <a:xfrm flipV="1">
            <a:off x="4982817" y="2318783"/>
            <a:ext cx="622852" cy="40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2425D3A4-53BC-4D78-B32E-79C01C5823CD}"/>
              </a:ext>
            </a:extLst>
          </p:cNvPr>
          <p:cNvCxnSpPr>
            <a:stCxn id="10" idx="3"/>
          </p:cNvCxnSpPr>
          <p:nvPr/>
        </p:nvCxnSpPr>
        <p:spPr>
          <a:xfrm>
            <a:off x="10018643" y="2378938"/>
            <a:ext cx="699052" cy="457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50718711-1D05-4193-9759-FBEAF0C30ADD}"/>
              </a:ext>
            </a:extLst>
          </p:cNvPr>
          <p:cNvCxnSpPr/>
          <p:nvPr/>
        </p:nvCxnSpPr>
        <p:spPr>
          <a:xfrm flipH="1">
            <a:off x="10368169" y="4810539"/>
            <a:ext cx="349526" cy="291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1CCA2928-CC89-49FC-9BA7-92A1DBEED19C}"/>
              </a:ext>
            </a:extLst>
          </p:cNvPr>
          <p:cNvCxnSpPr/>
          <p:nvPr/>
        </p:nvCxnSpPr>
        <p:spPr>
          <a:xfrm>
            <a:off x="3368538" y="5102087"/>
            <a:ext cx="1137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DC6630A5-892D-4599-AD6A-A320AF5AC6FE}"/>
              </a:ext>
            </a:extLst>
          </p:cNvPr>
          <p:cNvCxnSpPr/>
          <p:nvPr/>
        </p:nvCxnSpPr>
        <p:spPr>
          <a:xfrm flipH="1">
            <a:off x="6096000" y="4956313"/>
            <a:ext cx="1391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xmlns="" id="{DE8538E2-18BA-4E36-90F6-4C88E5E322AD}"/>
              </a:ext>
            </a:extLst>
          </p:cNvPr>
          <p:cNvCxnSpPr>
            <a:cxnSpLocks/>
          </p:cNvCxnSpPr>
          <p:nvPr/>
        </p:nvCxnSpPr>
        <p:spPr>
          <a:xfrm rot="10800000" flipV="1">
            <a:off x="3003276" y="4253776"/>
            <a:ext cx="1949547" cy="6754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8020012D-8E02-455E-A2EC-0E712984767C}"/>
              </a:ext>
            </a:extLst>
          </p:cNvPr>
          <p:cNvCxnSpPr>
            <a:stCxn id="20" idx="0"/>
            <a:endCxn id="15" idx="2"/>
          </p:cNvCxnSpPr>
          <p:nvPr/>
        </p:nvCxnSpPr>
        <p:spPr>
          <a:xfrm flipH="1" flipV="1">
            <a:off x="5294243" y="5546382"/>
            <a:ext cx="960843" cy="368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6FC98ED8-A891-4235-B8AE-734F6AC0C680}"/>
              </a:ext>
            </a:extLst>
          </p:cNvPr>
          <p:cNvCxnSpPr/>
          <p:nvPr/>
        </p:nvCxnSpPr>
        <p:spPr>
          <a:xfrm>
            <a:off x="7275443" y="2889145"/>
            <a:ext cx="980661" cy="167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2A4487A8-6D1A-4EA2-80A4-345C2159031C}"/>
              </a:ext>
            </a:extLst>
          </p:cNvPr>
          <p:cNvCxnSpPr>
            <a:stCxn id="9" idx="3"/>
            <a:endCxn id="10" idx="1"/>
          </p:cNvCxnSpPr>
          <p:nvPr/>
        </p:nvCxnSpPr>
        <p:spPr>
          <a:xfrm>
            <a:off x="7368208" y="2325928"/>
            <a:ext cx="887896" cy="5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C7EC84B5-367A-4C1E-9AAF-4F739B0596ED}"/>
              </a:ext>
            </a:extLst>
          </p:cNvPr>
          <p:cNvCxnSpPr>
            <a:stCxn id="12" idx="1"/>
          </p:cNvCxnSpPr>
          <p:nvPr/>
        </p:nvCxnSpPr>
        <p:spPr>
          <a:xfrm flipH="1">
            <a:off x="-194401" y="5435966"/>
            <a:ext cx="716446" cy="19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xmlns="" id="{C55206F8-1A6F-4FE0-A0A7-27785A9EEBD5}"/>
              </a:ext>
            </a:extLst>
          </p:cNvPr>
          <p:cNvSpPr txBox="1"/>
          <p:nvPr/>
        </p:nvSpPr>
        <p:spPr>
          <a:xfrm>
            <a:off x="31890" y="5142084"/>
            <a:ext cx="838200" cy="523220"/>
          </a:xfrm>
          <a:prstGeom prst="rect">
            <a:avLst/>
          </a:prstGeom>
          <a:noFill/>
        </p:spPr>
        <p:txBody>
          <a:bodyPr wrap="square" rtlCol="0">
            <a:spAutoFit/>
          </a:bodyPr>
          <a:lstStyle/>
          <a:p>
            <a:r>
              <a:rPr lang="en-US" sz="1400" dirty="0"/>
              <a:t>o/p Voltage</a:t>
            </a:r>
          </a:p>
        </p:txBody>
      </p:sp>
      <p:sp>
        <p:nvSpPr>
          <p:cNvPr id="53" name="TextBox 52">
            <a:extLst>
              <a:ext uri="{FF2B5EF4-FFF2-40B4-BE49-F238E27FC236}">
                <a16:creationId xmlns:a16="http://schemas.microsoft.com/office/drawing/2014/main" xmlns="" id="{9BD03AFB-3FA3-4D3B-BEA4-DF6D338AB07D}"/>
              </a:ext>
            </a:extLst>
          </p:cNvPr>
          <p:cNvSpPr txBox="1"/>
          <p:nvPr/>
        </p:nvSpPr>
        <p:spPr>
          <a:xfrm>
            <a:off x="2428874" y="2208626"/>
            <a:ext cx="2885246" cy="523220"/>
          </a:xfrm>
          <a:prstGeom prst="rect">
            <a:avLst/>
          </a:prstGeom>
          <a:noFill/>
        </p:spPr>
        <p:txBody>
          <a:bodyPr wrap="square" rtlCol="0">
            <a:spAutoFit/>
          </a:bodyPr>
          <a:lstStyle/>
          <a:p>
            <a:r>
              <a:rPr lang="en-US" sz="1400" dirty="0"/>
              <a:t>This modified CP helps to achieve 2.5V in 8s</a:t>
            </a:r>
          </a:p>
        </p:txBody>
      </p:sp>
      <p:sp>
        <p:nvSpPr>
          <p:cNvPr id="54" name="TextBox 53">
            <a:extLst>
              <a:ext uri="{FF2B5EF4-FFF2-40B4-BE49-F238E27FC236}">
                <a16:creationId xmlns:a16="http://schemas.microsoft.com/office/drawing/2014/main" xmlns="" id="{DF0D3B26-56F1-47E2-9853-B9C19B8E53F6}"/>
              </a:ext>
            </a:extLst>
          </p:cNvPr>
          <p:cNvSpPr txBox="1"/>
          <p:nvPr/>
        </p:nvSpPr>
        <p:spPr>
          <a:xfrm>
            <a:off x="5782402" y="2405865"/>
            <a:ext cx="1438984" cy="307777"/>
          </a:xfrm>
          <a:prstGeom prst="rect">
            <a:avLst/>
          </a:prstGeom>
          <a:noFill/>
        </p:spPr>
        <p:txBody>
          <a:bodyPr wrap="none" rtlCol="0">
            <a:spAutoFit/>
          </a:bodyPr>
          <a:lstStyle/>
          <a:p>
            <a:r>
              <a:rPr lang="en-US" sz="1400" dirty="0"/>
              <a:t>Charge upto Vpst</a:t>
            </a:r>
          </a:p>
        </p:txBody>
      </p:sp>
      <p:sp>
        <p:nvSpPr>
          <p:cNvPr id="55" name="TextBox 54">
            <a:extLst>
              <a:ext uri="{FF2B5EF4-FFF2-40B4-BE49-F238E27FC236}">
                <a16:creationId xmlns:a16="http://schemas.microsoft.com/office/drawing/2014/main" xmlns="" id="{CAF60CB2-DCA8-45CA-90E6-13AFAE74EDD0}"/>
              </a:ext>
            </a:extLst>
          </p:cNvPr>
          <p:cNvSpPr txBox="1"/>
          <p:nvPr/>
        </p:nvSpPr>
        <p:spPr>
          <a:xfrm>
            <a:off x="8388626" y="2731846"/>
            <a:ext cx="1404731" cy="523220"/>
          </a:xfrm>
          <a:prstGeom prst="rect">
            <a:avLst/>
          </a:prstGeom>
          <a:noFill/>
        </p:spPr>
        <p:txBody>
          <a:bodyPr wrap="square" rtlCol="0">
            <a:spAutoFit/>
          </a:bodyPr>
          <a:lstStyle/>
          <a:p>
            <a:r>
              <a:rPr lang="en-US" sz="1400" dirty="0"/>
              <a:t>Sets when Vpst reaches 2.5V</a:t>
            </a:r>
          </a:p>
        </p:txBody>
      </p:sp>
      <p:sp>
        <p:nvSpPr>
          <p:cNvPr id="57" name="TextBox 56">
            <a:extLst>
              <a:ext uri="{FF2B5EF4-FFF2-40B4-BE49-F238E27FC236}">
                <a16:creationId xmlns:a16="http://schemas.microsoft.com/office/drawing/2014/main" xmlns="" id="{C0F221FF-B508-43B0-A75C-464BBF12B469}"/>
              </a:ext>
            </a:extLst>
          </p:cNvPr>
          <p:cNvSpPr txBox="1"/>
          <p:nvPr/>
        </p:nvSpPr>
        <p:spPr>
          <a:xfrm>
            <a:off x="7235686" y="3728916"/>
            <a:ext cx="2447786" cy="307777"/>
          </a:xfrm>
          <a:prstGeom prst="rect">
            <a:avLst/>
          </a:prstGeom>
          <a:noFill/>
        </p:spPr>
        <p:txBody>
          <a:bodyPr wrap="none" rtlCol="0">
            <a:spAutoFit/>
          </a:bodyPr>
          <a:lstStyle/>
          <a:p>
            <a:r>
              <a:rPr lang="en-US" sz="1400" dirty="0"/>
              <a:t>Vpst 2.5V for SUBC comparator</a:t>
            </a:r>
          </a:p>
        </p:txBody>
      </p:sp>
      <p:sp>
        <p:nvSpPr>
          <p:cNvPr id="58" name="TextBox 57">
            <a:extLst>
              <a:ext uri="{FF2B5EF4-FFF2-40B4-BE49-F238E27FC236}">
                <a16:creationId xmlns:a16="http://schemas.microsoft.com/office/drawing/2014/main" xmlns="" id="{E32879E1-438A-43B7-8BDF-A0752B4D7FCD}"/>
              </a:ext>
            </a:extLst>
          </p:cNvPr>
          <p:cNvSpPr txBox="1"/>
          <p:nvPr/>
        </p:nvSpPr>
        <p:spPr>
          <a:xfrm>
            <a:off x="10744201" y="3989048"/>
            <a:ext cx="1364974" cy="738664"/>
          </a:xfrm>
          <a:prstGeom prst="rect">
            <a:avLst/>
          </a:prstGeom>
          <a:noFill/>
        </p:spPr>
        <p:txBody>
          <a:bodyPr wrap="square" rtlCol="0">
            <a:spAutoFit/>
          </a:bodyPr>
          <a:lstStyle/>
          <a:p>
            <a:r>
              <a:rPr lang="en-US" sz="1400" dirty="0"/>
              <a:t>Provide clock signal to SUBC counter</a:t>
            </a:r>
          </a:p>
        </p:txBody>
      </p:sp>
      <p:sp>
        <p:nvSpPr>
          <p:cNvPr id="59" name="TextBox 58">
            <a:extLst>
              <a:ext uri="{FF2B5EF4-FFF2-40B4-BE49-F238E27FC236}">
                <a16:creationId xmlns:a16="http://schemas.microsoft.com/office/drawing/2014/main" xmlns="" id="{088DDE29-08C6-43BC-88A2-F72EDD68649B}"/>
              </a:ext>
            </a:extLst>
          </p:cNvPr>
          <p:cNvSpPr txBox="1"/>
          <p:nvPr/>
        </p:nvSpPr>
        <p:spPr>
          <a:xfrm>
            <a:off x="7911547" y="5903496"/>
            <a:ext cx="2319191" cy="738664"/>
          </a:xfrm>
          <a:prstGeom prst="rect">
            <a:avLst/>
          </a:prstGeom>
          <a:noFill/>
        </p:spPr>
        <p:txBody>
          <a:bodyPr wrap="square" rtlCol="0">
            <a:spAutoFit/>
          </a:bodyPr>
          <a:lstStyle/>
          <a:p>
            <a:r>
              <a:rPr lang="en-US" sz="1400" dirty="0"/>
              <a:t>Control circuit in it provide clock phases for both itself and SSBC</a:t>
            </a:r>
          </a:p>
        </p:txBody>
      </p:sp>
      <p:sp>
        <p:nvSpPr>
          <p:cNvPr id="61" name="Rectangle: Rounded Corners 60">
            <a:extLst>
              <a:ext uri="{FF2B5EF4-FFF2-40B4-BE49-F238E27FC236}">
                <a16:creationId xmlns:a16="http://schemas.microsoft.com/office/drawing/2014/main" xmlns="" id="{44B8050E-17A1-43FC-90A9-7899315DFEF4}"/>
              </a:ext>
            </a:extLst>
          </p:cNvPr>
          <p:cNvSpPr/>
          <p:nvPr/>
        </p:nvSpPr>
        <p:spPr>
          <a:xfrm>
            <a:off x="3233976" y="5576385"/>
            <a:ext cx="1296227" cy="858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Cout</a:t>
            </a:r>
          </a:p>
          <a:p>
            <a:pPr algn="ctr"/>
            <a:r>
              <a:rPr lang="en-US" dirty="0"/>
              <a:t>Capacitor</a:t>
            </a:r>
          </a:p>
        </p:txBody>
      </p:sp>
      <p:cxnSp>
        <p:nvCxnSpPr>
          <p:cNvPr id="63" name="Straight Arrow Connector 62">
            <a:extLst>
              <a:ext uri="{FF2B5EF4-FFF2-40B4-BE49-F238E27FC236}">
                <a16:creationId xmlns:a16="http://schemas.microsoft.com/office/drawing/2014/main" xmlns="" id="{C21F0231-F009-42E8-A665-D41D1C743183}"/>
              </a:ext>
            </a:extLst>
          </p:cNvPr>
          <p:cNvCxnSpPr>
            <a:stCxn id="61" idx="3"/>
            <a:endCxn id="20" idx="1"/>
          </p:cNvCxnSpPr>
          <p:nvPr/>
        </p:nvCxnSpPr>
        <p:spPr>
          <a:xfrm>
            <a:off x="4530203" y="6005598"/>
            <a:ext cx="532187" cy="297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xmlns="" id="{183FB4E5-AD29-4F29-8097-D9C2C12E2BA7}"/>
              </a:ext>
            </a:extLst>
          </p:cNvPr>
          <p:cNvSpPr txBox="1"/>
          <p:nvPr/>
        </p:nvSpPr>
        <p:spPr>
          <a:xfrm>
            <a:off x="1954991" y="6471330"/>
            <a:ext cx="3854197" cy="307777"/>
          </a:xfrm>
          <a:prstGeom prst="rect">
            <a:avLst/>
          </a:prstGeom>
          <a:noFill/>
        </p:spPr>
        <p:txBody>
          <a:bodyPr wrap="none" rtlCol="0">
            <a:spAutoFit/>
          </a:bodyPr>
          <a:lstStyle/>
          <a:p>
            <a:r>
              <a:rPr lang="en-US" sz="1400" dirty="0"/>
              <a:t>Cout rises Vout till it reaches Vth of comparator 2</a:t>
            </a:r>
          </a:p>
        </p:txBody>
      </p:sp>
      <p:cxnSp>
        <p:nvCxnSpPr>
          <p:cNvPr id="75" name="Straight Arrow Connector 74">
            <a:extLst>
              <a:ext uri="{FF2B5EF4-FFF2-40B4-BE49-F238E27FC236}">
                <a16:creationId xmlns:a16="http://schemas.microsoft.com/office/drawing/2014/main" xmlns="" id="{B8010CF1-5C8A-49E4-B9D5-B9B5F260E4C6}"/>
              </a:ext>
            </a:extLst>
          </p:cNvPr>
          <p:cNvCxnSpPr/>
          <p:nvPr/>
        </p:nvCxnSpPr>
        <p:spPr>
          <a:xfrm flipV="1">
            <a:off x="2995051" y="6005598"/>
            <a:ext cx="148139" cy="6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xmlns="" id="{F782D39E-2227-482A-95D2-FBA75EEEAB66}"/>
              </a:ext>
            </a:extLst>
          </p:cNvPr>
          <p:cNvSpPr txBox="1"/>
          <p:nvPr/>
        </p:nvSpPr>
        <p:spPr>
          <a:xfrm>
            <a:off x="5340684" y="5951712"/>
            <a:ext cx="1707006" cy="307777"/>
          </a:xfrm>
          <a:prstGeom prst="rect">
            <a:avLst/>
          </a:prstGeom>
          <a:noFill/>
        </p:spPr>
        <p:txBody>
          <a:bodyPr wrap="none" rtlCol="0">
            <a:spAutoFit/>
          </a:bodyPr>
          <a:lstStyle/>
          <a:p>
            <a:r>
              <a:rPr lang="en-US" sz="1400" dirty="0"/>
              <a:t>Sets when Vout &gt;Vth</a:t>
            </a:r>
          </a:p>
        </p:txBody>
      </p:sp>
      <p:sp>
        <p:nvSpPr>
          <p:cNvPr id="77" name="TextBox 76">
            <a:extLst>
              <a:ext uri="{FF2B5EF4-FFF2-40B4-BE49-F238E27FC236}">
                <a16:creationId xmlns:a16="http://schemas.microsoft.com/office/drawing/2014/main" xmlns="" id="{BB57129D-F611-402B-96D2-8BFD9A3463FC}"/>
              </a:ext>
            </a:extLst>
          </p:cNvPr>
          <p:cNvSpPr txBox="1"/>
          <p:nvPr/>
        </p:nvSpPr>
        <p:spPr>
          <a:xfrm>
            <a:off x="5774664" y="5498414"/>
            <a:ext cx="1019831" cy="307777"/>
          </a:xfrm>
          <a:prstGeom prst="rect">
            <a:avLst/>
          </a:prstGeom>
          <a:noFill/>
        </p:spPr>
        <p:txBody>
          <a:bodyPr wrap="none" rtlCol="0">
            <a:spAutoFit/>
          </a:bodyPr>
          <a:lstStyle/>
          <a:p>
            <a:r>
              <a:rPr lang="en-US" sz="1400" dirty="0"/>
              <a:t>o/p enable </a:t>
            </a:r>
          </a:p>
        </p:txBody>
      </p:sp>
    </p:spTree>
    <p:extLst>
      <p:ext uri="{BB962C8B-B14F-4D97-AF65-F5344CB8AC3E}">
        <p14:creationId xmlns:p14="http://schemas.microsoft.com/office/powerpoint/2010/main" xmlns="" val="3371722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725BCE-EE4A-4C2A-B61C-37D326CF4EEB}"/>
              </a:ext>
            </a:extLst>
          </p:cNvPr>
          <p:cNvSpPr>
            <a:spLocks noGrp="1"/>
          </p:cNvSpPr>
          <p:nvPr>
            <p:ph type="title"/>
          </p:nvPr>
        </p:nvSpPr>
        <p:spPr/>
        <p:txBody>
          <a:bodyPr/>
          <a:lstStyle/>
          <a:p>
            <a:r>
              <a:rPr lang="en-US" dirty="0"/>
              <a:t>Points to Ponder in development of TEG</a:t>
            </a:r>
          </a:p>
        </p:txBody>
      </p:sp>
      <p:sp>
        <p:nvSpPr>
          <p:cNvPr id="3" name="Content Placeholder 2">
            <a:extLst>
              <a:ext uri="{FF2B5EF4-FFF2-40B4-BE49-F238E27FC236}">
                <a16:creationId xmlns:a16="http://schemas.microsoft.com/office/drawing/2014/main" xmlns="" id="{CD89DACD-FA86-438E-808C-3CAFCA97FB0E}"/>
              </a:ext>
            </a:extLst>
          </p:cNvPr>
          <p:cNvSpPr>
            <a:spLocks noGrp="1"/>
          </p:cNvSpPr>
          <p:nvPr>
            <p:ph idx="1"/>
          </p:nvPr>
        </p:nvSpPr>
        <p:spPr/>
        <p:txBody>
          <a:bodyPr>
            <a:normAutofit/>
          </a:bodyPr>
          <a:lstStyle/>
          <a:p>
            <a:r>
              <a:rPr lang="en-US" sz="1400" dirty="0"/>
              <a:t>Typical power requirement for implantable medical devices range between 30 to 100µW.</a:t>
            </a:r>
          </a:p>
          <a:p>
            <a:r>
              <a:rPr lang="en-US" sz="1400" dirty="0"/>
              <a:t>Though device design and material of TEG can be optimized to increase device performance, the power output ultimately depends on the available temperature difference within the application.</a:t>
            </a:r>
          </a:p>
          <a:p>
            <a:r>
              <a:rPr lang="en-US" sz="1400" dirty="0"/>
              <a:t>This temperature differences are only readily available near the surface of the skin where the heat is emitted to the ambient environment.</a:t>
            </a:r>
          </a:p>
          <a:p>
            <a:r>
              <a:rPr lang="en-US" sz="1400" dirty="0"/>
              <a:t>The tissue near the skin surface can be modeled into three layers consisting of muscle, fat and epidermis(skin).</a:t>
            </a:r>
          </a:p>
          <a:p>
            <a:r>
              <a:rPr lang="en-US" sz="1400" dirty="0"/>
              <a:t>According to previous studies, temperature gradient of 1-5K is available in the fat layer, which may vary depending upon the body location, ambient environment and physical activities.</a:t>
            </a:r>
          </a:p>
          <a:p>
            <a:r>
              <a:rPr lang="en-US" sz="1400" dirty="0"/>
              <a:t>These conditions play a vital role in determining optimal thermoelectric device placement.</a:t>
            </a:r>
          </a:p>
          <a:p>
            <a:r>
              <a:rPr lang="en-US" sz="1400" dirty="0"/>
              <a:t>The temperature gradient is proportional to the fat thickness due to low thermal conductivity of fat.</a:t>
            </a:r>
          </a:p>
          <a:p>
            <a:r>
              <a:rPr lang="en-US" sz="1400" dirty="0"/>
              <a:t>That means –&gt; An overweight person running without clothing will have the largest temperature gradient within the fat layer and as a result will provide the most power to a thermoelectric generator.</a:t>
            </a:r>
          </a:p>
          <a:p>
            <a:endParaRPr lang="en-US" sz="1400" dirty="0"/>
          </a:p>
          <a:p>
            <a:endParaRPr lang="en-US" sz="1400" dirty="0"/>
          </a:p>
        </p:txBody>
      </p:sp>
    </p:spTree>
    <p:extLst>
      <p:ext uri="{BB962C8B-B14F-4D97-AF65-F5344CB8AC3E}">
        <p14:creationId xmlns:p14="http://schemas.microsoft.com/office/powerpoint/2010/main" xmlns="" val="2758899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BDFE2-50C9-498A-8D45-A6B48A3D8CF9}"/>
              </a:ext>
            </a:extLst>
          </p:cNvPr>
          <p:cNvSpPr>
            <a:spLocks noGrp="1"/>
          </p:cNvSpPr>
          <p:nvPr>
            <p:ph type="title"/>
          </p:nvPr>
        </p:nvSpPr>
        <p:spPr/>
        <p:txBody>
          <a:bodyPr/>
          <a:lstStyle/>
          <a:p>
            <a:r>
              <a:rPr lang="en-US" dirty="0"/>
              <a:t>Abstract </a:t>
            </a:r>
          </a:p>
        </p:txBody>
      </p:sp>
      <p:sp>
        <p:nvSpPr>
          <p:cNvPr id="3" name="Content Placeholder 2">
            <a:extLst>
              <a:ext uri="{FF2B5EF4-FFF2-40B4-BE49-F238E27FC236}">
                <a16:creationId xmlns:a16="http://schemas.microsoft.com/office/drawing/2014/main" xmlns="" id="{123718E9-D06A-4BAF-96C1-8CC80EEEC63D}"/>
              </a:ext>
            </a:extLst>
          </p:cNvPr>
          <p:cNvSpPr>
            <a:spLocks noGrp="1"/>
          </p:cNvSpPr>
          <p:nvPr>
            <p:ph idx="1"/>
          </p:nvPr>
        </p:nvSpPr>
        <p:spPr/>
        <p:txBody>
          <a:bodyPr>
            <a:normAutofit/>
          </a:bodyPr>
          <a:lstStyle/>
          <a:p>
            <a:pPr algn="just"/>
            <a:endParaRPr lang="en-US" sz="1400" dirty="0"/>
          </a:p>
          <a:p>
            <a:pPr algn="just"/>
            <a:r>
              <a:rPr lang="en-US" sz="1400" dirty="0"/>
              <a:t>A complete thermal energy harvesting power supply for implantable pacemakers is presented in this presentation The designed power supply includes an internal startup and does not need any external reference voltage. The startup circuit includes a prestart up charge pump (CP) and a startup boost converter. The prestart up CP consists of an ultralow-voltage oscillator followed by a high-efficiency modified Dickson. Forward body biasing is used to effectively reduce the MOS threshold voltages as well as the supply voltage in oscillator and CP. The steady-state circuit includes a high-efficiency boost converter that utilizes a modified maximum power point tracking scheme. The system is designed so that no failure occurs under overload conditions.</a:t>
            </a:r>
          </a:p>
          <a:p>
            <a:pPr algn="just"/>
            <a:r>
              <a:rPr lang="en-US" sz="1400" dirty="0" smtClean="0"/>
              <a:t>Thus ,</a:t>
            </a:r>
            <a:r>
              <a:rPr lang="en-US" sz="1400" dirty="0"/>
              <a:t>in the presentation a comprehensive analysis of the working of Boost converter circuit is done.</a:t>
            </a:r>
          </a:p>
        </p:txBody>
      </p:sp>
    </p:spTree>
    <p:extLst>
      <p:ext uri="{BB962C8B-B14F-4D97-AF65-F5344CB8AC3E}">
        <p14:creationId xmlns:p14="http://schemas.microsoft.com/office/powerpoint/2010/main" xmlns="" val="400849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4CCB49-7ACE-41EC-B11C-FEE52BBBF622}"/>
              </a:ext>
            </a:extLst>
          </p:cNvPr>
          <p:cNvSpPr>
            <a:spLocks noGrp="1"/>
          </p:cNvSpPr>
          <p:nvPr>
            <p:ph type="title"/>
          </p:nvPr>
        </p:nvSpPr>
        <p:spPr/>
        <p:txBody>
          <a:bodyPr/>
          <a:lstStyle/>
          <a:p>
            <a:pPr algn="ctr"/>
            <a:r>
              <a:rPr lang="en-US" dirty="0"/>
              <a:t>Systematic Design of Boost Converter associated with its Control Circuit</a:t>
            </a:r>
          </a:p>
        </p:txBody>
      </p:sp>
      <p:pic>
        <p:nvPicPr>
          <p:cNvPr id="9" name="Content Placeholder 8">
            <a:extLst>
              <a:ext uri="{FF2B5EF4-FFF2-40B4-BE49-F238E27FC236}">
                <a16:creationId xmlns:a16="http://schemas.microsoft.com/office/drawing/2014/main" xmlns="" id="{76CCB731-B4FC-4497-AC95-685E8E8B8C75}"/>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03084" y="1825625"/>
            <a:ext cx="7585832" cy="4351338"/>
          </a:xfrm>
        </p:spPr>
      </p:pic>
    </p:spTree>
    <p:extLst>
      <p:ext uri="{BB962C8B-B14F-4D97-AF65-F5344CB8AC3E}">
        <p14:creationId xmlns:p14="http://schemas.microsoft.com/office/powerpoint/2010/main" xmlns="" val="23186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09AE1F-F78F-46FE-BE80-573B0C637477}"/>
              </a:ext>
            </a:extLst>
          </p:cNvPr>
          <p:cNvSpPr>
            <a:spLocks noGrp="1"/>
          </p:cNvSpPr>
          <p:nvPr>
            <p:ph type="title"/>
          </p:nvPr>
        </p:nvSpPr>
        <p:spPr/>
        <p:txBody>
          <a:bodyPr/>
          <a:lstStyle/>
          <a:p>
            <a:pPr algn="ctr"/>
            <a:r>
              <a:rPr lang="en-US" dirty="0"/>
              <a:t>Basic architecture of Boost Converter</a:t>
            </a:r>
          </a:p>
        </p:txBody>
      </p:sp>
      <p:pic>
        <p:nvPicPr>
          <p:cNvPr id="5" name="Content Placeholder 4">
            <a:extLst>
              <a:ext uri="{FF2B5EF4-FFF2-40B4-BE49-F238E27FC236}">
                <a16:creationId xmlns:a16="http://schemas.microsoft.com/office/drawing/2014/main" xmlns="" id="{092B6728-DAC5-4E8D-91DF-01047AA50CF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972998" y="2686223"/>
            <a:ext cx="5954233" cy="3976577"/>
          </a:xfrm>
        </p:spPr>
      </p:pic>
      <p:sp>
        <p:nvSpPr>
          <p:cNvPr id="6" name="TextBox 5">
            <a:extLst>
              <a:ext uri="{FF2B5EF4-FFF2-40B4-BE49-F238E27FC236}">
                <a16:creationId xmlns:a16="http://schemas.microsoft.com/office/drawing/2014/main" xmlns="" id="{94B9255C-98AB-47C2-A5D5-7A0B78BC7200}"/>
              </a:ext>
            </a:extLst>
          </p:cNvPr>
          <p:cNvSpPr txBox="1"/>
          <p:nvPr/>
        </p:nvSpPr>
        <p:spPr>
          <a:xfrm>
            <a:off x="403694" y="1360660"/>
            <a:ext cx="2517913" cy="2031325"/>
          </a:xfrm>
          <a:prstGeom prst="rect">
            <a:avLst/>
          </a:prstGeom>
          <a:noFill/>
        </p:spPr>
        <p:txBody>
          <a:bodyPr wrap="square" rtlCol="0">
            <a:spAutoFit/>
          </a:bodyPr>
          <a:lstStyle/>
          <a:p>
            <a:pPr algn="just"/>
            <a:r>
              <a:rPr lang="en-US" sz="1400" dirty="0"/>
              <a:t>In low power application, we generally avoid diode for relevant switching ,due it high forward voltage loss associated with it.</a:t>
            </a:r>
          </a:p>
          <a:p>
            <a:pPr algn="just"/>
            <a:r>
              <a:rPr lang="en-US" sz="1400" dirty="0"/>
              <a:t>Therefore in our proposed system, we employ low power MOS of P &amp; T type to cope up with the switching losses.</a:t>
            </a:r>
          </a:p>
        </p:txBody>
      </p:sp>
      <p:sp>
        <p:nvSpPr>
          <p:cNvPr id="10" name="TextBox 9">
            <a:extLst>
              <a:ext uri="{FF2B5EF4-FFF2-40B4-BE49-F238E27FC236}">
                <a16:creationId xmlns:a16="http://schemas.microsoft.com/office/drawing/2014/main" xmlns="" id="{9BB153BA-60E8-4A04-81F5-FC92E5C59F7C}"/>
              </a:ext>
            </a:extLst>
          </p:cNvPr>
          <p:cNvSpPr txBox="1"/>
          <p:nvPr/>
        </p:nvSpPr>
        <p:spPr>
          <a:xfrm>
            <a:off x="7381461" y="3034748"/>
            <a:ext cx="4810539" cy="2677656"/>
          </a:xfrm>
          <a:prstGeom prst="rect">
            <a:avLst/>
          </a:prstGeom>
          <a:noFill/>
        </p:spPr>
        <p:txBody>
          <a:bodyPr wrap="square" rtlCol="0">
            <a:spAutoFit/>
          </a:bodyPr>
          <a:lstStyle/>
          <a:p>
            <a:r>
              <a:rPr lang="en-US" sz="1400" dirty="0"/>
              <a:t>Working</a:t>
            </a:r>
          </a:p>
          <a:p>
            <a:pPr algn="just"/>
            <a:r>
              <a:rPr lang="en-US" sz="1400" dirty="0"/>
              <a:t>At the vey beginning, the switch S1 is closed with S2 open.</a:t>
            </a:r>
          </a:p>
          <a:p>
            <a:pPr algn="just"/>
            <a:r>
              <a:rPr lang="en-US" sz="1400" dirty="0"/>
              <a:t>Due to this ,the potential at the input end will develop or accumulate energy in the inductor due to flow of current .</a:t>
            </a:r>
          </a:p>
          <a:p>
            <a:pPr algn="just"/>
            <a:endParaRPr lang="en-US" sz="1400" dirty="0"/>
          </a:p>
          <a:p>
            <a:pPr algn="just"/>
            <a:r>
              <a:rPr lang="en-US" sz="1400" dirty="0"/>
              <a:t>In the next stage, when switch S1 is open and S2 is close, there comes  a back emf which will result in greater accumulation of voltage in the circuit which is equal to v(back emf) and the one provided by the input end V(in).This whole thing will make the capacitor charge up to more voltage level at subsequent stages of clock cycle ultimately leading to the increment in the voltage at the output end.</a:t>
            </a:r>
          </a:p>
        </p:txBody>
      </p:sp>
    </p:spTree>
    <p:extLst>
      <p:ext uri="{BB962C8B-B14F-4D97-AF65-F5344CB8AC3E}">
        <p14:creationId xmlns:p14="http://schemas.microsoft.com/office/powerpoint/2010/main" xmlns="" val="252590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27BB5F-51F0-4EFA-909F-F22F62449EC6}"/>
              </a:ext>
            </a:extLst>
          </p:cNvPr>
          <p:cNvSpPr>
            <a:spLocks noGrp="1"/>
          </p:cNvSpPr>
          <p:nvPr>
            <p:ph type="title"/>
          </p:nvPr>
        </p:nvSpPr>
        <p:spPr/>
        <p:txBody>
          <a:bodyPr/>
          <a:lstStyle/>
          <a:p>
            <a:r>
              <a:rPr lang="en-US" dirty="0"/>
              <a:t>Boost Converter(CCT structure)</a:t>
            </a:r>
          </a:p>
        </p:txBody>
      </p:sp>
      <p:pic>
        <p:nvPicPr>
          <p:cNvPr id="8" name="Content Placeholder 7">
            <a:extLst>
              <a:ext uri="{FF2B5EF4-FFF2-40B4-BE49-F238E27FC236}">
                <a16:creationId xmlns:a16="http://schemas.microsoft.com/office/drawing/2014/main" xmlns="" id="{2DF035B9-8A7A-482D-844B-542C632660DA}"/>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8200" y="1825624"/>
            <a:ext cx="10347251" cy="4575175"/>
          </a:xfrm>
        </p:spPr>
      </p:pic>
      <p:sp>
        <p:nvSpPr>
          <p:cNvPr id="9" name="TextBox 8">
            <a:extLst>
              <a:ext uri="{FF2B5EF4-FFF2-40B4-BE49-F238E27FC236}">
                <a16:creationId xmlns:a16="http://schemas.microsoft.com/office/drawing/2014/main" xmlns="" id="{952E6809-1199-4B8A-9CB3-5A46BB9DE632}"/>
              </a:ext>
            </a:extLst>
          </p:cNvPr>
          <p:cNvSpPr txBox="1"/>
          <p:nvPr/>
        </p:nvSpPr>
        <p:spPr>
          <a:xfrm>
            <a:off x="166065" y="3048000"/>
            <a:ext cx="1630018" cy="307777"/>
          </a:xfrm>
          <a:prstGeom prst="rect">
            <a:avLst/>
          </a:prstGeom>
          <a:noFill/>
        </p:spPr>
        <p:txBody>
          <a:bodyPr wrap="square" rtlCol="0">
            <a:spAutoFit/>
          </a:bodyPr>
          <a:lstStyle/>
          <a:p>
            <a:r>
              <a:rPr lang="en-US" sz="1400" dirty="0"/>
              <a:t>~40mV-60mV</a:t>
            </a:r>
          </a:p>
        </p:txBody>
      </p:sp>
      <p:sp>
        <p:nvSpPr>
          <p:cNvPr id="11" name="TextBox 10">
            <a:extLst>
              <a:ext uri="{FF2B5EF4-FFF2-40B4-BE49-F238E27FC236}">
                <a16:creationId xmlns:a16="http://schemas.microsoft.com/office/drawing/2014/main" xmlns="" id="{BBE1118E-3459-42F4-B2EA-BB6D1E60FE55}"/>
              </a:ext>
            </a:extLst>
          </p:cNvPr>
          <p:cNvSpPr txBox="1"/>
          <p:nvPr/>
        </p:nvSpPr>
        <p:spPr>
          <a:xfrm>
            <a:off x="4969565" y="1431234"/>
            <a:ext cx="1802296" cy="1169551"/>
          </a:xfrm>
          <a:prstGeom prst="rect">
            <a:avLst/>
          </a:prstGeom>
          <a:noFill/>
        </p:spPr>
        <p:txBody>
          <a:bodyPr wrap="square" rtlCol="0">
            <a:spAutoFit/>
          </a:bodyPr>
          <a:lstStyle/>
          <a:p>
            <a:r>
              <a:rPr lang="en-US" sz="1400" dirty="0"/>
              <a:t>Vout Expected to be 1-3V(regulated) that makes power of nearly 130µW with Vout=2.6V</a:t>
            </a:r>
          </a:p>
        </p:txBody>
      </p:sp>
      <p:sp>
        <p:nvSpPr>
          <p:cNvPr id="12" name="TextBox 11">
            <a:extLst>
              <a:ext uri="{FF2B5EF4-FFF2-40B4-BE49-F238E27FC236}">
                <a16:creationId xmlns:a16="http://schemas.microsoft.com/office/drawing/2014/main" xmlns="" id="{7D512588-1354-44FD-9ED0-22D4051B5853}"/>
              </a:ext>
            </a:extLst>
          </p:cNvPr>
          <p:cNvSpPr txBox="1"/>
          <p:nvPr/>
        </p:nvSpPr>
        <p:spPr>
          <a:xfrm>
            <a:off x="1530626" y="2016039"/>
            <a:ext cx="530915" cy="307777"/>
          </a:xfrm>
          <a:prstGeom prst="rect">
            <a:avLst/>
          </a:prstGeom>
          <a:noFill/>
        </p:spPr>
        <p:txBody>
          <a:bodyPr wrap="none" rtlCol="0">
            <a:spAutoFit/>
          </a:bodyPr>
          <a:lstStyle/>
          <a:p>
            <a:r>
              <a:rPr lang="en-US" sz="1400" dirty="0"/>
              <a:t>1.5</a:t>
            </a:r>
            <a:r>
              <a:rPr lang="el-GR" sz="1400" dirty="0"/>
              <a:t>Ώ</a:t>
            </a:r>
            <a:endParaRPr lang="en-US" sz="1400" dirty="0"/>
          </a:p>
        </p:txBody>
      </p:sp>
      <p:sp>
        <p:nvSpPr>
          <p:cNvPr id="13" name="TextBox 12">
            <a:extLst>
              <a:ext uri="{FF2B5EF4-FFF2-40B4-BE49-F238E27FC236}">
                <a16:creationId xmlns:a16="http://schemas.microsoft.com/office/drawing/2014/main" xmlns="" id="{B5D4AC80-2A14-465C-96E0-63CF0CF89F33}"/>
              </a:ext>
            </a:extLst>
          </p:cNvPr>
          <p:cNvSpPr txBox="1"/>
          <p:nvPr/>
        </p:nvSpPr>
        <p:spPr>
          <a:xfrm>
            <a:off x="2188265" y="2016009"/>
            <a:ext cx="715617" cy="307777"/>
          </a:xfrm>
          <a:prstGeom prst="rect">
            <a:avLst/>
          </a:prstGeom>
          <a:noFill/>
        </p:spPr>
        <p:txBody>
          <a:bodyPr wrap="square" rtlCol="0">
            <a:spAutoFit/>
          </a:bodyPr>
          <a:lstStyle/>
          <a:p>
            <a:r>
              <a:rPr lang="en-US" sz="1400" dirty="0"/>
              <a:t>400µH</a:t>
            </a:r>
          </a:p>
        </p:txBody>
      </p:sp>
      <p:sp>
        <p:nvSpPr>
          <p:cNvPr id="14" name="TextBox 13">
            <a:extLst>
              <a:ext uri="{FF2B5EF4-FFF2-40B4-BE49-F238E27FC236}">
                <a16:creationId xmlns:a16="http://schemas.microsoft.com/office/drawing/2014/main" xmlns="" id="{025B5A4F-45C5-4166-A3E8-56B951236443}"/>
              </a:ext>
            </a:extLst>
          </p:cNvPr>
          <p:cNvSpPr txBox="1"/>
          <p:nvPr/>
        </p:nvSpPr>
        <p:spPr>
          <a:xfrm>
            <a:off x="3670852" y="3048000"/>
            <a:ext cx="834887" cy="307777"/>
          </a:xfrm>
          <a:prstGeom prst="rect">
            <a:avLst/>
          </a:prstGeom>
          <a:noFill/>
        </p:spPr>
        <p:txBody>
          <a:bodyPr wrap="square" rtlCol="0">
            <a:spAutoFit/>
          </a:bodyPr>
          <a:lstStyle/>
          <a:p>
            <a:r>
              <a:rPr lang="en-US" sz="1400" dirty="0"/>
              <a:t>400nF</a:t>
            </a:r>
          </a:p>
        </p:txBody>
      </p:sp>
      <p:sp>
        <p:nvSpPr>
          <p:cNvPr id="15" name="TextBox 14">
            <a:extLst>
              <a:ext uri="{FF2B5EF4-FFF2-40B4-BE49-F238E27FC236}">
                <a16:creationId xmlns:a16="http://schemas.microsoft.com/office/drawing/2014/main" xmlns="" id="{4191B922-E298-4286-BA3F-282DEF8CBE5A}"/>
              </a:ext>
            </a:extLst>
          </p:cNvPr>
          <p:cNvSpPr txBox="1"/>
          <p:nvPr/>
        </p:nvSpPr>
        <p:spPr>
          <a:xfrm>
            <a:off x="5194852" y="3521120"/>
            <a:ext cx="1802296" cy="738664"/>
          </a:xfrm>
          <a:prstGeom prst="rect">
            <a:avLst/>
          </a:prstGeom>
          <a:noFill/>
        </p:spPr>
        <p:txBody>
          <a:bodyPr wrap="square" rtlCol="0">
            <a:spAutoFit/>
          </a:bodyPr>
          <a:lstStyle/>
          <a:p>
            <a:r>
              <a:rPr lang="en-US" sz="1400" dirty="0"/>
              <a:t>Vref is taken to be somewhere between 2.5V</a:t>
            </a:r>
          </a:p>
        </p:txBody>
      </p:sp>
      <p:sp>
        <p:nvSpPr>
          <p:cNvPr id="16" name="TextBox 15">
            <a:extLst>
              <a:ext uri="{FF2B5EF4-FFF2-40B4-BE49-F238E27FC236}">
                <a16:creationId xmlns:a16="http://schemas.microsoft.com/office/drawing/2014/main" xmlns="" id="{EE963829-8DD5-462B-9869-9638E8015DC8}"/>
              </a:ext>
            </a:extLst>
          </p:cNvPr>
          <p:cNvSpPr txBox="1"/>
          <p:nvPr/>
        </p:nvSpPr>
        <p:spPr>
          <a:xfrm>
            <a:off x="-4142" y="3949297"/>
            <a:ext cx="1970431" cy="2893100"/>
          </a:xfrm>
          <a:prstGeom prst="rect">
            <a:avLst/>
          </a:prstGeom>
          <a:noFill/>
        </p:spPr>
        <p:txBody>
          <a:bodyPr wrap="square" rtlCol="0">
            <a:spAutoFit/>
          </a:bodyPr>
          <a:lstStyle/>
          <a:p>
            <a:pPr algn="just"/>
            <a:r>
              <a:rPr lang="en-US" sz="1400" dirty="0"/>
              <a:t>There has to be two level shifter, one from high to low(just after the comparator output) and the other one from low to high(just after the output of the decision circuit ,i.e. from the output of NOT and NAND gate giving switching power supply to both MOS above in the circuit.</a:t>
            </a:r>
          </a:p>
        </p:txBody>
      </p:sp>
      <p:sp>
        <p:nvSpPr>
          <p:cNvPr id="17" name="TextBox 16">
            <a:extLst>
              <a:ext uri="{FF2B5EF4-FFF2-40B4-BE49-F238E27FC236}">
                <a16:creationId xmlns:a16="http://schemas.microsoft.com/office/drawing/2014/main" xmlns="" id="{056A5C7E-CE0D-4D4F-96DD-198EA36F3096}"/>
              </a:ext>
            </a:extLst>
          </p:cNvPr>
          <p:cNvSpPr txBox="1"/>
          <p:nvPr/>
        </p:nvSpPr>
        <p:spPr>
          <a:xfrm>
            <a:off x="7729119" y="1388267"/>
            <a:ext cx="3624681" cy="523220"/>
          </a:xfrm>
          <a:prstGeom prst="rect">
            <a:avLst/>
          </a:prstGeom>
          <a:noFill/>
        </p:spPr>
        <p:txBody>
          <a:bodyPr wrap="square" rtlCol="0">
            <a:spAutoFit/>
          </a:bodyPr>
          <a:lstStyle/>
          <a:p>
            <a:pPr algn="ctr"/>
            <a:r>
              <a:rPr lang="en-US" sz="1400" dirty="0"/>
              <a:t>Corresponding waveform for high and low power loads</a:t>
            </a:r>
          </a:p>
        </p:txBody>
      </p:sp>
      <p:graphicFrame>
        <p:nvGraphicFramePr>
          <p:cNvPr id="18" name="Table 17">
            <a:extLst>
              <a:ext uri="{FF2B5EF4-FFF2-40B4-BE49-F238E27FC236}">
                <a16:creationId xmlns:a16="http://schemas.microsoft.com/office/drawing/2014/main" xmlns="" id="{657ABDBD-6F5C-451F-A150-6D195E2C286E}"/>
              </a:ext>
            </a:extLst>
          </p:cNvPr>
          <p:cNvGraphicFramePr>
            <a:graphicFrameLocks noGrp="1"/>
          </p:cNvGraphicFramePr>
          <p:nvPr>
            <p:extLst>
              <p:ext uri="{D42A27DB-BD31-4B8C-83A1-F6EECF244321}">
                <p14:modId xmlns:p14="http://schemas.microsoft.com/office/powerpoint/2010/main" xmlns="" val="2671542022"/>
              </p:ext>
            </p:extLst>
          </p:nvPr>
        </p:nvGraphicFramePr>
        <p:xfrm>
          <a:off x="10249107" y="144326"/>
          <a:ext cx="1685925" cy="963930"/>
        </p:xfrm>
        <a:graphic>
          <a:graphicData uri="http://schemas.openxmlformats.org/drawingml/2006/table">
            <a:tbl>
              <a:tblPr firstRow="1" firstCol="1" bandRow="1">
                <a:tableStyleId>{5C22544A-7EE6-4342-B048-85BDC9FD1C3A}</a:tableStyleId>
              </a:tblPr>
              <a:tblGrid>
                <a:gridCol w="561975">
                  <a:extLst>
                    <a:ext uri="{9D8B030D-6E8A-4147-A177-3AD203B41FA5}">
                      <a16:colId xmlns:a16="http://schemas.microsoft.com/office/drawing/2014/main" xmlns="" val="2254765818"/>
                    </a:ext>
                  </a:extLst>
                </a:gridCol>
                <a:gridCol w="561975">
                  <a:extLst>
                    <a:ext uri="{9D8B030D-6E8A-4147-A177-3AD203B41FA5}">
                      <a16:colId xmlns:a16="http://schemas.microsoft.com/office/drawing/2014/main" xmlns="" val="2218903074"/>
                    </a:ext>
                  </a:extLst>
                </a:gridCol>
                <a:gridCol w="561975">
                  <a:extLst>
                    <a:ext uri="{9D8B030D-6E8A-4147-A177-3AD203B41FA5}">
                      <a16:colId xmlns:a16="http://schemas.microsoft.com/office/drawing/2014/main" xmlns="" val="2000204415"/>
                    </a:ext>
                  </a:extLst>
                </a:gridCol>
              </a:tblGrid>
              <a:tr h="0">
                <a:tc>
                  <a:txBody>
                    <a:bodyPr/>
                    <a:lstStyle/>
                    <a:p>
                      <a:pPr marL="0" marR="0">
                        <a:lnSpc>
                          <a:spcPct val="115000"/>
                        </a:lnSpc>
                        <a:spcBef>
                          <a:spcPts val="0"/>
                        </a:spcBef>
                        <a:spcAft>
                          <a:spcPts val="0"/>
                        </a:spcAft>
                      </a:pPr>
                      <a:r>
                        <a:rPr lang="en-IN" sz="1100">
                          <a:effectLst/>
                        </a:rPr>
                        <a:t>     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    B</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  AB’</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416613192"/>
                  </a:ext>
                </a:extLst>
              </a:tr>
              <a:tr h="156210">
                <a:tc>
                  <a:txBody>
                    <a:bodyPr/>
                    <a:lstStyle/>
                    <a:p>
                      <a:pPr marL="0" marR="0">
                        <a:lnSpc>
                          <a:spcPct val="115000"/>
                        </a:lnSpc>
                        <a:spcBef>
                          <a:spcPts val="0"/>
                        </a:spcBef>
                        <a:spcAft>
                          <a:spcPts val="0"/>
                        </a:spcAft>
                      </a:pPr>
                      <a:r>
                        <a:rPr lang="en-IN" sz="11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dirty="0">
                          <a:effectLst/>
                        </a:rPr>
                        <a:t>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773032432"/>
                  </a:ext>
                </a:extLst>
              </a:tr>
              <a:tr h="165735">
                <a:tc>
                  <a:txBody>
                    <a:bodyPr/>
                    <a:lstStyle/>
                    <a:p>
                      <a:pPr marL="0" marR="0">
                        <a:lnSpc>
                          <a:spcPct val="115000"/>
                        </a:lnSpc>
                        <a:spcBef>
                          <a:spcPts val="0"/>
                        </a:spcBef>
                        <a:spcAft>
                          <a:spcPts val="0"/>
                        </a:spcAft>
                      </a:pPr>
                      <a:r>
                        <a:rPr lang="en-IN" sz="1100" dirty="0">
                          <a:effectLst/>
                        </a:rPr>
                        <a:t>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596126590"/>
                  </a:ext>
                </a:extLst>
              </a:tr>
              <a:tr h="156210">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dirty="0">
                          <a:effectLst/>
                        </a:rPr>
                        <a:t>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350958962"/>
                  </a:ext>
                </a:extLst>
              </a:tr>
              <a:tr h="165735">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dirty="0">
                          <a:effectLst/>
                        </a:rPr>
                        <a:t>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920265543"/>
                  </a:ext>
                </a:extLst>
              </a:tr>
            </a:tbl>
          </a:graphicData>
        </a:graphic>
      </p:graphicFrame>
      <p:sp>
        <p:nvSpPr>
          <p:cNvPr id="19" name="TextBox 18">
            <a:extLst>
              <a:ext uri="{FF2B5EF4-FFF2-40B4-BE49-F238E27FC236}">
                <a16:creationId xmlns:a16="http://schemas.microsoft.com/office/drawing/2014/main" xmlns="" id="{161ACF11-79C2-4626-82D4-F5F9A25E9E4C}"/>
              </a:ext>
            </a:extLst>
          </p:cNvPr>
          <p:cNvSpPr txBox="1"/>
          <p:nvPr/>
        </p:nvSpPr>
        <p:spPr>
          <a:xfrm>
            <a:off x="7500731" y="28599"/>
            <a:ext cx="3366052" cy="307777"/>
          </a:xfrm>
          <a:prstGeom prst="rect">
            <a:avLst/>
          </a:prstGeom>
          <a:noFill/>
        </p:spPr>
        <p:txBody>
          <a:bodyPr wrap="square" rtlCol="0">
            <a:spAutoFit/>
          </a:bodyPr>
          <a:lstStyle/>
          <a:p>
            <a:r>
              <a:rPr lang="en-US" sz="1400" dirty="0"/>
              <a:t>NAND gate truth table(for reference)</a:t>
            </a:r>
          </a:p>
        </p:txBody>
      </p:sp>
    </p:spTree>
    <p:extLst>
      <p:ext uri="{BB962C8B-B14F-4D97-AF65-F5344CB8AC3E}">
        <p14:creationId xmlns:p14="http://schemas.microsoft.com/office/powerpoint/2010/main" xmlns="" val="403408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xmlns="" id="{FADEEF82-4F2D-4A94-B095-27EE910E770D}"/>
              </a:ext>
            </a:extLst>
          </p:cNvPr>
          <p:cNvSpPr>
            <a:spLocks noGrp="1"/>
          </p:cNvSpPr>
          <p:nvPr>
            <p:ph type="title"/>
          </p:nvPr>
        </p:nvSpPr>
        <p:spPr>
          <a:xfrm>
            <a:off x="838200" y="365125"/>
            <a:ext cx="10515600" cy="1325563"/>
          </a:xfrm>
        </p:spPr>
        <p:txBody>
          <a:bodyPr/>
          <a:lstStyle/>
          <a:p>
            <a:r>
              <a:rPr lang="en-US" dirty="0"/>
              <a:t>Case 1(When Vref &gt; Vout)</a:t>
            </a:r>
          </a:p>
        </p:txBody>
      </p:sp>
      <p:pic>
        <p:nvPicPr>
          <p:cNvPr id="27" name="Content Placeholder 12">
            <a:extLst>
              <a:ext uri="{FF2B5EF4-FFF2-40B4-BE49-F238E27FC236}">
                <a16:creationId xmlns:a16="http://schemas.microsoft.com/office/drawing/2014/main" xmlns="" id="{547D3F6E-675B-4CE1-9C1D-0CE1FE16824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84082" y="1690687"/>
            <a:ext cx="7102548" cy="4582521"/>
          </a:xfrm>
        </p:spPr>
      </p:pic>
      <p:sp>
        <p:nvSpPr>
          <p:cNvPr id="28" name="TextBox 27">
            <a:extLst>
              <a:ext uri="{FF2B5EF4-FFF2-40B4-BE49-F238E27FC236}">
                <a16:creationId xmlns:a16="http://schemas.microsoft.com/office/drawing/2014/main" xmlns="" id="{B98A7A74-4CAE-4D90-8DCB-01E099269012}"/>
              </a:ext>
            </a:extLst>
          </p:cNvPr>
          <p:cNvSpPr txBox="1"/>
          <p:nvPr/>
        </p:nvSpPr>
        <p:spPr>
          <a:xfrm>
            <a:off x="8282609" y="5300869"/>
            <a:ext cx="649356" cy="307777"/>
          </a:xfrm>
          <a:prstGeom prst="rect">
            <a:avLst/>
          </a:prstGeom>
          <a:noFill/>
        </p:spPr>
        <p:txBody>
          <a:bodyPr wrap="square" rtlCol="0">
            <a:spAutoFit/>
          </a:bodyPr>
          <a:lstStyle/>
          <a:p>
            <a:r>
              <a:rPr lang="en-US" sz="1400" dirty="0"/>
              <a:t>1</a:t>
            </a:r>
          </a:p>
        </p:txBody>
      </p:sp>
      <p:graphicFrame>
        <p:nvGraphicFramePr>
          <p:cNvPr id="29" name="Table 28">
            <a:extLst>
              <a:ext uri="{FF2B5EF4-FFF2-40B4-BE49-F238E27FC236}">
                <a16:creationId xmlns:a16="http://schemas.microsoft.com/office/drawing/2014/main" xmlns="" id="{68122CD3-BCD7-4615-87AD-DDB63E337E78}"/>
              </a:ext>
            </a:extLst>
          </p:cNvPr>
          <p:cNvGraphicFramePr>
            <a:graphicFrameLocks noGrp="1"/>
          </p:cNvGraphicFramePr>
          <p:nvPr>
            <p:extLst>
              <p:ext uri="{D42A27DB-BD31-4B8C-83A1-F6EECF244321}">
                <p14:modId xmlns:p14="http://schemas.microsoft.com/office/powerpoint/2010/main" xmlns="" val="520365284"/>
              </p:ext>
            </p:extLst>
          </p:nvPr>
        </p:nvGraphicFramePr>
        <p:xfrm>
          <a:off x="9667875" y="545941"/>
          <a:ext cx="1685925" cy="963930"/>
        </p:xfrm>
        <a:graphic>
          <a:graphicData uri="http://schemas.openxmlformats.org/drawingml/2006/table">
            <a:tbl>
              <a:tblPr firstRow="1" firstCol="1" bandRow="1">
                <a:tableStyleId>{5C22544A-7EE6-4342-B048-85BDC9FD1C3A}</a:tableStyleId>
              </a:tblPr>
              <a:tblGrid>
                <a:gridCol w="561975">
                  <a:extLst>
                    <a:ext uri="{9D8B030D-6E8A-4147-A177-3AD203B41FA5}">
                      <a16:colId xmlns:a16="http://schemas.microsoft.com/office/drawing/2014/main" xmlns="" val="4211774028"/>
                    </a:ext>
                  </a:extLst>
                </a:gridCol>
                <a:gridCol w="561975">
                  <a:extLst>
                    <a:ext uri="{9D8B030D-6E8A-4147-A177-3AD203B41FA5}">
                      <a16:colId xmlns:a16="http://schemas.microsoft.com/office/drawing/2014/main" xmlns="" val="3205847608"/>
                    </a:ext>
                  </a:extLst>
                </a:gridCol>
                <a:gridCol w="561975">
                  <a:extLst>
                    <a:ext uri="{9D8B030D-6E8A-4147-A177-3AD203B41FA5}">
                      <a16:colId xmlns:a16="http://schemas.microsoft.com/office/drawing/2014/main" xmlns="" val="4270177372"/>
                    </a:ext>
                  </a:extLst>
                </a:gridCol>
              </a:tblGrid>
              <a:tr h="0">
                <a:tc>
                  <a:txBody>
                    <a:bodyPr/>
                    <a:lstStyle/>
                    <a:p>
                      <a:pPr marL="0" marR="0">
                        <a:lnSpc>
                          <a:spcPct val="115000"/>
                        </a:lnSpc>
                        <a:spcBef>
                          <a:spcPts val="0"/>
                        </a:spcBef>
                        <a:spcAft>
                          <a:spcPts val="0"/>
                        </a:spcAft>
                      </a:pPr>
                      <a:r>
                        <a:rPr lang="en-IN" sz="1100">
                          <a:effectLst/>
                        </a:rPr>
                        <a:t>     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    B</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  AB’</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182186865"/>
                  </a:ext>
                </a:extLst>
              </a:tr>
              <a:tr h="156210">
                <a:tc>
                  <a:txBody>
                    <a:bodyPr/>
                    <a:lstStyle/>
                    <a:p>
                      <a:pPr marL="0" marR="0">
                        <a:lnSpc>
                          <a:spcPct val="115000"/>
                        </a:lnSpc>
                        <a:spcBef>
                          <a:spcPts val="0"/>
                        </a:spcBef>
                        <a:spcAft>
                          <a:spcPts val="0"/>
                        </a:spcAft>
                      </a:pPr>
                      <a:r>
                        <a:rPr lang="en-IN" sz="11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dirty="0">
                          <a:effectLst/>
                        </a:rPr>
                        <a:t>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061146862"/>
                  </a:ext>
                </a:extLst>
              </a:tr>
              <a:tr h="165735">
                <a:tc>
                  <a:txBody>
                    <a:bodyPr/>
                    <a:lstStyle/>
                    <a:p>
                      <a:pPr marL="0" marR="0">
                        <a:lnSpc>
                          <a:spcPct val="115000"/>
                        </a:lnSpc>
                        <a:spcBef>
                          <a:spcPts val="0"/>
                        </a:spcBef>
                        <a:spcAft>
                          <a:spcPts val="0"/>
                        </a:spcAft>
                      </a:pPr>
                      <a:r>
                        <a:rPr lang="en-IN" sz="1100" dirty="0">
                          <a:effectLst/>
                        </a:rPr>
                        <a:t>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492638407"/>
                  </a:ext>
                </a:extLst>
              </a:tr>
              <a:tr h="156210">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dirty="0">
                          <a:effectLst/>
                        </a:rPr>
                        <a:t>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309473054"/>
                  </a:ext>
                </a:extLst>
              </a:tr>
              <a:tr h="165735">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dirty="0">
                          <a:effectLst/>
                        </a:rPr>
                        <a:t>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98386864"/>
                  </a:ext>
                </a:extLst>
              </a:tr>
            </a:tbl>
          </a:graphicData>
        </a:graphic>
      </p:graphicFrame>
      <p:sp>
        <p:nvSpPr>
          <p:cNvPr id="30" name="TextBox 29">
            <a:extLst>
              <a:ext uri="{FF2B5EF4-FFF2-40B4-BE49-F238E27FC236}">
                <a16:creationId xmlns:a16="http://schemas.microsoft.com/office/drawing/2014/main" xmlns="" id="{7264CF96-F941-47FA-86F0-E4C8A9FB0C70}"/>
              </a:ext>
            </a:extLst>
          </p:cNvPr>
          <p:cNvSpPr txBox="1"/>
          <p:nvPr/>
        </p:nvSpPr>
        <p:spPr>
          <a:xfrm>
            <a:off x="5221357" y="1796706"/>
            <a:ext cx="675861" cy="307777"/>
          </a:xfrm>
          <a:prstGeom prst="rect">
            <a:avLst/>
          </a:prstGeom>
          <a:noFill/>
        </p:spPr>
        <p:txBody>
          <a:bodyPr wrap="square" rtlCol="0">
            <a:spAutoFit/>
          </a:bodyPr>
          <a:lstStyle/>
          <a:p>
            <a:r>
              <a:rPr lang="en-US" sz="1400" dirty="0"/>
              <a:t>pmos</a:t>
            </a:r>
          </a:p>
        </p:txBody>
      </p:sp>
      <p:sp>
        <p:nvSpPr>
          <p:cNvPr id="31" name="TextBox 30">
            <a:extLst>
              <a:ext uri="{FF2B5EF4-FFF2-40B4-BE49-F238E27FC236}">
                <a16:creationId xmlns:a16="http://schemas.microsoft.com/office/drawing/2014/main" xmlns="" id="{49A4B238-FDE9-4779-8AFE-DD0022ECE158}"/>
              </a:ext>
            </a:extLst>
          </p:cNvPr>
          <p:cNvSpPr txBox="1"/>
          <p:nvPr/>
        </p:nvSpPr>
        <p:spPr>
          <a:xfrm>
            <a:off x="4359965" y="2544417"/>
            <a:ext cx="587020" cy="307777"/>
          </a:xfrm>
          <a:prstGeom prst="rect">
            <a:avLst/>
          </a:prstGeom>
          <a:noFill/>
        </p:spPr>
        <p:txBody>
          <a:bodyPr wrap="none" rtlCol="0">
            <a:spAutoFit/>
          </a:bodyPr>
          <a:lstStyle/>
          <a:p>
            <a:r>
              <a:rPr lang="en-US" sz="1400" dirty="0"/>
              <a:t>nmos</a:t>
            </a:r>
          </a:p>
        </p:txBody>
      </p:sp>
      <p:sp>
        <p:nvSpPr>
          <p:cNvPr id="32" name="TextBox 31">
            <a:extLst>
              <a:ext uri="{FF2B5EF4-FFF2-40B4-BE49-F238E27FC236}">
                <a16:creationId xmlns:a16="http://schemas.microsoft.com/office/drawing/2014/main" xmlns="" id="{5DA1269F-4CD8-4FD7-8358-13EA9DEBF310}"/>
              </a:ext>
            </a:extLst>
          </p:cNvPr>
          <p:cNvSpPr txBox="1"/>
          <p:nvPr/>
        </p:nvSpPr>
        <p:spPr>
          <a:xfrm>
            <a:off x="8421757" y="3981948"/>
            <a:ext cx="604653" cy="307777"/>
          </a:xfrm>
          <a:prstGeom prst="rect">
            <a:avLst/>
          </a:prstGeom>
          <a:noFill/>
        </p:spPr>
        <p:txBody>
          <a:bodyPr wrap="none" rtlCol="0">
            <a:spAutoFit/>
          </a:bodyPr>
          <a:lstStyle/>
          <a:p>
            <a:r>
              <a:rPr lang="en-US" sz="1400" dirty="0"/>
              <a:t>=2.5V</a:t>
            </a:r>
          </a:p>
        </p:txBody>
      </p:sp>
      <p:sp>
        <p:nvSpPr>
          <p:cNvPr id="33" name="TextBox 32">
            <a:extLst>
              <a:ext uri="{FF2B5EF4-FFF2-40B4-BE49-F238E27FC236}">
                <a16:creationId xmlns:a16="http://schemas.microsoft.com/office/drawing/2014/main" xmlns="" id="{53AAD145-0D29-4931-83A5-D64CFA3747A1}"/>
              </a:ext>
            </a:extLst>
          </p:cNvPr>
          <p:cNvSpPr txBox="1"/>
          <p:nvPr/>
        </p:nvSpPr>
        <p:spPr>
          <a:xfrm>
            <a:off x="5329632" y="5146980"/>
            <a:ext cx="276038" cy="307777"/>
          </a:xfrm>
          <a:prstGeom prst="rect">
            <a:avLst/>
          </a:prstGeom>
          <a:noFill/>
        </p:spPr>
        <p:txBody>
          <a:bodyPr wrap="none" rtlCol="0">
            <a:spAutoFit/>
          </a:bodyPr>
          <a:lstStyle/>
          <a:p>
            <a:r>
              <a:rPr lang="en-US" sz="1400" dirty="0"/>
              <a:t>1</a:t>
            </a:r>
          </a:p>
        </p:txBody>
      </p:sp>
      <p:sp>
        <p:nvSpPr>
          <p:cNvPr id="35" name="TextBox 34">
            <a:extLst>
              <a:ext uri="{FF2B5EF4-FFF2-40B4-BE49-F238E27FC236}">
                <a16:creationId xmlns:a16="http://schemas.microsoft.com/office/drawing/2014/main" xmlns="" id="{B9847139-9592-4C03-8C85-7C584DCCAA24}"/>
              </a:ext>
            </a:extLst>
          </p:cNvPr>
          <p:cNvSpPr txBox="1"/>
          <p:nvPr/>
        </p:nvSpPr>
        <p:spPr>
          <a:xfrm>
            <a:off x="4221946" y="4683154"/>
            <a:ext cx="276038" cy="307777"/>
          </a:xfrm>
          <a:prstGeom prst="rect">
            <a:avLst/>
          </a:prstGeom>
          <a:noFill/>
        </p:spPr>
        <p:txBody>
          <a:bodyPr wrap="none" rtlCol="0">
            <a:spAutoFit/>
          </a:bodyPr>
          <a:lstStyle/>
          <a:p>
            <a:r>
              <a:rPr lang="en-US" sz="1400" dirty="0"/>
              <a:t>1</a:t>
            </a:r>
          </a:p>
        </p:txBody>
      </p:sp>
      <p:sp>
        <p:nvSpPr>
          <p:cNvPr id="36" name="TextBox 35">
            <a:extLst>
              <a:ext uri="{FF2B5EF4-FFF2-40B4-BE49-F238E27FC236}">
                <a16:creationId xmlns:a16="http://schemas.microsoft.com/office/drawing/2014/main" xmlns="" id="{A7008B46-065F-4FB5-872E-D6DDB74A6BAD}"/>
              </a:ext>
            </a:extLst>
          </p:cNvPr>
          <p:cNvSpPr txBox="1"/>
          <p:nvPr/>
        </p:nvSpPr>
        <p:spPr>
          <a:xfrm>
            <a:off x="4108174" y="3829878"/>
            <a:ext cx="276038" cy="307777"/>
          </a:xfrm>
          <a:prstGeom prst="rect">
            <a:avLst/>
          </a:prstGeom>
          <a:noFill/>
        </p:spPr>
        <p:txBody>
          <a:bodyPr wrap="none" rtlCol="0">
            <a:spAutoFit/>
          </a:bodyPr>
          <a:lstStyle/>
          <a:p>
            <a:r>
              <a:rPr lang="en-US" sz="1400" dirty="0"/>
              <a:t>0</a:t>
            </a:r>
          </a:p>
        </p:txBody>
      </p:sp>
      <p:sp>
        <p:nvSpPr>
          <p:cNvPr id="37" name="TextBox 36">
            <a:extLst>
              <a:ext uri="{FF2B5EF4-FFF2-40B4-BE49-F238E27FC236}">
                <a16:creationId xmlns:a16="http://schemas.microsoft.com/office/drawing/2014/main" xmlns="" id="{2E9BA609-4CC7-4F13-B5CC-5B64C695DD61}"/>
              </a:ext>
            </a:extLst>
          </p:cNvPr>
          <p:cNvSpPr txBox="1"/>
          <p:nvPr/>
        </p:nvSpPr>
        <p:spPr>
          <a:xfrm>
            <a:off x="5283249" y="3786485"/>
            <a:ext cx="276038" cy="307777"/>
          </a:xfrm>
          <a:prstGeom prst="rect">
            <a:avLst/>
          </a:prstGeom>
          <a:noFill/>
        </p:spPr>
        <p:txBody>
          <a:bodyPr wrap="none" rtlCol="0">
            <a:spAutoFit/>
          </a:bodyPr>
          <a:lstStyle/>
          <a:p>
            <a:r>
              <a:rPr lang="en-US" sz="1400" dirty="0"/>
              <a:t>0</a:t>
            </a:r>
          </a:p>
        </p:txBody>
      </p:sp>
      <p:sp>
        <p:nvSpPr>
          <p:cNvPr id="38" name="TextBox 37">
            <a:extLst>
              <a:ext uri="{FF2B5EF4-FFF2-40B4-BE49-F238E27FC236}">
                <a16:creationId xmlns:a16="http://schemas.microsoft.com/office/drawing/2014/main" xmlns="" id="{DC269F79-16A3-4C35-95EF-D7D739005E53}"/>
              </a:ext>
            </a:extLst>
          </p:cNvPr>
          <p:cNvSpPr txBox="1"/>
          <p:nvPr/>
        </p:nvSpPr>
        <p:spPr>
          <a:xfrm>
            <a:off x="2132498" y="2896238"/>
            <a:ext cx="1184940" cy="523220"/>
          </a:xfrm>
          <a:prstGeom prst="rect">
            <a:avLst/>
          </a:prstGeom>
          <a:noFill/>
        </p:spPr>
        <p:txBody>
          <a:bodyPr wrap="none" rtlCol="0">
            <a:spAutoFit/>
          </a:bodyPr>
          <a:lstStyle/>
          <a:p>
            <a:r>
              <a:rPr lang="en-US" sz="1400" dirty="0"/>
              <a:t>~40mV-60mV</a:t>
            </a:r>
          </a:p>
          <a:p>
            <a:endParaRPr lang="en-US" sz="1400" dirty="0"/>
          </a:p>
        </p:txBody>
      </p:sp>
      <p:sp>
        <p:nvSpPr>
          <p:cNvPr id="39" name="TextBox 38">
            <a:extLst>
              <a:ext uri="{FF2B5EF4-FFF2-40B4-BE49-F238E27FC236}">
                <a16:creationId xmlns:a16="http://schemas.microsoft.com/office/drawing/2014/main" xmlns="" id="{B40C8C97-ABC5-4A18-A7B4-67451EAC2E53}"/>
              </a:ext>
            </a:extLst>
          </p:cNvPr>
          <p:cNvSpPr txBox="1"/>
          <p:nvPr/>
        </p:nvSpPr>
        <p:spPr>
          <a:xfrm>
            <a:off x="3429133" y="1798887"/>
            <a:ext cx="530915" cy="523220"/>
          </a:xfrm>
          <a:prstGeom prst="rect">
            <a:avLst/>
          </a:prstGeom>
          <a:noFill/>
        </p:spPr>
        <p:txBody>
          <a:bodyPr wrap="none" rtlCol="0">
            <a:spAutoFit/>
          </a:bodyPr>
          <a:lstStyle/>
          <a:p>
            <a:r>
              <a:rPr lang="en-US" sz="1400" dirty="0"/>
              <a:t>1.5</a:t>
            </a:r>
            <a:r>
              <a:rPr lang="el-GR" sz="1400" dirty="0"/>
              <a:t>Ώ</a:t>
            </a:r>
            <a:endParaRPr lang="en-US" sz="1400" dirty="0"/>
          </a:p>
          <a:p>
            <a:endParaRPr lang="en-US" sz="1400" dirty="0"/>
          </a:p>
        </p:txBody>
      </p:sp>
      <p:sp>
        <p:nvSpPr>
          <p:cNvPr id="40" name="TextBox 39">
            <a:extLst>
              <a:ext uri="{FF2B5EF4-FFF2-40B4-BE49-F238E27FC236}">
                <a16:creationId xmlns:a16="http://schemas.microsoft.com/office/drawing/2014/main" xmlns="" id="{295ED200-FED4-48E7-B02D-6240CA721A88}"/>
              </a:ext>
            </a:extLst>
          </p:cNvPr>
          <p:cNvSpPr txBox="1"/>
          <p:nvPr/>
        </p:nvSpPr>
        <p:spPr>
          <a:xfrm>
            <a:off x="4122786" y="1793965"/>
            <a:ext cx="670376" cy="523220"/>
          </a:xfrm>
          <a:prstGeom prst="rect">
            <a:avLst/>
          </a:prstGeom>
          <a:noFill/>
        </p:spPr>
        <p:txBody>
          <a:bodyPr wrap="none" rtlCol="0">
            <a:spAutoFit/>
          </a:bodyPr>
          <a:lstStyle/>
          <a:p>
            <a:r>
              <a:rPr lang="en-US" sz="1400" dirty="0"/>
              <a:t>400µH</a:t>
            </a:r>
          </a:p>
          <a:p>
            <a:endParaRPr lang="en-US" sz="1400" dirty="0"/>
          </a:p>
        </p:txBody>
      </p:sp>
      <p:sp>
        <p:nvSpPr>
          <p:cNvPr id="41" name="TextBox 40">
            <a:extLst>
              <a:ext uri="{FF2B5EF4-FFF2-40B4-BE49-F238E27FC236}">
                <a16:creationId xmlns:a16="http://schemas.microsoft.com/office/drawing/2014/main" xmlns="" id="{86C3AF98-968B-4034-8970-F9BC77F52ACB}"/>
              </a:ext>
            </a:extLst>
          </p:cNvPr>
          <p:cNvSpPr txBox="1"/>
          <p:nvPr/>
        </p:nvSpPr>
        <p:spPr>
          <a:xfrm>
            <a:off x="9128240" y="3981947"/>
            <a:ext cx="2043123" cy="307777"/>
          </a:xfrm>
          <a:prstGeom prst="rect">
            <a:avLst/>
          </a:prstGeom>
          <a:noFill/>
        </p:spPr>
        <p:txBody>
          <a:bodyPr wrap="none" rtlCol="0">
            <a:spAutoFit/>
          </a:bodyPr>
          <a:lstStyle/>
          <a:p>
            <a:r>
              <a:rPr lang="en-US" sz="1400" dirty="0"/>
              <a:t>Here Vref is taken as 2.5V</a:t>
            </a:r>
          </a:p>
        </p:txBody>
      </p:sp>
      <p:sp>
        <p:nvSpPr>
          <p:cNvPr id="42" name="TextBox 41">
            <a:extLst>
              <a:ext uri="{FF2B5EF4-FFF2-40B4-BE49-F238E27FC236}">
                <a16:creationId xmlns:a16="http://schemas.microsoft.com/office/drawing/2014/main" xmlns="" id="{653E97CA-0027-4C1D-A176-456512478539}"/>
              </a:ext>
            </a:extLst>
          </p:cNvPr>
          <p:cNvSpPr txBox="1"/>
          <p:nvPr/>
        </p:nvSpPr>
        <p:spPr>
          <a:xfrm>
            <a:off x="5605670" y="2895591"/>
            <a:ext cx="635110" cy="523220"/>
          </a:xfrm>
          <a:prstGeom prst="rect">
            <a:avLst/>
          </a:prstGeom>
          <a:noFill/>
        </p:spPr>
        <p:txBody>
          <a:bodyPr wrap="none" rtlCol="0">
            <a:spAutoFit/>
          </a:bodyPr>
          <a:lstStyle/>
          <a:p>
            <a:r>
              <a:rPr lang="en-US" sz="1400" dirty="0"/>
              <a:t>400nF</a:t>
            </a:r>
          </a:p>
          <a:p>
            <a:endParaRPr lang="en-US" sz="1400" dirty="0"/>
          </a:p>
        </p:txBody>
      </p:sp>
      <p:sp>
        <p:nvSpPr>
          <p:cNvPr id="43" name="TextBox 42">
            <a:extLst>
              <a:ext uri="{FF2B5EF4-FFF2-40B4-BE49-F238E27FC236}">
                <a16:creationId xmlns:a16="http://schemas.microsoft.com/office/drawing/2014/main" xmlns="" id="{54F2D769-CB70-460D-8FEE-B73C6A7BC4DB}"/>
              </a:ext>
            </a:extLst>
          </p:cNvPr>
          <p:cNvSpPr txBox="1"/>
          <p:nvPr/>
        </p:nvSpPr>
        <p:spPr>
          <a:xfrm>
            <a:off x="2417541" y="1311001"/>
            <a:ext cx="4235050" cy="369332"/>
          </a:xfrm>
          <a:prstGeom prst="rect">
            <a:avLst/>
          </a:prstGeom>
          <a:noFill/>
        </p:spPr>
        <p:txBody>
          <a:bodyPr wrap="square" rtlCol="0">
            <a:spAutoFit/>
          </a:bodyPr>
          <a:lstStyle/>
          <a:p>
            <a:r>
              <a:rPr lang="en-US" dirty="0"/>
              <a:t>Subcase 2 (When Counter gives  logic‘0’)</a:t>
            </a:r>
          </a:p>
        </p:txBody>
      </p:sp>
      <p:sp>
        <p:nvSpPr>
          <p:cNvPr id="45" name="TextBox 44">
            <a:extLst>
              <a:ext uri="{FF2B5EF4-FFF2-40B4-BE49-F238E27FC236}">
                <a16:creationId xmlns:a16="http://schemas.microsoft.com/office/drawing/2014/main" xmlns="" id="{C66CC436-4AEB-4E62-930D-2D4801F7DC8F}"/>
              </a:ext>
            </a:extLst>
          </p:cNvPr>
          <p:cNvSpPr txBox="1"/>
          <p:nvPr/>
        </p:nvSpPr>
        <p:spPr>
          <a:xfrm>
            <a:off x="5923225" y="4595915"/>
            <a:ext cx="276038" cy="307777"/>
          </a:xfrm>
          <a:prstGeom prst="rect">
            <a:avLst/>
          </a:prstGeom>
          <a:noFill/>
        </p:spPr>
        <p:txBody>
          <a:bodyPr wrap="none" rtlCol="0">
            <a:spAutoFit/>
          </a:bodyPr>
          <a:lstStyle/>
          <a:p>
            <a:r>
              <a:rPr lang="en-US" sz="1400" dirty="0"/>
              <a:t>0</a:t>
            </a:r>
          </a:p>
        </p:txBody>
      </p:sp>
      <p:sp>
        <p:nvSpPr>
          <p:cNvPr id="46" name="TextBox 45">
            <a:extLst>
              <a:ext uri="{FF2B5EF4-FFF2-40B4-BE49-F238E27FC236}">
                <a16:creationId xmlns:a16="http://schemas.microsoft.com/office/drawing/2014/main" xmlns="" id="{F5E475EE-B8DD-4A14-97D7-603FCD333596}"/>
              </a:ext>
            </a:extLst>
          </p:cNvPr>
          <p:cNvSpPr txBox="1"/>
          <p:nvPr/>
        </p:nvSpPr>
        <p:spPr>
          <a:xfrm>
            <a:off x="6240780" y="1195267"/>
            <a:ext cx="3319242" cy="523220"/>
          </a:xfrm>
          <a:prstGeom prst="rect">
            <a:avLst/>
          </a:prstGeom>
          <a:noFill/>
        </p:spPr>
        <p:txBody>
          <a:bodyPr wrap="none" rtlCol="0">
            <a:spAutoFit/>
          </a:bodyPr>
          <a:lstStyle/>
          <a:p>
            <a:pPr algn="just"/>
            <a:r>
              <a:rPr lang="en-US" sz="1400" dirty="0"/>
              <a:t>In this case nmos act as open circuit ,while </a:t>
            </a:r>
          </a:p>
          <a:p>
            <a:pPr algn="just"/>
            <a:r>
              <a:rPr lang="en-US" sz="1400" dirty="0"/>
              <a:t>pmos behave as a conducting wire</a:t>
            </a:r>
          </a:p>
        </p:txBody>
      </p:sp>
      <p:sp>
        <p:nvSpPr>
          <p:cNvPr id="47" name="TextBox 46">
            <a:extLst>
              <a:ext uri="{FF2B5EF4-FFF2-40B4-BE49-F238E27FC236}">
                <a16:creationId xmlns:a16="http://schemas.microsoft.com/office/drawing/2014/main" xmlns="" id="{C6FC6320-BEE3-42C8-AB61-4BC14D996660}"/>
              </a:ext>
            </a:extLst>
          </p:cNvPr>
          <p:cNvSpPr txBox="1"/>
          <p:nvPr/>
        </p:nvSpPr>
        <p:spPr>
          <a:xfrm>
            <a:off x="187721" y="6388273"/>
            <a:ext cx="4992777" cy="738664"/>
          </a:xfrm>
          <a:prstGeom prst="rect">
            <a:avLst/>
          </a:prstGeom>
          <a:noFill/>
        </p:spPr>
        <p:txBody>
          <a:bodyPr wrap="none" rtlCol="0">
            <a:spAutoFit/>
          </a:bodyPr>
          <a:lstStyle/>
          <a:p>
            <a:r>
              <a:rPr lang="en-US" sz="1400" dirty="0">
                <a:sym typeface="Wingdings" panose="05000000000000000000" pitchFamily="2" charset="2"/>
              </a:rPr>
              <a:t>n</a:t>
            </a:r>
            <a:r>
              <a:rPr lang="en-US" sz="1400" dirty="0"/>
              <a:t>mos behave as open circuit at logic 0 and conducting at logic 1</a:t>
            </a:r>
          </a:p>
          <a:p>
            <a:endParaRPr lang="en-US" sz="1400" dirty="0"/>
          </a:p>
          <a:p>
            <a:endParaRPr lang="en-US" sz="1400" dirty="0"/>
          </a:p>
        </p:txBody>
      </p:sp>
      <p:sp>
        <p:nvSpPr>
          <p:cNvPr id="48" name="TextBox 47">
            <a:extLst>
              <a:ext uri="{FF2B5EF4-FFF2-40B4-BE49-F238E27FC236}">
                <a16:creationId xmlns:a16="http://schemas.microsoft.com/office/drawing/2014/main" xmlns="" id="{BA25231B-6044-45E7-924B-46F949575388}"/>
              </a:ext>
            </a:extLst>
          </p:cNvPr>
          <p:cNvSpPr txBox="1"/>
          <p:nvPr/>
        </p:nvSpPr>
        <p:spPr>
          <a:xfrm>
            <a:off x="7171486" y="6388273"/>
            <a:ext cx="4992777" cy="738664"/>
          </a:xfrm>
          <a:prstGeom prst="rect">
            <a:avLst/>
          </a:prstGeom>
          <a:noFill/>
        </p:spPr>
        <p:txBody>
          <a:bodyPr wrap="none" rtlCol="0">
            <a:spAutoFit/>
          </a:bodyPr>
          <a:lstStyle/>
          <a:p>
            <a:r>
              <a:rPr lang="en-US" sz="1400" dirty="0">
                <a:sym typeface="Wingdings" panose="05000000000000000000" pitchFamily="2" charset="2"/>
              </a:rPr>
              <a:t>p</a:t>
            </a:r>
            <a:r>
              <a:rPr lang="en-US" sz="1400" dirty="0"/>
              <a:t>mos behave as open circuit at logic 1 and conducting at logic 0</a:t>
            </a:r>
          </a:p>
          <a:p>
            <a:endParaRPr lang="en-US" sz="1400" dirty="0"/>
          </a:p>
          <a:p>
            <a:endParaRPr lang="en-US" sz="1400" dirty="0"/>
          </a:p>
        </p:txBody>
      </p:sp>
    </p:spTree>
    <p:extLst>
      <p:ext uri="{BB962C8B-B14F-4D97-AF65-F5344CB8AC3E}">
        <p14:creationId xmlns:p14="http://schemas.microsoft.com/office/powerpoint/2010/main" xmlns="" val="137406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1BF3DD-6A3E-4161-886C-73A7D5297F79}"/>
              </a:ext>
            </a:extLst>
          </p:cNvPr>
          <p:cNvSpPr>
            <a:spLocks noGrp="1"/>
          </p:cNvSpPr>
          <p:nvPr>
            <p:ph type="title"/>
          </p:nvPr>
        </p:nvSpPr>
        <p:spPr/>
        <p:txBody>
          <a:bodyPr/>
          <a:lstStyle/>
          <a:p>
            <a:r>
              <a:rPr lang="en-US" dirty="0"/>
              <a:t>Case 1(When Vref &gt; Vout)</a:t>
            </a:r>
          </a:p>
        </p:txBody>
      </p:sp>
      <p:pic>
        <p:nvPicPr>
          <p:cNvPr id="13" name="Content Placeholder 12">
            <a:extLst>
              <a:ext uri="{FF2B5EF4-FFF2-40B4-BE49-F238E27FC236}">
                <a16:creationId xmlns:a16="http://schemas.microsoft.com/office/drawing/2014/main" xmlns="" id="{597E128B-2D36-4D3D-AEED-B970A42D536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97735" y="1690688"/>
            <a:ext cx="7102548" cy="4582521"/>
          </a:xfrm>
        </p:spPr>
      </p:pic>
      <p:sp>
        <p:nvSpPr>
          <p:cNvPr id="14" name="TextBox 13">
            <a:extLst>
              <a:ext uri="{FF2B5EF4-FFF2-40B4-BE49-F238E27FC236}">
                <a16:creationId xmlns:a16="http://schemas.microsoft.com/office/drawing/2014/main" xmlns="" id="{6E2179CC-FBFB-441D-80F8-A981D0D6C9F5}"/>
              </a:ext>
            </a:extLst>
          </p:cNvPr>
          <p:cNvSpPr txBox="1"/>
          <p:nvPr/>
        </p:nvSpPr>
        <p:spPr>
          <a:xfrm>
            <a:off x="8282609" y="5300869"/>
            <a:ext cx="649356" cy="307777"/>
          </a:xfrm>
          <a:prstGeom prst="rect">
            <a:avLst/>
          </a:prstGeom>
          <a:noFill/>
        </p:spPr>
        <p:txBody>
          <a:bodyPr wrap="square" rtlCol="0">
            <a:spAutoFit/>
          </a:bodyPr>
          <a:lstStyle/>
          <a:p>
            <a:r>
              <a:rPr lang="en-US" sz="1400" dirty="0"/>
              <a:t>1</a:t>
            </a:r>
          </a:p>
        </p:txBody>
      </p:sp>
      <p:graphicFrame>
        <p:nvGraphicFramePr>
          <p:cNvPr id="16" name="Table 15">
            <a:extLst>
              <a:ext uri="{FF2B5EF4-FFF2-40B4-BE49-F238E27FC236}">
                <a16:creationId xmlns:a16="http://schemas.microsoft.com/office/drawing/2014/main" xmlns="" id="{7C5460B8-9726-42FD-8C3C-6B862FEB61D8}"/>
              </a:ext>
            </a:extLst>
          </p:cNvPr>
          <p:cNvGraphicFramePr>
            <a:graphicFrameLocks noGrp="1"/>
          </p:cNvGraphicFramePr>
          <p:nvPr>
            <p:extLst>
              <p:ext uri="{D42A27DB-BD31-4B8C-83A1-F6EECF244321}">
                <p14:modId xmlns:p14="http://schemas.microsoft.com/office/powerpoint/2010/main" xmlns="" val="4014559073"/>
              </p:ext>
            </p:extLst>
          </p:nvPr>
        </p:nvGraphicFramePr>
        <p:xfrm>
          <a:off x="9667875" y="545941"/>
          <a:ext cx="1685925" cy="963930"/>
        </p:xfrm>
        <a:graphic>
          <a:graphicData uri="http://schemas.openxmlformats.org/drawingml/2006/table">
            <a:tbl>
              <a:tblPr firstRow="1" firstCol="1" bandRow="1">
                <a:tableStyleId>{5C22544A-7EE6-4342-B048-85BDC9FD1C3A}</a:tableStyleId>
              </a:tblPr>
              <a:tblGrid>
                <a:gridCol w="561975">
                  <a:extLst>
                    <a:ext uri="{9D8B030D-6E8A-4147-A177-3AD203B41FA5}">
                      <a16:colId xmlns:a16="http://schemas.microsoft.com/office/drawing/2014/main" xmlns="" val="4211774028"/>
                    </a:ext>
                  </a:extLst>
                </a:gridCol>
                <a:gridCol w="561975">
                  <a:extLst>
                    <a:ext uri="{9D8B030D-6E8A-4147-A177-3AD203B41FA5}">
                      <a16:colId xmlns:a16="http://schemas.microsoft.com/office/drawing/2014/main" xmlns="" val="3205847608"/>
                    </a:ext>
                  </a:extLst>
                </a:gridCol>
                <a:gridCol w="561975">
                  <a:extLst>
                    <a:ext uri="{9D8B030D-6E8A-4147-A177-3AD203B41FA5}">
                      <a16:colId xmlns:a16="http://schemas.microsoft.com/office/drawing/2014/main" xmlns="" val="4270177372"/>
                    </a:ext>
                  </a:extLst>
                </a:gridCol>
              </a:tblGrid>
              <a:tr h="0">
                <a:tc>
                  <a:txBody>
                    <a:bodyPr/>
                    <a:lstStyle/>
                    <a:p>
                      <a:pPr marL="0" marR="0">
                        <a:lnSpc>
                          <a:spcPct val="115000"/>
                        </a:lnSpc>
                        <a:spcBef>
                          <a:spcPts val="0"/>
                        </a:spcBef>
                        <a:spcAft>
                          <a:spcPts val="0"/>
                        </a:spcAft>
                      </a:pPr>
                      <a:r>
                        <a:rPr lang="en-IN" sz="1100">
                          <a:effectLst/>
                        </a:rPr>
                        <a:t>     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    B</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  AB’</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182186865"/>
                  </a:ext>
                </a:extLst>
              </a:tr>
              <a:tr h="156210">
                <a:tc>
                  <a:txBody>
                    <a:bodyPr/>
                    <a:lstStyle/>
                    <a:p>
                      <a:pPr marL="0" marR="0">
                        <a:lnSpc>
                          <a:spcPct val="115000"/>
                        </a:lnSpc>
                        <a:spcBef>
                          <a:spcPts val="0"/>
                        </a:spcBef>
                        <a:spcAft>
                          <a:spcPts val="0"/>
                        </a:spcAft>
                      </a:pPr>
                      <a:r>
                        <a:rPr lang="en-IN" sz="11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dirty="0">
                          <a:effectLst/>
                        </a:rPr>
                        <a:t>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061146862"/>
                  </a:ext>
                </a:extLst>
              </a:tr>
              <a:tr h="165735">
                <a:tc>
                  <a:txBody>
                    <a:bodyPr/>
                    <a:lstStyle/>
                    <a:p>
                      <a:pPr marL="0" marR="0">
                        <a:lnSpc>
                          <a:spcPct val="115000"/>
                        </a:lnSpc>
                        <a:spcBef>
                          <a:spcPts val="0"/>
                        </a:spcBef>
                        <a:spcAft>
                          <a:spcPts val="0"/>
                        </a:spcAft>
                      </a:pPr>
                      <a:r>
                        <a:rPr lang="en-IN" sz="1100" dirty="0">
                          <a:effectLst/>
                        </a:rPr>
                        <a:t>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492638407"/>
                  </a:ext>
                </a:extLst>
              </a:tr>
              <a:tr h="156210">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dirty="0">
                          <a:effectLst/>
                        </a:rPr>
                        <a:t>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309473054"/>
                  </a:ext>
                </a:extLst>
              </a:tr>
              <a:tr h="165735">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100" dirty="0">
                          <a:effectLst/>
                        </a:rPr>
                        <a:t>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98386864"/>
                  </a:ext>
                </a:extLst>
              </a:tr>
            </a:tbl>
          </a:graphicData>
        </a:graphic>
      </p:graphicFrame>
      <p:sp>
        <p:nvSpPr>
          <p:cNvPr id="17" name="TextBox 16">
            <a:extLst>
              <a:ext uri="{FF2B5EF4-FFF2-40B4-BE49-F238E27FC236}">
                <a16:creationId xmlns:a16="http://schemas.microsoft.com/office/drawing/2014/main" xmlns="" id="{4D81ECF3-0663-4957-ACAC-3E137EFF31CC}"/>
              </a:ext>
            </a:extLst>
          </p:cNvPr>
          <p:cNvSpPr txBox="1"/>
          <p:nvPr/>
        </p:nvSpPr>
        <p:spPr>
          <a:xfrm>
            <a:off x="5221357" y="1796706"/>
            <a:ext cx="675861" cy="307777"/>
          </a:xfrm>
          <a:prstGeom prst="rect">
            <a:avLst/>
          </a:prstGeom>
          <a:noFill/>
        </p:spPr>
        <p:txBody>
          <a:bodyPr wrap="square" rtlCol="0">
            <a:spAutoFit/>
          </a:bodyPr>
          <a:lstStyle/>
          <a:p>
            <a:r>
              <a:rPr lang="en-US" sz="1400" dirty="0"/>
              <a:t>pmos</a:t>
            </a:r>
          </a:p>
        </p:txBody>
      </p:sp>
      <p:sp>
        <p:nvSpPr>
          <p:cNvPr id="18" name="TextBox 17">
            <a:extLst>
              <a:ext uri="{FF2B5EF4-FFF2-40B4-BE49-F238E27FC236}">
                <a16:creationId xmlns:a16="http://schemas.microsoft.com/office/drawing/2014/main" xmlns="" id="{87D3A579-DAE5-45D1-A6C4-209C85BFFED8}"/>
              </a:ext>
            </a:extLst>
          </p:cNvPr>
          <p:cNvSpPr txBox="1"/>
          <p:nvPr/>
        </p:nvSpPr>
        <p:spPr>
          <a:xfrm>
            <a:off x="4359965" y="2544417"/>
            <a:ext cx="587020" cy="307777"/>
          </a:xfrm>
          <a:prstGeom prst="rect">
            <a:avLst/>
          </a:prstGeom>
          <a:noFill/>
        </p:spPr>
        <p:txBody>
          <a:bodyPr wrap="none" rtlCol="0">
            <a:spAutoFit/>
          </a:bodyPr>
          <a:lstStyle/>
          <a:p>
            <a:r>
              <a:rPr lang="en-US" sz="1400" dirty="0"/>
              <a:t>nmos</a:t>
            </a:r>
          </a:p>
        </p:txBody>
      </p:sp>
      <p:sp>
        <p:nvSpPr>
          <p:cNvPr id="19" name="TextBox 18">
            <a:extLst>
              <a:ext uri="{FF2B5EF4-FFF2-40B4-BE49-F238E27FC236}">
                <a16:creationId xmlns:a16="http://schemas.microsoft.com/office/drawing/2014/main" xmlns="" id="{3951C08A-466B-4676-B26D-8C1F4BCDFA67}"/>
              </a:ext>
            </a:extLst>
          </p:cNvPr>
          <p:cNvSpPr txBox="1"/>
          <p:nvPr/>
        </p:nvSpPr>
        <p:spPr>
          <a:xfrm>
            <a:off x="8421757" y="3981948"/>
            <a:ext cx="604653" cy="307777"/>
          </a:xfrm>
          <a:prstGeom prst="rect">
            <a:avLst/>
          </a:prstGeom>
          <a:noFill/>
        </p:spPr>
        <p:txBody>
          <a:bodyPr wrap="none" rtlCol="0">
            <a:spAutoFit/>
          </a:bodyPr>
          <a:lstStyle/>
          <a:p>
            <a:r>
              <a:rPr lang="en-US" sz="1400" dirty="0"/>
              <a:t>=2.5V</a:t>
            </a:r>
          </a:p>
        </p:txBody>
      </p:sp>
      <p:sp>
        <p:nvSpPr>
          <p:cNvPr id="20" name="TextBox 19">
            <a:extLst>
              <a:ext uri="{FF2B5EF4-FFF2-40B4-BE49-F238E27FC236}">
                <a16:creationId xmlns:a16="http://schemas.microsoft.com/office/drawing/2014/main" xmlns="" id="{A9C3A42F-F328-4E0E-BA05-24ACD43BF94D}"/>
              </a:ext>
            </a:extLst>
          </p:cNvPr>
          <p:cNvSpPr txBox="1"/>
          <p:nvPr/>
        </p:nvSpPr>
        <p:spPr>
          <a:xfrm>
            <a:off x="5329632" y="5146980"/>
            <a:ext cx="276038" cy="307777"/>
          </a:xfrm>
          <a:prstGeom prst="rect">
            <a:avLst/>
          </a:prstGeom>
          <a:noFill/>
        </p:spPr>
        <p:txBody>
          <a:bodyPr wrap="none" rtlCol="0">
            <a:spAutoFit/>
          </a:bodyPr>
          <a:lstStyle/>
          <a:p>
            <a:r>
              <a:rPr lang="en-US" sz="1400" dirty="0"/>
              <a:t>1</a:t>
            </a:r>
          </a:p>
        </p:txBody>
      </p:sp>
      <p:sp>
        <p:nvSpPr>
          <p:cNvPr id="21" name="TextBox 20">
            <a:extLst>
              <a:ext uri="{FF2B5EF4-FFF2-40B4-BE49-F238E27FC236}">
                <a16:creationId xmlns:a16="http://schemas.microsoft.com/office/drawing/2014/main" xmlns="" id="{CAEEB2AB-E580-407F-B2E3-B3C131F6D6A7}"/>
              </a:ext>
            </a:extLst>
          </p:cNvPr>
          <p:cNvSpPr txBox="1"/>
          <p:nvPr/>
        </p:nvSpPr>
        <p:spPr>
          <a:xfrm>
            <a:off x="5872971" y="4625009"/>
            <a:ext cx="276038" cy="307777"/>
          </a:xfrm>
          <a:prstGeom prst="rect">
            <a:avLst/>
          </a:prstGeom>
          <a:noFill/>
        </p:spPr>
        <p:txBody>
          <a:bodyPr wrap="none" rtlCol="0">
            <a:spAutoFit/>
          </a:bodyPr>
          <a:lstStyle/>
          <a:p>
            <a:r>
              <a:rPr lang="en-US" sz="1400" dirty="0"/>
              <a:t>1</a:t>
            </a:r>
          </a:p>
        </p:txBody>
      </p:sp>
      <p:sp>
        <p:nvSpPr>
          <p:cNvPr id="22" name="TextBox 21">
            <a:extLst>
              <a:ext uri="{FF2B5EF4-FFF2-40B4-BE49-F238E27FC236}">
                <a16:creationId xmlns:a16="http://schemas.microsoft.com/office/drawing/2014/main" xmlns="" id="{09732808-C962-4D3B-BD67-42849C99835B}"/>
              </a:ext>
            </a:extLst>
          </p:cNvPr>
          <p:cNvSpPr txBox="1"/>
          <p:nvPr/>
        </p:nvSpPr>
        <p:spPr>
          <a:xfrm>
            <a:off x="4221946" y="4683154"/>
            <a:ext cx="276038" cy="307777"/>
          </a:xfrm>
          <a:prstGeom prst="rect">
            <a:avLst/>
          </a:prstGeom>
          <a:noFill/>
        </p:spPr>
        <p:txBody>
          <a:bodyPr wrap="none" rtlCol="0">
            <a:spAutoFit/>
          </a:bodyPr>
          <a:lstStyle/>
          <a:p>
            <a:r>
              <a:rPr lang="en-US" sz="1400" dirty="0"/>
              <a:t>0</a:t>
            </a:r>
          </a:p>
        </p:txBody>
      </p:sp>
      <p:sp>
        <p:nvSpPr>
          <p:cNvPr id="23" name="TextBox 22">
            <a:extLst>
              <a:ext uri="{FF2B5EF4-FFF2-40B4-BE49-F238E27FC236}">
                <a16:creationId xmlns:a16="http://schemas.microsoft.com/office/drawing/2014/main" xmlns="" id="{8B0DDDAE-CBB1-4E44-AB41-F4FC97E4A91A}"/>
              </a:ext>
            </a:extLst>
          </p:cNvPr>
          <p:cNvSpPr txBox="1"/>
          <p:nvPr/>
        </p:nvSpPr>
        <p:spPr>
          <a:xfrm>
            <a:off x="4108174" y="3829878"/>
            <a:ext cx="276038" cy="307777"/>
          </a:xfrm>
          <a:prstGeom prst="rect">
            <a:avLst/>
          </a:prstGeom>
          <a:noFill/>
        </p:spPr>
        <p:txBody>
          <a:bodyPr wrap="none" rtlCol="0">
            <a:spAutoFit/>
          </a:bodyPr>
          <a:lstStyle/>
          <a:p>
            <a:r>
              <a:rPr lang="en-US" sz="1400" dirty="0"/>
              <a:t>1</a:t>
            </a:r>
          </a:p>
        </p:txBody>
      </p:sp>
      <p:sp>
        <p:nvSpPr>
          <p:cNvPr id="24" name="TextBox 23">
            <a:extLst>
              <a:ext uri="{FF2B5EF4-FFF2-40B4-BE49-F238E27FC236}">
                <a16:creationId xmlns:a16="http://schemas.microsoft.com/office/drawing/2014/main" xmlns="" id="{02886F12-5860-4A75-B8D7-854845A78AB0}"/>
              </a:ext>
            </a:extLst>
          </p:cNvPr>
          <p:cNvSpPr txBox="1"/>
          <p:nvPr/>
        </p:nvSpPr>
        <p:spPr>
          <a:xfrm>
            <a:off x="5283249" y="3786485"/>
            <a:ext cx="276038" cy="307777"/>
          </a:xfrm>
          <a:prstGeom prst="rect">
            <a:avLst/>
          </a:prstGeom>
          <a:noFill/>
        </p:spPr>
        <p:txBody>
          <a:bodyPr wrap="none" rtlCol="0">
            <a:spAutoFit/>
          </a:bodyPr>
          <a:lstStyle/>
          <a:p>
            <a:r>
              <a:rPr lang="en-US" sz="1400" dirty="0"/>
              <a:t>1</a:t>
            </a:r>
          </a:p>
        </p:txBody>
      </p:sp>
      <p:sp>
        <p:nvSpPr>
          <p:cNvPr id="25" name="TextBox 24">
            <a:extLst>
              <a:ext uri="{FF2B5EF4-FFF2-40B4-BE49-F238E27FC236}">
                <a16:creationId xmlns:a16="http://schemas.microsoft.com/office/drawing/2014/main" xmlns="" id="{D10D6652-A412-4BA6-A6DE-DF1D23B9256D}"/>
              </a:ext>
            </a:extLst>
          </p:cNvPr>
          <p:cNvSpPr txBox="1"/>
          <p:nvPr/>
        </p:nvSpPr>
        <p:spPr>
          <a:xfrm>
            <a:off x="6793998" y="6273209"/>
            <a:ext cx="5291985" cy="307777"/>
          </a:xfrm>
          <a:prstGeom prst="rect">
            <a:avLst/>
          </a:prstGeom>
          <a:noFill/>
        </p:spPr>
        <p:txBody>
          <a:bodyPr wrap="square" rtlCol="0">
            <a:spAutoFit/>
          </a:bodyPr>
          <a:lstStyle/>
          <a:p>
            <a:pPr algn="just"/>
            <a:r>
              <a:rPr lang="en-US" sz="1400" dirty="0">
                <a:sym typeface="Wingdings" panose="05000000000000000000" pitchFamily="2" charset="2"/>
              </a:rPr>
              <a:t></a:t>
            </a:r>
            <a:r>
              <a:rPr lang="en-US" sz="1400" dirty="0"/>
              <a:t>pmos behave as open circuit at logic 1 and conducting at logic 0</a:t>
            </a:r>
          </a:p>
        </p:txBody>
      </p:sp>
      <p:sp>
        <p:nvSpPr>
          <p:cNvPr id="26" name="TextBox 25">
            <a:extLst>
              <a:ext uri="{FF2B5EF4-FFF2-40B4-BE49-F238E27FC236}">
                <a16:creationId xmlns:a16="http://schemas.microsoft.com/office/drawing/2014/main" xmlns="" id="{2DBC71CA-36BB-42A6-A7B2-AF3CC2E44A58}"/>
              </a:ext>
            </a:extLst>
          </p:cNvPr>
          <p:cNvSpPr txBox="1"/>
          <p:nvPr/>
        </p:nvSpPr>
        <p:spPr>
          <a:xfrm>
            <a:off x="228580" y="6273209"/>
            <a:ext cx="4992777" cy="523220"/>
          </a:xfrm>
          <a:prstGeom prst="rect">
            <a:avLst/>
          </a:prstGeom>
          <a:noFill/>
        </p:spPr>
        <p:txBody>
          <a:bodyPr wrap="none" rtlCol="0">
            <a:spAutoFit/>
          </a:bodyPr>
          <a:lstStyle/>
          <a:p>
            <a:r>
              <a:rPr lang="en-US" sz="1400" dirty="0">
                <a:sym typeface="Wingdings" panose="05000000000000000000" pitchFamily="2" charset="2"/>
              </a:rPr>
              <a:t>n</a:t>
            </a:r>
            <a:r>
              <a:rPr lang="en-US" sz="1400" dirty="0"/>
              <a:t>mos behave as open circuit at logic 0 and conducting at logic 1</a:t>
            </a:r>
          </a:p>
          <a:p>
            <a:endParaRPr lang="en-US" sz="1400" dirty="0"/>
          </a:p>
        </p:txBody>
      </p:sp>
      <p:sp>
        <p:nvSpPr>
          <p:cNvPr id="27" name="TextBox 26">
            <a:extLst>
              <a:ext uri="{FF2B5EF4-FFF2-40B4-BE49-F238E27FC236}">
                <a16:creationId xmlns:a16="http://schemas.microsoft.com/office/drawing/2014/main" xmlns="" id="{4F33CE3F-8CFB-46D0-8FF0-556FD4440CD2}"/>
              </a:ext>
            </a:extLst>
          </p:cNvPr>
          <p:cNvSpPr txBox="1"/>
          <p:nvPr/>
        </p:nvSpPr>
        <p:spPr>
          <a:xfrm>
            <a:off x="9078233" y="238164"/>
            <a:ext cx="2865208" cy="523220"/>
          </a:xfrm>
          <a:prstGeom prst="rect">
            <a:avLst/>
          </a:prstGeom>
          <a:noFill/>
        </p:spPr>
        <p:txBody>
          <a:bodyPr wrap="none" rtlCol="0">
            <a:spAutoFit/>
          </a:bodyPr>
          <a:lstStyle/>
          <a:p>
            <a:r>
              <a:rPr lang="en-US" sz="1400" dirty="0"/>
              <a:t>NAND gate truth table(for reference)</a:t>
            </a:r>
          </a:p>
          <a:p>
            <a:endParaRPr lang="en-US" sz="1400" dirty="0"/>
          </a:p>
        </p:txBody>
      </p:sp>
      <p:sp>
        <p:nvSpPr>
          <p:cNvPr id="28" name="TextBox 27">
            <a:extLst>
              <a:ext uri="{FF2B5EF4-FFF2-40B4-BE49-F238E27FC236}">
                <a16:creationId xmlns:a16="http://schemas.microsoft.com/office/drawing/2014/main" xmlns="" id="{72DE134E-97EC-40BC-AA43-0BF9CDE6A14C}"/>
              </a:ext>
            </a:extLst>
          </p:cNvPr>
          <p:cNvSpPr txBox="1"/>
          <p:nvPr/>
        </p:nvSpPr>
        <p:spPr>
          <a:xfrm>
            <a:off x="2132498" y="2896238"/>
            <a:ext cx="1184940" cy="523220"/>
          </a:xfrm>
          <a:prstGeom prst="rect">
            <a:avLst/>
          </a:prstGeom>
          <a:noFill/>
        </p:spPr>
        <p:txBody>
          <a:bodyPr wrap="none" rtlCol="0">
            <a:spAutoFit/>
          </a:bodyPr>
          <a:lstStyle/>
          <a:p>
            <a:r>
              <a:rPr lang="en-US" sz="1400" dirty="0"/>
              <a:t>~40mV-60mV</a:t>
            </a:r>
          </a:p>
          <a:p>
            <a:endParaRPr lang="en-US" sz="1400" dirty="0"/>
          </a:p>
        </p:txBody>
      </p:sp>
      <p:sp>
        <p:nvSpPr>
          <p:cNvPr id="29" name="TextBox 28">
            <a:extLst>
              <a:ext uri="{FF2B5EF4-FFF2-40B4-BE49-F238E27FC236}">
                <a16:creationId xmlns:a16="http://schemas.microsoft.com/office/drawing/2014/main" xmlns="" id="{CFB1E9DE-EAB8-4E1E-BF5B-564EA705702B}"/>
              </a:ext>
            </a:extLst>
          </p:cNvPr>
          <p:cNvSpPr txBox="1"/>
          <p:nvPr/>
        </p:nvSpPr>
        <p:spPr>
          <a:xfrm>
            <a:off x="3429133" y="1798887"/>
            <a:ext cx="530915" cy="523220"/>
          </a:xfrm>
          <a:prstGeom prst="rect">
            <a:avLst/>
          </a:prstGeom>
          <a:noFill/>
        </p:spPr>
        <p:txBody>
          <a:bodyPr wrap="none" rtlCol="0">
            <a:spAutoFit/>
          </a:bodyPr>
          <a:lstStyle/>
          <a:p>
            <a:r>
              <a:rPr lang="en-US" sz="1400" dirty="0"/>
              <a:t>1.5</a:t>
            </a:r>
            <a:r>
              <a:rPr lang="el-GR" sz="1400" dirty="0"/>
              <a:t>Ώ</a:t>
            </a:r>
            <a:endParaRPr lang="en-US" sz="1400" dirty="0"/>
          </a:p>
          <a:p>
            <a:endParaRPr lang="en-US" sz="1400" dirty="0"/>
          </a:p>
        </p:txBody>
      </p:sp>
      <p:sp>
        <p:nvSpPr>
          <p:cNvPr id="30" name="TextBox 29">
            <a:extLst>
              <a:ext uri="{FF2B5EF4-FFF2-40B4-BE49-F238E27FC236}">
                <a16:creationId xmlns:a16="http://schemas.microsoft.com/office/drawing/2014/main" xmlns="" id="{0AA0DF52-7C15-44A5-B64C-DDE6CBF53E5D}"/>
              </a:ext>
            </a:extLst>
          </p:cNvPr>
          <p:cNvSpPr txBox="1"/>
          <p:nvPr/>
        </p:nvSpPr>
        <p:spPr>
          <a:xfrm>
            <a:off x="4122786" y="1793965"/>
            <a:ext cx="670376" cy="523220"/>
          </a:xfrm>
          <a:prstGeom prst="rect">
            <a:avLst/>
          </a:prstGeom>
          <a:noFill/>
        </p:spPr>
        <p:txBody>
          <a:bodyPr wrap="none" rtlCol="0">
            <a:spAutoFit/>
          </a:bodyPr>
          <a:lstStyle/>
          <a:p>
            <a:r>
              <a:rPr lang="en-US" sz="1400" dirty="0"/>
              <a:t>400µH</a:t>
            </a:r>
          </a:p>
          <a:p>
            <a:endParaRPr lang="en-US" sz="1400" dirty="0"/>
          </a:p>
        </p:txBody>
      </p:sp>
      <p:sp>
        <p:nvSpPr>
          <p:cNvPr id="31" name="TextBox 30">
            <a:extLst>
              <a:ext uri="{FF2B5EF4-FFF2-40B4-BE49-F238E27FC236}">
                <a16:creationId xmlns:a16="http://schemas.microsoft.com/office/drawing/2014/main" xmlns="" id="{191E5150-6962-4F72-9497-5FE81DF6E553}"/>
              </a:ext>
            </a:extLst>
          </p:cNvPr>
          <p:cNvSpPr txBox="1"/>
          <p:nvPr/>
        </p:nvSpPr>
        <p:spPr>
          <a:xfrm>
            <a:off x="9128240" y="3981947"/>
            <a:ext cx="2043123" cy="307777"/>
          </a:xfrm>
          <a:prstGeom prst="rect">
            <a:avLst/>
          </a:prstGeom>
          <a:noFill/>
        </p:spPr>
        <p:txBody>
          <a:bodyPr wrap="none" rtlCol="0">
            <a:spAutoFit/>
          </a:bodyPr>
          <a:lstStyle/>
          <a:p>
            <a:r>
              <a:rPr lang="en-US" sz="1400" dirty="0"/>
              <a:t>Here Vref is taken as 2.5V</a:t>
            </a:r>
          </a:p>
        </p:txBody>
      </p:sp>
      <p:sp>
        <p:nvSpPr>
          <p:cNvPr id="32" name="TextBox 31">
            <a:extLst>
              <a:ext uri="{FF2B5EF4-FFF2-40B4-BE49-F238E27FC236}">
                <a16:creationId xmlns:a16="http://schemas.microsoft.com/office/drawing/2014/main" xmlns="" id="{CF6E13F5-5CA3-4555-AABD-46171C4E3A14}"/>
              </a:ext>
            </a:extLst>
          </p:cNvPr>
          <p:cNvSpPr txBox="1"/>
          <p:nvPr/>
        </p:nvSpPr>
        <p:spPr>
          <a:xfrm>
            <a:off x="5605670" y="2895591"/>
            <a:ext cx="635110" cy="523220"/>
          </a:xfrm>
          <a:prstGeom prst="rect">
            <a:avLst/>
          </a:prstGeom>
          <a:noFill/>
        </p:spPr>
        <p:txBody>
          <a:bodyPr wrap="none" rtlCol="0">
            <a:spAutoFit/>
          </a:bodyPr>
          <a:lstStyle/>
          <a:p>
            <a:r>
              <a:rPr lang="en-US" sz="1400" dirty="0"/>
              <a:t>400nF</a:t>
            </a:r>
          </a:p>
          <a:p>
            <a:endParaRPr lang="en-US" sz="1400" dirty="0"/>
          </a:p>
        </p:txBody>
      </p:sp>
      <p:sp>
        <p:nvSpPr>
          <p:cNvPr id="34" name="TextBox 33">
            <a:extLst>
              <a:ext uri="{FF2B5EF4-FFF2-40B4-BE49-F238E27FC236}">
                <a16:creationId xmlns:a16="http://schemas.microsoft.com/office/drawing/2014/main" xmlns="" id="{3E003787-16E8-4A0B-B640-530164686AC4}"/>
              </a:ext>
            </a:extLst>
          </p:cNvPr>
          <p:cNvSpPr txBox="1"/>
          <p:nvPr/>
        </p:nvSpPr>
        <p:spPr>
          <a:xfrm>
            <a:off x="838200" y="1299012"/>
            <a:ext cx="4235050" cy="369332"/>
          </a:xfrm>
          <a:prstGeom prst="rect">
            <a:avLst/>
          </a:prstGeom>
          <a:noFill/>
        </p:spPr>
        <p:txBody>
          <a:bodyPr wrap="square" rtlCol="0">
            <a:spAutoFit/>
          </a:bodyPr>
          <a:lstStyle/>
          <a:p>
            <a:r>
              <a:rPr lang="en-US" dirty="0"/>
              <a:t>Subcase 1 (When Counter gives  logic‘1’)</a:t>
            </a:r>
          </a:p>
        </p:txBody>
      </p:sp>
      <p:sp>
        <p:nvSpPr>
          <p:cNvPr id="35" name="TextBox 34">
            <a:extLst>
              <a:ext uri="{FF2B5EF4-FFF2-40B4-BE49-F238E27FC236}">
                <a16:creationId xmlns:a16="http://schemas.microsoft.com/office/drawing/2014/main" xmlns="" id="{85703EFD-2FFE-491C-AE39-19657C64F5E3}"/>
              </a:ext>
            </a:extLst>
          </p:cNvPr>
          <p:cNvSpPr txBox="1"/>
          <p:nvPr/>
        </p:nvSpPr>
        <p:spPr>
          <a:xfrm>
            <a:off x="4713705" y="1197401"/>
            <a:ext cx="4364528" cy="738664"/>
          </a:xfrm>
          <a:prstGeom prst="rect">
            <a:avLst/>
          </a:prstGeom>
          <a:noFill/>
        </p:spPr>
        <p:txBody>
          <a:bodyPr wrap="none" rtlCol="0">
            <a:spAutoFit/>
          </a:bodyPr>
          <a:lstStyle/>
          <a:p>
            <a:pPr algn="just"/>
            <a:r>
              <a:rPr lang="en-US" sz="1400" dirty="0"/>
              <a:t>In this case nmos act as close circuit or conducting ,while </a:t>
            </a:r>
          </a:p>
          <a:p>
            <a:pPr algn="just"/>
            <a:r>
              <a:rPr lang="en-US" sz="1400" dirty="0"/>
              <a:t>pmos behave as a open circuit.</a:t>
            </a:r>
          </a:p>
          <a:p>
            <a:endParaRPr lang="en-US" sz="1400" dirty="0"/>
          </a:p>
        </p:txBody>
      </p:sp>
    </p:spTree>
    <p:extLst>
      <p:ext uri="{BB962C8B-B14F-4D97-AF65-F5344CB8AC3E}">
        <p14:creationId xmlns:p14="http://schemas.microsoft.com/office/powerpoint/2010/main" xmlns="" val="380760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044CF-D4A8-44E1-BB08-46164B1DF1CF}"/>
              </a:ext>
            </a:extLst>
          </p:cNvPr>
          <p:cNvSpPr>
            <a:spLocks noGrp="1"/>
          </p:cNvSpPr>
          <p:nvPr>
            <p:ph type="title"/>
          </p:nvPr>
        </p:nvSpPr>
        <p:spPr/>
        <p:txBody>
          <a:bodyPr/>
          <a:lstStyle/>
          <a:p>
            <a:r>
              <a:rPr lang="en-US" dirty="0"/>
              <a:t>Analysis</a:t>
            </a:r>
          </a:p>
        </p:txBody>
      </p:sp>
      <p:graphicFrame>
        <p:nvGraphicFramePr>
          <p:cNvPr id="8" name="Content Placeholder 7">
            <a:extLst>
              <a:ext uri="{FF2B5EF4-FFF2-40B4-BE49-F238E27FC236}">
                <a16:creationId xmlns:a16="http://schemas.microsoft.com/office/drawing/2014/main" xmlns="" id="{C5D5A76C-4DB9-4880-8532-C9BBB9E67AEE}"/>
              </a:ext>
            </a:extLst>
          </p:cNvPr>
          <p:cNvGraphicFramePr>
            <a:graphicFrameLocks noGrp="1"/>
          </p:cNvGraphicFramePr>
          <p:nvPr>
            <p:ph idx="1"/>
            <p:extLst>
              <p:ext uri="{D42A27DB-BD31-4B8C-83A1-F6EECF244321}">
                <p14:modId xmlns:p14="http://schemas.microsoft.com/office/powerpoint/2010/main" xmlns="" val="3299378066"/>
              </p:ext>
            </p:extLst>
          </p:nvPr>
        </p:nvGraphicFramePr>
        <p:xfrm>
          <a:off x="1744317" y="1477534"/>
          <a:ext cx="8703366" cy="2286000"/>
        </p:xfrm>
        <a:graphic>
          <a:graphicData uri="http://schemas.openxmlformats.org/drawingml/2006/table">
            <a:tbl>
              <a:tblPr firstRow="1" bandRow="1">
                <a:tableStyleId>{5C22544A-7EE6-4342-B048-85BDC9FD1C3A}</a:tableStyleId>
              </a:tblPr>
              <a:tblGrid>
                <a:gridCol w="2901122">
                  <a:extLst>
                    <a:ext uri="{9D8B030D-6E8A-4147-A177-3AD203B41FA5}">
                      <a16:colId xmlns:a16="http://schemas.microsoft.com/office/drawing/2014/main" xmlns="" val="1232237942"/>
                    </a:ext>
                  </a:extLst>
                </a:gridCol>
                <a:gridCol w="2901122">
                  <a:extLst>
                    <a:ext uri="{9D8B030D-6E8A-4147-A177-3AD203B41FA5}">
                      <a16:colId xmlns:a16="http://schemas.microsoft.com/office/drawing/2014/main" xmlns="" val="4221756042"/>
                    </a:ext>
                  </a:extLst>
                </a:gridCol>
                <a:gridCol w="2901122">
                  <a:extLst>
                    <a:ext uri="{9D8B030D-6E8A-4147-A177-3AD203B41FA5}">
                      <a16:colId xmlns:a16="http://schemas.microsoft.com/office/drawing/2014/main" xmlns="" val="4149327913"/>
                    </a:ext>
                  </a:extLst>
                </a:gridCol>
              </a:tblGrid>
              <a:tr h="0">
                <a:tc>
                  <a:txBody>
                    <a:bodyPr/>
                    <a:lstStyle/>
                    <a:p>
                      <a:r>
                        <a:rPr lang="en-US" sz="1400" dirty="0"/>
                        <a:t>                            </a:t>
                      </a:r>
                      <a:r>
                        <a:rPr lang="en-IN" sz="1400" b="1" kern="1200" dirty="0">
                          <a:solidFill>
                            <a:schemeClr val="lt1"/>
                          </a:solidFill>
                          <a:effectLst/>
                          <a:latin typeface="+mn-lt"/>
                          <a:ea typeface="+mn-ea"/>
                          <a:cs typeface="+mn-cs"/>
                        </a:rPr>
                        <a:t> ɸ</a:t>
                      </a:r>
                      <a:r>
                        <a:rPr lang="en-IN" sz="1400" b="1" kern="1200" baseline="-25000" dirty="0">
                          <a:solidFill>
                            <a:schemeClr val="lt1"/>
                          </a:solidFill>
                          <a:effectLst/>
                          <a:latin typeface="+mn-lt"/>
                          <a:ea typeface="+mn-ea"/>
                          <a:cs typeface="+mn-cs"/>
                        </a:rPr>
                        <a:t>1</a:t>
                      </a:r>
                      <a:endParaRPr lang="en-US" sz="1400" dirty="0"/>
                    </a:p>
                  </a:txBody>
                  <a:tcPr/>
                </a:tc>
                <a:tc>
                  <a:txBody>
                    <a:bodyPr/>
                    <a:lstStyle/>
                    <a:p>
                      <a:r>
                        <a:rPr lang="en-US" sz="1400" dirty="0"/>
                        <a:t>                            </a:t>
                      </a:r>
                      <a:r>
                        <a:rPr lang="en-US" sz="1400" b="1" kern="1200" dirty="0">
                          <a:solidFill>
                            <a:schemeClr val="lt1"/>
                          </a:solidFill>
                          <a:effectLst/>
                          <a:latin typeface="+mn-lt"/>
                          <a:ea typeface="+mn-ea"/>
                          <a:cs typeface="+mn-cs"/>
                        </a:rPr>
                        <a:t> </a:t>
                      </a:r>
                      <a:r>
                        <a:rPr lang="en-IN" sz="1400" b="1" kern="1200" dirty="0">
                          <a:solidFill>
                            <a:schemeClr val="lt1"/>
                          </a:solidFill>
                          <a:effectLst/>
                          <a:latin typeface="+mn-lt"/>
                          <a:ea typeface="+mn-ea"/>
                          <a:cs typeface="+mn-cs"/>
                        </a:rPr>
                        <a:t>ɸ</a:t>
                      </a:r>
                      <a:r>
                        <a:rPr lang="en-IN" sz="1400" b="1" kern="1200" baseline="-25000" dirty="0">
                          <a:solidFill>
                            <a:schemeClr val="lt1"/>
                          </a:solidFill>
                          <a:effectLst/>
                          <a:latin typeface="+mn-lt"/>
                          <a:ea typeface="+mn-ea"/>
                          <a:cs typeface="+mn-cs"/>
                        </a:rPr>
                        <a:t>2</a:t>
                      </a:r>
                      <a:endParaRPr lang="en-US" sz="1400" dirty="0"/>
                    </a:p>
                  </a:txBody>
                  <a:tcPr/>
                </a:tc>
                <a:tc>
                  <a:txBody>
                    <a:bodyPr/>
                    <a:lstStyle/>
                    <a:p>
                      <a:r>
                        <a:rPr lang="en-US" sz="1400" dirty="0"/>
                        <a:t>            </a:t>
                      </a:r>
                      <a:r>
                        <a:rPr lang="en-IN" sz="1400" b="1" kern="1200" dirty="0">
                          <a:solidFill>
                            <a:schemeClr val="lt1"/>
                          </a:solidFill>
                          <a:effectLst/>
                          <a:latin typeface="+mn-lt"/>
                          <a:ea typeface="+mn-ea"/>
                          <a:cs typeface="+mn-cs"/>
                        </a:rPr>
                        <a:t>Interpretation</a:t>
                      </a:r>
                      <a:endParaRPr lang="en-US" sz="1400" dirty="0"/>
                    </a:p>
                  </a:txBody>
                  <a:tcPr/>
                </a:tc>
                <a:extLst>
                  <a:ext uri="{0D108BD9-81ED-4DB2-BD59-A6C34878D82A}">
                    <a16:rowId xmlns:a16="http://schemas.microsoft.com/office/drawing/2014/main" xmlns="" val="1907720423"/>
                  </a:ext>
                </a:extLst>
              </a:tr>
              <a:tr h="370840">
                <a:tc>
                  <a:txBody>
                    <a:bodyPr/>
                    <a:lstStyle/>
                    <a:p>
                      <a:r>
                        <a:rPr lang="en-US" sz="1400" dirty="0"/>
                        <a:t>                             1                                                                  </a:t>
                      </a:r>
                    </a:p>
                  </a:txBody>
                  <a:tcPr/>
                </a:tc>
                <a:tc>
                  <a:txBody>
                    <a:bodyPr/>
                    <a:lstStyle/>
                    <a:p>
                      <a:r>
                        <a:rPr lang="en-US" sz="1400" dirty="0"/>
                        <a:t>                             1</a:t>
                      </a:r>
                    </a:p>
                  </a:txBody>
                  <a:tcPr/>
                </a:tc>
                <a:tc>
                  <a:txBody>
                    <a:bodyPr/>
                    <a:lstStyle/>
                    <a:p>
                      <a:r>
                        <a:rPr lang="en-IN" sz="1400" kern="1200" dirty="0">
                          <a:solidFill>
                            <a:schemeClr val="dk1"/>
                          </a:solidFill>
                          <a:effectLst/>
                          <a:latin typeface="+mn-lt"/>
                          <a:ea typeface="+mn-ea"/>
                          <a:cs typeface="+mn-cs"/>
                        </a:rPr>
                        <a:t>(M1 is closed, M2 is open) Accumulation of energy at inductor</a:t>
                      </a:r>
                      <a:endParaRPr lang="en-US" sz="1400" dirty="0"/>
                    </a:p>
                  </a:txBody>
                  <a:tcPr/>
                </a:tc>
                <a:extLst>
                  <a:ext uri="{0D108BD9-81ED-4DB2-BD59-A6C34878D82A}">
                    <a16:rowId xmlns:a16="http://schemas.microsoft.com/office/drawing/2014/main" xmlns="" val="105360252"/>
                  </a:ext>
                </a:extLst>
              </a:tr>
              <a:tr h="370840">
                <a:tc>
                  <a:txBody>
                    <a:bodyPr/>
                    <a:lstStyle/>
                    <a:p>
                      <a:r>
                        <a:rPr lang="en-US" sz="1400" dirty="0"/>
                        <a:t>                             0</a:t>
                      </a:r>
                    </a:p>
                  </a:txBody>
                  <a:tcPr/>
                </a:tc>
                <a:tc>
                  <a:txBody>
                    <a:bodyPr/>
                    <a:lstStyle/>
                    <a:p>
                      <a:r>
                        <a:rPr lang="en-US" sz="1400" dirty="0"/>
                        <a:t>                             0</a:t>
                      </a:r>
                    </a:p>
                  </a:txBody>
                  <a:tcPr/>
                </a:tc>
                <a:tc>
                  <a:txBody>
                    <a:bodyPr/>
                    <a:lstStyle/>
                    <a:p>
                      <a:r>
                        <a:rPr lang="en-IN" sz="1400" kern="1200" dirty="0">
                          <a:solidFill>
                            <a:schemeClr val="dk1"/>
                          </a:solidFill>
                          <a:effectLst/>
                          <a:latin typeface="+mn-lt"/>
                          <a:ea typeface="+mn-ea"/>
                          <a:cs typeface="+mn-cs"/>
                        </a:rPr>
                        <a:t>(M1 is open, M2 is closed)</a:t>
                      </a:r>
                    </a:p>
                    <a:p>
                      <a:r>
                        <a:rPr lang="en-IN" sz="1400" kern="1200" dirty="0">
                          <a:solidFill>
                            <a:schemeClr val="dk1"/>
                          </a:solidFill>
                          <a:effectLst/>
                          <a:latin typeface="+mn-lt"/>
                          <a:ea typeface="+mn-ea"/>
                          <a:cs typeface="+mn-cs"/>
                        </a:rPr>
                        <a:t>Transfer of energy from inductor to capacitor(charging of capacitor)</a:t>
                      </a:r>
                      <a:endParaRPr lang="en-US" sz="1400" dirty="0"/>
                    </a:p>
                  </a:txBody>
                  <a:tcPr/>
                </a:tc>
                <a:extLst>
                  <a:ext uri="{0D108BD9-81ED-4DB2-BD59-A6C34878D82A}">
                    <a16:rowId xmlns:a16="http://schemas.microsoft.com/office/drawing/2014/main" xmlns="" val="2345564890"/>
                  </a:ext>
                </a:extLst>
              </a:tr>
              <a:tr h="0">
                <a:tc>
                  <a:txBody>
                    <a:bodyPr/>
                    <a:lstStyle/>
                    <a:p>
                      <a:r>
                        <a:rPr lang="en-US" sz="1400" dirty="0"/>
                        <a:t>                             0</a:t>
                      </a:r>
                    </a:p>
                  </a:txBody>
                  <a:tcPr/>
                </a:tc>
                <a:tc>
                  <a:txBody>
                    <a:bodyPr/>
                    <a:lstStyle/>
                    <a:p>
                      <a:r>
                        <a:rPr lang="en-US" sz="1400" dirty="0"/>
                        <a:t>                             1    </a:t>
                      </a:r>
                    </a:p>
                  </a:txBody>
                  <a:tcPr/>
                </a:tc>
                <a:tc>
                  <a:txBody>
                    <a:bodyPr/>
                    <a:lstStyle/>
                    <a:p>
                      <a:r>
                        <a:rPr lang="en-IN" sz="1400" kern="1200" dirty="0">
                          <a:solidFill>
                            <a:schemeClr val="dk1"/>
                          </a:solidFill>
                          <a:effectLst/>
                          <a:latin typeface="+mn-lt"/>
                          <a:ea typeface="+mn-ea"/>
                          <a:cs typeface="+mn-cs"/>
                        </a:rPr>
                        <a:t>(M1&amp;M2 both remain open) Discharging of capacitor, building up potential at load</a:t>
                      </a:r>
                      <a:endParaRPr lang="en-US" sz="1400" dirty="0"/>
                    </a:p>
                  </a:txBody>
                  <a:tcPr/>
                </a:tc>
                <a:extLst>
                  <a:ext uri="{0D108BD9-81ED-4DB2-BD59-A6C34878D82A}">
                    <a16:rowId xmlns:a16="http://schemas.microsoft.com/office/drawing/2014/main" xmlns="" val="3802185959"/>
                  </a:ext>
                </a:extLst>
              </a:tr>
            </a:tbl>
          </a:graphicData>
        </a:graphic>
      </p:graphicFrame>
    </p:spTree>
    <p:extLst>
      <p:ext uri="{BB962C8B-B14F-4D97-AF65-F5344CB8AC3E}">
        <p14:creationId xmlns:p14="http://schemas.microsoft.com/office/powerpoint/2010/main" xmlns="" val="193991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5439F-26FE-4B32-8CDF-CBB9B3ECDB2D}"/>
              </a:ext>
            </a:extLst>
          </p:cNvPr>
          <p:cNvSpPr>
            <a:spLocks noGrp="1"/>
          </p:cNvSpPr>
          <p:nvPr>
            <p:ph type="title"/>
          </p:nvPr>
        </p:nvSpPr>
        <p:spPr>
          <a:xfrm>
            <a:off x="746009" y="36820"/>
            <a:ext cx="10515600" cy="1325563"/>
          </a:xfrm>
        </p:spPr>
        <p:txBody>
          <a:bodyPr/>
          <a:lstStyle/>
          <a:p>
            <a:r>
              <a:rPr lang="en-US" dirty="0"/>
              <a:t>Proposed TE energy harvesting architecture</a:t>
            </a:r>
          </a:p>
        </p:txBody>
      </p:sp>
      <p:pic>
        <p:nvPicPr>
          <p:cNvPr id="5" name="Content Placeholder 4">
            <a:extLst>
              <a:ext uri="{FF2B5EF4-FFF2-40B4-BE49-F238E27FC236}">
                <a16:creationId xmlns:a16="http://schemas.microsoft.com/office/drawing/2014/main" xmlns="" id="{95D1CCEF-A4B0-4FD3-B252-B5D783151A6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809444" y="866216"/>
            <a:ext cx="8427236" cy="4511242"/>
          </a:xfrm>
        </p:spPr>
      </p:pic>
      <p:sp>
        <p:nvSpPr>
          <p:cNvPr id="6" name="TextBox 5">
            <a:extLst>
              <a:ext uri="{FF2B5EF4-FFF2-40B4-BE49-F238E27FC236}">
                <a16:creationId xmlns:a16="http://schemas.microsoft.com/office/drawing/2014/main" xmlns="" id="{A3004EF3-70CF-41F5-90BA-C3737C88D521}"/>
              </a:ext>
            </a:extLst>
          </p:cNvPr>
          <p:cNvSpPr txBox="1"/>
          <p:nvPr/>
        </p:nvSpPr>
        <p:spPr>
          <a:xfrm>
            <a:off x="1603513" y="3216032"/>
            <a:ext cx="1184940" cy="307777"/>
          </a:xfrm>
          <a:prstGeom prst="rect">
            <a:avLst/>
          </a:prstGeom>
          <a:noFill/>
        </p:spPr>
        <p:txBody>
          <a:bodyPr wrap="none" rtlCol="0">
            <a:spAutoFit/>
          </a:bodyPr>
          <a:lstStyle/>
          <a:p>
            <a:r>
              <a:rPr lang="en-US" sz="1400" dirty="0"/>
              <a:t>~40mV-60mV</a:t>
            </a:r>
          </a:p>
        </p:txBody>
      </p:sp>
      <p:sp>
        <p:nvSpPr>
          <p:cNvPr id="7" name="TextBox 6">
            <a:extLst>
              <a:ext uri="{FF2B5EF4-FFF2-40B4-BE49-F238E27FC236}">
                <a16:creationId xmlns:a16="http://schemas.microsoft.com/office/drawing/2014/main" xmlns="" id="{6CAA869F-EE4B-4D8E-A3F6-1989221A5A78}"/>
              </a:ext>
            </a:extLst>
          </p:cNvPr>
          <p:cNvSpPr txBox="1"/>
          <p:nvPr/>
        </p:nvSpPr>
        <p:spPr>
          <a:xfrm>
            <a:off x="2299501" y="968034"/>
            <a:ext cx="4406912" cy="307777"/>
          </a:xfrm>
          <a:prstGeom prst="rect">
            <a:avLst/>
          </a:prstGeom>
          <a:noFill/>
        </p:spPr>
        <p:txBody>
          <a:bodyPr wrap="none" rtlCol="0">
            <a:spAutoFit/>
          </a:bodyPr>
          <a:lstStyle/>
          <a:p>
            <a:r>
              <a:rPr lang="en-US" sz="1400" dirty="0"/>
              <a:t>Preferably a ring oscillator due to low power consumption</a:t>
            </a:r>
          </a:p>
        </p:txBody>
      </p:sp>
      <p:cxnSp>
        <p:nvCxnSpPr>
          <p:cNvPr id="14" name="Connector: Curved 13">
            <a:extLst>
              <a:ext uri="{FF2B5EF4-FFF2-40B4-BE49-F238E27FC236}">
                <a16:creationId xmlns:a16="http://schemas.microsoft.com/office/drawing/2014/main" xmlns="" id="{4DE8CF84-FB49-4715-B350-ABD8ECB0F15E}"/>
              </a:ext>
            </a:extLst>
          </p:cNvPr>
          <p:cNvCxnSpPr>
            <a:stCxn id="7" idx="2"/>
          </p:cNvCxnSpPr>
          <p:nvPr/>
        </p:nvCxnSpPr>
        <p:spPr>
          <a:xfrm rot="5400000">
            <a:off x="3935725" y="1565031"/>
            <a:ext cx="856453" cy="27801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xmlns="" id="{5A7B4951-D556-4768-A2BF-E17E29BEB16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39850" y="5479276"/>
            <a:ext cx="2889750" cy="1226324"/>
          </a:xfrm>
          <a:prstGeom prst="rect">
            <a:avLst/>
          </a:prstGeom>
        </p:spPr>
      </p:pic>
      <p:pic>
        <p:nvPicPr>
          <p:cNvPr id="18" name="Picture 17">
            <a:extLst>
              <a:ext uri="{FF2B5EF4-FFF2-40B4-BE49-F238E27FC236}">
                <a16:creationId xmlns:a16="http://schemas.microsoft.com/office/drawing/2014/main" xmlns="" id="{7375EB2B-A853-438C-A239-235E72E0E621}"/>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5752438"/>
            <a:ext cx="2899123" cy="1123936"/>
          </a:xfrm>
          <a:prstGeom prst="rect">
            <a:avLst/>
          </a:prstGeom>
        </p:spPr>
      </p:pic>
      <p:pic>
        <p:nvPicPr>
          <p:cNvPr id="20" name="Picture 19">
            <a:extLst>
              <a:ext uri="{FF2B5EF4-FFF2-40B4-BE49-F238E27FC236}">
                <a16:creationId xmlns:a16="http://schemas.microsoft.com/office/drawing/2014/main" xmlns="" id="{51D620EE-4470-43D0-BFFB-6C846E38613D}"/>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9607826" y="5286222"/>
            <a:ext cx="2584174" cy="1419378"/>
          </a:xfrm>
          <a:prstGeom prst="rect">
            <a:avLst/>
          </a:prstGeom>
        </p:spPr>
      </p:pic>
      <p:pic>
        <p:nvPicPr>
          <p:cNvPr id="22" name="Picture 21">
            <a:extLst>
              <a:ext uri="{FF2B5EF4-FFF2-40B4-BE49-F238E27FC236}">
                <a16:creationId xmlns:a16="http://schemas.microsoft.com/office/drawing/2014/main" xmlns="" id="{5D0CD839-A36C-40B3-B6DE-2F26111FE9F1}"/>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0" y="1778309"/>
            <a:ext cx="2580245" cy="1033978"/>
          </a:xfrm>
          <a:prstGeom prst="rect">
            <a:avLst/>
          </a:prstGeom>
        </p:spPr>
      </p:pic>
      <p:pic>
        <p:nvPicPr>
          <p:cNvPr id="24" name="Picture 23">
            <a:extLst>
              <a:ext uri="{FF2B5EF4-FFF2-40B4-BE49-F238E27FC236}">
                <a16:creationId xmlns:a16="http://schemas.microsoft.com/office/drawing/2014/main" xmlns="" id="{27C7DAB5-A55E-41A4-9657-A56D3615AD87}"/>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9607826" y="1145177"/>
            <a:ext cx="2581228" cy="1266263"/>
          </a:xfrm>
          <a:prstGeom prst="rect">
            <a:avLst/>
          </a:prstGeom>
        </p:spPr>
      </p:pic>
      <p:cxnSp>
        <p:nvCxnSpPr>
          <p:cNvPr id="26" name="Connector: Curved 25">
            <a:extLst>
              <a:ext uri="{FF2B5EF4-FFF2-40B4-BE49-F238E27FC236}">
                <a16:creationId xmlns:a16="http://schemas.microsoft.com/office/drawing/2014/main" xmlns="" id="{D4A461C9-CE93-44DC-B924-0E55EC132441}"/>
              </a:ext>
            </a:extLst>
          </p:cNvPr>
          <p:cNvCxnSpPr/>
          <p:nvPr/>
        </p:nvCxnSpPr>
        <p:spPr>
          <a:xfrm rot="10800000" flipV="1">
            <a:off x="7010400" y="1362382"/>
            <a:ext cx="3074504" cy="638695"/>
          </a:xfrm>
          <a:prstGeom prst="curvedConnector3">
            <a:avLst>
              <a:gd name="adj1" fmla="val 103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xmlns="" id="{A8551666-6198-4F2A-B208-1B17D2FBE03E}"/>
              </a:ext>
            </a:extLst>
          </p:cNvPr>
          <p:cNvCxnSpPr>
            <a:stCxn id="20" idx="0"/>
          </p:cNvCxnSpPr>
          <p:nvPr/>
        </p:nvCxnSpPr>
        <p:spPr>
          <a:xfrm rot="16200000" flipV="1">
            <a:off x="8132097" y="2518405"/>
            <a:ext cx="2070190" cy="34654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xmlns="" id="{2DDEFF32-6555-412A-A043-4A58BB07D3C4}"/>
              </a:ext>
            </a:extLst>
          </p:cNvPr>
          <p:cNvCxnSpPr>
            <a:stCxn id="5" idx="2"/>
          </p:cNvCxnSpPr>
          <p:nvPr/>
        </p:nvCxnSpPr>
        <p:spPr>
          <a:xfrm rot="5400000" flipH="1">
            <a:off x="5431967" y="4786363"/>
            <a:ext cx="658780" cy="523410"/>
          </a:xfrm>
          <a:prstGeom prst="curvedConnector3">
            <a:avLst>
              <a:gd name="adj1" fmla="val -347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xmlns="" id="{87B9559B-4205-4FB9-A16D-9EFFC08C84D2}"/>
              </a:ext>
            </a:extLst>
          </p:cNvPr>
          <p:cNvCxnSpPr>
            <a:cxnSpLocks/>
          </p:cNvCxnSpPr>
          <p:nvPr/>
        </p:nvCxnSpPr>
        <p:spPr>
          <a:xfrm rot="5400000" flipH="1" flipV="1">
            <a:off x="6955057" y="4610306"/>
            <a:ext cx="760598" cy="9943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xmlns="" id="{DA31031B-14B3-4E1F-8BE1-53F0844C1D68}"/>
              </a:ext>
            </a:extLst>
          </p:cNvPr>
          <p:cNvCxnSpPr/>
          <p:nvPr/>
        </p:nvCxnSpPr>
        <p:spPr>
          <a:xfrm rot="5400000" flipH="1" flipV="1">
            <a:off x="2577332" y="4677104"/>
            <a:ext cx="1529928" cy="1107686"/>
          </a:xfrm>
          <a:prstGeom prst="curvedConnector3">
            <a:avLst>
              <a:gd name="adj1" fmla="val -140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xmlns="" id="{7DD08AC2-17B1-4D56-A9A9-9C3385A98E4D}"/>
              </a:ext>
            </a:extLst>
          </p:cNvPr>
          <p:cNvCxnSpPr>
            <a:cxnSpLocks/>
          </p:cNvCxnSpPr>
          <p:nvPr/>
        </p:nvCxnSpPr>
        <p:spPr>
          <a:xfrm flipV="1">
            <a:off x="2348132" y="1778308"/>
            <a:ext cx="1524722" cy="2417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xmlns="" id="{30F1646B-44D9-4D36-A4E3-BA814CB11799}"/>
              </a:ext>
            </a:extLst>
          </p:cNvPr>
          <p:cNvSpPr txBox="1"/>
          <p:nvPr/>
        </p:nvSpPr>
        <p:spPr>
          <a:xfrm>
            <a:off x="10624967" y="2423447"/>
            <a:ext cx="546945" cy="307777"/>
          </a:xfrm>
          <a:prstGeom prst="rect">
            <a:avLst/>
          </a:prstGeom>
          <a:noFill/>
        </p:spPr>
        <p:txBody>
          <a:bodyPr wrap="none" rtlCol="0">
            <a:spAutoFit/>
          </a:bodyPr>
          <a:lstStyle/>
          <a:p>
            <a:r>
              <a:rPr lang="en-US" sz="1400" dirty="0"/>
              <a:t>MUX</a:t>
            </a:r>
          </a:p>
        </p:txBody>
      </p:sp>
      <p:sp>
        <p:nvSpPr>
          <p:cNvPr id="46" name="TextBox 45">
            <a:extLst>
              <a:ext uri="{FF2B5EF4-FFF2-40B4-BE49-F238E27FC236}">
                <a16:creationId xmlns:a16="http://schemas.microsoft.com/office/drawing/2014/main" xmlns="" id="{E31211C5-AB04-4A21-82F5-5E23B374DCD7}"/>
              </a:ext>
            </a:extLst>
          </p:cNvPr>
          <p:cNvSpPr txBox="1"/>
          <p:nvPr/>
        </p:nvSpPr>
        <p:spPr>
          <a:xfrm>
            <a:off x="9413998" y="3885019"/>
            <a:ext cx="2837893" cy="307777"/>
          </a:xfrm>
          <a:prstGeom prst="rect">
            <a:avLst/>
          </a:prstGeom>
          <a:noFill/>
        </p:spPr>
        <p:txBody>
          <a:bodyPr wrap="none" rtlCol="0">
            <a:spAutoFit/>
          </a:bodyPr>
          <a:lstStyle/>
          <a:p>
            <a:r>
              <a:rPr lang="en-US" sz="1400" dirty="0"/>
              <a:t>Control circuit for both SUBC &amp; SSBC</a:t>
            </a:r>
          </a:p>
        </p:txBody>
      </p:sp>
      <p:sp>
        <p:nvSpPr>
          <p:cNvPr id="47" name="TextBox 46">
            <a:extLst>
              <a:ext uri="{FF2B5EF4-FFF2-40B4-BE49-F238E27FC236}">
                <a16:creationId xmlns:a16="http://schemas.microsoft.com/office/drawing/2014/main" xmlns="" id="{ADE60945-2225-40A6-9FA9-A1F0BC05CA84}"/>
              </a:ext>
            </a:extLst>
          </p:cNvPr>
          <p:cNvSpPr txBox="1"/>
          <p:nvPr/>
        </p:nvSpPr>
        <p:spPr>
          <a:xfrm>
            <a:off x="9578595" y="4116671"/>
            <a:ext cx="2438298" cy="1169551"/>
          </a:xfrm>
          <a:prstGeom prst="rect">
            <a:avLst/>
          </a:prstGeom>
          <a:noFill/>
        </p:spPr>
        <p:txBody>
          <a:bodyPr wrap="square" rtlCol="0">
            <a:spAutoFit/>
          </a:bodyPr>
          <a:lstStyle/>
          <a:p>
            <a:pPr algn="just"/>
            <a:r>
              <a:rPr lang="en-US" sz="1400" dirty="0"/>
              <a:t>Helps in generating clock phases for SSBC and providing </a:t>
            </a:r>
          </a:p>
          <a:p>
            <a:pPr algn="just"/>
            <a:r>
              <a:rPr lang="en-US" sz="1400" dirty="0"/>
              <a:t>Vout at the initial stage so that comparator 2 get set for function</a:t>
            </a:r>
          </a:p>
        </p:txBody>
      </p:sp>
      <p:sp>
        <p:nvSpPr>
          <p:cNvPr id="48" name="TextBox 47">
            <a:extLst>
              <a:ext uri="{FF2B5EF4-FFF2-40B4-BE49-F238E27FC236}">
                <a16:creationId xmlns:a16="http://schemas.microsoft.com/office/drawing/2014/main" xmlns="" id="{1CF207BD-97A8-451A-9D12-48E50D88A302}"/>
              </a:ext>
            </a:extLst>
          </p:cNvPr>
          <p:cNvSpPr txBox="1"/>
          <p:nvPr/>
        </p:nvSpPr>
        <p:spPr>
          <a:xfrm>
            <a:off x="141202" y="1580113"/>
            <a:ext cx="1906419" cy="307777"/>
          </a:xfrm>
          <a:prstGeom prst="rect">
            <a:avLst/>
          </a:prstGeom>
          <a:noFill/>
        </p:spPr>
        <p:txBody>
          <a:bodyPr wrap="none" rtlCol="0">
            <a:spAutoFit/>
          </a:bodyPr>
          <a:lstStyle/>
          <a:p>
            <a:r>
              <a:rPr lang="en-US" sz="1400" dirty="0"/>
              <a:t>Proposed ring oscillator</a:t>
            </a:r>
          </a:p>
        </p:txBody>
      </p:sp>
      <p:sp>
        <p:nvSpPr>
          <p:cNvPr id="49" name="TextBox 48">
            <a:extLst>
              <a:ext uri="{FF2B5EF4-FFF2-40B4-BE49-F238E27FC236}">
                <a16:creationId xmlns:a16="http://schemas.microsoft.com/office/drawing/2014/main" xmlns="" id="{B9B4B955-D62E-4D85-8C5C-D4A7A20CFD6C}"/>
              </a:ext>
            </a:extLst>
          </p:cNvPr>
          <p:cNvSpPr txBox="1"/>
          <p:nvPr/>
        </p:nvSpPr>
        <p:spPr>
          <a:xfrm>
            <a:off x="86206" y="5487756"/>
            <a:ext cx="1912318" cy="307777"/>
          </a:xfrm>
          <a:prstGeom prst="rect">
            <a:avLst/>
          </a:prstGeom>
          <a:noFill/>
        </p:spPr>
        <p:txBody>
          <a:bodyPr wrap="none" rtlCol="0">
            <a:spAutoFit/>
          </a:bodyPr>
          <a:lstStyle/>
          <a:p>
            <a:r>
              <a:rPr lang="en-US" sz="1400" dirty="0"/>
              <a:t>Proposed charge pump </a:t>
            </a:r>
          </a:p>
        </p:txBody>
      </p:sp>
      <p:sp>
        <p:nvSpPr>
          <p:cNvPr id="50" name="TextBox 49">
            <a:extLst>
              <a:ext uri="{FF2B5EF4-FFF2-40B4-BE49-F238E27FC236}">
                <a16:creationId xmlns:a16="http://schemas.microsoft.com/office/drawing/2014/main" xmlns="" id="{A83D0244-140B-495B-9232-6E3144E7157B}"/>
              </a:ext>
            </a:extLst>
          </p:cNvPr>
          <p:cNvSpPr txBox="1"/>
          <p:nvPr/>
        </p:nvSpPr>
        <p:spPr>
          <a:xfrm>
            <a:off x="7832507" y="6095357"/>
            <a:ext cx="1135701" cy="523220"/>
          </a:xfrm>
          <a:prstGeom prst="rect">
            <a:avLst/>
          </a:prstGeom>
          <a:noFill/>
        </p:spPr>
        <p:txBody>
          <a:bodyPr wrap="square" rtlCol="0">
            <a:spAutoFit/>
          </a:bodyPr>
          <a:lstStyle/>
          <a:p>
            <a:r>
              <a:rPr lang="en-US" sz="1400" dirty="0"/>
              <a:t>Same Boost converter </a:t>
            </a:r>
          </a:p>
        </p:txBody>
      </p:sp>
      <p:sp>
        <p:nvSpPr>
          <p:cNvPr id="51" name="TextBox 50">
            <a:extLst>
              <a:ext uri="{FF2B5EF4-FFF2-40B4-BE49-F238E27FC236}">
                <a16:creationId xmlns:a16="http://schemas.microsoft.com/office/drawing/2014/main" xmlns="" id="{C875F6F6-B7D2-4E4A-9539-67BE8579F556}"/>
              </a:ext>
            </a:extLst>
          </p:cNvPr>
          <p:cNvSpPr txBox="1"/>
          <p:nvPr/>
        </p:nvSpPr>
        <p:spPr>
          <a:xfrm>
            <a:off x="4014378" y="5377458"/>
            <a:ext cx="1310167" cy="307777"/>
          </a:xfrm>
          <a:prstGeom prst="rect">
            <a:avLst/>
          </a:prstGeom>
          <a:noFill/>
        </p:spPr>
        <p:txBody>
          <a:bodyPr wrap="none" rtlCol="0">
            <a:spAutoFit/>
          </a:bodyPr>
          <a:lstStyle/>
          <a:p>
            <a:r>
              <a:rPr lang="en-US" sz="1400" dirty="0"/>
              <a:t>Cpst(Capacitor)</a:t>
            </a:r>
          </a:p>
        </p:txBody>
      </p:sp>
      <p:cxnSp>
        <p:nvCxnSpPr>
          <p:cNvPr id="53" name="Connector: Curved 52">
            <a:extLst>
              <a:ext uri="{FF2B5EF4-FFF2-40B4-BE49-F238E27FC236}">
                <a16:creationId xmlns:a16="http://schemas.microsoft.com/office/drawing/2014/main" xmlns="" id="{077E2BE5-7D6C-4A41-9B2A-C9CEACFA6E86}"/>
              </a:ext>
            </a:extLst>
          </p:cNvPr>
          <p:cNvCxnSpPr>
            <a:stCxn id="51" idx="0"/>
          </p:cNvCxnSpPr>
          <p:nvPr/>
        </p:nvCxnSpPr>
        <p:spPr>
          <a:xfrm rot="5400000" flipH="1" flipV="1">
            <a:off x="4259803" y="4773825"/>
            <a:ext cx="1013293" cy="19397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xmlns="" id="{10043434-252B-4519-A055-BFA71CDE4008}"/>
              </a:ext>
            </a:extLst>
          </p:cNvPr>
          <p:cNvSpPr txBox="1"/>
          <p:nvPr/>
        </p:nvSpPr>
        <p:spPr>
          <a:xfrm>
            <a:off x="5573154" y="4206104"/>
            <a:ext cx="575799" cy="307777"/>
          </a:xfrm>
          <a:prstGeom prst="rect">
            <a:avLst/>
          </a:prstGeom>
          <a:noFill/>
        </p:spPr>
        <p:txBody>
          <a:bodyPr wrap="none" rtlCol="0">
            <a:spAutoFit/>
          </a:bodyPr>
          <a:lstStyle/>
          <a:p>
            <a:r>
              <a:rPr lang="en-US" sz="1400" dirty="0"/>
              <a:t>SUBC</a:t>
            </a:r>
          </a:p>
        </p:txBody>
      </p:sp>
      <p:sp>
        <p:nvSpPr>
          <p:cNvPr id="55" name="TextBox 54">
            <a:extLst>
              <a:ext uri="{FF2B5EF4-FFF2-40B4-BE49-F238E27FC236}">
                <a16:creationId xmlns:a16="http://schemas.microsoft.com/office/drawing/2014/main" xmlns="" id="{44ED9DAF-9429-4498-87FA-C7C73B254C5A}"/>
              </a:ext>
            </a:extLst>
          </p:cNvPr>
          <p:cNvSpPr txBox="1"/>
          <p:nvPr/>
        </p:nvSpPr>
        <p:spPr>
          <a:xfrm>
            <a:off x="7723455" y="4214583"/>
            <a:ext cx="542136" cy="307777"/>
          </a:xfrm>
          <a:prstGeom prst="rect">
            <a:avLst/>
          </a:prstGeom>
          <a:noFill/>
        </p:spPr>
        <p:txBody>
          <a:bodyPr wrap="none" rtlCol="0">
            <a:spAutoFit/>
          </a:bodyPr>
          <a:lstStyle/>
          <a:p>
            <a:r>
              <a:rPr lang="en-US" sz="1400" dirty="0"/>
              <a:t>SSBC</a:t>
            </a:r>
          </a:p>
        </p:txBody>
      </p:sp>
    </p:spTree>
    <p:extLst>
      <p:ext uri="{BB962C8B-B14F-4D97-AF65-F5344CB8AC3E}">
        <p14:creationId xmlns:p14="http://schemas.microsoft.com/office/powerpoint/2010/main" xmlns="" val="202923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1763</Words>
  <Application>Microsoft Office PowerPoint</Application>
  <PresentationFormat>Custom</PresentationFormat>
  <Paragraphs>304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Development of Thermal Energy Harvesting Power Supply with an Internal Startup Circuit for Pacemakers</vt:lpstr>
      <vt:lpstr>Working of the Proposed System</vt:lpstr>
      <vt:lpstr>Systematic Design of Boost Converter associated with its Control Circuit</vt:lpstr>
      <vt:lpstr>Basic architecture of Boost Converter</vt:lpstr>
      <vt:lpstr>Boost Converter(CCT structure)</vt:lpstr>
      <vt:lpstr>Case 1(When Vref &gt; Vout)</vt:lpstr>
      <vt:lpstr>Case 1(When Vref &gt; Vout)</vt:lpstr>
      <vt:lpstr>Analysis</vt:lpstr>
      <vt:lpstr>Proposed TE energy harvesting architecture</vt:lpstr>
      <vt:lpstr>Ring Oscillator in the Proposed System</vt:lpstr>
      <vt:lpstr>Charge Pump in the Proposed System</vt:lpstr>
      <vt:lpstr>Control Circuit of proposed TE harvesting architecture</vt:lpstr>
      <vt:lpstr>Schematic of MUX in Proposed System</vt:lpstr>
      <vt:lpstr>Case1(When Vcmp2 is Set)</vt:lpstr>
      <vt:lpstr>Case1(When Vcmp2 is Reset)</vt:lpstr>
      <vt:lpstr>Potential Applications of our work</vt:lpstr>
      <vt:lpstr>THERMOELECTRIC GENERATOR FOR BIOMEDICAL IMPLANT</vt:lpstr>
      <vt:lpstr>Thermo Electric Generator</vt:lpstr>
      <vt:lpstr>Thermoelectric Module</vt:lpstr>
      <vt:lpstr>Points to Ponder in development of TEG</vt:lpstr>
      <vt:lpstr>Abstract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Thermal Energy Harvesting Power Supply with an internal startup circuit for Pacemakers</dc:title>
  <dc:creator>MASTER</dc:creator>
  <cp:lastModifiedBy>MASTER</cp:lastModifiedBy>
  <cp:revision>67</cp:revision>
  <dcterms:created xsi:type="dcterms:W3CDTF">2017-07-10T16:57:08Z</dcterms:created>
  <dcterms:modified xsi:type="dcterms:W3CDTF">2017-10-03T06:55:42Z</dcterms:modified>
</cp:coreProperties>
</file>