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1" r:id="rId5"/>
    <p:sldId id="262" r:id="rId6"/>
    <p:sldId id="260" r:id="rId7"/>
    <p:sldId id="258" r:id="rId8"/>
    <p:sldId id="269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E8DCC68-A180-4BF3-972D-5AB56F0307F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2310D69-7204-439C-BE4A-5622DA76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5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C68-A180-4BF3-972D-5AB56F0307F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0D69-7204-439C-BE4A-5622DA76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4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C68-A180-4BF3-972D-5AB56F0307F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0D69-7204-439C-BE4A-5622DA76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4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C68-A180-4BF3-972D-5AB56F0307F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0D69-7204-439C-BE4A-5622DA76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1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C68-A180-4BF3-972D-5AB56F0307F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0D69-7204-439C-BE4A-5622DA76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C68-A180-4BF3-972D-5AB56F0307F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0D69-7204-439C-BE4A-5622DA76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4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C68-A180-4BF3-972D-5AB56F0307F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0D69-7204-439C-BE4A-5622DA76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36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8DCC68-A180-4BF3-972D-5AB56F0307F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0D69-7204-439C-BE4A-5622DA76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59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E8DCC68-A180-4BF3-972D-5AB56F0307F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0D69-7204-439C-BE4A-5622DA76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8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C68-A180-4BF3-972D-5AB56F0307F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0D69-7204-439C-BE4A-5622DA76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6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C68-A180-4BF3-972D-5AB56F0307F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0D69-7204-439C-BE4A-5622DA76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8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C68-A180-4BF3-972D-5AB56F0307F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0D69-7204-439C-BE4A-5622DA76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9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C68-A180-4BF3-972D-5AB56F0307F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0D69-7204-439C-BE4A-5622DA76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2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C68-A180-4BF3-972D-5AB56F0307F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0D69-7204-439C-BE4A-5622DA76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C68-A180-4BF3-972D-5AB56F0307F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0D69-7204-439C-BE4A-5622DA76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C68-A180-4BF3-972D-5AB56F0307F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0D69-7204-439C-BE4A-5622DA76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7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C68-A180-4BF3-972D-5AB56F0307F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0D69-7204-439C-BE4A-5622DA76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1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8DCC68-A180-4BF3-972D-5AB56F0307FC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2310D69-7204-439C-BE4A-5622DA76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png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Designing of a highly reflective GeSn based resonant cavity structure in the SWIR region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 </a:t>
            </a:r>
            <a:r>
              <a:rPr lang="en-US" dirty="0" smtClean="0"/>
              <a:t>the guidance of PROF. DR. GUO-EN CHANG</a:t>
            </a:r>
          </a:p>
          <a:p>
            <a:r>
              <a:rPr lang="en-US" dirty="0" smtClean="0"/>
              <a:t>-YAMAN </a:t>
            </a:r>
            <a:r>
              <a:rPr lang="en-US" dirty="0"/>
              <a:t>PARASHER</a:t>
            </a:r>
          </a:p>
          <a:p>
            <a:endParaRPr lang="en-US" dirty="0"/>
          </a:p>
        </p:txBody>
      </p:sp>
      <p:pic>
        <p:nvPicPr>
          <p:cNvPr id="4" name="Picture 8" descr="Image result for national chung cheng universit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9" y="509062"/>
            <a:ext cx="1910686" cy="174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6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home away from home!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55" y="2562556"/>
            <a:ext cx="5180715" cy="343923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164" y="2562556"/>
            <a:ext cx="5086065" cy="34392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0502" y="604336"/>
            <a:ext cx="25410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Experience in Taiwan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Sincere Thanks to 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104" name="Picture 8" descr="Image result for national chung cheng universit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907" y="2286091"/>
            <a:ext cx="2537678" cy="231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national chung cheng university  AIM HI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05" y="2286091"/>
            <a:ext cx="2857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deptime.ccu.edu.tw/deptime_new/uploads/teachers/1483860701_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88" y="2454541"/>
            <a:ext cx="2715371" cy="375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6603" y="6357449"/>
            <a:ext cx="5694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Thank you Sir! ,Thank you very much for this opportunity.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92617" y="638876"/>
            <a:ext cx="25410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Experience in Taiwan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7851" y="1698254"/>
            <a:ext cx="46891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Prof. Dr. Guo-En Chang and AIM-HI,CCU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5254" y="4754732"/>
            <a:ext cx="6846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Also I would like to thank my lab mates and Ms. Cindy </a:t>
            </a:r>
            <a:r>
              <a:rPr lang="en-US" sz="1600" dirty="0" err="1" smtClean="0"/>
              <a:t>Kuo</a:t>
            </a:r>
            <a:endParaRPr lang="en-US" sz="1600" dirty="0" smtClean="0"/>
          </a:p>
          <a:p>
            <a:r>
              <a:rPr lang="en-US" sz="1600" dirty="0" smtClean="0"/>
              <a:t>for helping me in any way possible throughout this internship period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31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</a:t>
            </a:r>
            <a:r>
              <a:rPr lang="en-US" b="1" dirty="0" smtClean="0"/>
              <a:t>esonant cavity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Also known as Optical Cavity, mainly present in emitters like Lasers, LEDs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simple terms</a:t>
            </a:r>
          </a:p>
          <a:p>
            <a:pPr marL="0" indent="0">
              <a:buNone/>
            </a:pPr>
            <a:r>
              <a:rPr lang="en-US" dirty="0" smtClean="0"/>
              <a:t>It is an arrangement of mirrors where optical radiation circulates within the structure back and forth to produce optical feedback to the gain 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Primarily used to produce laser emission with much concentrated &amp; high power.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</a:t>
            </a:r>
            <a:r>
              <a:rPr lang="en-US" dirty="0" smtClean="0"/>
              <a:t>Work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15" y="2619751"/>
            <a:ext cx="4220164" cy="2667372"/>
          </a:xfrm>
          <a:prstGeom prst="rect">
            <a:avLst/>
          </a:prstGeom>
        </p:spPr>
      </p:pic>
      <p:graphicFrame>
        <p:nvGraphicFramePr>
          <p:cNvPr id="7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626208"/>
              </p:ext>
            </p:extLst>
          </p:nvPr>
        </p:nvGraphicFramePr>
        <p:xfrm>
          <a:off x="5886760" y="1888140"/>
          <a:ext cx="5879543" cy="4130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Graph" r:id="rId4" imgW="4131360" imgH="2901600" progId="Origin50.Graph">
                  <p:embed/>
                </p:oleObj>
              </mc:Choice>
              <mc:Fallback>
                <p:oleObj name="Graph" r:id="rId4" imgW="413136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86760" y="1888140"/>
                        <a:ext cx="5879543" cy="4130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6116" y="5876064"/>
            <a:ext cx="422016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Source: Bo-Jun Huang, Jun-Han Lin, H. H.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Cheng,Guo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-En Chang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“GeSn resonant-cavity-enhanced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photodetectors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silicon-on-insulator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platforms,”Optics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Lettere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(6), 1215-1218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2018)]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6115" y="5568287"/>
            <a:ext cx="4302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Fig 1. GeSn </a:t>
            </a:r>
            <a:r>
              <a:rPr lang="en-US" sz="1400" b="1" i="1" dirty="0" smtClean="0"/>
              <a:t>p-</a:t>
            </a:r>
            <a:r>
              <a:rPr lang="en-US" sz="1400" b="1" i="1" dirty="0" err="1" smtClean="0"/>
              <a:t>i</a:t>
            </a:r>
            <a:r>
              <a:rPr lang="en-US" sz="1400" b="1" i="1" dirty="0" smtClean="0"/>
              <a:t>-n</a:t>
            </a:r>
            <a:r>
              <a:rPr lang="en-US" sz="1400" b="1" dirty="0" smtClean="0"/>
              <a:t> resonant cavity enhanced PDs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701051" y="5876064"/>
            <a:ext cx="50652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 2. Intensity Spectra of the given GeSn</a:t>
            </a:r>
            <a:r>
              <a:rPr lang="en-US" sz="1400" b="1" i="1" dirty="0" smtClean="0"/>
              <a:t> p-</a:t>
            </a:r>
            <a:r>
              <a:rPr lang="en-US" sz="1400" b="1" i="1" dirty="0" err="1" smtClean="0"/>
              <a:t>i</a:t>
            </a:r>
            <a:r>
              <a:rPr lang="en-US" sz="1400" b="1" i="1" dirty="0" smtClean="0"/>
              <a:t>-n </a:t>
            </a:r>
            <a:r>
              <a:rPr lang="en-US" sz="1400" b="1" dirty="0" smtClean="0"/>
              <a:t>resonant cavity enhanced PD</a:t>
            </a:r>
          </a:p>
          <a:p>
            <a:endParaRPr lang="en-US" sz="1400" b="1" dirty="0"/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 flipV="1">
            <a:off x="5258962" y="3953437"/>
            <a:ext cx="627798" cy="27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17990" y="765197"/>
            <a:ext cx="4474302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This work was taken as inspiration .</a:t>
            </a:r>
          </a:p>
          <a:p>
            <a:r>
              <a:rPr lang="en-US" dirty="0" smtClean="0"/>
              <a:t>The aim was to develop the simulation</a:t>
            </a:r>
          </a:p>
          <a:p>
            <a:r>
              <a:rPr lang="en-US" dirty="0" smtClean="0"/>
              <a:t>Replica of this work in COMSOL.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04449" cy="706964"/>
          </a:xfrm>
        </p:spPr>
        <p:txBody>
          <a:bodyPr/>
          <a:lstStyle/>
          <a:p>
            <a:r>
              <a:rPr lang="en-US" dirty="0" smtClean="0"/>
              <a:t>Simulation of Equivalent Resonant Cavity Structure in COMSOL</a:t>
            </a:r>
            <a:endParaRPr lang="en-US" dirty="0"/>
          </a:p>
        </p:txBody>
      </p:sp>
      <p:graphicFrame>
        <p:nvGraphicFramePr>
          <p:cNvPr id="5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538024"/>
              </p:ext>
            </p:extLst>
          </p:nvPr>
        </p:nvGraphicFramePr>
        <p:xfrm>
          <a:off x="5722986" y="2138951"/>
          <a:ext cx="5879543" cy="4130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Graph" r:id="rId3" imgW="4131360" imgH="2901600" progId="Origin50.Graph">
                  <p:embed/>
                </p:oleObj>
              </mc:Choice>
              <mc:Fallback>
                <p:oleObj name="Graph" r:id="rId3" imgW="413136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2986" y="2138951"/>
                        <a:ext cx="5879543" cy="4130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93" y="2838735"/>
            <a:ext cx="3914713" cy="324816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5722986" y="2032602"/>
            <a:ext cx="5692217" cy="42369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1493" y="6223379"/>
            <a:ext cx="5266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Fig 3. 2D schematic of GeSn </a:t>
            </a:r>
            <a:r>
              <a:rPr lang="en-US" sz="1400" b="1" i="1" dirty="0" smtClean="0"/>
              <a:t>p-</a:t>
            </a:r>
            <a:r>
              <a:rPr lang="en-US" sz="1400" b="1" i="1" dirty="0" err="1" smtClean="0"/>
              <a:t>i</a:t>
            </a:r>
            <a:r>
              <a:rPr lang="en-US" sz="1400" b="1" i="1" dirty="0" smtClean="0"/>
              <a:t>-n</a:t>
            </a:r>
            <a:r>
              <a:rPr lang="en-US" sz="1400" b="1" dirty="0" smtClean="0"/>
              <a:t> resonant cavity structure</a:t>
            </a:r>
          </a:p>
          <a:p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22986" y="6269545"/>
            <a:ext cx="6355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 3. Comparative analysis of Spectra of fabricated resonant cavity structure with that of simulated</a:t>
            </a:r>
          </a:p>
          <a:p>
            <a:endParaRPr lang="en-US" sz="1400" b="1" dirty="0" smtClean="0"/>
          </a:p>
          <a:p>
            <a:endParaRPr lang="en-US" sz="1400" dirty="0"/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 flipV="1">
            <a:off x="4186206" y="4151074"/>
            <a:ext cx="1536780" cy="3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253182" y="4299045"/>
            <a:ext cx="1705970" cy="75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959152" y="4669106"/>
            <a:ext cx="1232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 trend shows </a:t>
            </a:r>
          </a:p>
          <a:p>
            <a:r>
              <a:rPr lang="en-US" sz="1200" dirty="0" smtClean="0"/>
              <a:t>the simulated </a:t>
            </a:r>
          </a:p>
          <a:p>
            <a:r>
              <a:rPr lang="en-US" sz="1200" dirty="0" smtClean="0"/>
              <a:t>Spectra of the given 2D cavity structure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7928" y="2308008"/>
            <a:ext cx="3820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2D model of Bo-Jun’s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Spectra in terms of modeling parameter</a:t>
            </a:r>
            <a:endParaRPr lang="en-US" dirty="0"/>
          </a:p>
        </p:txBody>
      </p:sp>
      <p:pic>
        <p:nvPicPr>
          <p:cNvPr id="4" name="Content Placeholder 3" descr="C:\Users\Yaman\Downloads\FINALBOJUN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94" y="2538483"/>
            <a:ext cx="4319025" cy="32400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09935" y="5903893"/>
            <a:ext cx="5254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 5. Reflection Spectra in terms of thickness of top layer (SiO2) of the basic GeSn based resonant cavity structure</a:t>
            </a:r>
          </a:p>
          <a:p>
            <a:endParaRPr lang="en-US" sz="1400" b="1" dirty="0" smtClean="0"/>
          </a:p>
          <a:p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264323" y="2784144"/>
            <a:ext cx="56412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Now, to further optimized the structure for better results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added 8 DBR pairs(Si/SiO2) of optimal thickness further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top reflector (SiO2).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whole setup is shown in the next slide.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of 8 DBR (Si/Si02) pairs resonant cavity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3" y="2177338"/>
            <a:ext cx="3638201" cy="3759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34" y="2368403"/>
            <a:ext cx="4319390" cy="3745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672" y="2368403"/>
            <a:ext cx="4319390" cy="37457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933" y="6147493"/>
            <a:ext cx="11961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 6. 2D schematic of GeSn </a:t>
            </a:r>
            <a:r>
              <a:rPr lang="en-US" sz="1400" b="1" i="1" dirty="0" smtClean="0"/>
              <a:t>p-</a:t>
            </a:r>
            <a:r>
              <a:rPr lang="en-US" sz="1400" b="1" i="1" dirty="0" err="1" smtClean="0"/>
              <a:t>i</a:t>
            </a:r>
            <a:r>
              <a:rPr lang="en-US" sz="1400" b="1" i="1" dirty="0" smtClean="0"/>
              <a:t>-n</a:t>
            </a:r>
            <a:r>
              <a:rPr lang="en-US" sz="1400" b="1" dirty="0" smtClean="0"/>
              <a:t> resonant cavity structure (a) with 8 DBR pairs (Si/SiO2) , (b) Boundary Conditions , (c) Reflection &amp; Transmission </a:t>
            </a:r>
            <a:r>
              <a:rPr lang="en-US" sz="1400" b="1" dirty="0"/>
              <a:t>d</a:t>
            </a:r>
            <a:r>
              <a:rPr lang="en-US" sz="1400" b="1" dirty="0" smtClean="0"/>
              <a:t>irection </a:t>
            </a:r>
          </a:p>
          <a:p>
            <a:endParaRPr lang="en-US" sz="1400" b="1" dirty="0" smtClean="0"/>
          </a:p>
          <a:p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92049" y="566917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(a)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49221" y="5761513"/>
            <a:ext cx="4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(b)</a:t>
            </a:r>
          </a:p>
          <a:p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997651" y="5806419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(c)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0112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of 8 DBR resonant cavity structure</a:t>
            </a:r>
            <a:endParaRPr lang="en-US" dirty="0"/>
          </a:p>
        </p:txBody>
      </p:sp>
      <p:graphicFrame>
        <p:nvGraphicFramePr>
          <p:cNvPr id="8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163691"/>
              </p:ext>
            </p:extLst>
          </p:nvPr>
        </p:nvGraphicFramePr>
        <p:xfrm>
          <a:off x="5722986" y="2303639"/>
          <a:ext cx="5879543" cy="4130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Graph" r:id="rId3" imgW="4131360" imgH="2901600" progId="Origin50.Graph">
                  <p:embed/>
                </p:oleObj>
              </mc:Choice>
              <mc:Fallback>
                <p:oleObj name="Graph" r:id="rId3" imgW="413136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2986" y="2303639"/>
                        <a:ext cx="5879543" cy="4130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C:\Users\Yaman\Downloads\DBR8PAIRSfinal3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3892"/>
            <a:ext cx="3956572" cy="35077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031850"/>
              </p:ext>
            </p:extLst>
          </p:nvPr>
        </p:nvGraphicFramePr>
        <p:xfrm>
          <a:off x="5722985" y="2303639"/>
          <a:ext cx="5700191" cy="4130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Graph" r:id="rId6" imgW="4154400" imgH="2901600" progId="Origin50.Graph">
                  <p:embed/>
                </p:oleObj>
              </mc:Choice>
              <mc:Fallback>
                <p:oleObj name="Graph" r:id="rId6" imgW="415440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22985" y="2303639"/>
                        <a:ext cx="5700191" cy="4130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5849" y="6138141"/>
            <a:ext cx="4654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 7. Electric field Energy distribution inside 2D GeSn </a:t>
            </a:r>
            <a:r>
              <a:rPr lang="en-US" sz="1400" b="1" i="1" dirty="0" smtClean="0"/>
              <a:t>p-</a:t>
            </a:r>
            <a:r>
              <a:rPr lang="en-US" sz="1400" b="1" i="1" dirty="0" err="1" smtClean="0"/>
              <a:t>i</a:t>
            </a:r>
            <a:r>
              <a:rPr lang="en-US" sz="1400" b="1" i="1" dirty="0" smtClean="0"/>
              <a:t>-n</a:t>
            </a:r>
            <a:r>
              <a:rPr lang="en-US" sz="1400" b="1" dirty="0" smtClean="0"/>
              <a:t> resonant cavity structure with 8 DBR pairs (Si/SiO2) </a:t>
            </a:r>
          </a:p>
          <a:p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439236" y="2947916"/>
            <a:ext cx="2283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you can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the blue trend of simulation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esembles exactly somewhat in similar way to Bo-Jun experimental work spectra.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535660" y="3657600"/>
            <a:ext cx="1588471" cy="126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17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677655" cy="3416300"/>
          </a:xfrm>
        </p:spPr>
        <p:txBody>
          <a:bodyPr/>
          <a:lstStyle/>
          <a:p>
            <a:r>
              <a:rPr lang="en-US" dirty="0" smtClean="0"/>
              <a:t>Developed simulated model provide a basic architecture to simulate highly reflective resonant cavity structures for</a:t>
            </a:r>
          </a:p>
          <a:p>
            <a:r>
              <a:rPr lang="en-US" dirty="0" smtClean="0"/>
              <a:t> RCLEDs (Resonant cavity Light Emitting Diodes)</a:t>
            </a:r>
          </a:p>
          <a:p>
            <a:r>
              <a:rPr lang="en-US" dirty="0" smtClean="0"/>
              <a:t> VCSELs  (Vertical Cavity Surface Emitting Lasers)</a:t>
            </a:r>
          </a:p>
          <a:p>
            <a:r>
              <a:rPr lang="en-US" dirty="0" smtClean="0"/>
              <a:t> PDs        (Photodetectors)</a:t>
            </a:r>
          </a:p>
          <a:p>
            <a:r>
              <a:rPr lang="en-US" dirty="0" smtClean="0"/>
              <a:t>And other optoelectronics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8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smtClean="0"/>
              <a:t>friends!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211" y="2344191"/>
            <a:ext cx="5964071" cy="4297911"/>
          </a:xfrm>
        </p:spPr>
      </p:pic>
      <p:sp>
        <p:nvSpPr>
          <p:cNvPr id="3" name="TextBox 2"/>
          <p:cNvSpPr txBox="1"/>
          <p:nvPr/>
        </p:nvSpPr>
        <p:spPr>
          <a:xfrm>
            <a:off x="641445" y="604336"/>
            <a:ext cx="25410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Experience in Taiwan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406</TotalTime>
  <Words>504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Ion Boardroom</vt:lpstr>
      <vt:lpstr>Graph</vt:lpstr>
      <vt:lpstr>Designing of a highly reflective GeSn based resonant cavity structure in the SWIR region  </vt:lpstr>
      <vt:lpstr>Introduction</vt:lpstr>
      <vt:lpstr>Past Work</vt:lpstr>
      <vt:lpstr>Simulation of Equivalent Resonant Cavity Structure in COMSOL</vt:lpstr>
      <vt:lpstr>Reflection Spectra in terms of modeling parameter</vt:lpstr>
      <vt:lpstr>Designing of 8 DBR (Si/Si02) pairs resonant cavity structure</vt:lpstr>
      <vt:lpstr>Simulation of 8 DBR resonant cavity structure</vt:lpstr>
      <vt:lpstr>Conclusion &amp; Future Directions</vt:lpstr>
      <vt:lpstr>My friends!</vt:lpstr>
      <vt:lpstr>My home away from home!</vt:lpstr>
      <vt:lpstr>Sincere Thanks to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Yaman</dc:creator>
  <cp:lastModifiedBy>Yaman</cp:lastModifiedBy>
  <cp:revision>28</cp:revision>
  <dcterms:created xsi:type="dcterms:W3CDTF">2018-07-08T20:24:40Z</dcterms:created>
  <dcterms:modified xsi:type="dcterms:W3CDTF">2018-07-11T03:32:39Z</dcterms:modified>
</cp:coreProperties>
</file>