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arashuram-b/aicte-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520329"/>
            <a:ext cx="9144000" cy="1422206"/>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4" name="TextBox 3"/>
          <p:cNvSpPr txBox="1"/>
          <p:nvPr/>
        </p:nvSpPr>
        <p:spPr>
          <a:xfrm>
            <a:off x="620487" y="4586365"/>
            <a:ext cx="10477226"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PARASHURAM BOYA</a:t>
            </a:r>
          </a:p>
          <a:p>
            <a:r>
              <a:rPr lang="en-US" sz="2000" b="1" dirty="0">
                <a:solidFill>
                  <a:schemeClr val="accent1">
                    <a:lumMod val="75000"/>
                  </a:schemeClr>
                </a:solidFill>
                <a:latin typeface="Arial"/>
                <a:cs typeface="Arial"/>
              </a:rPr>
              <a:t>College Name &amp; Department : </a:t>
            </a:r>
            <a:r>
              <a:rPr lang="en-US" b="1" dirty="0">
                <a:solidFill>
                  <a:schemeClr val="accent1">
                    <a:lumMod val="75000"/>
                  </a:schemeClr>
                </a:solidFill>
                <a:latin typeface="Arial"/>
                <a:cs typeface="Arial"/>
              </a:rPr>
              <a:t>SRI INDU COLLEGE OF ENGINEERING AND TECHNOLOGY  &amp; CYBER 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09310"/>
            <a:ext cx="11029615" cy="4466039"/>
          </a:xfrm>
        </p:spPr>
        <p:txBody>
          <a:bodyPr>
            <a:normAutofit/>
          </a:bodyPr>
          <a:lstStyle/>
          <a:p>
            <a:pPr>
              <a:buFont typeface="Arial" panose="020B0604020202020204" pitchFamily="34" charset="0"/>
              <a:buChar char="•"/>
            </a:pPr>
            <a:r>
              <a:rPr lang="en-IN" sz="2400" b="1" dirty="0"/>
              <a:t>Enhancing Security:</a:t>
            </a:r>
            <a:r>
              <a:rPr lang="en-IN" sz="2400" dirty="0"/>
              <a:t> Implementing additional encryption layers before embedding data.</a:t>
            </a:r>
          </a:p>
          <a:p>
            <a:pPr>
              <a:buFont typeface="Arial" panose="020B0604020202020204" pitchFamily="34" charset="0"/>
              <a:buChar char="•"/>
            </a:pPr>
            <a:r>
              <a:rPr lang="en-IN" sz="2400" b="1" dirty="0"/>
              <a:t>Increasing Capacity:</a:t>
            </a:r>
            <a:r>
              <a:rPr lang="en-IN" sz="2400" dirty="0"/>
              <a:t> Exploring more efficient encoding techniques.</a:t>
            </a:r>
          </a:p>
          <a:p>
            <a:pPr>
              <a:buFont typeface="Arial" panose="020B0604020202020204" pitchFamily="34" charset="0"/>
              <a:buChar char="•"/>
            </a:pPr>
            <a:r>
              <a:rPr lang="en-IN" sz="2400" b="1" dirty="0"/>
              <a:t>Steganalysis Resistance:</a:t>
            </a:r>
            <a:r>
              <a:rPr lang="en-IN" sz="2400" dirty="0"/>
              <a:t> Developing mechanisms to evade detection algorithms.</a:t>
            </a:r>
          </a:p>
          <a:p>
            <a:pPr>
              <a:buFont typeface="Arial" panose="020B0604020202020204" pitchFamily="34" charset="0"/>
              <a:buChar char="•"/>
            </a:pPr>
            <a:r>
              <a:rPr lang="en-IN" sz="2400" b="1" dirty="0"/>
              <a:t>Cross-Media Applications:</a:t>
            </a:r>
            <a:r>
              <a:rPr lang="en-IN" sz="2400" dirty="0"/>
              <a:t> Extending the technique to video and audio files.</a:t>
            </a:r>
          </a:p>
          <a:p>
            <a:pPr marL="305435" indent="-305435"/>
            <a:endParaRPr lang="en-US" sz="24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502156"/>
          </a:xfrm>
        </p:spPr>
        <p:txBody>
          <a:bodyPr/>
          <a:lstStyle/>
          <a:p>
            <a:pPr marL="0" indent="0">
              <a:buNone/>
            </a:pPr>
            <a:r>
              <a:rPr lang="en-US" sz="2400" dirty="0"/>
              <a:t>Steganography is the practice of hiding information within digital media to ensure secure communication. In this project, we focus on embedding a secret message into an image without altering its visual appearance, ensuring data confidentiality and security.</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663547"/>
            <a:ext cx="11613485" cy="4987804"/>
          </a:xfrm>
        </p:spPr>
        <p:txBody>
          <a:bodyPr vert="horz" lIns="91440" tIns="45720" rIns="91440" bIns="45720" rtlCol="0" anchor="ctr">
            <a:noAutofit/>
          </a:bodyPr>
          <a:lstStyle/>
          <a:p>
            <a:pPr>
              <a:buFont typeface="Arial" panose="020B0604020202020204" pitchFamily="34" charset="0"/>
              <a:buChar char="•"/>
            </a:pPr>
            <a:r>
              <a:rPr lang="en-IN" sz="2400" b="1" dirty="0"/>
              <a:t>Programming Language:</a:t>
            </a:r>
            <a:r>
              <a:rPr lang="en-IN" sz="2400" dirty="0"/>
              <a:t> Python</a:t>
            </a:r>
          </a:p>
          <a:p>
            <a:pPr>
              <a:buFont typeface="Arial" panose="020B0604020202020204" pitchFamily="34" charset="0"/>
              <a:buChar char="•"/>
            </a:pPr>
            <a:r>
              <a:rPr lang="en-IN" sz="2400" b="1" dirty="0"/>
              <a:t>Libraries:</a:t>
            </a:r>
            <a:r>
              <a:rPr lang="en-IN" sz="2400" dirty="0"/>
              <a:t> </a:t>
            </a:r>
            <a:r>
              <a:rPr lang="en-IN" sz="2400" dirty="0" err="1"/>
              <a:t>OpenCV,OS,STRING</a:t>
            </a:r>
            <a:endParaRPr lang="en-IN" sz="2400" dirty="0"/>
          </a:p>
          <a:p>
            <a:pPr>
              <a:buFont typeface="Arial" panose="020B0604020202020204" pitchFamily="34" charset="0"/>
              <a:buChar char="•"/>
            </a:pPr>
            <a:r>
              <a:rPr lang="en-IN" sz="2400" b="1" dirty="0"/>
              <a:t>Image Processing:</a:t>
            </a:r>
            <a:r>
              <a:rPr lang="en-IN" sz="2400" dirty="0"/>
              <a:t> Least Significant Bit (LSB) Method</a:t>
            </a:r>
          </a:p>
          <a:p>
            <a:pPr>
              <a:buFont typeface="Arial" panose="020B0604020202020204" pitchFamily="34" charset="0"/>
              <a:buChar char="•"/>
            </a:pPr>
            <a:r>
              <a:rPr lang="en-IN" sz="2400" b="1" dirty="0"/>
              <a:t>Security Mechanism:</a:t>
            </a:r>
            <a:r>
              <a:rPr lang="en-IN" sz="2400" dirty="0"/>
              <a:t> Passcode-Based Decryption</a:t>
            </a:r>
          </a:p>
          <a:p>
            <a:pPr marL="0" indent="0">
              <a:buNone/>
            </a:pP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buFont typeface="Arial" panose="020B0604020202020204" pitchFamily="34" charset="0"/>
              <a:buChar char="•"/>
            </a:pPr>
            <a:r>
              <a:rPr lang="en-US" sz="2400" dirty="0"/>
              <a:t>Uses </a:t>
            </a:r>
            <a:r>
              <a:rPr lang="en-US" sz="2400" b="1" dirty="0"/>
              <a:t>LSB technique</a:t>
            </a:r>
            <a:r>
              <a:rPr lang="en-US" sz="2400" dirty="0"/>
              <a:t> for efficient and secure data hiding.</a:t>
            </a:r>
          </a:p>
          <a:p>
            <a:pPr>
              <a:buFont typeface="Arial" panose="020B0604020202020204" pitchFamily="34" charset="0"/>
              <a:buChar char="•"/>
            </a:pPr>
            <a:r>
              <a:rPr lang="en-US" sz="2400" dirty="0"/>
              <a:t>Supports </a:t>
            </a:r>
            <a:r>
              <a:rPr lang="en-US" sz="2400" b="1" dirty="0"/>
              <a:t>passcode-based decryption</a:t>
            </a:r>
            <a:r>
              <a:rPr lang="en-US" sz="2400" dirty="0"/>
              <a:t>, ensuring confidentiality.</a:t>
            </a:r>
          </a:p>
          <a:p>
            <a:pPr>
              <a:buFont typeface="Arial" panose="020B0604020202020204" pitchFamily="34" charset="0"/>
              <a:buChar char="•"/>
            </a:pPr>
            <a:r>
              <a:rPr lang="en-US" sz="2400" dirty="0"/>
              <a:t>Minimal alteration to the original image, making detection difficult.</a:t>
            </a:r>
          </a:p>
          <a:p>
            <a:pPr>
              <a:buFont typeface="Arial" panose="020B0604020202020204" pitchFamily="34" charset="0"/>
              <a:buChar char="•"/>
            </a:pPr>
            <a:r>
              <a:rPr lang="en-US" sz="2400" dirty="0"/>
              <a:t>Lightweight and easy to implement.</a:t>
            </a:r>
          </a:p>
          <a:p>
            <a:pPr marL="0" indent="0">
              <a:buNone/>
            </a:pPr>
            <a:endParaRPr lang="en-IN" sz="2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Arial" panose="020B0604020202020204" pitchFamily="34" charset="0"/>
              <a:buChar char="•"/>
            </a:pPr>
            <a:r>
              <a:rPr lang="en-US" sz="2400" dirty="0"/>
              <a:t>Cybersecurity professionals</a:t>
            </a:r>
          </a:p>
          <a:p>
            <a:pPr>
              <a:buFont typeface="Arial" panose="020B0604020202020204" pitchFamily="34" charset="0"/>
              <a:buChar char="•"/>
            </a:pPr>
            <a:r>
              <a:rPr lang="en-US" sz="2400" dirty="0"/>
              <a:t>Law enforcement agencies</a:t>
            </a:r>
          </a:p>
          <a:p>
            <a:pPr>
              <a:buFont typeface="Arial" panose="020B0604020202020204" pitchFamily="34" charset="0"/>
              <a:buChar char="•"/>
            </a:pPr>
            <a:r>
              <a:rPr lang="en-US" sz="2400" dirty="0"/>
              <a:t>Journalists &amp; whistleblowers</a:t>
            </a:r>
          </a:p>
          <a:p>
            <a:pPr>
              <a:buFont typeface="Arial" panose="020B0604020202020204" pitchFamily="34" charset="0"/>
              <a:buChar char="•"/>
            </a:pPr>
            <a:r>
              <a:rPr lang="en-US" sz="2400" dirty="0"/>
              <a:t>Secure data transfer applications</a:t>
            </a:r>
          </a:p>
          <a:p>
            <a:endParaRPr lang="en-IN" sz="24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9" name="Content Placeholder 8">
            <a:extLst>
              <a:ext uri="{FF2B5EF4-FFF2-40B4-BE49-F238E27FC236}">
                <a16:creationId xmlns:a16="http://schemas.microsoft.com/office/drawing/2014/main" id="{F0C40545-5422-0491-2D99-96D05E4558D4}"/>
              </a:ext>
            </a:extLst>
          </p:cNvPr>
          <p:cNvSpPr>
            <a:spLocks noGrp="1"/>
          </p:cNvSpPr>
          <p:nvPr>
            <p:ph idx="1"/>
          </p:nvPr>
        </p:nvSpPr>
        <p:spPr>
          <a:xfrm>
            <a:off x="581192" y="-1311007"/>
            <a:ext cx="11029615" cy="7700790"/>
          </a:xfrm>
        </p:spPr>
        <p:txBody>
          <a:bodyPr>
            <a:normAutofit/>
          </a:bodyPr>
          <a:lstStyle/>
          <a:p>
            <a:pPr marL="0" indent="0">
              <a:buNone/>
            </a:pPr>
            <a:r>
              <a:rPr lang="en-IN" sz="2400" dirty="0"/>
              <a:t>Original image:                             </a:t>
            </a:r>
            <a:r>
              <a:rPr lang="en-IN" sz="2400" dirty="0">
                <a:solidFill>
                  <a:schemeClr val="tx1"/>
                </a:solidFill>
              </a:rPr>
              <a:t>Encrypted Image:</a:t>
            </a:r>
          </a:p>
          <a:p>
            <a:pPr marL="0" indent="0">
              <a:buNone/>
            </a:pPr>
            <a:endParaRPr lang="en-IN" sz="2400" dirty="0"/>
          </a:p>
        </p:txBody>
      </p:sp>
      <p:pic>
        <p:nvPicPr>
          <p:cNvPr id="4" name="Picture 3">
            <a:extLst>
              <a:ext uri="{FF2B5EF4-FFF2-40B4-BE49-F238E27FC236}">
                <a16:creationId xmlns:a16="http://schemas.microsoft.com/office/drawing/2014/main" id="{6F34AFB7-7E59-CD9C-6B4E-44D2883839DE}"/>
              </a:ext>
            </a:extLst>
          </p:cNvPr>
          <p:cNvPicPr>
            <a:picLocks noChangeAspect="1"/>
          </p:cNvPicPr>
          <p:nvPr/>
        </p:nvPicPr>
        <p:blipFill>
          <a:blip r:embed="rId2"/>
          <a:stretch>
            <a:fillRect/>
          </a:stretch>
        </p:blipFill>
        <p:spPr>
          <a:xfrm>
            <a:off x="401411" y="2706218"/>
            <a:ext cx="3714750" cy="2390775"/>
          </a:xfrm>
          <a:prstGeom prst="rect">
            <a:avLst/>
          </a:prstGeom>
        </p:spPr>
      </p:pic>
      <p:pic>
        <p:nvPicPr>
          <p:cNvPr id="6" name="Picture 5">
            <a:extLst>
              <a:ext uri="{FF2B5EF4-FFF2-40B4-BE49-F238E27FC236}">
                <a16:creationId xmlns:a16="http://schemas.microsoft.com/office/drawing/2014/main" id="{66F3E1F0-AF6A-65B5-DD13-EE70EC36AB3A}"/>
              </a:ext>
            </a:extLst>
          </p:cNvPr>
          <p:cNvPicPr>
            <a:picLocks noChangeAspect="1"/>
          </p:cNvPicPr>
          <p:nvPr/>
        </p:nvPicPr>
        <p:blipFill>
          <a:blip r:embed="rId3"/>
          <a:stretch>
            <a:fillRect/>
          </a:stretch>
        </p:blipFill>
        <p:spPr>
          <a:xfrm>
            <a:off x="4491941" y="2706218"/>
            <a:ext cx="3714750" cy="2390775"/>
          </a:xfrm>
          <a:prstGeom prst="rect">
            <a:avLst/>
          </a:prstGeom>
        </p:spPr>
      </p:pic>
      <p:pic>
        <p:nvPicPr>
          <p:cNvPr id="10" name="Picture 9">
            <a:extLst>
              <a:ext uri="{FF2B5EF4-FFF2-40B4-BE49-F238E27FC236}">
                <a16:creationId xmlns:a16="http://schemas.microsoft.com/office/drawing/2014/main" id="{88AA4628-64BD-BD62-8142-359E5DBE6392}"/>
              </a:ext>
            </a:extLst>
          </p:cNvPr>
          <p:cNvPicPr>
            <a:picLocks noChangeAspect="1"/>
          </p:cNvPicPr>
          <p:nvPr/>
        </p:nvPicPr>
        <p:blipFill>
          <a:blip r:embed="rId4"/>
          <a:stretch>
            <a:fillRect/>
          </a:stretch>
        </p:blipFill>
        <p:spPr>
          <a:xfrm>
            <a:off x="8336201" y="3058537"/>
            <a:ext cx="3572374" cy="150516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algn="just"/>
            <a:r>
              <a:rPr lang="en-US" sz="2400" dirty="0"/>
              <a:t>This project successfully demonstrates a method to securely hide and retrieve sensitive data within an image. By using steganography, we ensure that the information remains hidden from unauthorized users while maintaining the visual integrity of the image. This technique has vast applications in secure communications and data privacy.</a:t>
            </a:r>
          </a:p>
          <a:p>
            <a:pPr algn="just"/>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400" dirty="0">
                <a:hlinkClick r:id="rId2"/>
              </a:rPr>
              <a:t>parashuram-b/</a:t>
            </a:r>
            <a:r>
              <a:rPr lang="en-IN" sz="2400" dirty="0" err="1">
                <a:hlinkClick r:id="rId2"/>
              </a:rPr>
              <a:t>aicte</a:t>
            </a:r>
            <a:r>
              <a:rPr lang="en-IN" sz="2400" dirty="0">
                <a:hlinkClick r:id="rId2"/>
              </a:rPr>
              <a:t>-project</a:t>
            </a:r>
            <a:endParaRPr lang="en-IN" sz="24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144</TotalTime>
  <Words>278</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PARASHURAM B</cp:lastModifiedBy>
  <cp:revision>27</cp:revision>
  <dcterms:created xsi:type="dcterms:W3CDTF">2021-05-26T16:50:10Z</dcterms:created>
  <dcterms:modified xsi:type="dcterms:W3CDTF">2025-03-02T18:06:53Z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