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EE3256-A90F-4FDB-ABBA-6073A12E1C7B}">
  <a:tblStyle styleId="{28EE3256-A90F-4FDB-ABBA-6073A12E1C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OldStandardT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OldStandardTT-italic.fntdata"/><Relationship Id="rId16" Type="http://schemas.openxmlformats.org/officeDocument/2006/relationships/slide" Target="slides/slide10.xml"/><Relationship Id="rId38" Type="http://schemas.openxmlformats.org/officeDocument/2006/relationships/font" Target="fonts/OldStandardT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b7bcad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b7bcad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b7bcad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b7bcad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10f11c2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10f11c2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10f11c25e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10f11c25e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9375f30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9375f30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09375f308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09375f30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09375f30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09375f30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09375f308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09375f308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09375f308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09375f308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09375f308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09375f308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09375f30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09375f30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09375f30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09375f308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0b7bcadc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0b7bcadc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09375f308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09375f308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09375f30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09375f30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10f11c2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10f11c2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09375f3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09375f3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f95bc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f95bc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f95bc1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f95bc1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f95bc1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f95bc1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f95bc1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f95bc1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0f95bc1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0f95bc1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s://www.kaggle.com/datasets/zalando-research/fashionmni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hyperlink" Target="https://d2l.ai/chapter_convolutional-neural-networks/lene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blog.tensorflow.org/2018/04/fashion-mnist-with-tfkera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hyperlink" Target="https://blog.tensorflow.org/2018/04/fashion-mnist-with-tfkera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97550" y="101025"/>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FASHION - MNIST</a:t>
            </a:r>
            <a:endParaRPr>
              <a:solidFill>
                <a:srgbClr val="FFFFFF"/>
              </a:solidFill>
            </a:endParaRPr>
          </a:p>
          <a:p>
            <a:pPr indent="0" lvl="0" marL="0" rtl="0" algn="ctr">
              <a:spcBef>
                <a:spcPts val="0"/>
              </a:spcBef>
              <a:spcAft>
                <a:spcPts val="0"/>
              </a:spcAft>
              <a:buNone/>
            </a:pPr>
            <a:r>
              <a:rPr lang="en">
                <a:solidFill>
                  <a:srgbClr val="FFFFFF"/>
                </a:solidFill>
              </a:rPr>
              <a:t>CLOTHING CLASSIFICATION</a:t>
            </a:r>
            <a:endParaRPr>
              <a:solidFill>
                <a:srgbClr val="FFFFFF"/>
              </a:solidFil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 Aditya Sethi (07), Paras Kumar(37), Ronit Kumar(48)</a:t>
            </a:r>
            <a:endParaRPr/>
          </a:p>
        </p:txBody>
      </p:sp>
      <p:sp>
        <p:nvSpPr>
          <p:cNvPr id="61" name="Google Shape;61;p13"/>
          <p:cNvSpPr txBox="1"/>
          <p:nvPr>
            <p:ph type="ctrTitle"/>
          </p:nvPr>
        </p:nvSpPr>
        <p:spPr>
          <a:xfrm>
            <a:off x="512700" y="1914525"/>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Under Supervision of : </a:t>
            </a:r>
            <a:endParaRPr sz="3400"/>
          </a:p>
          <a:p>
            <a:pPr indent="0" lvl="0" marL="0" rtl="0" algn="ctr">
              <a:spcBef>
                <a:spcPts val="0"/>
              </a:spcBef>
              <a:spcAft>
                <a:spcPts val="0"/>
              </a:spcAft>
              <a:buNone/>
            </a:pPr>
            <a:r>
              <a:rPr lang="en" sz="3400"/>
              <a:t>Dr. Ankit Rajpal</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921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u="sng"/>
              <a:t>PAPER 2</a:t>
            </a:r>
            <a:r>
              <a:rPr lang="en" sz="1400"/>
              <a:t> - </a:t>
            </a:r>
            <a:r>
              <a:rPr lang="en" sz="1200"/>
              <a:t>M. Kayed, A. Anter and H. Mohamed, "Classification of Garments from Fashion MNIST Dataset Using CNN LeNet-5 Architecture," in 2020 International Conference on Innovative Trends in Communication and Computer Engineering (ITCE), Aswan, Egypt, 2020, pp. 238-243, DOI: 10.1109/ITCE48509.2020.9047776.</a:t>
            </a:r>
            <a:endParaRPr sz="1200"/>
          </a:p>
          <a:p>
            <a:pPr indent="0" lvl="0" marL="0" rtl="0" algn="ctr">
              <a:lnSpc>
                <a:spcPct val="115000"/>
              </a:lnSpc>
              <a:spcBef>
                <a:spcPts val="1600"/>
              </a:spcBef>
              <a:spcAft>
                <a:spcPts val="0"/>
              </a:spcAft>
              <a:buClr>
                <a:schemeClr val="dk1"/>
              </a:buClr>
              <a:buSzPts val="1100"/>
              <a:buFont typeface="Arial"/>
              <a:buNone/>
            </a:pPr>
            <a:r>
              <a:t/>
            </a:r>
            <a:endParaRPr sz="1200"/>
          </a:p>
          <a:p>
            <a:pPr indent="0" lvl="0" marL="0" rtl="0" algn="l">
              <a:lnSpc>
                <a:spcPct val="115000"/>
              </a:lnSpc>
              <a:spcBef>
                <a:spcPts val="1600"/>
              </a:spcBef>
              <a:spcAft>
                <a:spcPts val="0"/>
              </a:spcAft>
              <a:buNone/>
            </a:pPr>
            <a:r>
              <a:rPr lang="en" sz="1400"/>
              <a:t>PROPOSED MODEL : </a:t>
            </a:r>
            <a:endParaRPr sz="1400"/>
          </a:p>
          <a:p>
            <a:pPr indent="0" lvl="0" marL="0" rtl="0" algn="just">
              <a:lnSpc>
                <a:spcPct val="91064"/>
              </a:lnSpc>
              <a:spcBef>
                <a:spcPts val="1600"/>
              </a:spcBef>
              <a:spcAft>
                <a:spcPts val="0"/>
              </a:spcAft>
              <a:buClr>
                <a:schemeClr val="dk1"/>
              </a:buClr>
              <a:buSzPts val="1100"/>
              <a:buFont typeface="Arial"/>
              <a:buNone/>
            </a:pPr>
            <a:r>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1600"/>
              </a:spcBef>
              <a:spcAft>
                <a:spcPts val="1600"/>
              </a:spcAft>
              <a:buClr>
                <a:schemeClr val="dk1"/>
              </a:buClr>
              <a:buSzPts val="1100"/>
              <a:buFont typeface="Arial"/>
              <a:buNone/>
            </a:pPr>
            <a:r>
              <a:t/>
            </a:r>
            <a:endParaRPr sz="1400"/>
          </a:p>
        </p:txBody>
      </p:sp>
      <p:sp>
        <p:nvSpPr>
          <p:cNvPr id="135" name="Google Shape;135;p22"/>
          <p:cNvSpPr txBox="1"/>
          <p:nvPr/>
        </p:nvSpPr>
        <p:spPr>
          <a:xfrm>
            <a:off x="311700" y="2408613"/>
            <a:ext cx="3252900" cy="1693200"/>
          </a:xfrm>
          <a:prstGeom prst="rect">
            <a:avLst/>
          </a:prstGeom>
          <a:noFill/>
          <a:ln>
            <a:noFill/>
          </a:ln>
        </p:spPr>
        <p:txBody>
          <a:bodyPr anchorCtr="0" anchor="t" bIns="91425" lIns="91425" spcFirstLastPara="1" rIns="91425" wrap="square" tIns="91425">
            <a:spAutoFit/>
          </a:bodyPr>
          <a:lstStyle/>
          <a:p>
            <a:pPr indent="0" lvl="0" marL="0" rtl="0" algn="just">
              <a:lnSpc>
                <a:spcPct val="91064"/>
              </a:lnSpc>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In this paper, the author uses the last LeNet-5 for Fashion-MNIST image classification. It was used because it is simple and gives high-performance results in several domains. It is built on local receptive fields, shared weights and special subsampling.</a:t>
            </a:r>
            <a:endParaRPr sz="1800">
              <a:solidFill>
                <a:schemeClr val="dk1"/>
              </a:solidFill>
              <a:latin typeface="Old Standard TT"/>
              <a:ea typeface="Old Standard TT"/>
              <a:cs typeface="Old Standard TT"/>
              <a:sym typeface="Old Standard TT"/>
            </a:endParaRPr>
          </a:p>
        </p:txBody>
      </p:sp>
      <p:pic>
        <p:nvPicPr>
          <p:cNvPr id="136" name="Google Shape;136;p22"/>
          <p:cNvPicPr preferRelativeResize="0"/>
          <p:nvPr/>
        </p:nvPicPr>
        <p:blipFill>
          <a:blip r:embed="rId3">
            <a:alphaModFix/>
          </a:blip>
          <a:stretch>
            <a:fillRect/>
          </a:stretch>
        </p:blipFill>
        <p:spPr>
          <a:xfrm>
            <a:off x="4386375" y="1519338"/>
            <a:ext cx="4190873" cy="34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462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142" name="Google Shape;142;p23"/>
          <p:cNvPicPr preferRelativeResize="0"/>
          <p:nvPr/>
        </p:nvPicPr>
        <p:blipFill>
          <a:blip r:embed="rId3">
            <a:alphaModFix/>
          </a:blip>
          <a:stretch>
            <a:fillRect/>
          </a:stretch>
        </p:blipFill>
        <p:spPr>
          <a:xfrm>
            <a:off x="0" y="1026350"/>
            <a:ext cx="3829050" cy="3619500"/>
          </a:xfrm>
          <a:prstGeom prst="rect">
            <a:avLst/>
          </a:prstGeom>
          <a:noFill/>
          <a:ln>
            <a:noFill/>
          </a:ln>
        </p:spPr>
      </p:pic>
      <p:sp>
        <p:nvSpPr>
          <p:cNvPr id="143" name="Google Shape;143;p23"/>
          <p:cNvSpPr txBox="1"/>
          <p:nvPr/>
        </p:nvSpPr>
        <p:spPr>
          <a:xfrm>
            <a:off x="4206400" y="897175"/>
            <a:ext cx="4800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Old Standard TT"/>
                <a:ea typeface="Old Standard TT"/>
                <a:cs typeface="Old Standard TT"/>
                <a:sym typeface="Old Standard TT"/>
              </a:rPr>
              <a:t>A comparison between LeNet-5 and the other classification models on Fashion MNIST dataset.</a:t>
            </a:r>
            <a:endParaRPr sz="1800">
              <a:solidFill>
                <a:schemeClr val="dk1"/>
              </a:solidFill>
              <a:latin typeface="Old Standard TT"/>
              <a:ea typeface="Old Standard TT"/>
              <a:cs typeface="Old Standard TT"/>
              <a:sym typeface="Old Standard TT"/>
            </a:endParaRPr>
          </a:p>
        </p:txBody>
      </p:sp>
      <p:graphicFrame>
        <p:nvGraphicFramePr>
          <p:cNvPr id="144" name="Google Shape;144;p23"/>
          <p:cNvGraphicFramePr/>
          <p:nvPr/>
        </p:nvGraphicFramePr>
        <p:xfrm>
          <a:off x="3956250" y="1545175"/>
          <a:ext cx="3000000" cy="3000000"/>
        </p:xfrm>
        <a:graphic>
          <a:graphicData uri="http://schemas.openxmlformats.org/drawingml/2006/table">
            <a:tbl>
              <a:tblPr>
                <a:noFill/>
                <a:tableStyleId>{28EE3256-A90F-4FDB-ABBA-6073A12E1C7B}</a:tableStyleId>
              </a:tblPr>
              <a:tblGrid>
                <a:gridCol w="3323850"/>
                <a:gridCol w="1671200"/>
              </a:tblGrid>
              <a:tr h="431975">
                <a:tc>
                  <a:txBody>
                    <a:bodyPr/>
                    <a:lstStyle/>
                    <a:p>
                      <a:pPr indent="0" lvl="0" marL="0" rtl="0" algn="ctr">
                        <a:spcBef>
                          <a:spcPts val="0"/>
                        </a:spcBef>
                        <a:spcAft>
                          <a:spcPts val="0"/>
                        </a:spcAft>
                        <a:buNone/>
                      </a:pPr>
                      <a:r>
                        <a:rPr b="1" lang="en" sz="1500">
                          <a:latin typeface="Old Standard TT"/>
                          <a:ea typeface="Old Standard TT"/>
                          <a:cs typeface="Old Standard TT"/>
                          <a:sym typeface="Old Standard TT"/>
                        </a:rPr>
                        <a:t>Model(</a:t>
                      </a:r>
                      <a:r>
                        <a:rPr b="1" lang="en" sz="1500">
                          <a:latin typeface="Old Standard TT"/>
                          <a:ea typeface="Old Standard TT"/>
                          <a:cs typeface="Old Standard TT"/>
                          <a:sym typeface="Old Standard TT"/>
                        </a:rPr>
                        <a:t>Method</a:t>
                      </a:r>
                      <a:r>
                        <a:rPr b="1" lang="en" sz="1500">
                          <a:latin typeface="Old Standard TT"/>
                          <a:ea typeface="Old Standard TT"/>
                          <a:cs typeface="Old Standard TT"/>
                          <a:sym typeface="Old Standard TT"/>
                        </a:rPr>
                        <a:t>)</a:t>
                      </a:r>
                      <a:endParaRPr b="1" sz="1500">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sz="1500">
                          <a:latin typeface="Old Standard TT"/>
                          <a:ea typeface="Old Standard TT"/>
                          <a:cs typeface="Old Standard TT"/>
                          <a:sym typeface="Old Standard TT"/>
                        </a:rPr>
                        <a:t>Test Accuracy</a:t>
                      </a:r>
                      <a:endParaRPr b="1" sz="1500">
                        <a:latin typeface="Old Standard TT"/>
                        <a:ea typeface="Old Standard TT"/>
                        <a:cs typeface="Old Standard TT"/>
                        <a:sym typeface="Old Standard TT"/>
                      </a:endParaRPr>
                    </a:p>
                  </a:txBody>
                  <a:tcPr marT="91425" marB="91425" marR="91425" marL="91425"/>
                </a:tc>
              </a:tr>
              <a:tr h="449200">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Three-layer Neural Network</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87.23%</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CNN using SVM activation function</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90.72%</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CNN using Softmax activation function</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91.86%</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KNeighborsClassifier</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85.40% </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Decision Tree Classifier</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79.80% </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RandomForestClassifier</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87.30% </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CNN-LeNet-5 </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98.80%</a:t>
                      </a:r>
                      <a:endParaRPr>
                        <a:latin typeface="Old Standard TT"/>
                        <a:ea typeface="Old Standard TT"/>
                        <a:cs typeface="Old Standard TT"/>
                        <a:sym typeface="Old Standard T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323725"/>
            <a:ext cx="8520600" cy="80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u="sng"/>
              <a:t>PAPER 3</a:t>
            </a:r>
            <a:r>
              <a:rPr lang="en" sz="1400"/>
              <a:t> - </a:t>
            </a:r>
            <a:r>
              <a:rPr lang="en" sz="1200"/>
              <a:t>S. Bhatnagar, D. Ghosal and M. H. Kolekar, "Classification of fashion article images using convolutional neural networks," 2017 Fourth International Conference on Image Information Processing (ICIIP), Shimla, India, 2017, pp. 1-6, doi: 10.1109/ICIIP.2017.8313740. </a:t>
            </a:r>
            <a:endParaRPr sz="1200"/>
          </a:p>
          <a:p>
            <a:pPr indent="0" lvl="0" marL="0" rtl="0" algn="l">
              <a:lnSpc>
                <a:spcPct val="115000"/>
              </a:lnSpc>
              <a:spcBef>
                <a:spcPts val="1600"/>
              </a:spcBef>
              <a:spcAft>
                <a:spcPts val="0"/>
              </a:spcAft>
              <a:buNone/>
            </a:pPr>
            <a:r>
              <a:rPr lang="en" sz="1400"/>
              <a:t>PROPOSED MODEL : </a:t>
            </a:r>
            <a:endParaRPr sz="1400"/>
          </a:p>
          <a:p>
            <a:pPr indent="0" lvl="0" marL="0" rtl="0" algn="just">
              <a:lnSpc>
                <a:spcPct val="91064"/>
              </a:lnSpc>
              <a:spcBef>
                <a:spcPts val="1600"/>
              </a:spcBef>
              <a:spcAft>
                <a:spcPts val="0"/>
              </a:spcAft>
              <a:buClr>
                <a:schemeClr val="dk1"/>
              </a:buClr>
              <a:buSzPts val="1100"/>
              <a:buFont typeface="Arial"/>
              <a:buNone/>
            </a:pPr>
            <a:r>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1600"/>
              </a:spcBef>
              <a:spcAft>
                <a:spcPts val="1600"/>
              </a:spcAft>
              <a:buClr>
                <a:schemeClr val="dk1"/>
              </a:buClr>
              <a:buSzPts val="1100"/>
              <a:buFont typeface="Arial"/>
              <a:buNone/>
            </a:pPr>
            <a:r>
              <a:t/>
            </a:r>
            <a:endParaRPr sz="1400"/>
          </a:p>
        </p:txBody>
      </p:sp>
      <p:sp>
        <p:nvSpPr>
          <p:cNvPr id="150" name="Google Shape;150;p24"/>
          <p:cNvSpPr txBox="1"/>
          <p:nvPr/>
        </p:nvSpPr>
        <p:spPr>
          <a:xfrm>
            <a:off x="357925" y="1500850"/>
            <a:ext cx="3418800" cy="3386400"/>
          </a:xfrm>
          <a:prstGeom prst="rect">
            <a:avLst/>
          </a:prstGeom>
          <a:noFill/>
          <a:ln>
            <a:noFill/>
          </a:ln>
        </p:spPr>
        <p:txBody>
          <a:bodyPr anchorCtr="0" anchor="t" bIns="91425" lIns="91425" spcFirstLastPara="1" rIns="91425" wrap="square" tIns="91425">
            <a:spAutoFit/>
          </a:bodyPr>
          <a:lstStyle/>
          <a:p>
            <a:pPr indent="-311150" lvl="0" marL="457200" rtl="0" algn="just">
              <a:lnSpc>
                <a:spcPct val="91064"/>
              </a:lnSpc>
              <a:spcBef>
                <a:spcPts val="0"/>
              </a:spcBef>
              <a:spcAft>
                <a:spcPts val="0"/>
              </a:spcAft>
              <a:buClr>
                <a:schemeClr val="dk1"/>
              </a:buClr>
              <a:buSzPts val="1300"/>
              <a:buFont typeface="Old Standard TT"/>
              <a:buAutoNum type="alphaUcParenR"/>
            </a:pPr>
            <a:r>
              <a:rPr lang="en" sz="1300">
                <a:solidFill>
                  <a:schemeClr val="dk1"/>
                </a:solidFill>
                <a:latin typeface="Old Standard TT"/>
                <a:ea typeface="Old Standard TT"/>
                <a:cs typeface="Old Standard TT"/>
                <a:sym typeface="Old Standard TT"/>
              </a:rPr>
              <a:t>2 Convolutional</a:t>
            </a:r>
            <a:r>
              <a:rPr lang="en" sz="1300">
                <a:solidFill>
                  <a:schemeClr val="dk1"/>
                </a:solidFill>
                <a:latin typeface="Old Standard TT"/>
                <a:ea typeface="Old Standard TT"/>
                <a:cs typeface="Old Standard TT"/>
                <a:sym typeface="Old Standard TT"/>
              </a:rPr>
              <a:t> </a:t>
            </a:r>
            <a:r>
              <a:rPr lang="en" sz="1300">
                <a:solidFill>
                  <a:schemeClr val="dk1"/>
                </a:solidFill>
                <a:latin typeface="Old Standard TT"/>
                <a:ea typeface="Old Standard TT"/>
                <a:cs typeface="Old Standard TT"/>
                <a:sym typeface="Old Standard TT"/>
              </a:rPr>
              <a:t>and max pooling </a:t>
            </a:r>
            <a:r>
              <a:rPr lang="en" sz="1300">
                <a:solidFill>
                  <a:schemeClr val="dk1"/>
                </a:solidFill>
                <a:latin typeface="Old Standard TT"/>
                <a:ea typeface="Old Standard TT"/>
                <a:cs typeface="Old Standard TT"/>
                <a:sym typeface="Old Standard TT"/>
              </a:rPr>
              <a:t>layers one after the other. Each convolutional layer has 32 </a:t>
            </a:r>
            <a:r>
              <a:rPr lang="en" sz="1300">
                <a:solidFill>
                  <a:schemeClr val="dk1"/>
                </a:solidFill>
                <a:latin typeface="Old Standard TT"/>
                <a:ea typeface="Old Standard TT"/>
                <a:cs typeface="Old Standard TT"/>
                <a:sym typeface="Old Standard TT"/>
              </a:rPr>
              <a:t>filter of size 3x3</a:t>
            </a:r>
            <a:r>
              <a:rPr lang="en" sz="1300">
                <a:solidFill>
                  <a:schemeClr val="dk1"/>
                </a:solidFill>
                <a:latin typeface="Old Standard TT"/>
                <a:ea typeface="Old Standard TT"/>
                <a:cs typeface="Old Standard TT"/>
                <a:sym typeface="Old Standard TT"/>
              </a:rPr>
              <a:t>, and </a:t>
            </a:r>
            <a:r>
              <a:rPr lang="en" sz="1300">
                <a:solidFill>
                  <a:schemeClr val="dk1"/>
                </a:solidFill>
                <a:latin typeface="Old Standard TT"/>
                <a:ea typeface="Old Standard TT"/>
                <a:cs typeface="Old Standard TT"/>
                <a:sym typeface="Old Standard TT"/>
              </a:rPr>
              <a:t>max pooling were performed on every 2x2 pixels. </a:t>
            </a:r>
            <a:endParaRPr sz="1300">
              <a:solidFill>
                <a:schemeClr val="dk1"/>
              </a:solidFill>
              <a:latin typeface="Old Standard TT"/>
              <a:ea typeface="Old Standard TT"/>
              <a:cs typeface="Old Standard TT"/>
              <a:sym typeface="Old Standard TT"/>
            </a:endParaRPr>
          </a:p>
          <a:p>
            <a:pPr indent="-311150" lvl="0" marL="457200" rtl="0" algn="just">
              <a:lnSpc>
                <a:spcPct val="91064"/>
              </a:lnSpc>
              <a:spcBef>
                <a:spcPts val="0"/>
              </a:spcBef>
              <a:spcAft>
                <a:spcPts val="0"/>
              </a:spcAft>
              <a:buClr>
                <a:schemeClr val="dk1"/>
              </a:buClr>
              <a:buSzPts val="1300"/>
              <a:buFont typeface="Old Standard TT"/>
              <a:buAutoNum type="alphaUcParenR"/>
            </a:pPr>
            <a:r>
              <a:rPr lang="en" sz="1300">
                <a:solidFill>
                  <a:schemeClr val="dk1"/>
                </a:solidFill>
                <a:latin typeface="Old Standard TT"/>
                <a:ea typeface="Old Standard TT"/>
                <a:cs typeface="Old Standard TT"/>
                <a:sym typeface="Old Standard TT"/>
              </a:rPr>
              <a:t>Batch Normalization</a:t>
            </a:r>
            <a:r>
              <a:rPr lang="en" sz="1300">
                <a:solidFill>
                  <a:schemeClr val="dk1"/>
                </a:solidFill>
                <a:latin typeface="Old Standard TT"/>
                <a:ea typeface="Old Standard TT"/>
                <a:cs typeface="Old Standard TT"/>
                <a:sym typeface="Old Standard TT"/>
              </a:rPr>
              <a:t> </a:t>
            </a:r>
            <a:r>
              <a:rPr lang="en" sz="1300">
                <a:solidFill>
                  <a:schemeClr val="dk1"/>
                </a:solidFill>
                <a:latin typeface="Old Standard TT"/>
                <a:ea typeface="Old Standard TT"/>
                <a:cs typeface="Old Standard TT"/>
                <a:sym typeface="Old Standard TT"/>
              </a:rPr>
              <a:t>was done before</a:t>
            </a:r>
            <a:r>
              <a:rPr lang="en" sz="1300">
                <a:solidFill>
                  <a:schemeClr val="dk1"/>
                </a:solidFill>
                <a:latin typeface="Old Standard TT"/>
                <a:ea typeface="Old Standard TT"/>
                <a:cs typeface="Old Standard TT"/>
                <a:sym typeface="Old Standard TT"/>
              </a:rPr>
              <a:t> every convolutional layer to improve the training speed of </a:t>
            </a:r>
            <a:r>
              <a:rPr lang="en" sz="1300">
                <a:solidFill>
                  <a:schemeClr val="dk1"/>
                </a:solidFill>
                <a:latin typeface="Old Standard TT"/>
                <a:ea typeface="Old Standard TT"/>
                <a:cs typeface="Old Standard TT"/>
                <a:sym typeface="Old Standard TT"/>
              </a:rPr>
              <a:t>the model</a:t>
            </a:r>
            <a:r>
              <a:rPr lang="en" sz="1300">
                <a:solidFill>
                  <a:schemeClr val="dk1"/>
                </a:solidFill>
                <a:latin typeface="Old Standard TT"/>
                <a:ea typeface="Old Standard TT"/>
                <a:cs typeface="Old Standard TT"/>
                <a:sym typeface="Old Standard TT"/>
              </a:rPr>
              <a:t>. With Batch Normalization we were able to achieve the same loss </a:t>
            </a:r>
            <a:r>
              <a:rPr lang="en" sz="1300">
                <a:solidFill>
                  <a:schemeClr val="dk1"/>
                </a:solidFill>
                <a:latin typeface="Old Standard TT"/>
                <a:ea typeface="Old Standard TT"/>
                <a:cs typeface="Old Standard TT"/>
                <a:sym typeface="Old Standard TT"/>
              </a:rPr>
              <a:t>function value after 10 epochs which</a:t>
            </a:r>
            <a:r>
              <a:rPr lang="en" sz="1300">
                <a:solidFill>
                  <a:schemeClr val="dk1"/>
                </a:solidFill>
                <a:latin typeface="Old Standard TT"/>
                <a:ea typeface="Old Standard TT"/>
                <a:cs typeface="Old Standard TT"/>
                <a:sym typeface="Old Standard TT"/>
              </a:rPr>
              <a:t> was achieved after 40 epochs without Batch Normalization.</a:t>
            </a:r>
            <a:endParaRPr sz="1300">
              <a:solidFill>
                <a:schemeClr val="dk1"/>
              </a:solidFill>
              <a:latin typeface="Old Standard TT"/>
              <a:ea typeface="Old Standard TT"/>
              <a:cs typeface="Old Standard TT"/>
              <a:sym typeface="Old Standard TT"/>
            </a:endParaRPr>
          </a:p>
          <a:p>
            <a:pPr indent="-311150" lvl="0" marL="457200" rtl="0" algn="just">
              <a:lnSpc>
                <a:spcPct val="91064"/>
              </a:lnSpc>
              <a:spcBef>
                <a:spcPts val="0"/>
              </a:spcBef>
              <a:spcAft>
                <a:spcPts val="0"/>
              </a:spcAft>
              <a:buClr>
                <a:schemeClr val="dk1"/>
              </a:buClr>
              <a:buSzPts val="1300"/>
              <a:buFont typeface="Old Standard TT"/>
              <a:buAutoNum type="alphaUcParenR"/>
            </a:pPr>
            <a:r>
              <a:rPr lang="en" sz="1300">
                <a:solidFill>
                  <a:schemeClr val="dk1"/>
                </a:solidFill>
                <a:latin typeface="Old Standard TT"/>
                <a:ea typeface="Old Standard TT"/>
                <a:cs typeface="Old Standard TT"/>
                <a:sym typeface="Old Standard TT"/>
              </a:rPr>
              <a:t>Residual Skip : we add </a:t>
            </a:r>
            <a:r>
              <a:rPr lang="en" sz="1300">
                <a:solidFill>
                  <a:schemeClr val="dk1"/>
                </a:solidFill>
                <a:latin typeface="Old Standard TT"/>
                <a:ea typeface="Old Standard TT"/>
                <a:cs typeface="Old Standard TT"/>
                <a:sym typeface="Old Standard TT"/>
              </a:rPr>
              <a:t>the previous</a:t>
            </a:r>
            <a:r>
              <a:rPr lang="en" sz="1300">
                <a:solidFill>
                  <a:schemeClr val="dk1"/>
                </a:solidFill>
                <a:latin typeface="Old Standard TT"/>
                <a:ea typeface="Old Standard TT"/>
                <a:cs typeface="Old Standard TT"/>
                <a:sym typeface="Old Standard TT"/>
              </a:rPr>
              <a:t> input and current value of convoluted output to get </a:t>
            </a:r>
            <a:r>
              <a:rPr lang="en" sz="1300">
                <a:solidFill>
                  <a:schemeClr val="dk1"/>
                </a:solidFill>
                <a:latin typeface="Old Standard TT"/>
                <a:ea typeface="Old Standard TT"/>
                <a:cs typeface="Old Standard TT"/>
                <a:sym typeface="Old Standard TT"/>
              </a:rPr>
              <a:t>the final output</a:t>
            </a:r>
            <a:r>
              <a:rPr lang="en" sz="1300">
                <a:solidFill>
                  <a:schemeClr val="dk1"/>
                </a:solidFill>
                <a:latin typeface="Old Standard TT"/>
                <a:ea typeface="Old Standard TT"/>
                <a:cs typeface="Old Standard TT"/>
                <a:sym typeface="Old Standard TT"/>
              </a:rPr>
              <a:t>.</a:t>
            </a:r>
            <a:endParaRPr sz="1300">
              <a:solidFill>
                <a:schemeClr val="dk1"/>
              </a:solidFill>
              <a:latin typeface="Old Standard TT"/>
              <a:ea typeface="Old Standard TT"/>
              <a:cs typeface="Old Standard TT"/>
              <a:sym typeface="Old Standard TT"/>
            </a:endParaRPr>
          </a:p>
        </p:txBody>
      </p:sp>
      <p:pic>
        <p:nvPicPr>
          <p:cNvPr id="151" name="Google Shape;151;p24"/>
          <p:cNvPicPr preferRelativeResize="0"/>
          <p:nvPr/>
        </p:nvPicPr>
        <p:blipFill>
          <a:blip r:embed="rId3">
            <a:alphaModFix/>
          </a:blip>
          <a:stretch>
            <a:fillRect/>
          </a:stretch>
        </p:blipFill>
        <p:spPr>
          <a:xfrm>
            <a:off x="3776725" y="1733825"/>
            <a:ext cx="5218099" cy="299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1462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57" name="Google Shape;157;p25"/>
          <p:cNvSpPr txBox="1"/>
          <p:nvPr/>
        </p:nvSpPr>
        <p:spPr>
          <a:xfrm>
            <a:off x="4206400" y="897175"/>
            <a:ext cx="4800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latin typeface="Old Standard TT"/>
                <a:ea typeface="Old Standard TT"/>
                <a:cs typeface="Old Standard TT"/>
                <a:sym typeface="Old Standard TT"/>
              </a:rPr>
              <a:t>C</a:t>
            </a:r>
            <a:r>
              <a:rPr lang="en">
                <a:solidFill>
                  <a:schemeClr val="dk1"/>
                </a:solidFill>
                <a:latin typeface="Old Standard TT"/>
                <a:ea typeface="Old Standard TT"/>
                <a:cs typeface="Old Standard TT"/>
                <a:sym typeface="Old Standard TT"/>
              </a:rPr>
              <a:t>omparison between SVC with rbf kernel and the other classification models on Fashion MNIST dataset.</a:t>
            </a:r>
            <a:endParaRPr sz="1800">
              <a:solidFill>
                <a:schemeClr val="dk1"/>
              </a:solidFill>
              <a:latin typeface="Old Standard TT"/>
              <a:ea typeface="Old Standard TT"/>
              <a:cs typeface="Old Standard TT"/>
              <a:sym typeface="Old Standard TT"/>
            </a:endParaRPr>
          </a:p>
        </p:txBody>
      </p:sp>
      <p:graphicFrame>
        <p:nvGraphicFramePr>
          <p:cNvPr id="158" name="Google Shape;158;p25"/>
          <p:cNvGraphicFramePr/>
          <p:nvPr/>
        </p:nvGraphicFramePr>
        <p:xfrm>
          <a:off x="3956250" y="1545175"/>
          <a:ext cx="3000000" cy="3000000"/>
        </p:xfrm>
        <a:graphic>
          <a:graphicData uri="http://schemas.openxmlformats.org/drawingml/2006/table">
            <a:tbl>
              <a:tblPr>
                <a:noFill/>
                <a:tableStyleId>{28EE3256-A90F-4FDB-ABBA-6073A12E1C7B}</a:tableStyleId>
              </a:tblPr>
              <a:tblGrid>
                <a:gridCol w="3323850"/>
                <a:gridCol w="1671200"/>
              </a:tblGrid>
              <a:tr h="431975">
                <a:tc>
                  <a:txBody>
                    <a:bodyPr/>
                    <a:lstStyle/>
                    <a:p>
                      <a:pPr indent="0" lvl="0" marL="0" rtl="0" algn="ctr">
                        <a:spcBef>
                          <a:spcPts val="0"/>
                        </a:spcBef>
                        <a:spcAft>
                          <a:spcPts val="0"/>
                        </a:spcAft>
                        <a:buNone/>
                      </a:pPr>
                      <a:r>
                        <a:rPr b="1" lang="en" sz="1500">
                          <a:latin typeface="Old Standard TT"/>
                          <a:ea typeface="Old Standard TT"/>
                          <a:cs typeface="Old Standard TT"/>
                          <a:sym typeface="Old Standard TT"/>
                        </a:rPr>
                        <a:t>Model(Method)</a:t>
                      </a:r>
                      <a:endParaRPr b="1" sz="1500">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n" sz="1500">
                          <a:latin typeface="Old Standard TT"/>
                          <a:ea typeface="Old Standard TT"/>
                          <a:cs typeface="Old Standard TT"/>
                          <a:sym typeface="Old Standard TT"/>
                        </a:rPr>
                        <a:t>Test Accuracy</a:t>
                      </a:r>
                      <a:endParaRPr b="1" sz="1500">
                        <a:latin typeface="Old Standard TT"/>
                        <a:ea typeface="Old Standard TT"/>
                        <a:cs typeface="Old Standard TT"/>
                        <a:sym typeface="Old Standard TT"/>
                      </a:endParaRPr>
                    </a:p>
                  </a:txBody>
                  <a:tcPr marT="91425" marB="91425" marR="91425" marL="91425"/>
                </a:tc>
              </a:tr>
              <a:tr h="449200">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 SVC C = 10; kernel : rbf </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 89.70%</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CNN2</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91.17%</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 CNN2 + BatchNorm</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 92.22%</a:t>
                      </a:r>
                      <a:endParaRPr>
                        <a:latin typeface="Old Standard TT"/>
                        <a:ea typeface="Old Standard TT"/>
                        <a:cs typeface="Old Standard TT"/>
                        <a:sym typeface="Old Standard TT"/>
                      </a:endParaRPr>
                    </a:p>
                  </a:txBody>
                  <a:tcPr marT="91425" marB="91425" marR="91425" marL="91425"/>
                </a:tc>
              </a:tr>
              <a:tr h="431975">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CNN2 + BatchNorm + Skip</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lang="en">
                          <a:latin typeface="Old Standard TT"/>
                          <a:ea typeface="Old Standard TT"/>
                          <a:cs typeface="Old Standard TT"/>
                          <a:sym typeface="Old Standard TT"/>
                        </a:rPr>
                        <a:t> 92.54</a:t>
                      </a: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a:txBody>
                  <a:tcPr marT="91425" marB="91425" marR="91425" marL="91425"/>
                </a:tc>
              </a:tr>
            </a:tbl>
          </a:graphicData>
        </a:graphic>
      </p:graphicFrame>
      <p:pic>
        <p:nvPicPr>
          <p:cNvPr id="159" name="Google Shape;159;p25"/>
          <p:cNvPicPr preferRelativeResize="0"/>
          <p:nvPr/>
        </p:nvPicPr>
        <p:blipFill>
          <a:blip r:embed="rId3">
            <a:alphaModFix/>
          </a:blip>
          <a:stretch>
            <a:fillRect/>
          </a:stretch>
        </p:blipFill>
        <p:spPr>
          <a:xfrm>
            <a:off x="134250" y="897175"/>
            <a:ext cx="3651450" cy="2914070"/>
          </a:xfrm>
          <a:prstGeom prst="rect">
            <a:avLst/>
          </a:prstGeom>
          <a:noFill/>
          <a:ln>
            <a:noFill/>
          </a:ln>
        </p:spPr>
      </p:pic>
      <p:sp>
        <p:nvSpPr>
          <p:cNvPr id="160" name="Google Shape;160;p25"/>
          <p:cNvSpPr txBox="1"/>
          <p:nvPr/>
        </p:nvSpPr>
        <p:spPr>
          <a:xfrm>
            <a:off x="191550" y="4036775"/>
            <a:ext cx="8760900" cy="13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Old Standard TT"/>
                <a:ea typeface="Old Standard TT"/>
                <a:cs typeface="Old Standard TT"/>
                <a:sym typeface="Old Standard TT"/>
              </a:rPr>
              <a:t>CONCLUSION </a:t>
            </a:r>
            <a:r>
              <a:rPr lang="en">
                <a:solidFill>
                  <a:schemeClr val="dk1"/>
                </a:solidFill>
                <a:latin typeface="Old Standard TT"/>
                <a:ea typeface="Old Standard TT"/>
                <a:cs typeface="Old Standard TT"/>
                <a:sym typeface="Old Standard TT"/>
              </a:rPr>
              <a:t> : We were able to achieve an accuracy of 92.54% by using a two layer CNN along with Batch Normalization and Skip Connections. We can clearly see how Batch Normalization and Skip Connections help improve the overall accuracy and significantly reduce the training time.</a:t>
            </a:r>
            <a:endParaRPr>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OVERVIEW</a:t>
            </a:r>
            <a:endParaRPr/>
          </a:p>
        </p:txBody>
      </p:sp>
      <p:sp>
        <p:nvSpPr>
          <p:cNvPr id="166" name="Google Shape;166;p2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DATA SET USED :</a:t>
            </a:r>
            <a:r>
              <a:rPr lang="en"/>
              <a:t> </a:t>
            </a:r>
            <a:endParaRPr/>
          </a:p>
          <a:p>
            <a:pPr indent="0" lvl="0" marL="0" rtl="0" algn="l">
              <a:spcBef>
                <a:spcPts val="1600"/>
              </a:spcBef>
              <a:spcAft>
                <a:spcPts val="0"/>
              </a:spcAft>
              <a:buNone/>
            </a:pPr>
            <a:r>
              <a:rPr lang="en"/>
              <a:t>Fashion-MNIST is a direct drop-in alternative to the original MNIST dataset, for benchmarking machine learning algorithms . MNIST is a collection of handwritten digits, and contains 70000 greyscale 28x28 images, associated with 10 labels, where 60000 are part of the training set and 10000 of the testing. Fashion-MNIST has the exact same structure, but images are fashion products, not digits. </a:t>
            </a:r>
            <a:endParaRPr/>
          </a:p>
          <a:p>
            <a:pPr indent="0" lvl="0" marL="0" rtl="0" algn="l">
              <a:spcBef>
                <a:spcPts val="1600"/>
              </a:spcBef>
              <a:spcAft>
                <a:spcPts val="1600"/>
              </a:spcAft>
              <a:buNone/>
            </a:pPr>
            <a:r>
              <a:rPr lang="en"/>
              <a:t>A sample of this set is presented </a:t>
            </a:r>
            <a:r>
              <a:rPr lang="en"/>
              <a:t>as </a:t>
            </a:r>
            <a:r>
              <a:rPr lang="en"/>
              <a:t>follows : -</a:t>
            </a:r>
            <a:endParaRPr/>
          </a:p>
        </p:txBody>
      </p:sp>
      <p:pic>
        <p:nvPicPr>
          <p:cNvPr id="167" name="Google Shape;167;p26"/>
          <p:cNvPicPr preferRelativeResize="0"/>
          <p:nvPr/>
        </p:nvPicPr>
        <p:blipFill>
          <a:blip r:embed="rId3">
            <a:alphaModFix/>
          </a:blip>
          <a:stretch>
            <a:fillRect/>
          </a:stretch>
        </p:blipFill>
        <p:spPr>
          <a:xfrm>
            <a:off x="4414300" y="1214100"/>
            <a:ext cx="4466689" cy="3397200"/>
          </a:xfrm>
          <a:prstGeom prst="rect">
            <a:avLst/>
          </a:prstGeom>
          <a:noFill/>
          <a:ln>
            <a:noFill/>
          </a:ln>
        </p:spPr>
      </p:pic>
      <p:sp>
        <p:nvSpPr>
          <p:cNvPr id="168" name="Google Shape;168;p26"/>
          <p:cNvSpPr txBox="1"/>
          <p:nvPr/>
        </p:nvSpPr>
        <p:spPr>
          <a:xfrm>
            <a:off x="4572000" y="4611300"/>
            <a:ext cx="4308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100">
                <a:solidFill>
                  <a:schemeClr val="dk1"/>
                </a:solidFill>
                <a:latin typeface="Old Standard TT"/>
                <a:ea typeface="Old Standard TT"/>
                <a:cs typeface="Old Standard TT"/>
                <a:sym typeface="Old Standard TT"/>
              </a:rPr>
              <a:t>Ref :</a:t>
            </a:r>
            <a:r>
              <a:rPr lang="en">
                <a:solidFill>
                  <a:schemeClr val="dk1"/>
                </a:solidFill>
                <a:latin typeface="Old Standard TT"/>
                <a:ea typeface="Old Standard TT"/>
                <a:cs typeface="Old Standard TT"/>
                <a:sym typeface="Old Standard TT"/>
              </a:rPr>
              <a:t> </a:t>
            </a:r>
            <a:r>
              <a:rPr lang="en" sz="1000" u="sng">
                <a:solidFill>
                  <a:schemeClr val="hlink"/>
                </a:solidFill>
                <a:latin typeface="Old Standard TT"/>
                <a:ea typeface="Old Standard TT"/>
                <a:cs typeface="Old Standard TT"/>
                <a:sym typeface="Old Standard TT"/>
                <a:hlinkClick r:id="rId4"/>
              </a:rPr>
              <a:t>https://www.kaggle.com/datasets/zalando-research/fashionmnist</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1" type="body"/>
          </p:nvPr>
        </p:nvSpPr>
        <p:spPr>
          <a:xfrm>
            <a:off x="110200" y="20180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Image shape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Test image Shape :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Normalizing data : Normalizing the dataset to bring all the input features to a similar scale :</a:t>
            </a:r>
            <a:endParaRPr/>
          </a:p>
          <a:p>
            <a:pPr indent="0" lvl="0" marL="0" rtl="0" algn="l">
              <a:spcBef>
                <a:spcPts val="1600"/>
              </a:spcBef>
              <a:spcAft>
                <a:spcPts val="1600"/>
              </a:spcAft>
              <a:buNone/>
            </a:pPr>
            <a:r>
              <a:t/>
            </a:r>
            <a:endParaRPr/>
          </a:p>
        </p:txBody>
      </p:sp>
      <p:sp>
        <p:nvSpPr>
          <p:cNvPr id="174" name="Google Shape;174;p27"/>
          <p:cNvSpPr txBox="1"/>
          <p:nvPr>
            <p:ph idx="2" type="body"/>
          </p:nvPr>
        </p:nvSpPr>
        <p:spPr>
          <a:xfrm>
            <a:off x="5511300" y="1171675"/>
            <a:ext cx="3321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Displaying an image from Dataset : </a:t>
            </a:r>
            <a:endParaRPr/>
          </a:p>
        </p:txBody>
      </p:sp>
      <p:pic>
        <p:nvPicPr>
          <p:cNvPr id="175" name="Google Shape;175;p27"/>
          <p:cNvPicPr preferRelativeResize="0"/>
          <p:nvPr/>
        </p:nvPicPr>
        <p:blipFill>
          <a:blip r:embed="rId3">
            <a:alphaModFix/>
          </a:blip>
          <a:stretch>
            <a:fillRect/>
          </a:stretch>
        </p:blipFill>
        <p:spPr>
          <a:xfrm>
            <a:off x="1935275" y="100575"/>
            <a:ext cx="2636725" cy="781050"/>
          </a:xfrm>
          <a:prstGeom prst="rect">
            <a:avLst/>
          </a:prstGeom>
          <a:noFill/>
          <a:ln>
            <a:noFill/>
          </a:ln>
        </p:spPr>
      </p:pic>
      <p:pic>
        <p:nvPicPr>
          <p:cNvPr id="176" name="Google Shape;176;p27"/>
          <p:cNvPicPr preferRelativeResize="0"/>
          <p:nvPr/>
        </p:nvPicPr>
        <p:blipFill>
          <a:blip r:embed="rId4">
            <a:alphaModFix/>
          </a:blip>
          <a:stretch>
            <a:fillRect/>
          </a:stretch>
        </p:blipFill>
        <p:spPr>
          <a:xfrm>
            <a:off x="1910613" y="1008173"/>
            <a:ext cx="2686050" cy="988800"/>
          </a:xfrm>
          <a:prstGeom prst="rect">
            <a:avLst/>
          </a:prstGeom>
          <a:noFill/>
          <a:ln>
            <a:noFill/>
          </a:ln>
        </p:spPr>
      </p:pic>
      <p:pic>
        <p:nvPicPr>
          <p:cNvPr id="177" name="Google Shape;177;p27"/>
          <p:cNvPicPr preferRelativeResize="0"/>
          <p:nvPr/>
        </p:nvPicPr>
        <p:blipFill>
          <a:blip r:embed="rId5">
            <a:alphaModFix/>
          </a:blip>
          <a:stretch>
            <a:fillRect/>
          </a:stretch>
        </p:blipFill>
        <p:spPr>
          <a:xfrm>
            <a:off x="110200" y="3079350"/>
            <a:ext cx="4642076" cy="590550"/>
          </a:xfrm>
          <a:prstGeom prst="rect">
            <a:avLst/>
          </a:prstGeom>
          <a:noFill/>
          <a:ln>
            <a:noFill/>
          </a:ln>
        </p:spPr>
      </p:pic>
      <p:pic>
        <p:nvPicPr>
          <p:cNvPr id="178" name="Google Shape;178;p27"/>
          <p:cNvPicPr preferRelativeResize="0"/>
          <p:nvPr/>
        </p:nvPicPr>
        <p:blipFill>
          <a:blip r:embed="rId6">
            <a:alphaModFix/>
          </a:blip>
          <a:stretch>
            <a:fillRect/>
          </a:stretch>
        </p:blipFill>
        <p:spPr>
          <a:xfrm>
            <a:off x="5251900" y="1786812"/>
            <a:ext cx="3580399" cy="317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84" name="Google Shape;184;p28"/>
          <p:cNvSpPr txBox="1"/>
          <p:nvPr>
            <p:ph idx="1" type="body"/>
          </p:nvPr>
        </p:nvSpPr>
        <p:spPr>
          <a:xfrm>
            <a:off x="311700" y="1171675"/>
            <a:ext cx="82275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To obtain results for classification, 3 different CNN models were analyzed in python with Tensorflow and Keras. Collab Notebook was used for training using GPU-4. </a:t>
            </a:r>
            <a:endParaRPr sz="1700"/>
          </a:p>
          <a:p>
            <a:pPr indent="0" lvl="0" marL="0" rtl="0" algn="l">
              <a:spcBef>
                <a:spcPts val="1600"/>
              </a:spcBef>
              <a:spcAft>
                <a:spcPts val="0"/>
              </a:spcAft>
              <a:buNone/>
            </a:pPr>
            <a:r>
              <a:rPr lang="en" sz="1700"/>
              <a:t>Proposed Models are : </a:t>
            </a:r>
            <a:endParaRPr sz="1700"/>
          </a:p>
          <a:p>
            <a:pPr indent="-336550" lvl="0" marL="457200" rtl="0" algn="l">
              <a:spcBef>
                <a:spcPts val="1600"/>
              </a:spcBef>
              <a:spcAft>
                <a:spcPts val="0"/>
              </a:spcAft>
              <a:buSzPts val="1700"/>
              <a:buAutoNum type="arabicPeriod"/>
            </a:pPr>
            <a:r>
              <a:rPr lang="en" sz="1700"/>
              <a:t>CNN - SIMPLE</a:t>
            </a:r>
            <a:endParaRPr sz="1700"/>
          </a:p>
          <a:p>
            <a:pPr indent="-336550" lvl="0" marL="457200" rtl="0" algn="l">
              <a:spcBef>
                <a:spcPts val="0"/>
              </a:spcBef>
              <a:spcAft>
                <a:spcPts val="0"/>
              </a:spcAft>
              <a:buSzPts val="1700"/>
              <a:buAutoNum type="arabicPeriod"/>
            </a:pPr>
            <a:r>
              <a:rPr lang="en" sz="1700"/>
              <a:t>CNN WITH DROPOUT</a:t>
            </a:r>
            <a:endParaRPr sz="1700"/>
          </a:p>
          <a:p>
            <a:pPr indent="-336550" lvl="0" marL="457200" rtl="0" algn="l">
              <a:spcBef>
                <a:spcPts val="0"/>
              </a:spcBef>
              <a:spcAft>
                <a:spcPts val="0"/>
              </a:spcAft>
              <a:buSzPts val="1700"/>
              <a:buAutoNum type="arabicPeriod"/>
            </a:pPr>
            <a:r>
              <a:rPr lang="en" sz="1700"/>
              <a:t>LENET 5 MODEL</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35500" y="64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CNN- SIMPLE</a:t>
            </a:r>
            <a:endParaRPr/>
          </a:p>
        </p:txBody>
      </p:sp>
      <p:sp>
        <p:nvSpPr>
          <p:cNvPr id="190" name="Google Shape;190;p29"/>
          <p:cNvSpPr txBox="1"/>
          <p:nvPr>
            <p:ph idx="1" type="body"/>
          </p:nvPr>
        </p:nvSpPr>
        <p:spPr>
          <a:xfrm>
            <a:off x="6900" y="714475"/>
            <a:ext cx="8694300" cy="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Cnn-simple is a model with less layers. It has only two convolutions, followed by a fully connected layer.</a:t>
            </a:r>
            <a:endParaRPr/>
          </a:p>
        </p:txBody>
      </p:sp>
      <p:sp>
        <p:nvSpPr>
          <p:cNvPr id="191" name="Google Shape;191;p29"/>
          <p:cNvSpPr/>
          <p:nvPr/>
        </p:nvSpPr>
        <p:spPr>
          <a:xfrm>
            <a:off x="214225" y="1441175"/>
            <a:ext cx="1442100" cy="71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INPUT IMAGE</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(28X28X1)</a:t>
            </a:r>
            <a:endParaRPr>
              <a:latin typeface="Old Standard TT"/>
              <a:ea typeface="Old Standard TT"/>
              <a:cs typeface="Old Standard TT"/>
              <a:sym typeface="Old Standard TT"/>
            </a:endParaRPr>
          </a:p>
        </p:txBody>
      </p:sp>
      <p:cxnSp>
        <p:nvCxnSpPr>
          <p:cNvPr id="192" name="Google Shape;192;p29"/>
          <p:cNvCxnSpPr/>
          <p:nvPr/>
        </p:nvCxnSpPr>
        <p:spPr>
          <a:xfrm>
            <a:off x="1657875" y="1796525"/>
            <a:ext cx="922500" cy="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9"/>
          <p:cNvSpPr/>
          <p:nvPr/>
        </p:nvSpPr>
        <p:spPr>
          <a:xfrm>
            <a:off x="2581925" y="1316925"/>
            <a:ext cx="1463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CONV2D</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(32 FILTERS, 3X3)</a:t>
            </a:r>
            <a:endParaRPr>
              <a:latin typeface="Old Standard TT"/>
              <a:ea typeface="Old Standard TT"/>
              <a:cs typeface="Old Standard TT"/>
              <a:sym typeface="Old Standard TT"/>
            </a:endParaRPr>
          </a:p>
        </p:txBody>
      </p:sp>
      <p:cxnSp>
        <p:nvCxnSpPr>
          <p:cNvPr id="194" name="Google Shape;194;p29"/>
          <p:cNvCxnSpPr/>
          <p:nvPr/>
        </p:nvCxnSpPr>
        <p:spPr>
          <a:xfrm>
            <a:off x="4013775" y="1786275"/>
            <a:ext cx="922500" cy="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9"/>
          <p:cNvSpPr/>
          <p:nvPr/>
        </p:nvSpPr>
        <p:spPr>
          <a:xfrm>
            <a:off x="4970925" y="1316925"/>
            <a:ext cx="1622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MAXPOOLING 2D</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(POOL SIZE 2X2)</a:t>
            </a:r>
            <a:endParaRPr>
              <a:latin typeface="Old Standard TT"/>
              <a:ea typeface="Old Standard TT"/>
              <a:cs typeface="Old Standard TT"/>
              <a:sym typeface="Old Standard TT"/>
            </a:endParaRPr>
          </a:p>
        </p:txBody>
      </p:sp>
      <p:cxnSp>
        <p:nvCxnSpPr>
          <p:cNvPr id="196" name="Google Shape;196;p29"/>
          <p:cNvCxnSpPr/>
          <p:nvPr/>
        </p:nvCxnSpPr>
        <p:spPr>
          <a:xfrm>
            <a:off x="6593325" y="1786275"/>
            <a:ext cx="922500" cy="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9"/>
          <p:cNvSpPr/>
          <p:nvPr/>
        </p:nvSpPr>
        <p:spPr>
          <a:xfrm>
            <a:off x="7518925" y="1316925"/>
            <a:ext cx="1463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CONV2D</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(64 FILTERS, 3X3)</a:t>
            </a:r>
            <a:endParaRPr>
              <a:latin typeface="Old Standard TT"/>
              <a:ea typeface="Old Standard TT"/>
              <a:cs typeface="Old Standard TT"/>
              <a:sym typeface="Old Standard TT"/>
            </a:endParaRPr>
          </a:p>
        </p:txBody>
      </p:sp>
      <p:cxnSp>
        <p:nvCxnSpPr>
          <p:cNvPr id="198" name="Google Shape;198;p29"/>
          <p:cNvCxnSpPr>
            <a:stCxn id="197" idx="2"/>
            <a:endCxn id="199" idx="0"/>
          </p:cNvCxnSpPr>
          <p:nvPr/>
        </p:nvCxnSpPr>
        <p:spPr>
          <a:xfrm flipH="1">
            <a:off x="8247325" y="2103225"/>
            <a:ext cx="3300" cy="10692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9"/>
          <p:cNvSpPr/>
          <p:nvPr/>
        </p:nvSpPr>
        <p:spPr>
          <a:xfrm>
            <a:off x="7436125" y="3172425"/>
            <a:ext cx="1622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MAXPOOLING 2D</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(POOL SIZE 2X2)</a:t>
            </a:r>
            <a:endParaRPr>
              <a:latin typeface="Old Standard TT"/>
              <a:ea typeface="Old Standard TT"/>
              <a:cs typeface="Old Standard TT"/>
              <a:sym typeface="Old Standard TT"/>
            </a:endParaRPr>
          </a:p>
        </p:txBody>
      </p:sp>
      <p:cxnSp>
        <p:nvCxnSpPr>
          <p:cNvPr id="200" name="Google Shape;200;p29"/>
          <p:cNvCxnSpPr/>
          <p:nvPr/>
        </p:nvCxnSpPr>
        <p:spPr>
          <a:xfrm flipH="1">
            <a:off x="6727825" y="3565575"/>
            <a:ext cx="708300" cy="204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9"/>
          <p:cNvSpPr/>
          <p:nvPr/>
        </p:nvSpPr>
        <p:spPr>
          <a:xfrm>
            <a:off x="5104525" y="3172425"/>
            <a:ext cx="1622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FLATTENING LAYER</a:t>
            </a:r>
            <a:endParaRPr>
              <a:latin typeface="Old Standard TT"/>
              <a:ea typeface="Old Standard TT"/>
              <a:cs typeface="Old Standard TT"/>
              <a:sym typeface="Old Standard TT"/>
            </a:endParaRPr>
          </a:p>
        </p:txBody>
      </p:sp>
      <p:cxnSp>
        <p:nvCxnSpPr>
          <p:cNvPr id="202" name="Google Shape;202;p29"/>
          <p:cNvCxnSpPr/>
          <p:nvPr/>
        </p:nvCxnSpPr>
        <p:spPr>
          <a:xfrm flipH="1">
            <a:off x="4169125" y="3585975"/>
            <a:ext cx="861600" cy="108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9"/>
          <p:cNvSpPr/>
          <p:nvPr/>
        </p:nvSpPr>
        <p:spPr>
          <a:xfrm>
            <a:off x="2512950" y="3279225"/>
            <a:ext cx="1622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DENSE LAYER</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(64 UNITS)</a:t>
            </a:r>
            <a:endParaRPr>
              <a:latin typeface="Old Standard TT"/>
              <a:ea typeface="Old Standard TT"/>
              <a:cs typeface="Old Standard TT"/>
              <a:sym typeface="Old Standard TT"/>
            </a:endParaRPr>
          </a:p>
        </p:txBody>
      </p:sp>
      <p:cxnSp>
        <p:nvCxnSpPr>
          <p:cNvPr id="204" name="Google Shape;204;p29"/>
          <p:cNvCxnSpPr/>
          <p:nvPr/>
        </p:nvCxnSpPr>
        <p:spPr>
          <a:xfrm flipH="1">
            <a:off x="1709625" y="3606375"/>
            <a:ext cx="827100" cy="114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9"/>
          <p:cNvSpPr/>
          <p:nvPr/>
        </p:nvSpPr>
        <p:spPr>
          <a:xfrm>
            <a:off x="87225" y="3287875"/>
            <a:ext cx="1622400" cy="7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DENSE LAYER</a:t>
            </a:r>
            <a:endParaRPr>
              <a:latin typeface="Old Standard TT"/>
              <a:ea typeface="Old Standard TT"/>
              <a:cs typeface="Old Standard TT"/>
              <a:sym typeface="Old Standard TT"/>
            </a:endParaRPr>
          </a:p>
          <a:p>
            <a:pPr indent="0" lvl="0" marL="0" rtl="0" algn="ctr">
              <a:spcBef>
                <a:spcPts val="0"/>
              </a:spcBef>
              <a:spcAft>
                <a:spcPts val="0"/>
              </a:spcAft>
              <a:buNone/>
            </a:pPr>
            <a:r>
              <a:rPr lang="en">
                <a:latin typeface="Old Standard TT"/>
                <a:ea typeface="Old Standard TT"/>
                <a:cs typeface="Old Standard TT"/>
                <a:sym typeface="Old Standard TT"/>
              </a:rPr>
              <a:t>(10 UNITS)</a:t>
            </a:r>
            <a:endParaRPr>
              <a:latin typeface="Old Standard TT"/>
              <a:ea typeface="Old Standard TT"/>
              <a:cs typeface="Old Standard TT"/>
              <a:sym typeface="Old Standard TT"/>
            </a:endParaRPr>
          </a:p>
        </p:txBody>
      </p:sp>
      <p:sp>
        <p:nvSpPr>
          <p:cNvPr id="206" name="Google Shape;206;p29"/>
          <p:cNvSpPr txBox="1"/>
          <p:nvPr/>
        </p:nvSpPr>
        <p:spPr>
          <a:xfrm>
            <a:off x="1813625" y="209167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The first layer is a 2D convolutional layer (Conv2D) with 32 filters of size 3x3.</a:t>
            </a:r>
            <a:endParaRPr sz="11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It applies a convolution operation to the input, extracting features using these filters.</a:t>
            </a:r>
            <a:r>
              <a:rPr lang="en" sz="900">
                <a:solidFill>
                  <a:srgbClr val="ECECEC"/>
                </a:solidFill>
                <a:highlight>
                  <a:srgbClr val="212121"/>
                </a:highlight>
                <a:latin typeface="Roboto"/>
                <a:ea typeface="Roboto"/>
                <a:cs typeface="Roboto"/>
                <a:sym typeface="Roboto"/>
              </a:rPr>
              <a:t> </a:t>
            </a:r>
            <a:endParaRPr sz="1100"/>
          </a:p>
        </p:txBody>
      </p:sp>
      <p:sp>
        <p:nvSpPr>
          <p:cNvPr id="207" name="Google Shape;207;p29"/>
          <p:cNvSpPr txBox="1"/>
          <p:nvPr/>
        </p:nvSpPr>
        <p:spPr>
          <a:xfrm>
            <a:off x="4813625" y="2162675"/>
            <a:ext cx="2344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T</a:t>
            </a:r>
            <a:r>
              <a:rPr lang="en" sz="1100">
                <a:solidFill>
                  <a:schemeClr val="dk1"/>
                </a:solidFill>
                <a:latin typeface="Old Standard TT"/>
                <a:ea typeface="Old Standard TT"/>
                <a:cs typeface="Old Standard TT"/>
                <a:sym typeface="Old Standard TT"/>
              </a:rPr>
              <a:t>he second layer is a max-pooling layer (MaxPooling2D) with a pool size of 2x2.</a:t>
            </a:r>
            <a:endParaRPr/>
          </a:p>
        </p:txBody>
      </p:sp>
      <p:sp>
        <p:nvSpPr>
          <p:cNvPr id="208" name="Google Shape;208;p29"/>
          <p:cNvSpPr txBox="1"/>
          <p:nvPr/>
        </p:nvSpPr>
        <p:spPr>
          <a:xfrm>
            <a:off x="6915850" y="2125875"/>
            <a:ext cx="2344800" cy="869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000">
                <a:solidFill>
                  <a:schemeClr val="dk1"/>
                </a:solidFill>
                <a:latin typeface="Old Standard TT"/>
                <a:ea typeface="Old Standard TT"/>
                <a:cs typeface="Old Standard TT"/>
                <a:sym typeface="Old Standard TT"/>
              </a:rPr>
              <a:t>The third layer is another 2D convolutional layer with 64 filters of size 3x3, followed by a ReLU activation.</a:t>
            </a:r>
            <a:endParaRPr sz="1100">
              <a:solidFill>
                <a:srgbClr val="ECECEC"/>
              </a:solidFill>
              <a:highlight>
                <a:srgbClr val="212121"/>
              </a:highlight>
              <a:latin typeface="Roboto"/>
              <a:ea typeface="Roboto"/>
              <a:cs typeface="Roboto"/>
              <a:sym typeface="Roboto"/>
            </a:endParaRPr>
          </a:p>
        </p:txBody>
      </p:sp>
      <p:sp>
        <p:nvSpPr>
          <p:cNvPr id="209" name="Google Shape;209;p29"/>
          <p:cNvSpPr txBox="1"/>
          <p:nvPr/>
        </p:nvSpPr>
        <p:spPr>
          <a:xfrm>
            <a:off x="7276350" y="4048825"/>
            <a:ext cx="1824600" cy="743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100">
                <a:solidFill>
                  <a:schemeClr val="dk1"/>
                </a:solidFill>
                <a:latin typeface="Old Standard TT"/>
                <a:ea typeface="Old Standard TT"/>
                <a:cs typeface="Old Standard TT"/>
                <a:sym typeface="Old Standard TT"/>
              </a:rPr>
              <a:t>The fourth layer is another max-pooling layer.</a:t>
            </a:r>
            <a:endParaRPr sz="1200">
              <a:solidFill>
                <a:srgbClr val="ECECEC"/>
              </a:solidFill>
              <a:highlight>
                <a:srgbClr val="212121"/>
              </a:highlight>
              <a:latin typeface="Roboto"/>
              <a:ea typeface="Roboto"/>
              <a:cs typeface="Roboto"/>
              <a:sym typeface="Roboto"/>
            </a:endParaRPr>
          </a:p>
        </p:txBody>
      </p:sp>
      <p:sp>
        <p:nvSpPr>
          <p:cNvPr id="210" name="Google Shape;210;p29"/>
          <p:cNvSpPr txBox="1"/>
          <p:nvPr/>
        </p:nvSpPr>
        <p:spPr>
          <a:xfrm>
            <a:off x="4951600" y="3994175"/>
            <a:ext cx="2344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T</a:t>
            </a:r>
            <a:r>
              <a:rPr lang="en" sz="1100">
                <a:solidFill>
                  <a:schemeClr val="dk1"/>
                </a:solidFill>
                <a:latin typeface="Old Standard TT"/>
                <a:ea typeface="Old Standard TT"/>
                <a:cs typeface="Old Standard TT"/>
                <a:sym typeface="Old Standard TT"/>
              </a:rPr>
              <a:t>he feature maps are flattened into a 1D vector using the Flatten layer. This prepares the data for input into the fully connected layers.</a:t>
            </a:r>
            <a:endParaRPr/>
          </a:p>
        </p:txBody>
      </p:sp>
      <p:sp>
        <p:nvSpPr>
          <p:cNvPr id="211" name="Google Shape;211;p29"/>
          <p:cNvSpPr txBox="1"/>
          <p:nvPr/>
        </p:nvSpPr>
        <p:spPr>
          <a:xfrm>
            <a:off x="2375300" y="3997975"/>
            <a:ext cx="2457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ld Standard TT"/>
                <a:ea typeface="Old Standard TT"/>
                <a:cs typeface="Old Standard TT"/>
                <a:sym typeface="Old Standard TT"/>
              </a:rPr>
              <a:t>first dense layer has 64 units with ReLU activation. It learns complex patterns in the data.</a:t>
            </a:r>
            <a:endParaRPr/>
          </a:p>
        </p:txBody>
      </p:sp>
      <p:sp>
        <p:nvSpPr>
          <p:cNvPr id="212" name="Google Shape;212;p29"/>
          <p:cNvSpPr txBox="1"/>
          <p:nvPr/>
        </p:nvSpPr>
        <p:spPr>
          <a:xfrm>
            <a:off x="-318000" y="4090325"/>
            <a:ext cx="2698800" cy="938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100">
                <a:solidFill>
                  <a:schemeClr val="dk1"/>
                </a:solidFill>
                <a:latin typeface="Old Standard TT"/>
                <a:ea typeface="Old Standard TT"/>
                <a:cs typeface="Old Standard TT"/>
                <a:sym typeface="Old Standard TT"/>
              </a:rPr>
              <a:t>The second dense layer has 10 units with softmax activation. It produces the output probabilities for all 10 classes.</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2362500" y="275175"/>
            <a:ext cx="4419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WITH DROPOUT</a:t>
            </a:r>
            <a:endParaRPr/>
          </a:p>
        </p:txBody>
      </p:sp>
      <p:pic>
        <p:nvPicPr>
          <p:cNvPr id="218" name="Google Shape;218;p30"/>
          <p:cNvPicPr preferRelativeResize="0"/>
          <p:nvPr/>
        </p:nvPicPr>
        <p:blipFill>
          <a:blip r:embed="rId3">
            <a:alphaModFix/>
          </a:blip>
          <a:stretch>
            <a:fillRect/>
          </a:stretch>
        </p:blipFill>
        <p:spPr>
          <a:xfrm>
            <a:off x="311700" y="1198500"/>
            <a:ext cx="7924800" cy="1657350"/>
          </a:xfrm>
          <a:prstGeom prst="rect">
            <a:avLst/>
          </a:prstGeom>
          <a:noFill/>
          <a:ln>
            <a:noFill/>
          </a:ln>
        </p:spPr>
      </p:pic>
      <p:sp>
        <p:nvSpPr>
          <p:cNvPr id="219" name="Google Shape;219;p30"/>
          <p:cNvSpPr txBox="1"/>
          <p:nvPr>
            <p:ph idx="1" type="body"/>
          </p:nvPr>
        </p:nvSpPr>
        <p:spPr>
          <a:xfrm>
            <a:off x="311700" y="3105325"/>
            <a:ext cx="8227500" cy="1832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Dropout works by probabilistically “dropping out,” inputs to a layer, which may be input variables in the data sample or activations from a previous layer.</a:t>
            </a:r>
            <a:endParaRPr sz="1700"/>
          </a:p>
          <a:p>
            <a:pPr indent="-336550" lvl="0" marL="457200" rtl="0" algn="l">
              <a:spcBef>
                <a:spcPts val="0"/>
              </a:spcBef>
              <a:spcAft>
                <a:spcPts val="0"/>
              </a:spcAft>
              <a:buSzPts val="1700"/>
              <a:buChar char="●"/>
            </a:pPr>
            <a:r>
              <a:rPr lang="en" sz="1700"/>
              <a:t>Dropout 0.2 suggests to keep 80% and set 20% of the inputs to 0.</a:t>
            </a:r>
            <a:endParaRPr sz="1700"/>
          </a:p>
          <a:p>
            <a:pPr indent="-336550" lvl="0" marL="457200" rtl="0" algn="l">
              <a:spcBef>
                <a:spcPts val="0"/>
              </a:spcBef>
              <a:spcAft>
                <a:spcPts val="0"/>
              </a:spcAft>
              <a:buSzPts val="1700"/>
              <a:buChar char="●"/>
            </a:pPr>
            <a:r>
              <a:rPr lang="en" sz="1700"/>
              <a:t>We tested Dropout of 0.2 and 0.1.</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2733600" y="163175"/>
            <a:ext cx="36768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LENET - 5 MODEL</a:t>
            </a:r>
            <a:endParaRPr/>
          </a:p>
        </p:txBody>
      </p:sp>
      <p:pic>
        <p:nvPicPr>
          <p:cNvPr id="225" name="Google Shape;225;p31"/>
          <p:cNvPicPr preferRelativeResize="0"/>
          <p:nvPr/>
        </p:nvPicPr>
        <p:blipFill rotWithShape="1">
          <a:blip r:embed="rId3">
            <a:alphaModFix/>
          </a:blip>
          <a:srcRect b="-2460" l="-659" r="660" t="2460"/>
          <a:stretch/>
        </p:blipFill>
        <p:spPr>
          <a:xfrm>
            <a:off x="152400" y="1956500"/>
            <a:ext cx="8839199" cy="2792450"/>
          </a:xfrm>
          <a:prstGeom prst="rect">
            <a:avLst/>
          </a:prstGeom>
          <a:noFill/>
          <a:ln>
            <a:noFill/>
          </a:ln>
        </p:spPr>
      </p:pic>
      <p:sp>
        <p:nvSpPr>
          <p:cNvPr id="226" name="Google Shape;226;p31"/>
          <p:cNvSpPr txBox="1"/>
          <p:nvPr/>
        </p:nvSpPr>
        <p:spPr>
          <a:xfrm>
            <a:off x="190950" y="905550"/>
            <a:ext cx="87621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Old Standard TT"/>
                <a:ea typeface="Old Standard TT"/>
                <a:cs typeface="Old Standard TT"/>
                <a:sym typeface="Old Standard TT"/>
              </a:rPr>
              <a:t>In LeNet - 5, there are 7 layers in total. </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2 Convolutional layers with filter size of 5x5 and stride of 1 also with ReLU activation</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2 Average pooling layers with filter size of 2x2</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2 fully connected layers with ReLU activation and </a:t>
            </a:r>
            <a:endParaRPr>
              <a:solidFill>
                <a:schemeClr val="dk1"/>
              </a:solidFill>
              <a:latin typeface="Old Standard TT"/>
              <a:ea typeface="Old Standard TT"/>
              <a:cs typeface="Old Standard TT"/>
              <a:sym typeface="Old Standard TT"/>
            </a:endParaRPr>
          </a:p>
          <a:p>
            <a:pPr indent="-317500" lvl="0" marL="457200" rtl="0" algn="just">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1 output layer with softmax activation.</a:t>
            </a:r>
            <a:endParaRPr>
              <a:solidFill>
                <a:schemeClr val="dk1"/>
              </a:solidFill>
              <a:latin typeface="Old Standard TT"/>
              <a:ea typeface="Old Standard TT"/>
              <a:cs typeface="Old Standard TT"/>
              <a:sym typeface="Old Standard TT"/>
            </a:endParaRPr>
          </a:p>
        </p:txBody>
      </p:sp>
      <p:sp>
        <p:nvSpPr>
          <p:cNvPr id="227" name="Google Shape;227;p31"/>
          <p:cNvSpPr txBox="1"/>
          <p:nvPr/>
        </p:nvSpPr>
        <p:spPr>
          <a:xfrm>
            <a:off x="248950" y="4654975"/>
            <a:ext cx="6764100" cy="79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Old Standard TT"/>
                <a:ea typeface="Old Standard TT"/>
                <a:cs typeface="Old Standard TT"/>
                <a:sym typeface="Old Standard TT"/>
              </a:rPr>
              <a:t>Image </a:t>
            </a:r>
            <a:r>
              <a:rPr lang="en" sz="1100">
                <a:solidFill>
                  <a:schemeClr val="dk1"/>
                </a:solidFill>
                <a:latin typeface="Old Standard TT"/>
                <a:ea typeface="Old Standard TT"/>
                <a:cs typeface="Old Standard TT"/>
                <a:sym typeface="Old Standard TT"/>
              </a:rPr>
              <a:t>Ref :</a:t>
            </a:r>
            <a:r>
              <a:rPr lang="en">
                <a:solidFill>
                  <a:schemeClr val="dk1"/>
                </a:solidFill>
                <a:latin typeface="Old Standard TT"/>
                <a:ea typeface="Old Standard TT"/>
                <a:cs typeface="Old Standard TT"/>
                <a:sym typeface="Old Standard TT"/>
              </a:rPr>
              <a:t> </a:t>
            </a:r>
            <a:r>
              <a:rPr lang="en" sz="1100" u="sng">
                <a:solidFill>
                  <a:schemeClr val="hlink"/>
                </a:solidFill>
                <a:latin typeface="Old Standard TT"/>
                <a:ea typeface="Old Standard TT"/>
                <a:cs typeface="Old Standard TT"/>
                <a:sym typeface="Old Standard TT"/>
                <a:hlinkClick r:id="rId4"/>
              </a:rPr>
              <a:t>https://d2l.ai/chapter_convolutional-neural-networks/lenet.html</a:t>
            </a:r>
            <a:endParaRPr sz="1000">
              <a:solidFill>
                <a:schemeClr val="dk1"/>
              </a:solidFill>
            </a:endParaRPr>
          </a:p>
          <a:p>
            <a:pPr indent="0" lvl="0" marL="0" rtl="0" algn="l">
              <a:lnSpc>
                <a:spcPct val="115000"/>
              </a:lnSpc>
              <a:spcBef>
                <a:spcPts val="1600"/>
              </a:spcBef>
              <a:spcAft>
                <a:spcPts val="1600"/>
              </a:spcAft>
              <a:buNone/>
            </a:pPr>
            <a:r>
              <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4585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67" name="Google Shape;67;p14"/>
          <p:cNvSpPr txBox="1"/>
          <p:nvPr>
            <p:ph idx="2" type="body"/>
          </p:nvPr>
        </p:nvSpPr>
        <p:spPr>
          <a:xfrm>
            <a:off x="5492750" y="922325"/>
            <a:ext cx="3144600" cy="3572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METHODOLOGY</a:t>
            </a:r>
            <a:endParaRPr sz="1600"/>
          </a:p>
          <a:p>
            <a:pPr indent="-330200" lvl="0" marL="457200" rtl="0" algn="l">
              <a:spcBef>
                <a:spcPts val="1600"/>
              </a:spcBef>
              <a:spcAft>
                <a:spcPts val="0"/>
              </a:spcAft>
              <a:buSzPts val="1600"/>
              <a:buChar char="●"/>
            </a:pPr>
            <a:r>
              <a:rPr lang="en" sz="1600"/>
              <a:t>PROBLEM STATEMENT</a:t>
            </a:r>
            <a:endParaRPr sz="1600"/>
          </a:p>
          <a:p>
            <a:pPr indent="-330200" lvl="0" marL="457200" rtl="0" algn="l">
              <a:spcBef>
                <a:spcPts val="1600"/>
              </a:spcBef>
              <a:spcAft>
                <a:spcPts val="0"/>
              </a:spcAft>
              <a:buSzPts val="1600"/>
              <a:buChar char="●"/>
            </a:pPr>
            <a:r>
              <a:rPr lang="en" sz="1600"/>
              <a:t>RELATED WORK</a:t>
            </a:r>
            <a:endParaRPr sz="1600"/>
          </a:p>
          <a:p>
            <a:pPr indent="-330200" lvl="0" marL="457200" rtl="0" algn="l">
              <a:spcBef>
                <a:spcPts val="1600"/>
              </a:spcBef>
              <a:spcAft>
                <a:spcPts val="0"/>
              </a:spcAft>
              <a:buSzPts val="1600"/>
              <a:buChar char="●"/>
            </a:pPr>
            <a:r>
              <a:rPr lang="en" sz="1600"/>
              <a:t>DATASET OVERVIEW</a:t>
            </a:r>
            <a:endParaRPr sz="1600"/>
          </a:p>
          <a:p>
            <a:pPr indent="-330200" lvl="0" marL="457200" rtl="0" algn="l">
              <a:spcBef>
                <a:spcPts val="1600"/>
              </a:spcBef>
              <a:spcAft>
                <a:spcPts val="0"/>
              </a:spcAft>
              <a:buSzPts val="1600"/>
              <a:buChar char="●"/>
            </a:pPr>
            <a:r>
              <a:rPr lang="en" sz="1600"/>
              <a:t>MODEL SELECTION</a:t>
            </a:r>
            <a:endParaRPr sz="1600"/>
          </a:p>
          <a:p>
            <a:pPr indent="-330200" lvl="0" marL="457200" rtl="0" algn="l">
              <a:spcBef>
                <a:spcPts val="1600"/>
              </a:spcBef>
              <a:spcAft>
                <a:spcPts val="0"/>
              </a:spcAft>
              <a:buSzPts val="1600"/>
              <a:buChar char="●"/>
            </a:pPr>
            <a:r>
              <a:rPr lang="en" sz="1600"/>
              <a:t>MODEL EVALUATION</a:t>
            </a:r>
            <a:endParaRPr sz="1600"/>
          </a:p>
          <a:p>
            <a:pPr indent="-330200" lvl="0" marL="457200" rtl="0" algn="l">
              <a:spcBef>
                <a:spcPts val="1600"/>
              </a:spcBef>
              <a:spcAft>
                <a:spcPts val="0"/>
              </a:spcAft>
              <a:buSzPts val="1600"/>
              <a:buChar char="●"/>
            </a:pPr>
            <a:r>
              <a:rPr lang="en" sz="1600"/>
              <a:t>RESULT </a:t>
            </a:r>
            <a:endParaRPr sz="1600"/>
          </a:p>
          <a:p>
            <a:pPr indent="-330200" lvl="0" marL="457200" rtl="0" algn="l">
              <a:spcBef>
                <a:spcPts val="1600"/>
              </a:spcBef>
              <a:spcAft>
                <a:spcPts val="0"/>
              </a:spcAft>
              <a:buSzPts val="1600"/>
              <a:buChar char="●"/>
            </a:pPr>
            <a:r>
              <a:rPr lang="en" sz="1600"/>
              <a:t>CONCLUSION</a:t>
            </a:r>
            <a:endParaRPr sz="1600"/>
          </a:p>
          <a:p>
            <a:pPr indent="-330200" lvl="0" marL="457200" rtl="0" algn="l">
              <a:spcBef>
                <a:spcPts val="1600"/>
              </a:spcBef>
              <a:spcAft>
                <a:spcPts val="1600"/>
              </a:spcAft>
              <a:buSzPts val="1600"/>
              <a:buChar char="●"/>
            </a:pPr>
            <a:r>
              <a:rPr lang="en" sz="1600"/>
              <a:t>REFERENCES</a:t>
            </a:r>
            <a:endParaRPr sz="1600"/>
          </a:p>
        </p:txBody>
      </p:sp>
      <p:cxnSp>
        <p:nvCxnSpPr>
          <p:cNvPr id="68" name="Google Shape;68;p14"/>
          <p:cNvCxnSpPr/>
          <p:nvPr/>
        </p:nvCxnSpPr>
        <p:spPr>
          <a:xfrm>
            <a:off x="4919350" y="4494725"/>
            <a:ext cx="963900" cy="0"/>
          </a:xfrm>
          <a:prstGeom prst="straightConnector1">
            <a:avLst/>
          </a:prstGeom>
          <a:noFill/>
          <a:ln cap="flat" cmpd="sng" w="9525">
            <a:solidFill>
              <a:schemeClr val="dk1"/>
            </a:solidFill>
            <a:prstDash val="solid"/>
            <a:round/>
            <a:headEnd len="med" w="med" type="none"/>
            <a:tailEnd len="med" w="med" type="none"/>
          </a:ln>
        </p:spPr>
      </p:cxnSp>
      <p:cxnSp>
        <p:nvCxnSpPr>
          <p:cNvPr id="69" name="Google Shape;69;p14"/>
          <p:cNvCxnSpPr/>
          <p:nvPr/>
        </p:nvCxnSpPr>
        <p:spPr>
          <a:xfrm>
            <a:off x="4938475" y="4441200"/>
            <a:ext cx="845400" cy="7800"/>
          </a:xfrm>
          <a:prstGeom prst="straightConnector1">
            <a:avLst/>
          </a:prstGeom>
          <a:noFill/>
          <a:ln cap="flat" cmpd="sng" w="152400">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1681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EVALUATIONS</a:t>
            </a:r>
            <a:endParaRPr/>
          </a:p>
        </p:txBody>
      </p:sp>
      <p:sp>
        <p:nvSpPr>
          <p:cNvPr id="233" name="Google Shape;233;p32"/>
          <p:cNvSpPr txBox="1"/>
          <p:nvPr>
            <p:ph idx="1" type="body"/>
          </p:nvPr>
        </p:nvSpPr>
        <p:spPr>
          <a:xfrm>
            <a:off x="232000" y="781300"/>
            <a:ext cx="82383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RESULT WITH </a:t>
            </a:r>
            <a:r>
              <a:rPr b="1" lang="en"/>
              <a:t>SIMPLE CNN</a:t>
            </a:r>
            <a:endParaRPr b="1"/>
          </a:p>
        </p:txBody>
      </p:sp>
      <p:pic>
        <p:nvPicPr>
          <p:cNvPr id="234" name="Google Shape;234;p32"/>
          <p:cNvPicPr preferRelativeResize="0"/>
          <p:nvPr/>
        </p:nvPicPr>
        <p:blipFill>
          <a:blip r:embed="rId3">
            <a:alphaModFix/>
          </a:blip>
          <a:stretch>
            <a:fillRect/>
          </a:stretch>
        </p:blipFill>
        <p:spPr>
          <a:xfrm>
            <a:off x="767500" y="1240500"/>
            <a:ext cx="4263785" cy="3347600"/>
          </a:xfrm>
          <a:prstGeom prst="rect">
            <a:avLst/>
          </a:prstGeom>
          <a:noFill/>
          <a:ln>
            <a:noFill/>
          </a:ln>
        </p:spPr>
      </p:pic>
      <p:graphicFrame>
        <p:nvGraphicFramePr>
          <p:cNvPr id="235" name="Google Shape;235;p32"/>
          <p:cNvGraphicFramePr/>
          <p:nvPr/>
        </p:nvGraphicFramePr>
        <p:xfrm>
          <a:off x="5506550" y="2158275"/>
          <a:ext cx="3000000" cy="3000000"/>
        </p:xfrm>
        <a:graphic>
          <a:graphicData uri="http://schemas.openxmlformats.org/drawingml/2006/table">
            <a:tbl>
              <a:tblPr>
                <a:noFill/>
                <a:tableStyleId>{28EE3256-A90F-4FDB-ABBA-6073A12E1C7B}</a:tableStyleId>
              </a:tblPr>
              <a:tblGrid>
                <a:gridCol w="1662875"/>
                <a:gridCol w="1662875"/>
              </a:tblGrid>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90.68</a:t>
                      </a:r>
                      <a:endParaRPr/>
                    </a:p>
                  </a:txBody>
                  <a:tcPr marT="91425" marB="91425" marR="91425" marL="91425"/>
                </a:tc>
              </a:tr>
              <a:tr h="381000">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Batch Size</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157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EVALUATIONS</a:t>
            </a:r>
            <a:endParaRPr/>
          </a:p>
        </p:txBody>
      </p:sp>
      <p:sp>
        <p:nvSpPr>
          <p:cNvPr id="241" name="Google Shape;241;p33"/>
          <p:cNvSpPr txBox="1"/>
          <p:nvPr>
            <p:ph idx="1" type="body"/>
          </p:nvPr>
        </p:nvSpPr>
        <p:spPr>
          <a:xfrm>
            <a:off x="232000" y="552700"/>
            <a:ext cx="82383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RESULT WITH </a:t>
            </a:r>
            <a:r>
              <a:rPr b="1" lang="en"/>
              <a:t>CNN DROPOUT</a:t>
            </a:r>
            <a:endParaRPr b="1"/>
          </a:p>
        </p:txBody>
      </p:sp>
      <p:graphicFrame>
        <p:nvGraphicFramePr>
          <p:cNvPr id="242" name="Google Shape;242;p33"/>
          <p:cNvGraphicFramePr/>
          <p:nvPr/>
        </p:nvGraphicFramePr>
        <p:xfrm>
          <a:off x="2915725" y="3162625"/>
          <a:ext cx="3000000" cy="3000000"/>
        </p:xfrm>
        <a:graphic>
          <a:graphicData uri="http://schemas.openxmlformats.org/drawingml/2006/table">
            <a:tbl>
              <a:tblPr>
                <a:noFill/>
                <a:tableStyleId>{28EE3256-A90F-4FDB-ABBA-6073A12E1C7B}</a:tableStyleId>
              </a:tblPr>
              <a:tblGrid>
                <a:gridCol w="1030800"/>
                <a:gridCol w="1030800"/>
                <a:gridCol w="1030800"/>
              </a:tblGrid>
              <a:tr h="363725">
                <a:tc>
                  <a:txBody>
                    <a:bodyPr/>
                    <a:lstStyle/>
                    <a:p>
                      <a:pPr indent="0" lvl="0" marL="0" rtl="0" algn="l">
                        <a:spcBef>
                          <a:spcPts val="0"/>
                        </a:spcBef>
                        <a:spcAft>
                          <a:spcPts val="0"/>
                        </a:spcAft>
                        <a:buNone/>
                      </a:pPr>
                      <a:r>
                        <a:rPr lang="en"/>
                        <a:t>Dropout</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36372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89.9</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r>
              <a:tr h="363725">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559575">
                <a:tc>
                  <a:txBody>
                    <a:bodyPr/>
                    <a:lstStyle/>
                    <a:p>
                      <a:pPr indent="0" lvl="0" marL="0" rtl="0" algn="l">
                        <a:spcBef>
                          <a:spcPts val="0"/>
                        </a:spcBef>
                        <a:spcAft>
                          <a:spcPts val="0"/>
                        </a:spcAft>
                        <a:buNone/>
                      </a:pPr>
                      <a:r>
                        <a:rPr lang="en"/>
                        <a:t>Batch Size</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bl>
          </a:graphicData>
        </a:graphic>
      </p:graphicFrame>
      <p:pic>
        <p:nvPicPr>
          <p:cNvPr id="243" name="Google Shape;243;p33"/>
          <p:cNvPicPr preferRelativeResize="0"/>
          <p:nvPr/>
        </p:nvPicPr>
        <p:blipFill>
          <a:blip r:embed="rId3">
            <a:alphaModFix/>
          </a:blip>
          <a:stretch>
            <a:fillRect/>
          </a:stretch>
        </p:blipFill>
        <p:spPr>
          <a:xfrm>
            <a:off x="235500" y="971450"/>
            <a:ext cx="2649250" cy="2092475"/>
          </a:xfrm>
          <a:prstGeom prst="rect">
            <a:avLst/>
          </a:prstGeom>
          <a:noFill/>
          <a:ln>
            <a:noFill/>
          </a:ln>
        </p:spPr>
      </p:pic>
      <p:pic>
        <p:nvPicPr>
          <p:cNvPr id="244" name="Google Shape;244;p33"/>
          <p:cNvPicPr preferRelativeResize="0"/>
          <p:nvPr/>
        </p:nvPicPr>
        <p:blipFill>
          <a:blip r:embed="rId4">
            <a:alphaModFix/>
          </a:blip>
          <a:stretch>
            <a:fillRect/>
          </a:stretch>
        </p:blipFill>
        <p:spPr>
          <a:xfrm>
            <a:off x="6008125" y="881500"/>
            <a:ext cx="2831075" cy="21972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157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EVALUATIONS</a:t>
            </a:r>
            <a:endParaRPr/>
          </a:p>
        </p:txBody>
      </p:sp>
      <p:sp>
        <p:nvSpPr>
          <p:cNvPr id="250" name="Google Shape;250;p34"/>
          <p:cNvSpPr txBox="1"/>
          <p:nvPr>
            <p:ph idx="1" type="body"/>
          </p:nvPr>
        </p:nvSpPr>
        <p:spPr>
          <a:xfrm>
            <a:off x="232000" y="552700"/>
            <a:ext cx="82383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RESULT WITH CNN </a:t>
            </a:r>
            <a:r>
              <a:rPr b="1" lang="en"/>
              <a:t>LeNet-5</a:t>
            </a:r>
            <a:endParaRPr b="1"/>
          </a:p>
        </p:txBody>
      </p:sp>
      <p:graphicFrame>
        <p:nvGraphicFramePr>
          <p:cNvPr id="251" name="Google Shape;251;p34"/>
          <p:cNvGraphicFramePr/>
          <p:nvPr/>
        </p:nvGraphicFramePr>
        <p:xfrm>
          <a:off x="5602000" y="2158275"/>
          <a:ext cx="3000000" cy="3000000"/>
        </p:xfrm>
        <a:graphic>
          <a:graphicData uri="http://schemas.openxmlformats.org/drawingml/2006/table">
            <a:tbl>
              <a:tblPr>
                <a:noFill/>
                <a:tableStyleId>{28EE3256-A90F-4FDB-ABBA-6073A12E1C7B}</a:tableStyleId>
              </a:tblPr>
              <a:tblGrid>
                <a:gridCol w="1662875"/>
                <a:gridCol w="1662875"/>
              </a:tblGrid>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91.9</a:t>
                      </a:r>
                      <a:endParaRPr/>
                    </a:p>
                  </a:txBody>
                  <a:tcPr marT="91425" marB="91425" marR="91425" marL="91425"/>
                </a:tc>
              </a:tr>
              <a:tr h="381000">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Batch Size</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bl>
          </a:graphicData>
        </a:graphic>
      </p:graphicFrame>
      <p:pic>
        <p:nvPicPr>
          <p:cNvPr id="252" name="Google Shape;252;p34"/>
          <p:cNvPicPr preferRelativeResize="0"/>
          <p:nvPr/>
        </p:nvPicPr>
        <p:blipFill>
          <a:blip r:embed="rId3">
            <a:alphaModFix/>
          </a:blip>
          <a:stretch>
            <a:fillRect/>
          </a:stretch>
        </p:blipFill>
        <p:spPr>
          <a:xfrm>
            <a:off x="480600" y="1123375"/>
            <a:ext cx="4867950" cy="3822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157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RESULT</a:t>
            </a:r>
            <a:endParaRPr/>
          </a:p>
        </p:txBody>
      </p:sp>
      <p:sp>
        <p:nvSpPr>
          <p:cNvPr id="258" name="Google Shape;258;p35"/>
          <p:cNvSpPr txBox="1"/>
          <p:nvPr>
            <p:ph idx="1" type="body"/>
          </p:nvPr>
        </p:nvSpPr>
        <p:spPr>
          <a:xfrm>
            <a:off x="183475" y="628900"/>
            <a:ext cx="82383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COMPARISON BETWEEN ALL 3 MODELS</a:t>
            </a:r>
            <a:endParaRPr b="1"/>
          </a:p>
        </p:txBody>
      </p:sp>
      <p:graphicFrame>
        <p:nvGraphicFramePr>
          <p:cNvPr id="259" name="Google Shape;259;p35"/>
          <p:cNvGraphicFramePr/>
          <p:nvPr/>
        </p:nvGraphicFramePr>
        <p:xfrm>
          <a:off x="4450700" y="1194400"/>
          <a:ext cx="3000000" cy="3000000"/>
        </p:xfrm>
        <a:graphic>
          <a:graphicData uri="http://schemas.openxmlformats.org/drawingml/2006/table">
            <a:tbl>
              <a:tblPr>
                <a:noFill/>
                <a:tableStyleId>{28EE3256-A90F-4FDB-ABBA-6073A12E1C7B}</a:tableStyleId>
              </a:tblPr>
              <a:tblGrid>
                <a:gridCol w="1284375"/>
                <a:gridCol w="1221600"/>
                <a:gridCol w="939450"/>
                <a:gridCol w="1148475"/>
              </a:tblGrid>
              <a:tr h="634150">
                <a:tc>
                  <a:txBody>
                    <a:bodyPr/>
                    <a:lstStyle/>
                    <a:p>
                      <a:pPr indent="0" lvl="0" marL="0" rtl="0" algn="ctr">
                        <a:spcBef>
                          <a:spcPts val="0"/>
                        </a:spcBef>
                        <a:spcAft>
                          <a:spcPts val="0"/>
                        </a:spcAft>
                        <a:buNone/>
                      </a:pPr>
                      <a:r>
                        <a:rPr lang="en"/>
                        <a:t>MODELS</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EPOCHS</a:t>
                      </a:r>
                      <a:endParaRPr/>
                    </a:p>
                  </a:txBody>
                  <a:tcPr marT="91425" marB="91425" marR="91425" marL="91425"/>
                </a:tc>
                <a:tc>
                  <a:txBody>
                    <a:bodyPr/>
                    <a:lstStyle/>
                    <a:p>
                      <a:pPr indent="0" lvl="0" marL="0" rtl="0" algn="ctr">
                        <a:spcBef>
                          <a:spcPts val="0"/>
                        </a:spcBef>
                        <a:spcAft>
                          <a:spcPts val="0"/>
                        </a:spcAft>
                        <a:buNone/>
                      </a:pPr>
                      <a:r>
                        <a:rPr lang="en"/>
                        <a:t>BATCH SIZE</a:t>
                      </a:r>
                      <a:endParaRPr/>
                    </a:p>
                  </a:txBody>
                  <a:tcPr marT="91425" marB="91425" marR="91425" marL="91425"/>
                </a:tc>
              </a:tr>
              <a:tr h="634150">
                <a:tc>
                  <a:txBody>
                    <a:bodyPr/>
                    <a:lstStyle/>
                    <a:p>
                      <a:pPr indent="0" lvl="0" marL="0" rtl="0" algn="ctr">
                        <a:spcBef>
                          <a:spcPts val="0"/>
                        </a:spcBef>
                        <a:spcAft>
                          <a:spcPts val="0"/>
                        </a:spcAft>
                        <a:buNone/>
                      </a:pPr>
                      <a:r>
                        <a:rPr lang="en"/>
                        <a:t>SIMPLE CNN</a:t>
                      </a:r>
                      <a:endParaRPr/>
                    </a:p>
                  </a:txBody>
                  <a:tcPr marT="91425" marB="91425" marR="91425" marL="91425"/>
                </a:tc>
                <a:tc>
                  <a:txBody>
                    <a:bodyPr/>
                    <a:lstStyle/>
                    <a:p>
                      <a:pPr indent="0" lvl="0" marL="0" rtl="0" algn="ctr">
                        <a:spcBef>
                          <a:spcPts val="0"/>
                        </a:spcBef>
                        <a:spcAft>
                          <a:spcPts val="0"/>
                        </a:spcAft>
                        <a:buNone/>
                      </a:pPr>
                      <a:r>
                        <a:rPr lang="en"/>
                        <a:t>90.68</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32</a:t>
                      </a:r>
                      <a:endParaRPr/>
                    </a:p>
                  </a:txBody>
                  <a:tcPr marT="91425" marB="91425" marR="91425" marL="91425"/>
                </a:tc>
              </a:tr>
              <a:tr h="856100">
                <a:tc>
                  <a:txBody>
                    <a:bodyPr/>
                    <a:lstStyle/>
                    <a:p>
                      <a:pPr indent="0" lvl="0" marL="0" rtl="0" algn="ctr">
                        <a:spcBef>
                          <a:spcPts val="0"/>
                        </a:spcBef>
                        <a:spcAft>
                          <a:spcPts val="0"/>
                        </a:spcAft>
                        <a:buNone/>
                      </a:pPr>
                      <a:r>
                        <a:rPr lang="en"/>
                        <a:t>CNN WITH DROPOUT 0.1</a:t>
                      </a:r>
                      <a:endParaRPr/>
                    </a:p>
                  </a:txBody>
                  <a:tcPr marT="91425" marB="91425" marR="91425" marL="91425"/>
                </a:tc>
                <a:tc>
                  <a:txBody>
                    <a:bodyPr/>
                    <a:lstStyle/>
                    <a:p>
                      <a:pPr indent="0" lvl="0" marL="0" rtl="0" algn="ctr">
                        <a:spcBef>
                          <a:spcPts val="0"/>
                        </a:spcBef>
                        <a:spcAft>
                          <a:spcPts val="0"/>
                        </a:spcAft>
                        <a:buNone/>
                      </a:pPr>
                      <a:r>
                        <a:rPr lang="en"/>
                        <a:t>90</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32</a:t>
                      </a:r>
                      <a:endParaRPr/>
                    </a:p>
                  </a:txBody>
                  <a:tcPr marT="91425" marB="91425" marR="91425" marL="91425"/>
                </a:tc>
              </a:tr>
              <a:tr h="856100">
                <a:tc>
                  <a:txBody>
                    <a:bodyPr/>
                    <a:lstStyle/>
                    <a:p>
                      <a:pPr indent="0" lvl="0" marL="0" rtl="0" algn="ctr">
                        <a:spcBef>
                          <a:spcPts val="0"/>
                        </a:spcBef>
                        <a:spcAft>
                          <a:spcPts val="0"/>
                        </a:spcAft>
                        <a:buNone/>
                      </a:pPr>
                      <a:r>
                        <a:rPr lang="en"/>
                        <a:t>CNN WITH DROPOUT 0.2</a:t>
                      </a:r>
                      <a:endParaRPr/>
                    </a:p>
                  </a:txBody>
                  <a:tcPr marT="91425" marB="91425" marR="91425" marL="91425"/>
                </a:tc>
                <a:tc>
                  <a:txBody>
                    <a:bodyPr/>
                    <a:lstStyle/>
                    <a:p>
                      <a:pPr indent="0" lvl="0" marL="0" rtl="0" algn="ctr">
                        <a:spcBef>
                          <a:spcPts val="0"/>
                        </a:spcBef>
                        <a:spcAft>
                          <a:spcPts val="0"/>
                        </a:spcAft>
                        <a:buNone/>
                      </a:pPr>
                      <a:r>
                        <a:rPr lang="en"/>
                        <a:t>89.9</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32</a:t>
                      </a:r>
                      <a:endParaRPr/>
                    </a:p>
                  </a:txBody>
                  <a:tcPr marT="91425" marB="91425" marR="91425" marL="91425"/>
                </a:tc>
              </a:tr>
              <a:tr h="412175">
                <a:tc>
                  <a:txBody>
                    <a:bodyPr/>
                    <a:lstStyle/>
                    <a:p>
                      <a:pPr indent="0" lvl="0" marL="0" rtl="0" algn="ctr">
                        <a:spcBef>
                          <a:spcPts val="0"/>
                        </a:spcBef>
                        <a:spcAft>
                          <a:spcPts val="0"/>
                        </a:spcAft>
                        <a:buNone/>
                      </a:pPr>
                      <a:r>
                        <a:rPr lang="en">
                          <a:solidFill>
                            <a:schemeClr val="dk1"/>
                          </a:solidFill>
                        </a:rPr>
                        <a:t>LE-NET 5</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91.9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32</a:t>
                      </a:r>
                      <a:endParaRPr>
                        <a:solidFill>
                          <a:schemeClr val="dk1"/>
                        </a:solidFill>
                      </a:endParaRPr>
                    </a:p>
                  </a:txBody>
                  <a:tcPr marT="91425" marB="91425" marR="91425" marL="91425"/>
                </a:tc>
              </a:tr>
            </a:tbl>
          </a:graphicData>
        </a:graphic>
      </p:graphicFrame>
      <p:pic>
        <p:nvPicPr>
          <p:cNvPr id="260" name="Google Shape;260;p35"/>
          <p:cNvPicPr preferRelativeResize="0"/>
          <p:nvPr/>
        </p:nvPicPr>
        <p:blipFill>
          <a:blip r:embed="rId3">
            <a:alphaModFix/>
          </a:blip>
          <a:stretch>
            <a:fillRect/>
          </a:stretch>
        </p:blipFill>
        <p:spPr>
          <a:xfrm>
            <a:off x="103875" y="1494100"/>
            <a:ext cx="4145899" cy="30929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AND FUTURE SCOPE</a:t>
            </a:r>
            <a:endParaRPr/>
          </a:p>
        </p:txBody>
      </p:sp>
      <p:sp>
        <p:nvSpPr>
          <p:cNvPr id="266" name="Google Shape;266;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growth in deep learning methodologies, image recognition using CNN is excessively applied in fashion domains such as clothes classification, clothes retrieval and automatic clothes labeling. </a:t>
            </a:r>
            <a:endParaRPr/>
          </a:p>
          <a:p>
            <a:pPr indent="0" lvl="0" marL="0" rtl="0" algn="l">
              <a:spcBef>
                <a:spcPts val="1600"/>
              </a:spcBef>
              <a:spcAft>
                <a:spcPts val="0"/>
              </a:spcAft>
              <a:buNone/>
            </a:pPr>
            <a:r>
              <a:rPr lang="en"/>
              <a:t>In this project, we applied 3 models named Simple CNN, CNN with Dropout(0.1 &amp; 0.2) and LeNet-5 on the Fashion MNIST dataset. LeNet-5 gave the highest performance (an accuracy over 91.1% was obtained) as compared to other models.</a:t>
            </a:r>
            <a:endParaRPr/>
          </a:p>
          <a:p>
            <a:pPr indent="0" lvl="0" marL="0" rtl="0" algn="l">
              <a:spcBef>
                <a:spcPts val="1600"/>
              </a:spcBef>
              <a:spcAft>
                <a:spcPts val="1600"/>
              </a:spcAft>
              <a:buNone/>
            </a:pPr>
            <a:r>
              <a:rPr lang="en"/>
              <a:t>We plan to apply LeNet-5 and other CNN models on a dataset of real clothes images collected by ourself for the evaluation purposes.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72" name="Google Shape;272;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SzPts val="1200"/>
              <a:buAutoNum type="arabicPeriod"/>
            </a:pPr>
            <a:r>
              <a:rPr lang="en" sz="1200"/>
              <a:t>M. Kayed, A. Anter and H. Mohamed, "Classification of Garments from Fashion MNIST Dataset Using CNN LeNet-5 Architecture," in 2020 International Conference on Innovative Trends in Communication and Computer Engineering (ITCE), Aswan, Egypt, 2020, pp. 238-243, DOI: 10.1109/ITCE48509.2020.9047776.</a:t>
            </a:r>
            <a:endParaRPr sz="1200"/>
          </a:p>
          <a:p>
            <a:pPr indent="-304800" lvl="0" marL="457200" rtl="0" algn="l">
              <a:spcBef>
                <a:spcPts val="0"/>
              </a:spcBef>
              <a:spcAft>
                <a:spcPts val="0"/>
              </a:spcAft>
              <a:buSzPts val="1200"/>
              <a:buAutoNum type="arabicPeriod"/>
            </a:pPr>
            <a:r>
              <a:rPr lang="en" sz="1200"/>
              <a:t>Valderi Reis Quietinho Leithardt, Anita Maria Rocha Fernandes, Sérgio Correia, Rodrigo Lyra, “Classifying Garments from Fashion-MNIST Dataset Through CNNs”, in Advances in Science Technology and Engineering Systems Journal, February 2021. DOI: 10.25046/aj0601109.</a:t>
            </a:r>
            <a:endParaRPr sz="1200"/>
          </a:p>
          <a:p>
            <a:pPr indent="-304800" lvl="0" marL="457200" rtl="0" algn="l">
              <a:lnSpc>
                <a:spcPct val="107916"/>
              </a:lnSpc>
              <a:spcBef>
                <a:spcPts val="0"/>
              </a:spcBef>
              <a:spcAft>
                <a:spcPts val="0"/>
              </a:spcAft>
              <a:buSzPts val="1200"/>
              <a:buAutoNum type="arabicPeriod"/>
            </a:pPr>
            <a:r>
              <a:rPr lang="en" sz="1300">
                <a:latin typeface="Calibri"/>
                <a:ea typeface="Calibri"/>
                <a:cs typeface="Calibri"/>
                <a:sym typeface="Calibri"/>
              </a:rPr>
              <a:t>Krizhevsky, A., Sutskever, I., &amp; Hinton, G. E. (2012). Imagenet classification with deep convolutional neural networks. In Advances in neural information processing systems (pp. 1097-1105). </a:t>
            </a:r>
            <a:endParaRPr sz="1300">
              <a:latin typeface="Calibri"/>
              <a:ea typeface="Calibri"/>
              <a:cs typeface="Calibri"/>
              <a:sym typeface="Calibri"/>
            </a:endParaRPr>
          </a:p>
          <a:p>
            <a:pPr indent="-311150" lvl="0" marL="457200" rtl="0" algn="l">
              <a:lnSpc>
                <a:spcPct val="107916"/>
              </a:lnSpc>
              <a:spcBef>
                <a:spcPts val="800"/>
              </a:spcBef>
              <a:spcAft>
                <a:spcPts val="0"/>
              </a:spcAft>
              <a:buSzPts val="1300"/>
              <a:buFont typeface="Calibri"/>
              <a:buAutoNum type="arabicPeriod"/>
            </a:pPr>
            <a:r>
              <a:rPr lang="en" sz="1300">
                <a:latin typeface="Calibri"/>
                <a:ea typeface="Calibri"/>
                <a:cs typeface="Calibri"/>
                <a:sym typeface="Calibri"/>
              </a:rPr>
              <a:t>K V, Greeshma &amp; Sreekumar, K.. (2019). Fashion-MNIST classification based on HOG feature descriptor using SVM. International Journal of Innovative Technology and Exploring Engineering. 8. 960-962. </a:t>
            </a:r>
            <a:endParaRPr sz="1300">
              <a:latin typeface="Calibri"/>
              <a:ea typeface="Calibri"/>
              <a:cs typeface="Calibri"/>
              <a:sym typeface="Calibri"/>
            </a:endParaRPr>
          </a:p>
          <a:p>
            <a:pPr indent="-311150" lvl="0" marL="457200" rtl="0" algn="l">
              <a:lnSpc>
                <a:spcPct val="107916"/>
              </a:lnSpc>
              <a:spcBef>
                <a:spcPts val="800"/>
              </a:spcBef>
              <a:spcAft>
                <a:spcPts val="0"/>
              </a:spcAft>
              <a:buSzPts val="1300"/>
              <a:buFont typeface="Calibri"/>
              <a:buAutoNum type="arabicPeriod"/>
            </a:pPr>
            <a:r>
              <a:rPr lang="en" sz="1300" u="sng">
                <a:solidFill>
                  <a:schemeClr val="hlink"/>
                </a:solidFill>
                <a:latin typeface="Calibri"/>
                <a:ea typeface="Calibri"/>
                <a:cs typeface="Calibri"/>
                <a:sym typeface="Calibri"/>
                <a:hlinkClick r:id="rId3"/>
              </a:rPr>
              <a:t>https://blog.tensorflow.org/2018/04/fashion-mnist-with-tfkeras.html</a:t>
            </a:r>
            <a:endParaRPr sz="1300">
              <a:latin typeface="Calibri"/>
              <a:ea typeface="Calibri"/>
              <a:cs typeface="Calibri"/>
              <a:sym typeface="Calibri"/>
            </a:endParaRPr>
          </a:p>
          <a:p>
            <a:pPr indent="-311150" lvl="0" marL="457200" rtl="0" algn="l">
              <a:lnSpc>
                <a:spcPct val="107916"/>
              </a:lnSpc>
              <a:spcBef>
                <a:spcPts val="800"/>
              </a:spcBef>
              <a:spcAft>
                <a:spcPts val="0"/>
              </a:spcAft>
              <a:buSzPts val="1300"/>
              <a:buFont typeface="Calibri"/>
              <a:buAutoNum type="arabicPeriod"/>
            </a:pPr>
            <a:r>
              <a:rPr lang="en" sz="1300">
                <a:latin typeface="Calibri"/>
                <a:ea typeface="Calibri"/>
                <a:cs typeface="Calibri"/>
                <a:sym typeface="Calibri"/>
              </a:rPr>
              <a:t>https://pyimagesearch.com/2016/08/01/lenet-convolutional-neural-network-in-python/</a:t>
            </a:r>
            <a:endParaRPr sz="1300">
              <a:latin typeface="Calibri"/>
              <a:ea typeface="Calibri"/>
              <a:cs typeface="Calibri"/>
              <a:sym typeface="Calibri"/>
            </a:endParaRPr>
          </a:p>
          <a:p>
            <a:pPr indent="0" lvl="0" marL="0" rtl="0" algn="l">
              <a:spcBef>
                <a:spcPts val="8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 type="body"/>
          </p:nvPr>
        </p:nvSpPr>
        <p:spPr>
          <a:xfrm>
            <a:off x="188525" y="391375"/>
            <a:ext cx="85206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a:p>
            <a:pPr indent="0" lvl="0" marL="0" rtl="0" algn="ctr">
              <a:spcBef>
                <a:spcPts val="1600"/>
              </a:spcBef>
              <a:spcAft>
                <a:spcPts val="0"/>
              </a:spcAft>
              <a:buNone/>
            </a:pPr>
            <a:r>
              <a:t/>
            </a:r>
            <a:endParaRPr sz="2500"/>
          </a:p>
          <a:p>
            <a:pPr indent="0" lvl="0" marL="0" rtl="0" algn="ctr">
              <a:spcBef>
                <a:spcPts val="1600"/>
              </a:spcBef>
              <a:spcAft>
                <a:spcPts val="0"/>
              </a:spcAft>
              <a:buNone/>
            </a:pPr>
            <a:r>
              <a:rPr lang="en" sz="2200"/>
              <a:t>ADITYA SETHI</a:t>
            </a:r>
            <a:endParaRPr sz="2200"/>
          </a:p>
          <a:p>
            <a:pPr indent="0" lvl="0" marL="0" rtl="0" algn="ctr">
              <a:spcBef>
                <a:spcPts val="0"/>
              </a:spcBef>
              <a:spcAft>
                <a:spcPts val="0"/>
              </a:spcAft>
              <a:buNone/>
            </a:pPr>
            <a:r>
              <a:rPr lang="en" sz="2200"/>
              <a:t>PARAS KUMAR</a:t>
            </a:r>
            <a:endParaRPr sz="2200"/>
          </a:p>
          <a:p>
            <a:pPr indent="0" lvl="0" marL="0" rtl="0" algn="ctr">
              <a:spcBef>
                <a:spcPts val="0"/>
              </a:spcBef>
              <a:spcAft>
                <a:spcPts val="0"/>
              </a:spcAft>
              <a:buNone/>
            </a:pPr>
            <a:r>
              <a:rPr lang="en" sz="2200"/>
              <a:t>RONIT KUMAR</a:t>
            </a:r>
            <a:endParaRPr sz="2200"/>
          </a:p>
          <a:p>
            <a:pPr indent="0" lvl="0" marL="0" rtl="0" algn="ctr">
              <a:spcBef>
                <a:spcPts val="0"/>
              </a:spcBef>
              <a:spcAft>
                <a:spcPts val="0"/>
              </a:spcAft>
              <a:buNone/>
            </a:pPr>
            <a:r>
              <a:rPr lang="en" sz="2200"/>
              <a:t>MSC COMPUTER SCIENCE</a:t>
            </a:r>
            <a:endParaRPr sz="2200"/>
          </a:p>
          <a:p>
            <a:pPr indent="0" lvl="0" marL="0" rtl="0" algn="ctr">
              <a:spcBef>
                <a:spcPts val="0"/>
              </a:spcBef>
              <a:spcAft>
                <a:spcPts val="0"/>
              </a:spcAft>
              <a:buNone/>
            </a:pPr>
            <a:r>
              <a:rPr lang="en" sz="2200"/>
              <a:t>DEPARTMENT OF COMPUTER SCIENCE </a:t>
            </a:r>
            <a:endParaRPr sz="2200"/>
          </a:p>
          <a:p>
            <a:pPr indent="0" lvl="0" marL="0" rtl="0" algn="ctr">
              <a:spcBef>
                <a:spcPts val="0"/>
              </a:spcBef>
              <a:spcAft>
                <a:spcPts val="0"/>
              </a:spcAft>
              <a:buNone/>
            </a:pPr>
            <a:r>
              <a:rPr lang="en" sz="2200"/>
              <a:t>UNIVERSITY OF DELHI</a:t>
            </a:r>
            <a:endParaRPr sz="2200"/>
          </a:p>
          <a:p>
            <a:pPr indent="0" lvl="0" marL="0" rtl="0" algn="r">
              <a:spcBef>
                <a:spcPts val="0"/>
              </a:spcBef>
              <a:spcAft>
                <a:spcPts val="1600"/>
              </a:spcAft>
              <a:buNone/>
            </a:pPr>
            <a:r>
              <a:t/>
            </a:r>
            <a:endParaRPr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905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75" name="Google Shape;75;p15"/>
          <p:cNvSpPr/>
          <p:nvPr/>
        </p:nvSpPr>
        <p:spPr>
          <a:xfrm>
            <a:off x="963725" y="785100"/>
            <a:ext cx="30204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1. </a:t>
            </a:r>
            <a:r>
              <a:rPr lang="en">
                <a:solidFill>
                  <a:schemeClr val="lt1"/>
                </a:solidFill>
                <a:latin typeface="Old Standard TT"/>
                <a:ea typeface="Old Standard TT"/>
                <a:cs typeface="Old Standard TT"/>
                <a:sym typeface="Old Standard TT"/>
              </a:rPr>
              <a:t>PROBLEM FORMULATION</a:t>
            </a:r>
            <a:endParaRPr>
              <a:solidFill>
                <a:schemeClr val="lt1"/>
              </a:solidFill>
              <a:latin typeface="Old Standard TT"/>
              <a:ea typeface="Old Standard TT"/>
              <a:cs typeface="Old Standard TT"/>
              <a:sym typeface="Old Standard TT"/>
            </a:endParaRPr>
          </a:p>
        </p:txBody>
      </p:sp>
      <p:sp>
        <p:nvSpPr>
          <p:cNvPr id="76" name="Google Shape;76;p15"/>
          <p:cNvSpPr/>
          <p:nvPr/>
        </p:nvSpPr>
        <p:spPr>
          <a:xfrm>
            <a:off x="4100825" y="1018400"/>
            <a:ext cx="8802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7" name="Google Shape;77;p15"/>
          <p:cNvSpPr/>
          <p:nvPr/>
        </p:nvSpPr>
        <p:spPr>
          <a:xfrm>
            <a:off x="1023325" y="2419350"/>
            <a:ext cx="30774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3. MODEL SELECTION</a:t>
            </a:r>
            <a:endParaRPr>
              <a:solidFill>
                <a:schemeClr val="lt1"/>
              </a:solidFill>
              <a:latin typeface="Old Standard TT"/>
              <a:ea typeface="Old Standard TT"/>
              <a:cs typeface="Old Standard TT"/>
              <a:sym typeface="Old Standard TT"/>
            </a:endParaRPr>
          </a:p>
        </p:txBody>
      </p:sp>
      <p:sp>
        <p:nvSpPr>
          <p:cNvPr id="78" name="Google Shape;78;p15"/>
          <p:cNvSpPr/>
          <p:nvPr/>
        </p:nvSpPr>
        <p:spPr>
          <a:xfrm rot="5400000">
            <a:off x="6684125" y="1798900"/>
            <a:ext cx="6768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9" name="Google Shape;79;p15"/>
          <p:cNvSpPr/>
          <p:nvPr/>
        </p:nvSpPr>
        <p:spPr>
          <a:xfrm>
            <a:off x="5286575" y="825275"/>
            <a:ext cx="29376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2. RELATED WORK</a:t>
            </a:r>
            <a:endParaRPr>
              <a:solidFill>
                <a:schemeClr val="lt1"/>
              </a:solidFill>
              <a:latin typeface="Old Standard TT"/>
              <a:ea typeface="Old Standard TT"/>
              <a:cs typeface="Old Standard TT"/>
              <a:sym typeface="Old Standard TT"/>
            </a:endParaRPr>
          </a:p>
        </p:txBody>
      </p:sp>
      <p:sp>
        <p:nvSpPr>
          <p:cNvPr id="80" name="Google Shape;80;p15"/>
          <p:cNvSpPr/>
          <p:nvPr/>
        </p:nvSpPr>
        <p:spPr>
          <a:xfrm rot="10800000">
            <a:off x="4183650" y="2555175"/>
            <a:ext cx="8802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81" name="Google Shape;81;p15"/>
          <p:cNvSpPr/>
          <p:nvPr/>
        </p:nvSpPr>
        <p:spPr>
          <a:xfrm>
            <a:off x="5286575" y="2414025"/>
            <a:ext cx="29376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4. </a:t>
            </a:r>
            <a:r>
              <a:rPr lang="en">
                <a:solidFill>
                  <a:schemeClr val="lt1"/>
                </a:solidFill>
                <a:latin typeface="Old Standard TT"/>
                <a:ea typeface="Old Standard TT"/>
                <a:cs typeface="Old Standard TT"/>
                <a:sym typeface="Old Standard TT"/>
              </a:rPr>
              <a:t>DATASET OVERVIEW</a:t>
            </a:r>
            <a:endParaRPr>
              <a:solidFill>
                <a:schemeClr val="lt1"/>
              </a:solidFill>
              <a:latin typeface="Old Standard TT"/>
              <a:ea typeface="Old Standard TT"/>
              <a:cs typeface="Old Standard TT"/>
              <a:sym typeface="Old Standard TT"/>
            </a:endParaRPr>
          </a:p>
        </p:txBody>
      </p:sp>
      <p:sp>
        <p:nvSpPr>
          <p:cNvPr id="82" name="Google Shape;82;p15"/>
          <p:cNvSpPr/>
          <p:nvPr/>
        </p:nvSpPr>
        <p:spPr>
          <a:xfrm rot="5400000">
            <a:off x="1964900" y="3453250"/>
            <a:ext cx="7827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83" name="Google Shape;83;p15"/>
          <p:cNvSpPr/>
          <p:nvPr/>
        </p:nvSpPr>
        <p:spPr>
          <a:xfrm>
            <a:off x="1023325" y="4153850"/>
            <a:ext cx="31602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5. TRAINING AND </a:t>
            </a:r>
            <a:r>
              <a:rPr lang="en">
                <a:solidFill>
                  <a:schemeClr val="lt1"/>
                </a:solidFill>
                <a:latin typeface="Old Standard TT"/>
                <a:ea typeface="Old Standard TT"/>
                <a:cs typeface="Old Standard TT"/>
                <a:sym typeface="Old Standard TT"/>
              </a:rPr>
              <a:t>EVALUATION</a:t>
            </a:r>
            <a:endParaRPr>
              <a:solidFill>
                <a:schemeClr val="lt1"/>
              </a:solidFill>
              <a:latin typeface="Old Standard TT"/>
              <a:ea typeface="Old Standard TT"/>
              <a:cs typeface="Old Standard TT"/>
              <a:sym typeface="Old Standard TT"/>
            </a:endParaRPr>
          </a:p>
        </p:txBody>
      </p:sp>
      <p:sp>
        <p:nvSpPr>
          <p:cNvPr id="84" name="Google Shape;84;p15"/>
          <p:cNvSpPr/>
          <p:nvPr/>
        </p:nvSpPr>
        <p:spPr>
          <a:xfrm>
            <a:off x="4301400" y="4142600"/>
            <a:ext cx="880200" cy="26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85" name="Google Shape;85;p15"/>
          <p:cNvSpPr/>
          <p:nvPr/>
        </p:nvSpPr>
        <p:spPr>
          <a:xfrm>
            <a:off x="5329000" y="4153850"/>
            <a:ext cx="2937600" cy="6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6. ANALYSIS AND COMPARISON</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1693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91" name="Google Shape;91;p16"/>
          <p:cNvSpPr txBox="1"/>
          <p:nvPr>
            <p:ph idx="1" type="body"/>
          </p:nvPr>
        </p:nvSpPr>
        <p:spPr>
          <a:xfrm>
            <a:off x="152625" y="673250"/>
            <a:ext cx="56823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In the fast-paced fashion industry, efficient and accurate image classification is crucial for various applications such as trend analysis, product recommendation, and inventory management. </a:t>
            </a:r>
            <a:endParaRPr sz="1600"/>
          </a:p>
          <a:p>
            <a:pPr indent="0" lvl="0" marL="0" rtl="0" algn="l">
              <a:spcBef>
                <a:spcPts val="1200"/>
              </a:spcBef>
              <a:spcAft>
                <a:spcPts val="0"/>
              </a:spcAft>
              <a:buNone/>
            </a:pPr>
            <a:r>
              <a:rPr lang="en" sz="1600"/>
              <a:t>Therefore, there is need to develop a robust and scalable image classification model tailored specifically for the fashion industry. This model should effectively classify fashion images into relevant categories such as clothing types, patterns, colors, and styles, while also accommodating variations in lighting, poses, and backgrounds. </a:t>
            </a:r>
            <a:endParaRPr sz="1600"/>
          </a:p>
          <a:p>
            <a:pPr indent="0" lvl="0" marL="0" rtl="0" algn="l">
              <a:spcBef>
                <a:spcPts val="1200"/>
              </a:spcBef>
              <a:spcAft>
                <a:spcPts val="0"/>
              </a:spcAft>
              <a:buClr>
                <a:schemeClr val="dk1"/>
              </a:buClr>
              <a:buSzPts val="1100"/>
              <a:buFont typeface="Arial"/>
              <a:buNone/>
            </a:pPr>
            <a:r>
              <a:rPr lang="en" sz="1600"/>
              <a:t>Additionally, it should be capable of exhibiting high accuracy, scalability, and computational efficiency to meet the demands of real-world fashion applications.</a:t>
            </a:r>
            <a:endParaRPr sz="1600"/>
          </a:p>
          <a:p>
            <a:pPr indent="0" lvl="0" marL="0" rtl="0" algn="l">
              <a:spcBef>
                <a:spcPts val="1200"/>
              </a:spcBef>
              <a:spcAft>
                <a:spcPts val="1600"/>
              </a:spcAft>
              <a:buNone/>
            </a:pPr>
            <a:r>
              <a:t/>
            </a:r>
            <a:endParaRPr sz="1600"/>
          </a:p>
        </p:txBody>
      </p:sp>
      <p:pic>
        <p:nvPicPr>
          <p:cNvPr id="92" name="Google Shape;92;p16"/>
          <p:cNvPicPr preferRelativeResize="0"/>
          <p:nvPr/>
        </p:nvPicPr>
        <p:blipFill>
          <a:blip r:embed="rId3">
            <a:alphaModFix/>
          </a:blip>
          <a:stretch>
            <a:fillRect/>
          </a:stretch>
        </p:blipFill>
        <p:spPr>
          <a:xfrm>
            <a:off x="5781925" y="1421625"/>
            <a:ext cx="3317700" cy="2316175"/>
          </a:xfrm>
          <a:prstGeom prst="rect">
            <a:avLst/>
          </a:prstGeom>
          <a:noFill/>
          <a:ln>
            <a:noFill/>
          </a:ln>
        </p:spPr>
      </p:pic>
      <p:sp>
        <p:nvSpPr>
          <p:cNvPr id="93" name="Google Shape;93;p16"/>
          <p:cNvSpPr txBox="1"/>
          <p:nvPr/>
        </p:nvSpPr>
        <p:spPr>
          <a:xfrm>
            <a:off x="5739500" y="3737800"/>
            <a:ext cx="3317700" cy="62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800">
                <a:solidFill>
                  <a:schemeClr val="dk1"/>
                </a:solidFill>
                <a:latin typeface="Old Standard TT"/>
                <a:ea typeface="Old Standard TT"/>
                <a:cs typeface="Old Standard TT"/>
                <a:sym typeface="Old Standard TT"/>
              </a:rPr>
              <a:t>REF : </a:t>
            </a:r>
            <a:r>
              <a:rPr lang="en" sz="900" u="sng">
                <a:solidFill>
                  <a:schemeClr val="hlink"/>
                </a:solidFill>
                <a:latin typeface="Old Standard TT"/>
                <a:ea typeface="Old Standard TT"/>
                <a:cs typeface="Old Standard TT"/>
                <a:sym typeface="Old Standard TT"/>
                <a:hlinkClick r:id="rId4"/>
              </a:rPr>
              <a:t>https://blog.tensorflow.org/2018/04/fashion-mnist-with-tfkeras.html</a:t>
            </a:r>
            <a:endParaRPr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RELATED WORK </a:t>
            </a:r>
            <a:endParaRPr/>
          </a:p>
        </p:txBody>
      </p:sp>
      <p:sp>
        <p:nvSpPr>
          <p:cNvPr id="99" name="Google Shape;99;p17"/>
          <p:cNvSpPr txBox="1"/>
          <p:nvPr>
            <p:ph idx="1" type="body"/>
          </p:nvPr>
        </p:nvSpPr>
        <p:spPr>
          <a:xfrm>
            <a:off x="110200" y="677225"/>
            <a:ext cx="81957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t>PAPER 1</a:t>
            </a:r>
            <a:r>
              <a:rPr lang="en"/>
              <a:t> - </a:t>
            </a:r>
            <a:r>
              <a:rPr lang="en" sz="1200"/>
              <a:t>Valderi Reis Quietinho Leithardt, Anita Maria Rocha Fernandes, Sérgio Correia, Rodrigo Lyra, “Classifying Garments from Fashion-MNIST Dataset Through CNNs”, in Advances in Science Technology and Engineering Systems Journal, February 2021. DOI: 10.25046/aj0601109. [2]</a:t>
            </a:r>
            <a:endParaRPr/>
          </a:p>
          <a:p>
            <a:pPr indent="0" lvl="0" marL="0" rtl="0" algn="l">
              <a:spcBef>
                <a:spcPts val="1600"/>
              </a:spcBef>
              <a:spcAft>
                <a:spcPts val="0"/>
              </a:spcAft>
              <a:buNone/>
            </a:pPr>
            <a:r>
              <a:rPr lang="en"/>
              <a:t>PROPOSED MODELS : </a:t>
            </a:r>
            <a:endParaRPr/>
          </a:p>
          <a:p>
            <a:pPr indent="-317500" lvl="0" marL="457200" rtl="0" algn="l">
              <a:spcBef>
                <a:spcPts val="1600"/>
              </a:spcBef>
              <a:spcAft>
                <a:spcPts val="0"/>
              </a:spcAft>
              <a:buSzPts val="1400"/>
              <a:buAutoNum type="arabicPeriod"/>
            </a:pPr>
            <a:r>
              <a:rPr lang="en"/>
              <a:t>CNN dropout-1 and CNN dropout-3  :  Both models use two consecutive blocks containing: a convolution, a max pooling, and finally a drop out. These blocks are connected to two more fully connected layers, who are connected to an output layer of ten neurons, each one representing a category.</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pic>
        <p:nvPicPr>
          <p:cNvPr id="100" name="Google Shape;100;p17"/>
          <p:cNvPicPr preferRelativeResize="0"/>
          <p:nvPr/>
        </p:nvPicPr>
        <p:blipFill>
          <a:blip r:embed="rId3">
            <a:alphaModFix/>
          </a:blip>
          <a:stretch>
            <a:fillRect/>
          </a:stretch>
        </p:blipFill>
        <p:spPr>
          <a:xfrm>
            <a:off x="3620125" y="3076050"/>
            <a:ext cx="4151800" cy="1899725"/>
          </a:xfrm>
          <a:prstGeom prst="rect">
            <a:avLst/>
          </a:prstGeom>
          <a:noFill/>
          <a:ln>
            <a:noFill/>
          </a:ln>
        </p:spPr>
      </p:pic>
      <p:sp>
        <p:nvSpPr>
          <p:cNvPr id="101" name="Google Shape;101;p17"/>
          <p:cNvSpPr txBox="1"/>
          <p:nvPr/>
        </p:nvSpPr>
        <p:spPr>
          <a:xfrm>
            <a:off x="311700" y="3535450"/>
            <a:ext cx="309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Old Standard TT"/>
                <a:ea typeface="Old Standard TT"/>
                <a:cs typeface="Old Standard TT"/>
                <a:sym typeface="Old Standard TT"/>
              </a:rPr>
              <a:t>The only difference between these two models is that cnn-dropout-3 has considerably lower dropout values</a:t>
            </a:r>
            <a:endParaRPr u="sng">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1" type="body"/>
          </p:nvPr>
        </p:nvSpPr>
        <p:spPr>
          <a:xfrm>
            <a:off x="311700" y="269375"/>
            <a:ext cx="8503200" cy="4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CNN dropout -2 : </a:t>
            </a:r>
            <a:endParaRPr/>
          </a:p>
          <a:p>
            <a:pPr indent="0" lvl="0" marL="0" rtl="0" algn="l">
              <a:spcBef>
                <a:spcPts val="1600"/>
              </a:spcBef>
              <a:spcAft>
                <a:spcPts val="0"/>
              </a:spcAft>
              <a:buNone/>
            </a:pPr>
            <a:r>
              <a:rPr lang="en"/>
              <a:t>This proposed model is very similar to the cnn-dropout-1 model. However, it has two layers of convolutions before each max pooling.  </a:t>
            </a:r>
            <a:endParaRPr/>
          </a:p>
          <a:p>
            <a:pPr indent="0" lvl="0" marL="0" rtl="0" algn="l">
              <a:spcBef>
                <a:spcPts val="1600"/>
              </a:spcBef>
              <a:spcAft>
                <a:spcPts val="1600"/>
              </a:spcAft>
              <a:buNone/>
            </a:pPr>
            <a:r>
              <a:t/>
            </a:r>
            <a:endParaRPr/>
          </a:p>
        </p:txBody>
      </p:sp>
      <p:pic>
        <p:nvPicPr>
          <p:cNvPr id="107" name="Google Shape;107;p18"/>
          <p:cNvPicPr preferRelativeResize="0"/>
          <p:nvPr/>
        </p:nvPicPr>
        <p:blipFill>
          <a:blip r:embed="rId3">
            <a:alphaModFix/>
          </a:blip>
          <a:stretch>
            <a:fillRect/>
          </a:stretch>
        </p:blipFill>
        <p:spPr>
          <a:xfrm>
            <a:off x="2287100" y="1494875"/>
            <a:ext cx="4141750" cy="286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195050" y="280850"/>
            <a:ext cx="8598900" cy="4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CNN SIMPLE : Cnn-simple is a model with less layers. It has only two convolutions, followed by a fully connected layer, in addition to the respective dropout and max pooling like other models.</a:t>
            </a:r>
            <a:endParaRPr/>
          </a:p>
          <a:p>
            <a:pPr indent="0" lvl="0" marL="0" rtl="0" algn="l">
              <a:spcBef>
                <a:spcPts val="1600"/>
              </a:spcBef>
              <a:spcAft>
                <a:spcPts val="1600"/>
              </a:spcAft>
              <a:buNone/>
            </a:pPr>
            <a:r>
              <a:t/>
            </a:r>
            <a:endParaRPr/>
          </a:p>
        </p:txBody>
      </p:sp>
      <p:pic>
        <p:nvPicPr>
          <p:cNvPr id="113" name="Google Shape;113;p19"/>
          <p:cNvPicPr preferRelativeResize="0"/>
          <p:nvPr/>
        </p:nvPicPr>
        <p:blipFill>
          <a:blip r:embed="rId3">
            <a:alphaModFix/>
          </a:blip>
          <a:stretch>
            <a:fillRect/>
          </a:stretch>
        </p:blipFill>
        <p:spPr>
          <a:xfrm>
            <a:off x="1247577" y="1666252"/>
            <a:ext cx="5791100" cy="202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19" name="Google Shape;119;p20"/>
          <p:cNvSpPr txBox="1"/>
          <p:nvPr>
            <p:ph idx="1" type="body"/>
          </p:nvPr>
        </p:nvSpPr>
        <p:spPr>
          <a:xfrm>
            <a:off x="311700" y="790675"/>
            <a:ext cx="84504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training dataset, the most accurate model was CNN Simple, with 98.95% of accuracy. </a:t>
            </a:r>
            <a:endParaRPr/>
          </a:p>
          <a:p>
            <a:pPr indent="0" lvl="0" marL="0" rtl="0" algn="l">
              <a:spcBef>
                <a:spcPts val="0"/>
              </a:spcBef>
              <a:spcAft>
                <a:spcPts val="0"/>
              </a:spcAft>
              <a:buNone/>
            </a:pPr>
            <a:r>
              <a:rPr lang="en"/>
              <a:t>Other models were also acceptable, based on the results obtained: 98.06% (CNN-dropout-3), 97.51% (CNN-dropout-2), and even the worst model (CNN-dropout-1), got an accuracy of 96.46%</a:t>
            </a:r>
            <a:endParaRPr/>
          </a:p>
        </p:txBody>
      </p:sp>
      <p:pic>
        <p:nvPicPr>
          <p:cNvPr id="120" name="Google Shape;120;p20"/>
          <p:cNvPicPr preferRelativeResize="0"/>
          <p:nvPr/>
        </p:nvPicPr>
        <p:blipFill>
          <a:blip r:embed="rId3">
            <a:alphaModFix/>
          </a:blip>
          <a:stretch>
            <a:fillRect/>
          </a:stretch>
        </p:blipFill>
        <p:spPr>
          <a:xfrm>
            <a:off x="4970525" y="1831725"/>
            <a:ext cx="3585250" cy="2839475"/>
          </a:xfrm>
          <a:prstGeom prst="rect">
            <a:avLst/>
          </a:prstGeom>
          <a:noFill/>
          <a:ln>
            <a:noFill/>
          </a:ln>
        </p:spPr>
      </p:pic>
      <p:graphicFrame>
        <p:nvGraphicFramePr>
          <p:cNvPr id="121" name="Google Shape;121;p20"/>
          <p:cNvGraphicFramePr/>
          <p:nvPr/>
        </p:nvGraphicFramePr>
        <p:xfrm>
          <a:off x="549475" y="2117325"/>
          <a:ext cx="3000000" cy="3000000"/>
        </p:xfrm>
        <a:graphic>
          <a:graphicData uri="http://schemas.openxmlformats.org/drawingml/2006/table">
            <a:tbl>
              <a:tblPr>
                <a:noFill/>
                <a:tableStyleId>{28EE3256-A90F-4FDB-ABBA-6073A12E1C7B}</a:tableStyleId>
              </a:tblPr>
              <a:tblGrid>
                <a:gridCol w="2183050"/>
                <a:gridCol w="1674000"/>
              </a:tblGrid>
              <a:tr h="381000">
                <a:tc>
                  <a:txBody>
                    <a:bodyPr/>
                    <a:lstStyle/>
                    <a:p>
                      <a:pPr indent="0" lvl="0" marL="0" rtl="0" algn="ctr">
                        <a:spcBef>
                          <a:spcPts val="0"/>
                        </a:spcBef>
                        <a:spcAft>
                          <a:spcPts val="0"/>
                        </a:spcAft>
                        <a:buNone/>
                      </a:pPr>
                      <a:r>
                        <a:rPr b="1" lang="en" u="sng"/>
                        <a:t>MODEL </a:t>
                      </a:r>
                      <a:endParaRPr b="1" u="sng"/>
                    </a:p>
                  </a:txBody>
                  <a:tcPr marT="91425" marB="91425" marR="91425" marL="91425"/>
                </a:tc>
                <a:tc>
                  <a:txBody>
                    <a:bodyPr/>
                    <a:lstStyle/>
                    <a:p>
                      <a:pPr indent="0" lvl="0" marL="0" rtl="0" algn="ctr">
                        <a:spcBef>
                          <a:spcPts val="0"/>
                        </a:spcBef>
                        <a:spcAft>
                          <a:spcPts val="0"/>
                        </a:spcAft>
                        <a:buNone/>
                      </a:pPr>
                      <a:r>
                        <a:rPr b="1" lang="en" u="sng"/>
                        <a:t>ACCURACY</a:t>
                      </a:r>
                      <a:endParaRPr b="1" u="sng"/>
                    </a:p>
                  </a:txBody>
                  <a:tcPr marT="91425" marB="91425" marR="91425" marL="91425"/>
                </a:tc>
              </a:tr>
              <a:tr h="381000">
                <a:tc>
                  <a:txBody>
                    <a:bodyPr/>
                    <a:lstStyle/>
                    <a:p>
                      <a:pPr indent="0" lvl="0" marL="0" rtl="0" algn="ctr">
                        <a:spcBef>
                          <a:spcPts val="0"/>
                        </a:spcBef>
                        <a:spcAft>
                          <a:spcPts val="0"/>
                        </a:spcAft>
                        <a:buNone/>
                      </a:pPr>
                      <a:r>
                        <a:rPr lang="en"/>
                        <a:t>CNN SIMPLE</a:t>
                      </a:r>
                      <a:endParaRPr/>
                    </a:p>
                  </a:txBody>
                  <a:tcPr marT="91425" marB="91425" marR="91425" marL="91425"/>
                </a:tc>
                <a:tc>
                  <a:txBody>
                    <a:bodyPr/>
                    <a:lstStyle/>
                    <a:p>
                      <a:pPr indent="0" lvl="0" marL="0" rtl="0" algn="ctr">
                        <a:spcBef>
                          <a:spcPts val="0"/>
                        </a:spcBef>
                        <a:spcAft>
                          <a:spcPts val="0"/>
                        </a:spcAft>
                        <a:buNone/>
                      </a:pPr>
                      <a:r>
                        <a:rPr lang="en"/>
                        <a:t>98.95</a:t>
                      </a:r>
                      <a:endParaRPr/>
                    </a:p>
                  </a:txBody>
                  <a:tcPr marT="91425" marB="91425" marR="91425" marL="91425"/>
                </a:tc>
              </a:tr>
              <a:tr h="381000">
                <a:tc>
                  <a:txBody>
                    <a:bodyPr/>
                    <a:lstStyle/>
                    <a:p>
                      <a:pPr indent="0" lvl="0" marL="0" rtl="0" algn="ctr">
                        <a:spcBef>
                          <a:spcPts val="0"/>
                        </a:spcBef>
                        <a:spcAft>
                          <a:spcPts val="0"/>
                        </a:spcAft>
                        <a:buNone/>
                      </a:pPr>
                      <a:r>
                        <a:rPr lang="en"/>
                        <a:t>CNN- DROPOUT-3</a:t>
                      </a:r>
                      <a:endParaRPr/>
                    </a:p>
                  </a:txBody>
                  <a:tcPr marT="91425" marB="91425" marR="91425" marL="91425"/>
                </a:tc>
                <a:tc>
                  <a:txBody>
                    <a:bodyPr/>
                    <a:lstStyle/>
                    <a:p>
                      <a:pPr indent="0" lvl="0" marL="0" rtl="0" algn="ctr">
                        <a:spcBef>
                          <a:spcPts val="0"/>
                        </a:spcBef>
                        <a:spcAft>
                          <a:spcPts val="0"/>
                        </a:spcAft>
                        <a:buNone/>
                      </a:pPr>
                      <a:r>
                        <a:rPr lang="en"/>
                        <a:t>98.06</a:t>
                      </a:r>
                      <a:endParaRPr/>
                    </a:p>
                  </a:txBody>
                  <a:tcPr marT="91425" marB="91425" marR="91425" marL="91425"/>
                </a:tc>
              </a:tr>
              <a:tr h="381000">
                <a:tc>
                  <a:txBody>
                    <a:bodyPr/>
                    <a:lstStyle/>
                    <a:p>
                      <a:pPr indent="0" lvl="0" marL="0" rtl="0" algn="ctr">
                        <a:spcBef>
                          <a:spcPts val="0"/>
                        </a:spcBef>
                        <a:spcAft>
                          <a:spcPts val="0"/>
                        </a:spcAft>
                        <a:buNone/>
                      </a:pPr>
                      <a:r>
                        <a:rPr lang="en"/>
                        <a:t>CNN - DROPOUT-2</a:t>
                      </a:r>
                      <a:endParaRPr/>
                    </a:p>
                  </a:txBody>
                  <a:tcPr marT="91425" marB="91425" marR="91425" marL="91425"/>
                </a:tc>
                <a:tc>
                  <a:txBody>
                    <a:bodyPr/>
                    <a:lstStyle/>
                    <a:p>
                      <a:pPr indent="0" lvl="0" marL="0" rtl="0" algn="ctr">
                        <a:spcBef>
                          <a:spcPts val="0"/>
                        </a:spcBef>
                        <a:spcAft>
                          <a:spcPts val="0"/>
                        </a:spcAft>
                        <a:buNone/>
                      </a:pPr>
                      <a:r>
                        <a:rPr lang="en"/>
                        <a:t>97.51</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CNN - DROPOUT-1</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96.46</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258675" y="110300"/>
            <a:ext cx="8556300" cy="48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Further they compared the result of their models with the traditional non-convolutive machine learning algorithms</a:t>
            </a:r>
            <a:endParaRPr/>
          </a:p>
        </p:txBody>
      </p:sp>
      <p:pic>
        <p:nvPicPr>
          <p:cNvPr id="127" name="Google Shape;127;p21"/>
          <p:cNvPicPr preferRelativeResize="0"/>
          <p:nvPr/>
        </p:nvPicPr>
        <p:blipFill>
          <a:blip r:embed="rId3">
            <a:alphaModFix/>
          </a:blip>
          <a:stretch>
            <a:fillRect/>
          </a:stretch>
        </p:blipFill>
        <p:spPr>
          <a:xfrm>
            <a:off x="441425" y="1195325"/>
            <a:ext cx="3966350" cy="1135350"/>
          </a:xfrm>
          <a:prstGeom prst="rect">
            <a:avLst/>
          </a:prstGeom>
          <a:noFill/>
          <a:ln>
            <a:noFill/>
          </a:ln>
        </p:spPr>
      </p:pic>
      <p:pic>
        <p:nvPicPr>
          <p:cNvPr id="128" name="Google Shape;128;p21"/>
          <p:cNvPicPr preferRelativeResize="0"/>
          <p:nvPr/>
        </p:nvPicPr>
        <p:blipFill>
          <a:blip r:embed="rId4">
            <a:alphaModFix/>
          </a:blip>
          <a:stretch>
            <a:fillRect/>
          </a:stretch>
        </p:blipFill>
        <p:spPr>
          <a:xfrm>
            <a:off x="4407775" y="1199565"/>
            <a:ext cx="3558825" cy="3867275"/>
          </a:xfrm>
          <a:prstGeom prst="rect">
            <a:avLst/>
          </a:prstGeom>
          <a:noFill/>
          <a:ln>
            <a:noFill/>
          </a:ln>
        </p:spPr>
      </p:pic>
      <p:sp>
        <p:nvSpPr>
          <p:cNvPr id="129" name="Google Shape;129;p21"/>
          <p:cNvSpPr txBox="1"/>
          <p:nvPr/>
        </p:nvSpPr>
        <p:spPr>
          <a:xfrm>
            <a:off x="441425" y="3531525"/>
            <a:ext cx="365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shows that even their worst results (cnn-dropout-1) got better result than previously proposed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