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7"/>
    <p:sldId id="257" r:id="rId38"/>
    <p:sldId id="258" r:id="rId39"/>
    <p:sldId id="259" r:id="rId40"/>
    <p:sldId id="260" r:id="rId41"/>
    <p:sldId id="261" r:id="rId42"/>
    <p:sldId id="262" r:id="rId43"/>
    <p:sldId id="263" r:id="rId44"/>
    <p:sldId id="264" r:id="rId45"/>
    <p:sldId id="265" r:id="rId46"/>
    <p:sldId id="266" r:id="rId47"/>
    <p:sldId id="267" r:id="rId48"/>
    <p:sldId id="268" r:id="rId49"/>
    <p:sldId id="269" r:id="rId50"/>
    <p:sldId id="270" r:id="rId51"/>
    <p:sldId id="271" r:id="rId52"/>
    <p:sldId id="272" r:id="rId53"/>
    <p:sldId id="273" r:id="rId54"/>
    <p:sldId id="274" r:id="rId55"/>
    <p:sldId id="275" r:id="rId56"/>
    <p:sldId id="276" r:id="rId5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Halant" charset="1" panose="00000500000000000000"/>
      <p:regular r:id="rId16"/>
    </p:embeddedFont>
    <p:embeddedFont>
      <p:font typeface="Halant Bold" charset="1" panose="00000800000000000000"/>
      <p:regular r:id="rId17"/>
    </p:embeddedFont>
    <p:embeddedFont>
      <p:font typeface="Halant Light" charset="1" panose="00000400000000000000"/>
      <p:regular r:id="rId18"/>
    </p:embeddedFont>
    <p:embeddedFont>
      <p:font typeface="Halant Medium" charset="1" panose="00000600000000000000"/>
      <p:regular r:id="rId19"/>
    </p:embeddedFont>
    <p:embeddedFont>
      <p:font typeface="Halant Semi-Bold" charset="1" panose="00000700000000000000"/>
      <p:regular r:id="rId20"/>
    </p:embeddedFont>
    <p:embeddedFont>
      <p:font typeface="HK Grotesk" charset="1" panose="00000500000000000000"/>
      <p:regular r:id="rId21"/>
    </p:embeddedFont>
    <p:embeddedFont>
      <p:font typeface="HK Grotesk Bold" charset="1" panose="00000800000000000000"/>
      <p:regular r:id="rId22"/>
    </p:embeddedFont>
    <p:embeddedFont>
      <p:font typeface="HK Grotesk Italics" charset="1" panose="00000500000000000000"/>
      <p:regular r:id="rId23"/>
    </p:embeddedFont>
    <p:embeddedFont>
      <p:font typeface="HK Grotesk Bold Italics" charset="1" panose="00000800000000000000"/>
      <p:regular r:id="rId24"/>
    </p:embeddedFont>
    <p:embeddedFont>
      <p:font typeface="HK Grotesk Light" charset="1" panose="00000400000000000000"/>
      <p:regular r:id="rId25"/>
    </p:embeddedFont>
    <p:embeddedFont>
      <p:font typeface="HK Grotesk Light Italics" charset="1" panose="00000400000000000000"/>
      <p:regular r:id="rId26"/>
    </p:embeddedFont>
    <p:embeddedFont>
      <p:font typeface="HK Grotesk Medium" charset="1" panose="00000600000000000000"/>
      <p:regular r:id="rId27"/>
    </p:embeddedFont>
    <p:embeddedFont>
      <p:font typeface="HK Grotesk Medium Italics" charset="1" panose="00000600000000000000"/>
      <p:regular r:id="rId28"/>
    </p:embeddedFont>
    <p:embeddedFont>
      <p:font typeface="HK Grotesk Semi-Bold" charset="1" panose="00000700000000000000"/>
      <p:regular r:id="rId29"/>
    </p:embeddedFont>
    <p:embeddedFont>
      <p:font typeface="HK Grotesk Semi-Bold Italics" charset="1" panose="00000700000000000000"/>
      <p:regular r:id="rId30"/>
    </p:embeddedFont>
    <p:embeddedFont>
      <p:font typeface="Assistant" charset="1" panose="00000500000000000000"/>
      <p:regular r:id="rId31"/>
    </p:embeddedFont>
    <p:embeddedFont>
      <p:font typeface="Assistant Bold" charset="1" panose="00000800000000000000"/>
      <p:regular r:id="rId32"/>
    </p:embeddedFont>
    <p:embeddedFont>
      <p:font typeface="Assistant Extra-Light" charset="1" panose="00000300000000000000"/>
      <p:regular r:id="rId33"/>
    </p:embeddedFont>
    <p:embeddedFont>
      <p:font typeface="Assistant Light" charset="1" panose="00000400000000000000"/>
      <p:regular r:id="rId34"/>
    </p:embeddedFont>
    <p:embeddedFont>
      <p:font typeface="Assistant Semi-Bold" charset="1" panose="00000700000000000000"/>
      <p:regular r:id="rId35"/>
    </p:embeddedFont>
    <p:embeddedFont>
      <p:font typeface="Assistant Ultra-Bold" charset="1" panose="000009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slides/slide1.xml" Type="http://schemas.openxmlformats.org/officeDocument/2006/relationships/slide"/><Relationship Id="rId38" Target="slides/slide2.xml" Type="http://schemas.openxmlformats.org/officeDocument/2006/relationships/slide"/><Relationship Id="rId39" Target="slides/slide3.xml" Type="http://schemas.openxmlformats.org/officeDocument/2006/relationships/slide"/><Relationship Id="rId4" Target="theme/theme1.xml" Type="http://schemas.openxmlformats.org/officeDocument/2006/relationships/theme"/><Relationship Id="rId40" Target="slides/slide4.xml" Type="http://schemas.openxmlformats.org/officeDocument/2006/relationships/slide"/><Relationship Id="rId41" Target="slides/slide5.xml" Type="http://schemas.openxmlformats.org/officeDocument/2006/relationships/slide"/><Relationship Id="rId42" Target="slides/slide6.xml" Type="http://schemas.openxmlformats.org/officeDocument/2006/relationships/slide"/><Relationship Id="rId43" Target="slides/slide7.xml" Type="http://schemas.openxmlformats.org/officeDocument/2006/relationships/slide"/><Relationship Id="rId44" Target="slides/slide8.xml" Type="http://schemas.openxmlformats.org/officeDocument/2006/relationships/slide"/><Relationship Id="rId45" Target="slides/slide9.xml" Type="http://schemas.openxmlformats.org/officeDocument/2006/relationships/slide"/><Relationship Id="rId46" Target="slides/slide10.xml" Type="http://schemas.openxmlformats.org/officeDocument/2006/relationships/slide"/><Relationship Id="rId47" Target="slides/slide11.xml" Type="http://schemas.openxmlformats.org/officeDocument/2006/relationships/slide"/><Relationship Id="rId48" Target="slides/slide12.xml" Type="http://schemas.openxmlformats.org/officeDocument/2006/relationships/slide"/><Relationship Id="rId49" Target="slides/slide13.xml" Type="http://schemas.openxmlformats.org/officeDocument/2006/relationships/slide"/><Relationship Id="rId5" Target="tableStyles.xml" Type="http://schemas.openxmlformats.org/officeDocument/2006/relationships/tableStyles"/><Relationship Id="rId50" Target="slides/slide14.xml" Type="http://schemas.openxmlformats.org/officeDocument/2006/relationships/slide"/><Relationship Id="rId51" Target="slides/slide15.xml" Type="http://schemas.openxmlformats.org/officeDocument/2006/relationships/slide"/><Relationship Id="rId52" Target="slides/slide16.xml" Type="http://schemas.openxmlformats.org/officeDocument/2006/relationships/slide"/><Relationship Id="rId53" Target="slides/slide17.xml" Type="http://schemas.openxmlformats.org/officeDocument/2006/relationships/slide"/><Relationship Id="rId54" Target="slides/slide18.xml" Type="http://schemas.openxmlformats.org/officeDocument/2006/relationships/slide"/><Relationship Id="rId55" Target="slides/slide19.xml" Type="http://schemas.openxmlformats.org/officeDocument/2006/relationships/slide"/><Relationship Id="rId56" Target="slides/slide20.xml" Type="http://schemas.openxmlformats.org/officeDocument/2006/relationships/slide"/><Relationship Id="rId57" Target="slides/slide2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5.png" Type="http://schemas.openxmlformats.org/officeDocument/2006/relationships/image"/><Relationship Id="rId5" Target="../media/image46.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https://www.divaportal.org/smash/get/diva2:1537520/FULLTEXT01.pdf" TargetMode="External" Type="http://schemas.openxmlformats.org/officeDocument/2006/relationships/hyperlink"/><Relationship Id="rId3" Target="https://ieeexplore.ieee.org/document/8869001" TargetMode="External" Type="http://schemas.openxmlformats.org/officeDocument/2006/relationships/hyperlink"/><Relationship Id="rId4" Target="https://scikitlearn.org/stable/modules/generated/sklearn.tree.DecisionTreeClassifier.html#sklearn.tree.DecisionTreeClassifier" TargetMode="External" Type="http://schemas.openxmlformats.org/officeDocument/2006/relationships/hyperlink"/><Relationship Id="rId5" Target="https://scikit-learn.org/stable/modules/linear_model.html#logistic-regression" TargetMode="External" Type="http://schemas.openxmlformats.org/officeDocument/2006/relationships/hyperlink"/><Relationship Id="rId6" Target="https://scikit-learn.org/stable/modules/ensemble.html#random-forests" TargetMode="External" Type="http://schemas.openxmlformats.org/officeDocument/2006/relationships/hyperlink"/><Relationship Id="rId7" Target="../media/image4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773" y="0"/>
            <a:ext cx="11440454" cy="5012999"/>
          </a:xfrm>
          <a:custGeom>
            <a:avLst/>
            <a:gdLst/>
            <a:ahLst/>
            <a:cxnLst/>
            <a:rect r="r" b="b" t="t" l="l"/>
            <a:pathLst>
              <a:path h="5012999" w="11440454">
                <a:moveTo>
                  <a:pt x="0" y="0"/>
                </a:moveTo>
                <a:lnTo>
                  <a:pt x="11440454" y="0"/>
                </a:lnTo>
                <a:lnTo>
                  <a:pt x="11440454" y="5012999"/>
                </a:lnTo>
                <a:lnTo>
                  <a:pt x="0" y="5012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85680">
            <a:off x="13253761" y="6895639"/>
            <a:ext cx="9150155" cy="8185229"/>
          </a:xfrm>
          <a:custGeom>
            <a:avLst/>
            <a:gdLst/>
            <a:ahLst/>
            <a:cxnLst/>
            <a:rect r="r" b="b" t="t" l="l"/>
            <a:pathLst>
              <a:path h="8185229" w="9150155">
                <a:moveTo>
                  <a:pt x="0" y="0"/>
                </a:moveTo>
                <a:lnTo>
                  <a:pt x="9150155" y="0"/>
                </a:lnTo>
                <a:lnTo>
                  <a:pt x="9150155" y="8185229"/>
                </a:lnTo>
                <a:lnTo>
                  <a:pt x="0" y="8185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608758"/>
            <a:ext cx="7124398" cy="1649542"/>
          </a:xfrm>
          <a:prstGeom prst="rect">
            <a:avLst/>
          </a:prstGeom>
        </p:spPr>
        <p:txBody>
          <a:bodyPr anchor="t" rtlCol="false" tIns="0" lIns="0" bIns="0" rIns="0">
            <a:spAutoFit/>
          </a:bodyPr>
          <a:lstStyle/>
          <a:p>
            <a:pPr>
              <a:lnSpc>
                <a:spcPts val="6720"/>
              </a:lnSpc>
            </a:pPr>
            <a:r>
              <a:rPr lang="en-US" sz="4800">
                <a:solidFill>
                  <a:srgbClr val="1C53A3"/>
                </a:solidFill>
                <a:latin typeface="Halant Medium"/>
              </a:rPr>
              <a:t>Ronit Kumar(48)</a:t>
            </a:r>
          </a:p>
          <a:p>
            <a:pPr>
              <a:lnSpc>
                <a:spcPts val="6720"/>
              </a:lnSpc>
              <a:spcBef>
                <a:spcPct val="0"/>
              </a:spcBef>
            </a:pPr>
            <a:r>
              <a:rPr lang="en-US" sz="4800">
                <a:solidFill>
                  <a:srgbClr val="1C53A3"/>
                </a:solidFill>
                <a:latin typeface="Halant Medium"/>
              </a:rPr>
              <a:t>Paras Kumar(37)</a:t>
            </a:r>
          </a:p>
        </p:txBody>
      </p:sp>
      <p:sp>
        <p:nvSpPr>
          <p:cNvPr name="TextBox 5" id="5"/>
          <p:cNvSpPr txBox="true"/>
          <p:nvPr/>
        </p:nvSpPr>
        <p:spPr>
          <a:xfrm rot="0">
            <a:off x="1255555" y="3683312"/>
            <a:ext cx="13814135" cy="2939426"/>
          </a:xfrm>
          <a:prstGeom prst="rect">
            <a:avLst/>
          </a:prstGeom>
        </p:spPr>
        <p:txBody>
          <a:bodyPr anchor="t" rtlCol="false" tIns="0" lIns="0" bIns="0" rIns="0">
            <a:spAutoFit/>
          </a:bodyPr>
          <a:lstStyle/>
          <a:p>
            <a:pPr>
              <a:lnSpc>
                <a:spcPts val="11797"/>
              </a:lnSpc>
            </a:pPr>
            <a:r>
              <a:rPr lang="en-US" sz="9998">
                <a:solidFill>
                  <a:srgbClr val="000000"/>
                </a:solidFill>
                <a:latin typeface="HK Grotesk Bold"/>
              </a:rPr>
              <a:t>Classification of Smokers and Drinkers</a:t>
            </a:r>
          </a:p>
        </p:txBody>
      </p:sp>
      <p:sp>
        <p:nvSpPr>
          <p:cNvPr name="TextBox 6" id="6"/>
          <p:cNvSpPr txBox="true"/>
          <p:nvPr/>
        </p:nvSpPr>
        <p:spPr>
          <a:xfrm rot="0">
            <a:off x="1028700" y="855241"/>
            <a:ext cx="11376316" cy="1472886"/>
          </a:xfrm>
          <a:prstGeom prst="rect">
            <a:avLst/>
          </a:prstGeom>
        </p:spPr>
        <p:txBody>
          <a:bodyPr anchor="t" rtlCol="false" tIns="0" lIns="0" bIns="0" rIns="0">
            <a:spAutoFit/>
          </a:bodyPr>
          <a:lstStyle/>
          <a:p>
            <a:pPr>
              <a:lnSpc>
                <a:spcPts val="11797"/>
              </a:lnSpc>
            </a:pPr>
            <a:r>
              <a:rPr lang="en-US" sz="9998">
                <a:solidFill>
                  <a:srgbClr val="000000"/>
                </a:solidFill>
                <a:latin typeface="HK Grotesk Bold"/>
              </a:rPr>
              <a:t>Data Mining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2509123">
            <a:off x="15362119" y="-2528554"/>
            <a:ext cx="4429841" cy="7710167"/>
          </a:xfrm>
          <a:custGeom>
            <a:avLst/>
            <a:gdLst/>
            <a:ahLst/>
            <a:cxnLst/>
            <a:rect r="r" b="b" t="t" l="l"/>
            <a:pathLst>
              <a:path h="7710167" w="4429841">
                <a:moveTo>
                  <a:pt x="0" y="0"/>
                </a:moveTo>
                <a:lnTo>
                  <a:pt x="4429841" y="0"/>
                </a:lnTo>
                <a:lnTo>
                  <a:pt x="4429841" y="7710167"/>
                </a:lnTo>
                <a:lnTo>
                  <a:pt x="0" y="7710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49751">
            <a:off x="-4250208" y="5331477"/>
            <a:ext cx="8970610" cy="7437451"/>
          </a:xfrm>
          <a:custGeom>
            <a:avLst/>
            <a:gdLst/>
            <a:ahLst/>
            <a:cxnLst/>
            <a:rect r="r" b="b" t="t" l="l"/>
            <a:pathLst>
              <a:path h="7437451" w="8970610">
                <a:moveTo>
                  <a:pt x="0" y="0"/>
                </a:moveTo>
                <a:lnTo>
                  <a:pt x="8970610" y="0"/>
                </a:lnTo>
                <a:lnTo>
                  <a:pt x="8970610" y="7437452"/>
                </a:lnTo>
                <a:lnTo>
                  <a:pt x="0" y="74374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2487" y="3227938"/>
            <a:ext cx="7861783" cy="6687351"/>
          </a:xfrm>
          <a:custGeom>
            <a:avLst/>
            <a:gdLst/>
            <a:ahLst/>
            <a:cxnLst/>
            <a:rect r="r" b="b" t="t" l="l"/>
            <a:pathLst>
              <a:path h="6687351" w="7861783">
                <a:moveTo>
                  <a:pt x="0" y="0"/>
                </a:moveTo>
                <a:lnTo>
                  <a:pt x="7861782" y="0"/>
                </a:lnTo>
                <a:lnTo>
                  <a:pt x="7861782" y="6687351"/>
                </a:lnTo>
                <a:lnTo>
                  <a:pt x="0" y="6687351"/>
                </a:lnTo>
                <a:lnTo>
                  <a:pt x="0" y="0"/>
                </a:lnTo>
                <a:close/>
              </a:path>
            </a:pathLst>
          </a:custGeom>
          <a:blipFill>
            <a:blip r:embed="rId6"/>
            <a:stretch>
              <a:fillRect l="0" t="0" r="0" b="0"/>
            </a:stretch>
          </a:blipFill>
        </p:spPr>
      </p:sp>
      <p:sp>
        <p:nvSpPr>
          <p:cNvPr name="Freeform 5" id="5"/>
          <p:cNvSpPr/>
          <p:nvPr/>
        </p:nvSpPr>
        <p:spPr>
          <a:xfrm flipH="false" flipV="false" rot="0">
            <a:off x="10704900" y="3227938"/>
            <a:ext cx="3185035" cy="5211876"/>
          </a:xfrm>
          <a:custGeom>
            <a:avLst/>
            <a:gdLst/>
            <a:ahLst/>
            <a:cxnLst/>
            <a:rect r="r" b="b" t="t" l="l"/>
            <a:pathLst>
              <a:path h="5211876" w="3185035">
                <a:moveTo>
                  <a:pt x="0" y="0"/>
                </a:moveTo>
                <a:lnTo>
                  <a:pt x="3185035" y="0"/>
                </a:lnTo>
                <a:lnTo>
                  <a:pt x="3185035" y="5211876"/>
                </a:lnTo>
                <a:lnTo>
                  <a:pt x="0" y="5211876"/>
                </a:lnTo>
                <a:lnTo>
                  <a:pt x="0" y="0"/>
                </a:lnTo>
                <a:close/>
              </a:path>
            </a:pathLst>
          </a:custGeom>
          <a:blipFill>
            <a:blip r:embed="rId7"/>
            <a:stretch>
              <a:fillRect l="0" t="0" r="0" b="0"/>
            </a:stretch>
          </a:blipFill>
        </p:spPr>
      </p:sp>
      <p:sp>
        <p:nvSpPr>
          <p:cNvPr name="TextBox 6" id="6"/>
          <p:cNvSpPr txBox="true"/>
          <p:nvPr/>
        </p:nvSpPr>
        <p:spPr>
          <a:xfrm rot="0">
            <a:off x="8474269" y="8649364"/>
            <a:ext cx="9693496" cy="1251585"/>
          </a:xfrm>
          <a:prstGeom prst="rect">
            <a:avLst/>
          </a:prstGeom>
        </p:spPr>
        <p:txBody>
          <a:bodyPr anchor="t" rtlCol="false" tIns="0" lIns="0" bIns="0" rIns="0">
            <a:spAutoFit/>
          </a:bodyPr>
          <a:lstStyle/>
          <a:p>
            <a:pPr algn="ctr">
              <a:lnSpc>
                <a:spcPts val="5039"/>
              </a:lnSpc>
            </a:pPr>
            <a:r>
              <a:rPr lang="en-US" sz="3599">
                <a:solidFill>
                  <a:srgbClr val="FFFFFF"/>
                </a:solidFill>
                <a:latin typeface="Assistant"/>
              </a:rPr>
              <a:t>Ouliers in these columns are removed using winsorization.</a:t>
            </a:r>
          </a:p>
        </p:txBody>
      </p:sp>
      <p:sp>
        <p:nvSpPr>
          <p:cNvPr name="TextBox 7" id="7"/>
          <p:cNvSpPr txBox="true"/>
          <p:nvPr/>
        </p:nvSpPr>
        <p:spPr>
          <a:xfrm rot="0">
            <a:off x="612487" y="942975"/>
            <a:ext cx="14899928" cy="1552576"/>
          </a:xfrm>
          <a:prstGeom prst="rect">
            <a:avLst/>
          </a:prstGeom>
        </p:spPr>
        <p:txBody>
          <a:bodyPr anchor="t" rtlCol="false" tIns="0" lIns="0" bIns="0" rIns="0">
            <a:spAutoFit/>
          </a:bodyPr>
          <a:lstStyle/>
          <a:p>
            <a:pPr algn="ctr">
              <a:lnSpc>
                <a:spcPts val="6299"/>
              </a:lnSpc>
            </a:pPr>
            <a:r>
              <a:rPr lang="en-US" sz="4499">
                <a:solidFill>
                  <a:srgbClr val="FFFFFF"/>
                </a:solidFill>
                <a:latin typeface="Assistant"/>
              </a:rPr>
              <a:t>Fixing Outliers - The code below finds all the columns that have outliers in them. IQR method is used to find the outliers.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76663" y="-613895"/>
            <a:ext cx="7315200" cy="3285190"/>
          </a:xfrm>
          <a:custGeom>
            <a:avLst/>
            <a:gdLst/>
            <a:ahLst/>
            <a:cxnLst/>
            <a:rect r="r" b="b" t="t" l="l"/>
            <a:pathLst>
              <a:path h="3285190" w="7315200">
                <a:moveTo>
                  <a:pt x="0" y="0"/>
                </a:moveTo>
                <a:lnTo>
                  <a:pt x="7315200" y="0"/>
                </a:lnTo>
                <a:lnTo>
                  <a:pt x="7315200" y="3285190"/>
                </a:lnTo>
                <a:lnTo>
                  <a:pt x="0" y="3285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83229" y="8001246"/>
            <a:ext cx="8552141" cy="4571508"/>
          </a:xfrm>
          <a:custGeom>
            <a:avLst/>
            <a:gdLst/>
            <a:ahLst/>
            <a:cxnLst/>
            <a:rect r="r" b="b" t="t" l="l"/>
            <a:pathLst>
              <a:path h="4571508" w="8552141">
                <a:moveTo>
                  <a:pt x="0" y="0"/>
                </a:moveTo>
                <a:lnTo>
                  <a:pt x="8552142" y="0"/>
                </a:lnTo>
                <a:lnTo>
                  <a:pt x="8552142" y="4571508"/>
                </a:lnTo>
                <a:lnTo>
                  <a:pt x="0" y="45715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1404" y="5143500"/>
            <a:ext cx="17082152" cy="3298980"/>
          </a:xfrm>
          <a:custGeom>
            <a:avLst/>
            <a:gdLst/>
            <a:ahLst/>
            <a:cxnLst/>
            <a:rect r="r" b="b" t="t" l="l"/>
            <a:pathLst>
              <a:path h="3298980" w="17082152">
                <a:moveTo>
                  <a:pt x="0" y="0"/>
                </a:moveTo>
                <a:lnTo>
                  <a:pt x="17082151" y="0"/>
                </a:lnTo>
                <a:lnTo>
                  <a:pt x="17082151" y="3298980"/>
                </a:lnTo>
                <a:lnTo>
                  <a:pt x="0" y="3298980"/>
                </a:lnTo>
                <a:lnTo>
                  <a:pt x="0" y="0"/>
                </a:lnTo>
                <a:close/>
              </a:path>
            </a:pathLst>
          </a:custGeom>
          <a:blipFill>
            <a:blip r:embed="rId6"/>
            <a:stretch>
              <a:fillRect l="0" t="0" r="0" b="0"/>
            </a:stretch>
          </a:blipFill>
        </p:spPr>
      </p:sp>
      <p:sp>
        <p:nvSpPr>
          <p:cNvPr name="TextBox 5" id="5"/>
          <p:cNvSpPr txBox="true"/>
          <p:nvPr/>
        </p:nvSpPr>
        <p:spPr>
          <a:xfrm rot="0">
            <a:off x="2877243" y="1389929"/>
            <a:ext cx="12908564" cy="1056311"/>
          </a:xfrm>
          <a:prstGeom prst="rect">
            <a:avLst/>
          </a:prstGeom>
        </p:spPr>
        <p:txBody>
          <a:bodyPr anchor="t" rtlCol="false" tIns="0" lIns="0" bIns="0" rIns="0">
            <a:spAutoFit/>
          </a:bodyPr>
          <a:lstStyle/>
          <a:p>
            <a:pPr algn="ctr">
              <a:lnSpc>
                <a:spcPts val="8345"/>
              </a:lnSpc>
            </a:pPr>
            <a:r>
              <a:rPr lang="en-US" sz="7072">
                <a:solidFill>
                  <a:srgbClr val="000000"/>
                </a:solidFill>
                <a:latin typeface="HK Grotesk Bold"/>
              </a:rPr>
              <a:t>Feature Creation </a:t>
            </a:r>
          </a:p>
        </p:txBody>
      </p:sp>
      <p:sp>
        <p:nvSpPr>
          <p:cNvPr name="TextBox 6" id="6"/>
          <p:cNvSpPr txBox="true"/>
          <p:nvPr/>
        </p:nvSpPr>
        <p:spPr>
          <a:xfrm rot="0">
            <a:off x="1413908" y="2978440"/>
            <a:ext cx="15552545" cy="1301304"/>
          </a:xfrm>
          <a:prstGeom prst="rect">
            <a:avLst/>
          </a:prstGeom>
        </p:spPr>
        <p:txBody>
          <a:bodyPr anchor="t" rtlCol="false" tIns="0" lIns="0" bIns="0" rIns="0">
            <a:spAutoFit/>
          </a:bodyPr>
          <a:lstStyle/>
          <a:p>
            <a:pPr algn="ctr">
              <a:lnSpc>
                <a:spcPts val="5245"/>
              </a:lnSpc>
            </a:pPr>
            <a:r>
              <a:rPr lang="en-US" sz="4035">
                <a:solidFill>
                  <a:srgbClr val="1C53A3"/>
                </a:solidFill>
                <a:latin typeface="Assistant"/>
              </a:rPr>
              <a:t>Since we have Height and Weight in our data, we can create a BMI column and a BMI_Category column.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4268828" y="-1243888"/>
            <a:ext cx="10372809" cy="4545176"/>
          </a:xfrm>
          <a:custGeom>
            <a:avLst/>
            <a:gdLst/>
            <a:ahLst/>
            <a:cxnLst/>
            <a:rect r="r" b="b" t="t" l="l"/>
            <a:pathLst>
              <a:path h="4545176" w="10372809">
                <a:moveTo>
                  <a:pt x="0" y="0"/>
                </a:moveTo>
                <a:lnTo>
                  <a:pt x="10372810" y="0"/>
                </a:lnTo>
                <a:lnTo>
                  <a:pt x="10372810" y="4545176"/>
                </a:lnTo>
                <a:lnTo>
                  <a:pt x="0" y="4545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3119918" y="-3557"/>
            <a:ext cx="4802358" cy="11687153"/>
          </a:xfrm>
          <a:custGeom>
            <a:avLst/>
            <a:gdLst/>
            <a:ahLst/>
            <a:cxnLst/>
            <a:rect r="r" b="b" t="t" l="l"/>
            <a:pathLst>
              <a:path h="11687153" w="4802358">
                <a:moveTo>
                  <a:pt x="4802357" y="0"/>
                </a:moveTo>
                <a:lnTo>
                  <a:pt x="0" y="0"/>
                </a:lnTo>
                <a:lnTo>
                  <a:pt x="0" y="11687153"/>
                </a:lnTo>
                <a:lnTo>
                  <a:pt x="4802357" y="11687153"/>
                </a:lnTo>
                <a:lnTo>
                  <a:pt x="48023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6516449">
            <a:off x="17455893" y="4136692"/>
            <a:ext cx="4802358" cy="11687153"/>
          </a:xfrm>
          <a:custGeom>
            <a:avLst/>
            <a:gdLst/>
            <a:ahLst/>
            <a:cxnLst/>
            <a:rect r="r" b="b" t="t" l="l"/>
            <a:pathLst>
              <a:path h="11687153" w="4802358">
                <a:moveTo>
                  <a:pt x="4802357" y="0"/>
                </a:moveTo>
                <a:lnTo>
                  <a:pt x="0" y="0"/>
                </a:lnTo>
                <a:lnTo>
                  <a:pt x="0" y="11687153"/>
                </a:lnTo>
                <a:lnTo>
                  <a:pt x="4802357" y="11687153"/>
                </a:lnTo>
                <a:lnTo>
                  <a:pt x="48023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234015" y="2231643"/>
            <a:ext cx="8637534" cy="4563254"/>
          </a:xfrm>
          <a:custGeom>
            <a:avLst/>
            <a:gdLst/>
            <a:ahLst/>
            <a:cxnLst/>
            <a:rect r="r" b="b" t="t" l="l"/>
            <a:pathLst>
              <a:path h="4563254" w="8637534">
                <a:moveTo>
                  <a:pt x="0" y="0"/>
                </a:moveTo>
                <a:lnTo>
                  <a:pt x="8637534" y="0"/>
                </a:lnTo>
                <a:lnTo>
                  <a:pt x="8637534" y="4563254"/>
                </a:lnTo>
                <a:lnTo>
                  <a:pt x="0" y="4563254"/>
                </a:lnTo>
                <a:lnTo>
                  <a:pt x="0" y="0"/>
                </a:lnTo>
                <a:close/>
              </a:path>
            </a:pathLst>
          </a:custGeom>
          <a:blipFill>
            <a:blip r:embed="rId6"/>
            <a:stretch>
              <a:fillRect l="0" t="-1251" r="0" b="-1251"/>
            </a:stretch>
          </a:blipFill>
        </p:spPr>
      </p:sp>
      <p:sp>
        <p:nvSpPr>
          <p:cNvPr name="Freeform 6" id="6"/>
          <p:cNvSpPr/>
          <p:nvPr/>
        </p:nvSpPr>
        <p:spPr>
          <a:xfrm flipH="false" flipV="false" rot="0">
            <a:off x="213354" y="2231643"/>
            <a:ext cx="8357019" cy="4563254"/>
          </a:xfrm>
          <a:custGeom>
            <a:avLst/>
            <a:gdLst/>
            <a:ahLst/>
            <a:cxnLst/>
            <a:rect r="r" b="b" t="t" l="l"/>
            <a:pathLst>
              <a:path h="4563254" w="8357019">
                <a:moveTo>
                  <a:pt x="0" y="0"/>
                </a:moveTo>
                <a:lnTo>
                  <a:pt x="8357019" y="0"/>
                </a:lnTo>
                <a:lnTo>
                  <a:pt x="8357019" y="4563254"/>
                </a:lnTo>
                <a:lnTo>
                  <a:pt x="0" y="4563254"/>
                </a:lnTo>
                <a:lnTo>
                  <a:pt x="0" y="0"/>
                </a:lnTo>
                <a:close/>
              </a:path>
            </a:pathLst>
          </a:custGeom>
          <a:blipFill>
            <a:blip r:embed="rId7"/>
            <a:stretch>
              <a:fillRect l="0" t="0" r="0" b="0"/>
            </a:stretch>
          </a:blipFill>
        </p:spPr>
      </p:sp>
      <p:sp>
        <p:nvSpPr>
          <p:cNvPr name="TextBox 7" id="7"/>
          <p:cNvSpPr txBox="true"/>
          <p:nvPr/>
        </p:nvSpPr>
        <p:spPr>
          <a:xfrm rot="0">
            <a:off x="3359128" y="505460"/>
            <a:ext cx="10909700" cy="1056005"/>
          </a:xfrm>
          <a:prstGeom prst="rect">
            <a:avLst/>
          </a:prstGeom>
        </p:spPr>
        <p:txBody>
          <a:bodyPr anchor="t" rtlCol="false" tIns="0" lIns="0" bIns="0" rIns="0">
            <a:spAutoFit/>
          </a:bodyPr>
          <a:lstStyle/>
          <a:p>
            <a:pPr algn="ctr">
              <a:lnSpc>
                <a:spcPts val="8260"/>
              </a:lnSpc>
            </a:pPr>
            <a:r>
              <a:rPr lang="en-US" sz="7000">
                <a:solidFill>
                  <a:srgbClr val="FFFFFF"/>
                </a:solidFill>
                <a:latin typeface="HK Grotesk Bold"/>
              </a:rPr>
              <a:t>Data Visualization</a:t>
            </a:r>
          </a:p>
        </p:txBody>
      </p:sp>
      <p:sp>
        <p:nvSpPr>
          <p:cNvPr name="TextBox 8" id="8"/>
          <p:cNvSpPr txBox="true"/>
          <p:nvPr/>
        </p:nvSpPr>
        <p:spPr>
          <a:xfrm rot="0">
            <a:off x="847177" y="7009134"/>
            <a:ext cx="6956668" cy="1180465"/>
          </a:xfrm>
          <a:prstGeom prst="rect">
            <a:avLst/>
          </a:prstGeom>
        </p:spPr>
        <p:txBody>
          <a:bodyPr anchor="t" rtlCol="false" tIns="0" lIns="0" bIns="0" rIns="0">
            <a:spAutoFit/>
          </a:bodyPr>
          <a:lstStyle/>
          <a:p>
            <a:pPr algn="ctr">
              <a:lnSpc>
                <a:spcPts val="4759"/>
              </a:lnSpc>
            </a:pPr>
            <a:r>
              <a:rPr lang="en-US" sz="3399">
                <a:solidFill>
                  <a:srgbClr val="FFFFFF"/>
                </a:solidFill>
                <a:latin typeface="Assistant"/>
              </a:rPr>
              <a:t>This histogram shows the distribution of Drinkers w.r.t Age in the dataset</a:t>
            </a:r>
          </a:p>
        </p:txBody>
      </p:sp>
      <p:sp>
        <p:nvSpPr>
          <p:cNvPr name="TextBox 9" id="9"/>
          <p:cNvSpPr txBox="true"/>
          <p:nvPr/>
        </p:nvSpPr>
        <p:spPr>
          <a:xfrm rot="0">
            <a:off x="10302632" y="7009134"/>
            <a:ext cx="7278139" cy="1180465"/>
          </a:xfrm>
          <a:prstGeom prst="rect">
            <a:avLst/>
          </a:prstGeom>
        </p:spPr>
        <p:txBody>
          <a:bodyPr anchor="t" rtlCol="false" tIns="0" lIns="0" bIns="0" rIns="0">
            <a:spAutoFit/>
          </a:bodyPr>
          <a:lstStyle/>
          <a:p>
            <a:pPr algn="ctr">
              <a:lnSpc>
                <a:spcPts val="4759"/>
              </a:lnSpc>
            </a:pPr>
            <a:r>
              <a:rPr lang="en-US" sz="3399">
                <a:solidFill>
                  <a:srgbClr val="FFFFFF"/>
                </a:solidFill>
                <a:latin typeface="Assistant"/>
              </a:rPr>
              <a:t>This histogram shows the distribution of Drinkers w.r.t Weight in the dataset</a:t>
            </a:r>
          </a:p>
        </p:txBody>
      </p:sp>
      <p:sp>
        <p:nvSpPr>
          <p:cNvPr name="TextBox 10" id="10"/>
          <p:cNvSpPr txBox="true"/>
          <p:nvPr/>
        </p:nvSpPr>
        <p:spPr>
          <a:xfrm rot="0">
            <a:off x="2503860" y="8634730"/>
            <a:ext cx="11764969" cy="1180465"/>
          </a:xfrm>
          <a:prstGeom prst="rect">
            <a:avLst/>
          </a:prstGeom>
        </p:spPr>
        <p:txBody>
          <a:bodyPr anchor="t" rtlCol="false" tIns="0" lIns="0" bIns="0" rIns="0">
            <a:spAutoFit/>
          </a:bodyPr>
          <a:lstStyle/>
          <a:p>
            <a:pPr algn="ctr">
              <a:lnSpc>
                <a:spcPts val="4759"/>
              </a:lnSpc>
            </a:pPr>
            <a:r>
              <a:rPr lang="en-US" sz="3399">
                <a:solidFill>
                  <a:srgbClr val="FFFFFF"/>
                </a:solidFill>
                <a:latin typeface="Assistant"/>
              </a:rPr>
              <a:t>This step is helpful to increase familiarity with the data that we are working 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4268828" y="-1243888"/>
            <a:ext cx="10372809" cy="4545176"/>
          </a:xfrm>
          <a:custGeom>
            <a:avLst/>
            <a:gdLst/>
            <a:ahLst/>
            <a:cxnLst/>
            <a:rect r="r" b="b" t="t" l="l"/>
            <a:pathLst>
              <a:path h="4545176" w="10372809">
                <a:moveTo>
                  <a:pt x="0" y="0"/>
                </a:moveTo>
                <a:lnTo>
                  <a:pt x="10372810" y="0"/>
                </a:lnTo>
                <a:lnTo>
                  <a:pt x="10372810" y="4545176"/>
                </a:lnTo>
                <a:lnTo>
                  <a:pt x="0" y="4545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3119918" y="-3557"/>
            <a:ext cx="4802358" cy="11687153"/>
          </a:xfrm>
          <a:custGeom>
            <a:avLst/>
            <a:gdLst/>
            <a:ahLst/>
            <a:cxnLst/>
            <a:rect r="r" b="b" t="t" l="l"/>
            <a:pathLst>
              <a:path h="11687153" w="4802358">
                <a:moveTo>
                  <a:pt x="4802357" y="0"/>
                </a:moveTo>
                <a:lnTo>
                  <a:pt x="0" y="0"/>
                </a:lnTo>
                <a:lnTo>
                  <a:pt x="0" y="11687153"/>
                </a:lnTo>
                <a:lnTo>
                  <a:pt x="4802357" y="11687153"/>
                </a:lnTo>
                <a:lnTo>
                  <a:pt x="48023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6516449">
            <a:off x="17455893" y="4136692"/>
            <a:ext cx="4802358" cy="11687153"/>
          </a:xfrm>
          <a:custGeom>
            <a:avLst/>
            <a:gdLst/>
            <a:ahLst/>
            <a:cxnLst/>
            <a:rect r="r" b="b" t="t" l="l"/>
            <a:pathLst>
              <a:path h="11687153" w="4802358">
                <a:moveTo>
                  <a:pt x="4802357" y="0"/>
                </a:moveTo>
                <a:lnTo>
                  <a:pt x="0" y="0"/>
                </a:lnTo>
                <a:lnTo>
                  <a:pt x="0" y="11687153"/>
                </a:lnTo>
                <a:lnTo>
                  <a:pt x="4802357" y="11687153"/>
                </a:lnTo>
                <a:lnTo>
                  <a:pt x="48023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9452" y="2782726"/>
            <a:ext cx="9144000" cy="4557075"/>
          </a:xfrm>
          <a:custGeom>
            <a:avLst/>
            <a:gdLst/>
            <a:ahLst/>
            <a:cxnLst/>
            <a:rect r="r" b="b" t="t" l="l"/>
            <a:pathLst>
              <a:path h="4557075" w="9144000">
                <a:moveTo>
                  <a:pt x="0" y="0"/>
                </a:moveTo>
                <a:lnTo>
                  <a:pt x="9144000" y="0"/>
                </a:lnTo>
                <a:lnTo>
                  <a:pt x="9144000" y="4557075"/>
                </a:lnTo>
                <a:lnTo>
                  <a:pt x="0" y="4557075"/>
                </a:lnTo>
                <a:lnTo>
                  <a:pt x="0" y="0"/>
                </a:lnTo>
                <a:close/>
              </a:path>
            </a:pathLst>
          </a:custGeom>
          <a:blipFill>
            <a:blip r:embed="rId6"/>
            <a:stretch>
              <a:fillRect l="0" t="0" r="0" b="0"/>
            </a:stretch>
          </a:blipFill>
        </p:spPr>
      </p:sp>
      <p:sp>
        <p:nvSpPr>
          <p:cNvPr name="Freeform 6" id="6"/>
          <p:cNvSpPr/>
          <p:nvPr/>
        </p:nvSpPr>
        <p:spPr>
          <a:xfrm flipH="false" flipV="false" rot="0">
            <a:off x="9399652" y="2782726"/>
            <a:ext cx="8677834" cy="4557075"/>
          </a:xfrm>
          <a:custGeom>
            <a:avLst/>
            <a:gdLst/>
            <a:ahLst/>
            <a:cxnLst/>
            <a:rect r="r" b="b" t="t" l="l"/>
            <a:pathLst>
              <a:path h="4557075" w="8677834">
                <a:moveTo>
                  <a:pt x="0" y="0"/>
                </a:moveTo>
                <a:lnTo>
                  <a:pt x="8677835" y="0"/>
                </a:lnTo>
                <a:lnTo>
                  <a:pt x="8677835" y="4557075"/>
                </a:lnTo>
                <a:lnTo>
                  <a:pt x="0" y="4557075"/>
                </a:lnTo>
                <a:lnTo>
                  <a:pt x="0" y="0"/>
                </a:lnTo>
                <a:close/>
              </a:path>
            </a:pathLst>
          </a:custGeom>
          <a:blipFill>
            <a:blip r:embed="rId7"/>
            <a:stretch>
              <a:fillRect l="0" t="0" r="0" b="0"/>
            </a:stretch>
          </a:blipFill>
        </p:spPr>
      </p:sp>
      <p:sp>
        <p:nvSpPr>
          <p:cNvPr name="TextBox 7" id="7"/>
          <p:cNvSpPr txBox="true"/>
          <p:nvPr/>
        </p:nvSpPr>
        <p:spPr>
          <a:xfrm rot="0">
            <a:off x="3359128" y="505460"/>
            <a:ext cx="10909700" cy="1056005"/>
          </a:xfrm>
          <a:prstGeom prst="rect">
            <a:avLst/>
          </a:prstGeom>
        </p:spPr>
        <p:txBody>
          <a:bodyPr anchor="t" rtlCol="false" tIns="0" lIns="0" bIns="0" rIns="0">
            <a:spAutoFit/>
          </a:bodyPr>
          <a:lstStyle/>
          <a:p>
            <a:pPr algn="ctr">
              <a:lnSpc>
                <a:spcPts val="8260"/>
              </a:lnSpc>
            </a:pPr>
            <a:r>
              <a:rPr lang="en-US" sz="7000">
                <a:solidFill>
                  <a:srgbClr val="FFFFFF"/>
                </a:solidFill>
                <a:latin typeface="HK Grotesk Bold"/>
              </a:rPr>
              <a:t>Data Visualization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522957" y="-4638143"/>
            <a:ext cx="9150155" cy="8185229"/>
          </a:xfrm>
          <a:custGeom>
            <a:avLst/>
            <a:gdLst/>
            <a:ahLst/>
            <a:cxnLst/>
            <a:rect r="r" b="b" t="t" l="l"/>
            <a:pathLst>
              <a:path h="8185229" w="9150155">
                <a:moveTo>
                  <a:pt x="0" y="0"/>
                </a:moveTo>
                <a:lnTo>
                  <a:pt x="9150155" y="0"/>
                </a:lnTo>
                <a:lnTo>
                  <a:pt x="9150155" y="8185229"/>
                </a:lnTo>
                <a:lnTo>
                  <a:pt x="0" y="81852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43395" y="7132203"/>
            <a:ext cx="10585977" cy="8815232"/>
          </a:xfrm>
          <a:custGeom>
            <a:avLst/>
            <a:gdLst/>
            <a:ahLst/>
            <a:cxnLst/>
            <a:rect r="r" b="b" t="t" l="l"/>
            <a:pathLst>
              <a:path h="8815232" w="10585977">
                <a:moveTo>
                  <a:pt x="0" y="0"/>
                </a:moveTo>
                <a:lnTo>
                  <a:pt x="10585976" y="0"/>
                </a:lnTo>
                <a:lnTo>
                  <a:pt x="10585976" y="8815231"/>
                </a:lnTo>
                <a:lnTo>
                  <a:pt x="0" y="8815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87597" y="451522"/>
            <a:ext cx="9235582" cy="1154356"/>
          </a:xfrm>
          <a:prstGeom prst="rect">
            <a:avLst/>
          </a:prstGeom>
        </p:spPr>
        <p:txBody>
          <a:bodyPr anchor="t" rtlCol="false" tIns="0" lIns="0" bIns="0" rIns="0">
            <a:spAutoFit/>
          </a:bodyPr>
          <a:lstStyle/>
          <a:p>
            <a:pPr>
              <a:lnSpc>
                <a:spcPts val="9018"/>
              </a:lnSpc>
            </a:pPr>
            <a:r>
              <a:rPr lang="en-US" sz="7642">
                <a:solidFill>
                  <a:srgbClr val="1C53A3"/>
                </a:solidFill>
                <a:latin typeface="HK Grotesk Bold"/>
              </a:rPr>
              <a:t>Models</a:t>
            </a:r>
          </a:p>
        </p:txBody>
      </p:sp>
      <p:sp>
        <p:nvSpPr>
          <p:cNvPr name="TextBox 5" id="5"/>
          <p:cNvSpPr txBox="true"/>
          <p:nvPr/>
        </p:nvSpPr>
        <p:spPr>
          <a:xfrm rot="0">
            <a:off x="787597" y="1529678"/>
            <a:ext cx="15264462" cy="5913120"/>
          </a:xfrm>
          <a:prstGeom prst="rect">
            <a:avLst/>
          </a:prstGeom>
        </p:spPr>
        <p:txBody>
          <a:bodyPr anchor="t" rtlCol="false" tIns="0" lIns="0" bIns="0" rIns="0">
            <a:spAutoFit/>
          </a:bodyPr>
          <a:lstStyle/>
          <a:p>
            <a:pPr>
              <a:lnSpc>
                <a:spcPts val="5880"/>
              </a:lnSpc>
            </a:pPr>
            <a:r>
              <a:rPr lang="en-US" sz="4200" spc="-42">
                <a:solidFill>
                  <a:srgbClr val="1C53A3"/>
                </a:solidFill>
                <a:latin typeface="Assistant"/>
              </a:rPr>
              <a:t>There are number of models for classification problems but taking reference from research papers we have read, here we will use 3 models and compare their performance metrics to find out the best suited model for our data. We used these models:</a:t>
            </a:r>
          </a:p>
          <a:p>
            <a:pPr>
              <a:lnSpc>
                <a:spcPts val="5880"/>
              </a:lnSpc>
            </a:pPr>
            <a:r>
              <a:rPr lang="en-US" sz="4200" spc="-42">
                <a:solidFill>
                  <a:srgbClr val="1C53A3"/>
                </a:solidFill>
                <a:latin typeface="Assistant"/>
              </a:rPr>
              <a:t>•Random Forest</a:t>
            </a:r>
          </a:p>
          <a:p>
            <a:pPr>
              <a:lnSpc>
                <a:spcPts val="5880"/>
              </a:lnSpc>
            </a:pPr>
            <a:r>
              <a:rPr lang="en-US" sz="4200" spc="-42">
                <a:solidFill>
                  <a:srgbClr val="1C53A3"/>
                </a:solidFill>
                <a:latin typeface="Assistant"/>
              </a:rPr>
              <a:t>•Logistic Regression</a:t>
            </a:r>
          </a:p>
          <a:p>
            <a:pPr>
              <a:lnSpc>
                <a:spcPts val="5880"/>
              </a:lnSpc>
            </a:pPr>
            <a:r>
              <a:rPr lang="en-US" sz="4200" spc="-42">
                <a:solidFill>
                  <a:srgbClr val="1C53A3"/>
                </a:solidFill>
                <a:latin typeface="Assistant"/>
              </a:rPr>
              <a:t>•Decision Tree</a:t>
            </a:r>
          </a:p>
          <a:p>
            <a:pPr>
              <a:lnSpc>
                <a:spcPts val="5880"/>
              </a:lnSpc>
              <a:spcBef>
                <a:spcPct val="0"/>
              </a:spcBef>
            </a:pPr>
          </a:p>
        </p:txBody>
      </p:sp>
      <p:sp>
        <p:nvSpPr>
          <p:cNvPr name="TextBox 6" id="6"/>
          <p:cNvSpPr txBox="true"/>
          <p:nvPr/>
        </p:nvSpPr>
        <p:spPr>
          <a:xfrm rot="0">
            <a:off x="787597" y="6789038"/>
            <a:ext cx="15264462" cy="4427220"/>
          </a:xfrm>
          <a:prstGeom prst="rect">
            <a:avLst/>
          </a:prstGeom>
        </p:spPr>
        <p:txBody>
          <a:bodyPr anchor="t" rtlCol="false" tIns="0" lIns="0" bIns="0" rIns="0">
            <a:spAutoFit/>
          </a:bodyPr>
          <a:lstStyle/>
          <a:p>
            <a:pPr>
              <a:lnSpc>
                <a:spcPts val="5880"/>
              </a:lnSpc>
            </a:pPr>
            <a:r>
              <a:rPr lang="en-US" sz="4200" spc="-42">
                <a:solidFill>
                  <a:srgbClr val="1C53A3"/>
                </a:solidFill>
                <a:latin typeface="Assistant"/>
              </a:rPr>
              <a:t>Performance metrics that were used :  accuracy, confusion matrix , RoC Curve, AUC.</a:t>
            </a:r>
          </a:p>
          <a:p>
            <a:pPr>
              <a:lnSpc>
                <a:spcPts val="5880"/>
              </a:lnSpc>
            </a:pPr>
            <a:r>
              <a:rPr lang="en-US" sz="4200" spc="-42">
                <a:solidFill>
                  <a:srgbClr val="1C53A3"/>
                </a:solidFill>
                <a:latin typeface="Assistant"/>
              </a:rPr>
              <a:t>Sklearn python library is used for models, data normalization and splitting of dataset into train and test(80-20 Split).</a:t>
            </a:r>
          </a:p>
          <a:p>
            <a:pPr>
              <a:lnSpc>
                <a:spcPts val="5880"/>
              </a:lnSpc>
            </a:pPr>
          </a:p>
          <a:p>
            <a:pPr>
              <a:lnSpc>
                <a:spcPts val="588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10396105">
            <a:off x="14216131" y="-9811999"/>
            <a:ext cx="9461780" cy="11487813"/>
          </a:xfrm>
          <a:custGeom>
            <a:avLst/>
            <a:gdLst/>
            <a:ahLst/>
            <a:cxnLst/>
            <a:rect r="r" b="b" t="t" l="l"/>
            <a:pathLst>
              <a:path h="11487813" w="9461780">
                <a:moveTo>
                  <a:pt x="0" y="0"/>
                </a:moveTo>
                <a:lnTo>
                  <a:pt x="9461780" y="0"/>
                </a:lnTo>
                <a:lnTo>
                  <a:pt x="9461780" y="11487813"/>
                </a:lnTo>
                <a:lnTo>
                  <a:pt x="0" y="1148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0808" y="3166373"/>
            <a:ext cx="7408720" cy="5876246"/>
          </a:xfrm>
          <a:custGeom>
            <a:avLst/>
            <a:gdLst/>
            <a:ahLst/>
            <a:cxnLst/>
            <a:rect r="r" b="b" t="t" l="l"/>
            <a:pathLst>
              <a:path h="5876246" w="7408720">
                <a:moveTo>
                  <a:pt x="0" y="0"/>
                </a:moveTo>
                <a:lnTo>
                  <a:pt x="7408719" y="0"/>
                </a:lnTo>
                <a:lnTo>
                  <a:pt x="7408719" y="5876245"/>
                </a:lnTo>
                <a:lnTo>
                  <a:pt x="0" y="5876245"/>
                </a:lnTo>
                <a:lnTo>
                  <a:pt x="0" y="0"/>
                </a:lnTo>
                <a:close/>
              </a:path>
            </a:pathLst>
          </a:custGeom>
          <a:blipFill>
            <a:blip r:embed="rId4"/>
            <a:stretch>
              <a:fillRect l="0" t="0" r="0" b="0"/>
            </a:stretch>
          </a:blipFill>
        </p:spPr>
      </p:sp>
      <p:sp>
        <p:nvSpPr>
          <p:cNvPr name="Freeform 4" id="4"/>
          <p:cNvSpPr/>
          <p:nvPr/>
        </p:nvSpPr>
        <p:spPr>
          <a:xfrm flipH="false" flipV="false" rot="0">
            <a:off x="10289365" y="3166373"/>
            <a:ext cx="7246233" cy="5825403"/>
          </a:xfrm>
          <a:custGeom>
            <a:avLst/>
            <a:gdLst/>
            <a:ahLst/>
            <a:cxnLst/>
            <a:rect r="r" b="b" t="t" l="l"/>
            <a:pathLst>
              <a:path h="5825403" w="7246233">
                <a:moveTo>
                  <a:pt x="0" y="0"/>
                </a:moveTo>
                <a:lnTo>
                  <a:pt x="7246234" y="0"/>
                </a:lnTo>
                <a:lnTo>
                  <a:pt x="7246234" y="5825403"/>
                </a:lnTo>
                <a:lnTo>
                  <a:pt x="0" y="5825403"/>
                </a:lnTo>
                <a:lnTo>
                  <a:pt x="0" y="0"/>
                </a:lnTo>
                <a:close/>
              </a:path>
            </a:pathLst>
          </a:custGeom>
          <a:blipFill>
            <a:blip r:embed="rId5"/>
            <a:stretch>
              <a:fillRect l="0" t="0" r="0" b="0"/>
            </a:stretch>
          </a:blipFill>
        </p:spPr>
      </p:sp>
      <p:sp>
        <p:nvSpPr>
          <p:cNvPr name="TextBox 5" id="5"/>
          <p:cNvSpPr txBox="true"/>
          <p:nvPr/>
        </p:nvSpPr>
        <p:spPr>
          <a:xfrm rot="0">
            <a:off x="5909062" y="451571"/>
            <a:ext cx="6469877" cy="1154356"/>
          </a:xfrm>
          <a:prstGeom prst="rect">
            <a:avLst/>
          </a:prstGeom>
        </p:spPr>
        <p:txBody>
          <a:bodyPr anchor="t" rtlCol="false" tIns="0" lIns="0" bIns="0" rIns="0">
            <a:spAutoFit/>
          </a:bodyPr>
          <a:lstStyle/>
          <a:p>
            <a:pPr>
              <a:lnSpc>
                <a:spcPts val="9018"/>
              </a:lnSpc>
            </a:pPr>
            <a:r>
              <a:rPr lang="en-US" sz="7642">
                <a:solidFill>
                  <a:srgbClr val="FFFFFF"/>
                </a:solidFill>
                <a:latin typeface="HK Grotesk Bold"/>
              </a:rPr>
              <a:t>Decision Tree</a:t>
            </a:r>
          </a:p>
        </p:txBody>
      </p:sp>
      <p:sp>
        <p:nvSpPr>
          <p:cNvPr name="TextBox 6" id="6"/>
          <p:cNvSpPr txBox="true"/>
          <p:nvPr/>
        </p:nvSpPr>
        <p:spPr>
          <a:xfrm rot="0">
            <a:off x="356942" y="1796427"/>
            <a:ext cx="16641411" cy="712470"/>
          </a:xfrm>
          <a:prstGeom prst="rect">
            <a:avLst/>
          </a:prstGeom>
        </p:spPr>
        <p:txBody>
          <a:bodyPr anchor="t" rtlCol="false" tIns="0" lIns="0" bIns="0" rIns="0">
            <a:spAutoFit/>
          </a:bodyPr>
          <a:lstStyle/>
          <a:p>
            <a:pPr>
              <a:lnSpc>
                <a:spcPts val="5880"/>
              </a:lnSpc>
              <a:spcBef>
                <a:spcPct val="0"/>
              </a:spcBef>
            </a:pPr>
            <a:r>
              <a:rPr lang="en-US" sz="4200" spc="-42">
                <a:solidFill>
                  <a:srgbClr val="FFFFFF"/>
                </a:solidFill>
                <a:latin typeface="Assistant"/>
              </a:rPr>
              <a:t>Decision Tree  CLF achieved an accuracy of  63.84% for drinkers classification.</a:t>
            </a:r>
          </a:p>
        </p:txBody>
      </p:sp>
      <p:sp>
        <p:nvSpPr>
          <p:cNvPr name="TextBox 7" id="7"/>
          <p:cNvSpPr txBox="true"/>
          <p:nvPr/>
        </p:nvSpPr>
        <p:spPr>
          <a:xfrm rot="0">
            <a:off x="2864066" y="9233118"/>
            <a:ext cx="5125108" cy="712470"/>
          </a:xfrm>
          <a:prstGeom prst="rect">
            <a:avLst/>
          </a:prstGeom>
        </p:spPr>
        <p:txBody>
          <a:bodyPr anchor="t" rtlCol="false" tIns="0" lIns="0" bIns="0" rIns="0">
            <a:spAutoFit/>
          </a:bodyPr>
          <a:lstStyle/>
          <a:p>
            <a:pPr>
              <a:lnSpc>
                <a:spcPts val="5880"/>
              </a:lnSpc>
              <a:spcBef>
                <a:spcPct val="0"/>
              </a:spcBef>
            </a:pPr>
            <a:r>
              <a:rPr lang="en-US" sz="4200" spc="-42">
                <a:solidFill>
                  <a:srgbClr val="FFFFFF"/>
                </a:solidFill>
                <a:latin typeface="Assistant"/>
              </a:rPr>
              <a:t> ROC Curve</a:t>
            </a:r>
          </a:p>
        </p:txBody>
      </p:sp>
      <p:sp>
        <p:nvSpPr>
          <p:cNvPr name="TextBox 8" id="8"/>
          <p:cNvSpPr txBox="true"/>
          <p:nvPr/>
        </p:nvSpPr>
        <p:spPr>
          <a:xfrm rot="0">
            <a:off x="12410491" y="9233118"/>
            <a:ext cx="5125108" cy="712470"/>
          </a:xfrm>
          <a:prstGeom prst="rect">
            <a:avLst/>
          </a:prstGeom>
        </p:spPr>
        <p:txBody>
          <a:bodyPr anchor="t" rtlCol="false" tIns="0" lIns="0" bIns="0" rIns="0">
            <a:spAutoFit/>
          </a:bodyPr>
          <a:lstStyle/>
          <a:p>
            <a:pPr>
              <a:lnSpc>
                <a:spcPts val="5880"/>
              </a:lnSpc>
              <a:spcBef>
                <a:spcPct val="0"/>
              </a:spcBef>
            </a:pPr>
            <a:r>
              <a:rPr lang="en-US" sz="4200" spc="-42">
                <a:solidFill>
                  <a:srgbClr val="FFFFFF"/>
                </a:solidFill>
                <a:latin typeface="Assistant"/>
              </a:rPr>
              <a:t>Confusion Matrix</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1027" y="6972546"/>
            <a:ext cx="8552141" cy="4571508"/>
          </a:xfrm>
          <a:custGeom>
            <a:avLst/>
            <a:gdLst/>
            <a:ahLst/>
            <a:cxnLst/>
            <a:rect r="r" b="b" t="t" l="l"/>
            <a:pathLst>
              <a:path h="4571508" w="8552141">
                <a:moveTo>
                  <a:pt x="0" y="0"/>
                </a:moveTo>
                <a:lnTo>
                  <a:pt x="8552141" y="0"/>
                </a:lnTo>
                <a:lnTo>
                  <a:pt x="8552141" y="4571508"/>
                </a:lnTo>
                <a:lnTo>
                  <a:pt x="0" y="4571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87291">
            <a:off x="-5011481" y="-2193002"/>
            <a:ext cx="9213902" cy="5377568"/>
          </a:xfrm>
          <a:custGeom>
            <a:avLst/>
            <a:gdLst/>
            <a:ahLst/>
            <a:cxnLst/>
            <a:rect r="r" b="b" t="t" l="l"/>
            <a:pathLst>
              <a:path h="5377568" w="9213902">
                <a:moveTo>
                  <a:pt x="0" y="0"/>
                </a:moveTo>
                <a:lnTo>
                  <a:pt x="9213902" y="0"/>
                </a:lnTo>
                <a:lnTo>
                  <a:pt x="9213902" y="5377568"/>
                </a:lnTo>
                <a:lnTo>
                  <a:pt x="0" y="5377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1489138">
            <a:off x="16431704" y="-1404815"/>
            <a:ext cx="12048121" cy="14627962"/>
          </a:xfrm>
          <a:custGeom>
            <a:avLst/>
            <a:gdLst/>
            <a:ahLst/>
            <a:cxnLst/>
            <a:rect r="r" b="b" t="t" l="l"/>
            <a:pathLst>
              <a:path h="14627962" w="12048121">
                <a:moveTo>
                  <a:pt x="12048122" y="0"/>
                </a:moveTo>
                <a:lnTo>
                  <a:pt x="0" y="0"/>
                </a:lnTo>
                <a:lnTo>
                  <a:pt x="0" y="14627961"/>
                </a:lnTo>
                <a:lnTo>
                  <a:pt x="12048122" y="14627961"/>
                </a:lnTo>
                <a:lnTo>
                  <a:pt x="120481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59476" y="3824471"/>
            <a:ext cx="7408720" cy="5876246"/>
          </a:xfrm>
          <a:custGeom>
            <a:avLst/>
            <a:gdLst/>
            <a:ahLst/>
            <a:cxnLst/>
            <a:rect r="r" b="b" t="t" l="l"/>
            <a:pathLst>
              <a:path h="5876246" w="7408720">
                <a:moveTo>
                  <a:pt x="0" y="0"/>
                </a:moveTo>
                <a:lnTo>
                  <a:pt x="7408720" y="0"/>
                </a:lnTo>
                <a:lnTo>
                  <a:pt x="7408720" y="5876246"/>
                </a:lnTo>
                <a:lnTo>
                  <a:pt x="0" y="5876246"/>
                </a:lnTo>
                <a:lnTo>
                  <a:pt x="0" y="0"/>
                </a:lnTo>
                <a:close/>
              </a:path>
            </a:pathLst>
          </a:custGeom>
          <a:blipFill>
            <a:blip r:embed="rId8"/>
            <a:stretch>
              <a:fillRect l="0" t="0" r="0" b="0"/>
            </a:stretch>
          </a:blipFill>
        </p:spPr>
      </p:sp>
      <p:sp>
        <p:nvSpPr>
          <p:cNvPr name="Freeform 6" id="6"/>
          <p:cNvSpPr/>
          <p:nvPr/>
        </p:nvSpPr>
        <p:spPr>
          <a:xfrm flipH="false" flipV="false" rot="0">
            <a:off x="10764130" y="4059844"/>
            <a:ext cx="7246233" cy="5825403"/>
          </a:xfrm>
          <a:custGeom>
            <a:avLst/>
            <a:gdLst/>
            <a:ahLst/>
            <a:cxnLst/>
            <a:rect r="r" b="b" t="t" l="l"/>
            <a:pathLst>
              <a:path h="5825403" w="7246233">
                <a:moveTo>
                  <a:pt x="0" y="0"/>
                </a:moveTo>
                <a:lnTo>
                  <a:pt x="7246233" y="0"/>
                </a:lnTo>
                <a:lnTo>
                  <a:pt x="7246233" y="5825404"/>
                </a:lnTo>
                <a:lnTo>
                  <a:pt x="0" y="5825404"/>
                </a:lnTo>
                <a:lnTo>
                  <a:pt x="0" y="0"/>
                </a:lnTo>
                <a:close/>
              </a:path>
            </a:pathLst>
          </a:custGeom>
          <a:blipFill>
            <a:blip r:embed="rId9"/>
            <a:stretch>
              <a:fillRect l="0" t="0" r="0" b="0"/>
            </a:stretch>
          </a:blipFill>
        </p:spPr>
      </p:sp>
      <p:sp>
        <p:nvSpPr>
          <p:cNvPr name="TextBox 7" id="7"/>
          <p:cNvSpPr txBox="true"/>
          <p:nvPr/>
        </p:nvSpPr>
        <p:spPr>
          <a:xfrm rot="0">
            <a:off x="5165851" y="505307"/>
            <a:ext cx="8030218" cy="1056311"/>
          </a:xfrm>
          <a:prstGeom prst="rect">
            <a:avLst/>
          </a:prstGeom>
        </p:spPr>
        <p:txBody>
          <a:bodyPr anchor="t" rtlCol="false" tIns="0" lIns="0" bIns="0" rIns="0">
            <a:spAutoFit/>
          </a:bodyPr>
          <a:lstStyle/>
          <a:p>
            <a:pPr>
              <a:lnSpc>
                <a:spcPts val="8345"/>
              </a:lnSpc>
            </a:pPr>
            <a:r>
              <a:rPr lang="en-US" sz="7072">
                <a:solidFill>
                  <a:srgbClr val="1C53A3"/>
                </a:solidFill>
                <a:latin typeface="HK Grotesk Bold"/>
              </a:rPr>
              <a:t>Logistic Regression</a:t>
            </a:r>
          </a:p>
        </p:txBody>
      </p:sp>
      <p:sp>
        <p:nvSpPr>
          <p:cNvPr name="TextBox 8" id="8"/>
          <p:cNvSpPr txBox="true"/>
          <p:nvPr/>
        </p:nvSpPr>
        <p:spPr>
          <a:xfrm rot="0">
            <a:off x="860255" y="2044921"/>
            <a:ext cx="16641411" cy="1455420"/>
          </a:xfrm>
          <a:prstGeom prst="rect">
            <a:avLst/>
          </a:prstGeom>
        </p:spPr>
        <p:txBody>
          <a:bodyPr anchor="t" rtlCol="false" tIns="0" lIns="0" bIns="0" rIns="0">
            <a:spAutoFit/>
          </a:bodyPr>
          <a:lstStyle/>
          <a:p>
            <a:pPr>
              <a:lnSpc>
                <a:spcPts val="5880"/>
              </a:lnSpc>
              <a:spcBef>
                <a:spcPct val="0"/>
              </a:spcBef>
            </a:pPr>
            <a:r>
              <a:rPr lang="en-US" sz="4200" spc="-42">
                <a:solidFill>
                  <a:srgbClr val="1C53A3"/>
                </a:solidFill>
                <a:latin typeface="Assistant"/>
              </a:rPr>
              <a:t>Logistic Regression CLF achieved an accuracy of  72.36% for drinkers classification.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10396105">
            <a:off x="15283363" y="-2961716"/>
            <a:ext cx="6009273" cy="7296027"/>
          </a:xfrm>
          <a:custGeom>
            <a:avLst/>
            <a:gdLst/>
            <a:ahLst/>
            <a:cxnLst/>
            <a:rect r="r" b="b" t="t" l="l"/>
            <a:pathLst>
              <a:path h="7296027" w="6009273">
                <a:moveTo>
                  <a:pt x="0" y="0"/>
                </a:moveTo>
                <a:lnTo>
                  <a:pt x="6009274" y="0"/>
                </a:lnTo>
                <a:lnTo>
                  <a:pt x="6009274" y="7296028"/>
                </a:lnTo>
                <a:lnTo>
                  <a:pt x="0" y="7296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0149" y="3837930"/>
            <a:ext cx="7408720" cy="5876246"/>
          </a:xfrm>
          <a:custGeom>
            <a:avLst/>
            <a:gdLst/>
            <a:ahLst/>
            <a:cxnLst/>
            <a:rect r="r" b="b" t="t" l="l"/>
            <a:pathLst>
              <a:path h="5876246" w="7408720">
                <a:moveTo>
                  <a:pt x="0" y="0"/>
                </a:moveTo>
                <a:lnTo>
                  <a:pt x="7408719" y="0"/>
                </a:lnTo>
                <a:lnTo>
                  <a:pt x="7408719" y="5876245"/>
                </a:lnTo>
                <a:lnTo>
                  <a:pt x="0" y="5876245"/>
                </a:lnTo>
                <a:lnTo>
                  <a:pt x="0" y="0"/>
                </a:lnTo>
                <a:close/>
              </a:path>
            </a:pathLst>
          </a:custGeom>
          <a:blipFill>
            <a:blip r:embed="rId4"/>
            <a:stretch>
              <a:fillRect l="0" t="0" r="0" b="0"/>
            </a:stretch>
          </a:blipFill>
        </p:spPr>
      </p:sp>
      <p:sp>
        <p:nvSpPr>
          <p:cNvPr name="Freeform 4" id="4"/>
          <p:cNvSpPr/>
          <p:nvPr/>
        </p:nvSpPr>
        <p:spPr>
          <a:xfrm flipH="false" flipV="false" rot="0">
            <a:off x="10462296" y="3888772"/>
            <a:ext cx="7246233" cy="5825403"/>
          </a:xfrm>
          <a:custGeom>
            <a:avLst/>
            <a:gdLst/>
            <a:ahLst/>
            <a:cxnLst/>
            <a:rect r="r" b="b" t="t" l="l"/>
            <a:pathLst>
              <a:path h="5825403" w="7246233">
                <a:moveTo>
                  <a:pt x="0" y="0"/>
                </a:moveTo>
                <a:lnTo>
                  <a:pt x="7246233" y="0"/>
                </a:lnTo>
                <a:lnTo>
                  <a:pt x="7246233" y="5825403"/>
                </a:lnTo>
                <a:lnTo>
                  <a:pt x="0" y="5825403"/>
                </a:lnTo>
                <a:lnTo>
                  <a:pt x="0" y="0"/>
                </a:lnTo>
                <a:close/>
              </a:path>
            </a:pathLst>
          </a:custGeom>
          <a:blipFill>
            <a:blip r:embed="rId5"/>
            <a:stretch>
              <a:fillRect l="0" t="0" r="0" b="0"/>
            </a:stretch>
          </a:blipFill>
        </p:spPr>
      </p:sp>
      <p:sp>
        <p:nvSpPr>
          <p:cNvPr name="TextBox 5" id="5"/>
          <p:cNvSpPr txBox="true"/>
          <p:nvPr/>
        </p:nvSpPr>
        <p:spPr>
          <a:xfrm rot="0">
            <a:off x="5599939" y="451522"/>
            <a:ext cx="7088121" cy="1154356"/>
          </a:xfrm>
          <a:prstGeom prst="rect">
            <a:avLst/>
          </a:prstGeom>
        </p:spPr>
        <p:txBody>
          <a:bodyPr anchor="t" rtlCol="false" tIns="0" lIns="0" bIns="0" rIns="0">
            <a:spAutoFit/>
          </a:bodyPr>
          <a:lstStyle/>
          <a:p>
            <a:pPr>
              <a:lnSpc>
                <a:spcPts val="9018"/>
              </a:lnSpc>
            </a:pPr>
            <a:r>
              <a:rPr lang="en-US" sz="7642">
                <a:solidFill>
                  <a:srgbClr val="FFFFFF"/>
                </a:solidFill>
                <a:latin typeface="HK Grotesk Bold"/>
              </a:rPr>
              <a:t>Random Forest</a:t>
            </a:r>
          </a:p>
        </p:txBody>
      </p:sp>
      <p:sp>
        <p:nvSpPr>
          <p:cNvPr name="TextBox 6" id="6"/>
          <p:cNvSpPr txBox="true"/>
          <p:nvPr/>
        </p:nvSpPr>
        <p:spPr>
          <a:xfrm rot="0">
            <a:off x="0" y="1850179"/>
            <a:ext cx="16565760" cy="1258443"/>
          </a:xfrm>
          <a:prstGeom prst="rect">
            <a:avLst/>
          </a:prstGeom>
        </p:spPr>
        <p:txBody>
          <a:bodyPr anchor="t" rtlCol="false" tIns="0" lIns="0" bIns="0" rIns="0">
            <a:spAutoFit/>
          </a:bodyPr>
          <a:lstStyle/>
          <a:p>
            <a:pPr algn="ctr">
              <a:lnSpc>
                <a:spcPts val="4955"/>
              </a:lnSpc>
              <a:spcBef>
                <a:spcPct val="0"/>
              </a:spcBef>
            </a:pPr>
            <a:r>
              <a:rPr lang="en-US" sz="4200">
                <a:solidFill>
                  <a:srgbClr val="FFFFFF"/>
                </a:solidFill>
                <a:latin typeface="Assistant"/>
              </a:rPr>
              <a:t>Random Forest</a:t>
            </a:r>
            <a:r>
              <a:rPr lang="en-US" sz="4200">
                <a:solidFill>
                  <a:srgbClr val="FFFFFF"/>
                </a:solidFill>
                <a:latin typeface="Assistant"/>
              </a:rPr>
              <a:t>  CLF achieved an accuracy of  72.51% for drinkers classification.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1027" y="6972546"/>
            <a:ext cx="8552141" cy="4571508"/>
          </a:xfrm>
          <a:custGeom>
            <a:avLst/>
            <a:gdLst/>
            <a:ahLst/>
            <a:cxnLst/>
            <a:rect r="r" b="b" t="t" l="l"/>
            <a:pathLst>
              <a:path h="4571508" w="8552141">
                <a:moveTo>
                  <a:pt x="0" y="0"/>
                </a:moveTo>
                <a:lnTo>
                  <a:pt x="8552141" y="0"/>
                </a:lnTo>
                <a:lnTo>
                  <a:pt x="8552141" y="4571508"/>
                </a:lnTo>
                <a:lnTo>
                  <a:pt x="0" y="4571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87291">
            <a:off x="-5011481" y="-2193002"/>
            <a:ext cx="9213902" cy="5377568"/>
          </a:xfrm>
          <a:custGeom>
            <a:avLst/>
            <a:gdLst/>
            <a:ahLst/>
            <a:cxnLst/>
            <a:rect r="r" b="b" t="t" l="l"/>
            <a:pathLst>
              <a:path h="5377568" w="9213902">
                <a:moveTo>
                  <a:pt x="0" y="0"/>
                </a:moveTo>
                <a:lnTo>
                  <a:pt x="9213902" y="0"/>
                </a:lnTo>
                <a:lnTo>
                  <a:pt x="9213902" y="5377568"/>
                </a:lnTo>
                <a:lnTo>
                  <a:pt x="0" y="5377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1489138">
            <a:off x="16431704" y="-1404815"/>
            <a:ext cx="12048121" cy="14627962"/>
          </a:xfrm>
          <a:custGeom>
            <a:avLst/>
            <a:gdLst/>
            <a:ahLst/>
            <a:cxnLst/>
            <a:rect r="r" b="b" t="t" l="l"/>
            <a:pathLst>
              <a:path h="14627962" w="12048121">
                <a:moveTo>
                  <a:pt x="12048122" y="0"/>
                </a:moveTo>
                <a:lnTo>
                  <a:pt x="0" y="0"/>
                </a:lnTo>
                <a:lnTo>
                  <a:pt x="0" y="14627961"/>
                </a:lnTo>
                <a:lnTo>
                  <a:pt x="12048122" y="14627961"/>
                </a:lnTo>
                <a:lnTo>
                  <a:pt x="120481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174572" y="1612168"/>
            <a:ext cx="13938855" cy="8012755"/>
          </a:xfrm>
          <a:custGeom>
            <a:avLst/>
            <a:gdLst/>
            <a:ahLst/>
            <a:cxnLst/>
            <a:rect r="r" b="b" t="t" l="l"/>
            <a:pathLst>
              <a:path h="8012755" w="13938855">
                <a:moveTo>
                  <a:pt x="0" y="0"/>
                </a:moveTo>
                <a:lnTo>
                  <a:pt x="13938856" y="0"/>
                </a:lnTo>
                <a:lnTo>
                  <a:pt x="13938856" y="8012756"/>
                </a:lnTo>
                <a:lnTo>
                  <a:pt x="0" y="8012756"/>
                </a:lnTo>
                <a:lnTo>
                  <a:pt x="0" y="0"/>
                </a:lnTo>
                <a:close/>
              </a:path>
            </a:pathLst>
          </a:custGeom>
          <a:blipFill>
            <a:blip r:embed="rId8"/>
            <a:stretch>
              <a:fillRect l="0" t="0" r="0" b="0"/>
            </a:stretch>
          </a:blipFill>
        </p:spPr>
      </p:sp>
      <p:sp>
        <p:nvSpPr>
          <p:cNvPr name="TextBox 6" id="6"/>
          <p:cNvSpPr txBox="true"/>
          <p:nvPr/>
        </p:nvSpPr>
        <p:spPr>
          <a:xfrm rot="0">
            <a:off x="5165851" y="505307"/>
            <a:ext cx="8030218" cy="1056311"/>
          </a:xfrm>
          <a:prstGeom prst="rect">
            <a:avLst/>
          </a:prstGeom>
        </p:spPr>
        <p:txBody>
          <a:bodyPr anchor="t" rtlCol="false" tIns="0" lIns="0" bIns="0" rIns="0">
            <a:spAutoFit/>
          </a:bodyPr>
          <a:lstStyle/>
          <a:p>
            <a:pPr>
              <a:lnSpc>
                <a:spcPts val="8345"/>
              </a:lnSpc>
            </a:pPr>
            <a:r>
              <a:rPr lang="en-US" sz="7072">
                <a:solidFill>
                  <a:srgbClr val="1C53A3"/>
                </a:solidFill>
                <a:latin typeface="HK Grotesk Bold"/>
              </a:rPr>
              <a:t>Feature Importance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1027" y="6972546"/>
            <a:ext cx="8552141" cy="4571508"/>
          </a:xfrm>
          <a:custGeom>
            <a:avLst/>
            <a:gdLst/>
            <a:ahLst/>
            <a:cxnLst/>
            <a:rect r="r" b="b" t="t" l="l"/>
            <a:pathLst>
              <a:path h="4571508" w="8552141">
                <a:moveTo>
                  <a:pt x="0" y="0"/>
                </a:moveTo>
                <a:lnTo>
                  <a:pt x="8552141" y="0"/>
                </a:lnTo>
                <a:lnTo>
                  <a:pt x="8552141" y="4571508"/>
                </a:lnTo>
                <a:lnTo>
                  <a:pt x="0" y="4571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87291">
            <a:off x="-5011481" y="-2193002"/>
            <a:ext cx="9213902" cy="5377568"/>
          </a:xfrm>
          <a:custGeom>
            <a:avLst/>
            <a:gdLst/>
            <a:ahLst/>
            <a:cxnLst/>
            <a:rect r="r" b="b" t="t" l="l"/>
            <a:pathLst>
              <a:path h="5377568" w="9213902">
                <a:moveTo>
                  <a:pt x="0" y="0"/>
                </a:moveTo>
                <a:lnTo>
                  <a:pt x="9213902" y="0"/>
                </a:lnTo>
                <a:lnTo>
                  <a:pt x="9213902" y="5377568"/>
                </a:lnTo>
                <a:lnTo>
                  <a:pt x="0" y="5377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1489138">
            <a:off x="16431704" y="-1404815"/>
            <a:ext cx="12048121" cy="14627962"/>
          </a:xfrm>
          <a:custGeom>
            <a:avLst/>
            <a:gdLst/>
            <a:ahLst/>
            <a:cxnLst/>
            <a:rect r="r" b="b" t="t" l="l"/>
            <a:pathLst>
              <a:path h="14627962" w="12048121">
                <a:moveTo>
                  <a:pt x="12048122" y="0"/>
                </a:moveTo>
                <a:lnTo>
                  <a:pt x="0" y="0"/>
                </a:lnTo>
                <a:lnTo>
                  <a:pt x="0" y="14627961"/>
                </a:lnTo>
                <a:lnTo>
                  <a:pt x="12048122" y="14627961"/>
                </a:lnTo>
                <a:lnTo>
                  <a:pt x="120481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225614" y="1620263"/>
            <a:ext cx="13910693" cy="7996566"/>
          </a:xfrm>
          <a:custGeom>
            <a:avLst/>
            <a:gdLst/>
            <a:ahLst/>
            <a:cxnLst/>
            <a:rect r="r" b="b" t="t" l="l"/>
            <a:pathLst>
              <a:path h="7996566" w="13910693">
                <a:moveTo>
                  <a:pt x="0" y="0"/>
                </a:moveTo>
                <a:lnTo>
                  <a:pt x="13910692" y="0"/>
                </a:lnTo>
                <a:lnTo>
                  <a:pt x="13910692" y="7996566"/>
                </a:lnTo>
                <a:lnTo>
                  <a:pt x="0" y="7996566"/>
                </a:lnTo>
                <a:lnTo>
                  <a:pt x="0" y="0"/>
                </a:lnTo>
                <a:close/>
              </a:path>
            </a:pathLst>
          </a:custGeom>
          <a:blipFill>
            <a:blip r:embed="rId8"/>
            <a:stretch>
              <a:fillRect l="0" t="0" r="0" b="0"/>
            </a:stretch>
          </a:blipFill>
        </p:spPr>
      </p:sp>
      <p:sp>
        <p:nvSpPr>
          <p:cNvPr name="TextBox 6" id="6"/>
          <p:cNvSpPr txBox="true"/>
          <p:nvPr/>
        </p:nvSpPr>
        <p:spPr>
          <a:xfrm rot="0">
            <a:off x="5165851" y="505307"/>
            <a:ext cx="8030218" cy="1056311"/>
          </a:xfrm>
          <a:prstGeom prst="rect">
            <a:avLst/>
          </a:prstGeom>
        </p:spPr>
        <p:txBody>
          <a:bodyPr anchor="t" rtlCol="false" tIns="0" lIns="0" bIns="0" rIns="0">
            <a:spAutoFit/>
          </a:bodyPr>
          <a:lstStyle/>
          <a:p>
            <a:pPr>
              <a:lnSpc>
                <a:spcPts val="8345"/>
              </a:lnSpc>
            </a:pPr>
            <a:r>
              <a:rPr lang="en-US" sz="7072">
                <a:solidFill>
                  <a:srgbClr val="1C53A3"/>
                </a:solidFill>
                <a:latin typeface="HK Grotesk Bold"/>
              </a:rPr>
              <a:t>Feature Importance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2509123">
            <a:off x="14371611" y="-1976393"/>
            <a:ext cx="4429841" cy="7710167"/>
          </a:xfrm>
          <a:custGeom>
            <a:avLst/>
            <a:gdLst/>
            <a:ahLst/>
            <a:cxnLst/>
            <a:rect r="r" b="b" t="t" l="l"/>
            <a:pathLst>
              <a:path h="7710167" w="4429841">
                <a:moveTo>
                  <a:pt x="0" y="0"/>
                </a:moveTo>
                <a:lnTo>
                  <a:pt x="4429841" y="0"/>
                </a:lnTo>
                <a:lnTo>
                  <a:pt x="4429841" y="7710167"/>
                </a:lnTo>
                <a:lnTo>
                  <a:pt x="0" y="7710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49751">
            <a:off x="-3875159" y="5051871"/>
            <a:ext cx="8970610" cy="7437451"/>
          </a:xfrm>
          <a:custGeom>
            <a:avLst/>
            <a:gdLst/>
            <a:ahLst/>
            <a:cxnLst/>
            <a:rect r="r" b="b" t="t" l="l"/>
            <a:pathLst>
              <a:path h="7437451" w="8970610">
                <a:moveTo>
                  <a:pt x="0" y="0"/>
                </a:moveTo>
                <a:lnTo>
                  <a:pt x="8970610" y="0"/>
                </a:lnTo>
                <a:lnTo>
                  <a:pt x="8970610" y="7437451"/>
                </a:lnTo>
                <a:lnTo>
                  <a:pt x="0" y="74374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15903" y="115655"/>
            <a:ext cx="10994041" cy="1210874"/>
          </a:xfrm>
          <a:prstGeom prst="rect">
            <a:avLst/>
          </a:prstGeom>
        </p:spPr>
        <p:txBody>
          <a:bodyPr anchor="t" rtlCol="false" tIns="0" lIns="0" bIns="0" rIns="0">
            <a:spAutoFit/>
          </a:bodyPr>
          <a:lstStyle/>
          <a:p>
            <a:pPr algn="ctr">
              <a:lnSpc>
                <a:spcPts val="9407"/>
              </a:lnSpc>
            </a:pPr>
            <a:r>
              <a:rPr lang="en-US" sz="7972">
                <a:solidFill>
                  <a:srgbClr val="FFFFFF"/>
                </a:solidFill>
                <a:latin typeface="HK Grotesk Bold"/>
              </a:rPr>
              <a:t>Content</a:t>
            </a:r>
          </a:p>
        </p:txBody>
      </p:sp>
      <p:sp>
        <p:nvSpPr>
          <p:cNvPr name="TextBox 5" id="5"/>
          <p:cNvSpPr txBox="true"/>
          <p:nvPr/>
        </p:nvSpPr>
        <p:spPr>
          <a:xfrm rot="0">
            <a:off x="1028700" y="1720186"/>
            <a:ext cx="10994041" cy="1094796"/>
          </a:xfrm>
          <a:prstGeom prst="rect">
            <a:avLst/>
          </a:prstGeom>
        </p:spPr>
        <p:txBody>
          <a:bodyPr anchor="t" rtlCol="false" tIns="0" lIns="0" bIns="0" rIns="0">
            <a:spAutoFit/>
          </a:bodyPr>
          <a:lstStyle/>
          <a:p>
            <a:pPr algn="ctr">
              <a:lnSpc>
                <a:spcPts val="8581"/>
              </a:lnSpc>
            </a:pPr>
            <a:r>
              <a:rPr lang="en-US" sz="7272">
                <a:solidFill>
                  <a:srgbClr val="FFFFFF"/>
                </a:solidFill>
                <a:latin typeface="HK Grotesk Bold"/>
              </a:rPr>
              <a:t>1.Problem Statement</a:t>
            </a:r>
          </a:p>
        </p:txBody>
      </p:sp>
      <p:sp>
        <p:nvSpPr>
          <p:cNvPr name="TextBox 6" id="6"/>
          <p:cNvSpPr txBox="true"/>
          <p:nvPr/>
        </p:nvSpPr>
        <p:spPr>
          <a:xfrm rot="0">
            <a:off x="1028700" y="2957857"/>
            <a:ext cx="10994041" cy="1094796"/>
          </a:xfrm>
          <a:prstGeom prst="rect">
            <a:avLst/>
          </a:prstGeom>
        </p:spPr>
        <p:txBody>
          <a:bodyPr anchor="t" rtlCol="false" tIns="0" lIns="0" bIns="0" rIns="0">
            <a:spAutoFit/>
          </a:bodyPr>
          <a:lstStyle/>
          <a:p>
            <a:pPr algn="ctr">
              <a:lnSpc>
                <a:spcPts val="8581"/>
              </a:lnSpc>
            </a:pPr>
            <a:r>
              <a:rPr lang="en-US" sz="7272">
                <a:solidFill>
                  <a:srgbClr val="FFFFFF"/>
                </a:solidFill>
                <a:latin typeface="HK Grotesk Bold"/>
              </a:rPr>
              <a:t>2. About Dataset</a:t>
            </a:r>
          </a:p>
        </p:txBody>
      </p:sp>
      <p:sp>
        <p:nvSpPr>
          <p:cNvPr name="TextBox 7" id="7"/>
          <p:cNvSpPr txBox="true"/>
          <p:nvPr/>
        </p:nvSpPr>
        <p:spPr>
          <a:xfrm rot="0">
            <a:off x="3315903" y="4195529"/>
            <a:ext cx="10994041" cy="1094796"/>
          </a:xfrm>
          <a:prstGeom prst="rect">
            <a:avLst/>
          </a:prstGeom>
        </p:spPr>
        <p:txBody>
          <a:bodyPr anchor="t" rtlCol="false" tIns="0" lIns="0" bIns="0" rIns="0">
            <a:spAutoFit/>
          </a:bodyPr>
          <a:lstStyle/>
          <a:p>
            <a:pPr algn="ctr">
              <a:lnSpc>
                <a:spcPts val="8581"/>
              </a:lnSpc>
            </a:pPr>
            <a:r>
              <a:rPr lang="en-US" sz="7272">
                <a:solidFill>
                  <a:srgbClr val="FFFFFF"/>
                </a:solidFill>
                <a:latin typeface="HK Grotesk Bold"/>
              </a:rPr>
              <a:t>3. Data Preprocessing</a:t>
            </a:r>
          </a:p>
        </p:txBody>
      </p:sp>
      <p:sp>
        <p:nvSpPr>
          <p:cNvPr name="TextBox 8" id="8"/>
          <p:cNvSpPr txBox="true"/>
          <p:nvPr/>
        </p:nvSpPr>
        <p:spPr>
          <a:xfrm rot="0">
            <a:off x="4067478" y="5433200"/>
            <a:ext cx="10994041" cy="1094796"/>
          </a:xfrm>
          <a:prstGeom prst="rect">
            <a:avLst/>
          </a:prstGeom>
        </p:spPr>
        <p:txBody>
          <a:bodyPr anchor="t" rtlCol="false" tIns="0" lIns="0" bIns="0" rIns="0">
            <a:spAutoFit/>
          </a:bodyPr>
          <a:lstStyle/>
          <a:p>
            <a:pPr algn="ctr">
              <a:lnSpc>
                <a:spcPts val="8581"/>
              </a:lnSpc>
            </a:pPr>
            <a:r>
              <a:rPr lang="en-US" sz="7272">
                <a:solidFill>
                  <a:srgbClr val="FFFFFF"/>
                </a:solidFill>
                <a:latin typeface="HK Grotesk Bold"/>
              </a:rPr>
              <a:t>4. Data Visualization</a:t>
            </a:r>
          </a:p>
        </p:txBody>
      </p:sp>
      <p:sp>
        <p:nvSpPr>
          <p:cNvPr name="TextBox 9" id="9"/>
          <p:cNvSpPr txBox="true"/>
          <p:nvPr/>
        </p:nvSpPr>
        <p:spPr>
          <a:xfrm rot="0">
            <a:off x="4917855" y="6670872"/>
            <a:ext cx="7104887" cy="1094796"/>
          </a:xfrm>
          <a:prstGeom prst="rect">
            <a:avLst/>
          </a:prstGeom>
        </p:spPr>
        <p:txBody>
          <a:bodyPr anchor="t" rtlCol="false" tIns="0" lIns="0" bIns="0" rIns="0">
            <a:spAutoFit/>
          </a:bodyPr>
          <a:lstStyle/>
          <a:p>
            <a:pPr algn="ctr">
              <a:lnSpc>
                <a:spcPts val="8581"/>
              </a:lnSpc>
            </a:pPr>
            <a:r>
              <a:rPr lang="en-US" sz="7272">
                <a:solidFill>
                  <a:srgbClr val="FFFFFF"/>
                </a:solidFill>
                <a:latin typeface="HK Grotesk Bold"/>
              </a:rPr>
              <a:t>5. Models</a:t>
            </a:r>
          </a:p>
        </p:txBody>
      </p:sp>
      <p:sp>
        <p:nvSpPr>
          <p:cNvPr name="TextBox 10" id="10"/>
          <p:cNvSpPr txBox="true"/>
          <p:nvPr/>
        </p:nvSpPr>
        <p:spPr>
          <a:xfrm rot="0">
            <a:off x="4917855" y="7908543"/>
            <a:ext cx="10994041" cy="1094796"/>
          </a:xfrm>
          <a:prstGeom prst="rect">
            <a:avLst/>
          </a:prstGeom>
        </p:spPr>
        <p:txBody>
          <a:bodyPr anchor="t" rtlCol="false" tIns="0" lIns="0" bIns="0" rIns="0">
            <a:spAutoFit/>
          </a:bodyPr>
          <a:lstStyle/>
          <a:p>
            <a:pPr algn="ctr">
              <a:lnSpc>
                <a:spcPts val="8581"/>
              </a:lnSpc>
            </a:pPr>
            <a:r>
              <a:rPr lang="en-US" sz="7272">
                <a:solidFill>
                  <a:srgbClr val="FFFFFF"/>
                </a:solidFill>
                <a:latin typeface="HK Grotesk Bold"/>
              </a:rPr>
              <a:t>6. Conclusion</a:t>
            </a:r>
          </a:p>
        </p:txBody>
      </p:sp>
      <p:sp>
        <p:nvSpPr>
          <p:cNvPr name="TextBox 11" id="11"/>
          <p:cNvSpPr txBox="true"/>
          <p:nvPr/>
        </p:nvSpPr>
        <p:spPr>
          <a:xfrm rot="0">
            <a:off x="5943788" y="9146214"/>
            <a:ext cx="10994041" cy="1094796"/>
          </a:xfrm>
          <a:prstGeom prst="rect">
            <a:avLst/>
          </a:prstGeom>
        </p:spPr>
        <p:txBody>
          <a:bodyPr anchor="t" rtlCol="false" tIns="0" lIns="0" bIns="0" rIns="0">
            <a:spAutoFit/>
          </a:bodyPr>
          <a:lstStyle/>
          <a:p>
            <a:pPr algn="ctr">
              <a:lnSpc>
                <a:spcPts val="8581"/>
              </a:lnSpc>
            </a:pPr>
            <a:r>
              <a:rPr lang="en-US" sz="7272">
                <a:solidFill>
                  <a:srgbClr val="FFFFFF"/>
                </a:solidFill>
                <a:latin typeface="HK Grotesk Bold"/>
              </a:rPr>
              <a:t>7.References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2509123">
            <a:off x="15044379" y="-4797010"/>
            <a:ext cx="4429841" cy="7710167"/>
          </a:xfrm>
          <a:custGeom>
            <a:avLst/>
            <a:gdLst/>
            <a:ahLst/>
            <a:cxnLst/>
            <a:rect r="r" b="b" t="t" l="l"/>
            <a:pathLst>
              <a:path h="7710167" w="4429841">
                <a:moveTo>
                  <a:pt x="0" y="0"/>
                </a:moveTo>
                <a:lnTo>
                  <a:pt x="4429842" y="0"/>
                </a:lnTo>
                <a:lnTo>
                  <a:pt x="4429842" y="7710167"/>
                </a:lnTo>
                <a:lnTo>
                  <a:pt x="0" y="7710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49751">
            <a:off x="15097958" y="8265399"/>
            <a:ext cx="8970610" cy="7437451"/>
          </a:xfrm>
          <a:custGeom>
            <a:avLst/>
            <a:gdLst/>
            <a:ahLst/>
            <a:cxnLst/>
            <a:rect r="r" b="b" t="t" l="l"/>
            <a:pathLst>
              <a:path h="7437451" w="8970610">
                <a:moveTo>
                  <a:pt x="0" y="0"/>
                </a:moveTo>
                <a:lnTo>
                  <a:pt x="8970610" y="0"/>
                </a:lnTo>
                <a:lnTo>
                  <a:pt x="8970610" y="7437452"/>
                </a:lnTo>
                <a:lnTo>
                  <a:pt x="0" y="74374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61293" y="745641"/>
            <a:ext cx="10565414" cy="1056311"/>
          </a:xfrm>
          <a:prstGeom prst="rect">
            <a:avLst/>
          </a:prstGeom>
        </p:spPr>
        <p:txBody>
          <a:bodyPr anchor="t" rtlCol="false" tIns="0" lIns="0" bIns="0" rIns="0">
            <a:spAutoFit/>
          </a:bodyPr>
          <a:lstStyle/>
          <a:p>
            <a:pPr algn="ctr">
              <a:lnSpc>
                <a:spcPts val="8345"/>
              </a:lnSpc>
            </a:pPr>
            <a:r>
              <a:rPr lang="en-US" sz="7072">
                <a:solidFill>
                  <a:srgbClr val="FFFFFF"/>
                </a:solidFill>
                <a:latin typeface="HK Grotesk Bold"/>
              </a:rPr>
              <a:t>Conclusion</a:t>
            </a:r>
          </a:p>
        </p:txBody>
      </p:sp>
      <p:sp>
        <p:nvSpPr>
          <p:cNvPr name="TextBox 5" id="5"/>
          <p:cNvSpPr txBox="true"/>
          <p:nvPr/>
        </p:nvSpPr>
        <p:spPr>
          <a:xfrm rot="0">
            <a:off x="0" y="2661189"/>
            <a:ext cx="18017275" cy="6925143"/>
          </a:xfrm>
          <a:prstGeom prst="rect">
            <a:avLst/>
          </a:prstGeom>
        </p:spPr>
        <p:txBody>
          <a:bodyPr anchor="t" rtlCol="false" tIns="0" lIns="0" bIns="0" rIns="0">
            <a:spAutoFit/>
          </a:bodyPr>
          <a:lstStyle/>
          <a:p>
            <a:pPr algn="ctr" marL="939922" indent="-469961" lvl="1">
              <a:lnSpc>
                <a:spcPts val="6094"/>
              </a:lnSpc>
              <a:buFont typeface="Arial"/>
              <a:buChar char="•"/>
            </a:pPr>
            <a:r>
              <a:rPr lang="en-US" sz="4353">
                <a:solidFill>
                  <a:srgbClr val="FFFFFF"/>
                </a:solidFill>
                <a:latin typeface="Assistant"/>
              </a:rPr>
              <a:t>For drinker classification we found that the Random Forest Classifier worked best for identifying whether a person is a Drinker or a Non Drinker, Logistic Regression Classifier performed almost similar to Random Forest Classifier.</a:t>
            </a:r>
          </a:p>
          <a:p>
            <a:pPr algn="ctr" marL="939922" indent="-469961" lvl="1">
              <a:lnSpc>
                <a:spcPts val="6094"/>
              </a:lnSpc>
              <a:buFont typeface="Arial"/>
              <a:buChar char="•"/>
            </a:pPr>
            <a:r>
              <a:rPr lang="en-US" sz="4353">
                <a:solidFill>
                  <a:srgbClr val="FFFFFF"/>
                </a:solidFill>
                <a:latin typeface="Assistant"/>
              </a:rPr>
              <a:t>For smoker classification problem, again, Random Forest Classifier worked the best, giving the maximum accuracy and precision. </a:t>
            </a:r>
          </a:p>
          <a:p>
            <a:pPr algn="ctr" marL="939922" indent="-469961" lvl="1">
              <a:lnSpc>
                <a:spcPts val="6094"/>
              </a:lnSpc>
              <a:buFont typeface="Arial"/>
              <a:buChar char="•"/>
            </a:pPr>
            <a:r>
              <a:rPr lang="en-US" sz="4353">
                <a:solidFill>
                  <a:srgbClr val="FFFFFF"/>
                </a:solidFill>
                <a:latin typeface="Assistant"/>
              </a:rPr>
              <a:t>Random Forest also achieved the highest ROC AUC in both the classification problems.</a:t>
            </a:r>
          </a:p>
          <a:p>
            <a:pPr algn="ctr">
              <a:lnSpc>
                <a:spcPts val="6094"/>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6620" y="1529678"/>
            <a:ext cx="16100156" cy="8432800"/>
          </a:xfrm>
          <a:prstGeom prst="rect">
            <a:avLst/>
          </a:prstGeom>
        </p:spPr>
        <p:txBody>
          <a:bodyPr anchor="t" rtlCol="false" tIns="0" lIns="0" bIns="0" rIns="0">
            <a:spAutoFit/>
          </a:bodyPr>
          <a:lstStyle/>
          <a:p>
            <a:pPr algn="just" marL="863596" indent="-431798" lvl="1">
              <a:lnSpc>
                <a:spcPts val="5599"/>
              </a:lnSpc>
              <a:buFont typeface="Arial"/>
              <a:buChar char="•"/>
            </a:pPr>
            <a:r>
              <a:rPr lang="en-US" sz="3999">
                <a:solidFill>
                  <a:srgbClr val="000000"/>
                </a:solidFill>
                <a:latin typeface="Assistant"/>
              </a:rPr>
              <a:t> Lamprou, Sokrates, A study in alcohol: A comparison of data mining methods for identifying binge drinking risk factors in university students.</a:t>
            </a:r>
            <a:r>
              <a:rPr lang="en-US" sz="3999" u="sng">
                <a:solidFill>
                  <a:srgbClr val="000000"/>
                </a:solidFill>
                <a:latin typeface="Assistant"/>
                <a:hlinkClick r:id="rId2" tooltip="https://www.divaportal.org/smash/get/diva2:1537520/FULLTEXT01.pdf"/>
              </a:rPr>
              <a:t>https://www.divaportal.org/smash/get/diva2:1537520/FULLTEXT01.pdf</a:t>
            </a:r>
          </a:p>
          <a:p>
            <a:pPr marL="863596" indent="-431798" lvl="1">
              <a:lnSpc>
                <a:spcPts val="5599"/>
              </a:lnSpc>
              <a:buFont typeface="Arial"/>
              <a:buChar char="•"/>
            </a:pPr>
            <a:r>
              <a:rPr lang="en-US" sz="3999">
                <a:solidFill>
                  <a:srgbClr val="000000"/>
                </a:solidFill>
                <a:latin typeface="Assistant"/>
              </a:rPr>
              <a:t> Radhika P R, Rakhi A S Nair, Veena G, A Comparative Study of Lungs Cancer Detection using Machine Learning Algorithms.</a:t>
            </a:r>
            <a:r>
              <a:rPr lang="en-US" sz="3999" u="sng">
                <a:solidFill>
                  <a:srgbClr val="000000"/>
                </a:solidFill>
                <a:latin typeface="Assistant"/>
                <a:hlinkClick r:id="rId3" tooltip="https://ieeexplore.ieee.org/document/8869001"/>
              </a:rPr>
              <a:t>https://ieeexplore.ieee.org/document/8869001</a:t>
            </a:r>
          </a:p>
          <a:p>
            <a:pPr algn="just" marL="863596" indent="-431798" lvl="1">
              <a:lnSpc>
                <a:spcPts val="5599"/>
              </a:lnSpc>
              <a:buFont typeface="Arial"/>
              <a:buChar char="•"/>
            </a:pPr>
            <a:r>
              <a:rPr lang="en-US" sz="3999" u="sng">
                <a:solidFill>
                  <a:srgbClr val="000000"/>
                </a:solidFill>
                <a:latin typeface="Assistant"/>
                <a:hlinkClick r:id="rId4" tooltip="https://scikitlearn.org/stable/modules/generated/sklearn.tree.DecisionTreeClassifier.html#sklearn.tree.DecisionTreeClassifier"/>
              </a:rPr>
              <a:t>https://scikitlearn.org/stable/modules/generated/sklearn.tree.DecisionTreeClassifier.html#sklearn.tree.DecisionTreeClassifier </a:t>
            </a:r>
          </a:p>
          <a:p>
            <a:pPr algn="just" marL="863596" indent="-431798" lvl="1">
              <a:lnSpc>
                <a:spcPts val="5599"/>
              </a:lnSpc>
              <a:buFont typeface="Arial"/>
              <a:buChar char="•"/>
            </a:pPr>
            <a:r>
              <a:rPr lang="en-US" sz="3999" u="sng">
                <a:solidFill>
                  <a:srgbClr val="000000"/>
                </a:solidFill>
                <a:latin typeface="Assistant"/>
                <a:hlinkClick r:id="rId5" tooltip="https://scikit-learn.org/stable/modules/linear_model.html#logistic-regression"/>
              </a:rPr>
              <a:t>https://scikit-learn.org/stable/modules/linear_model.html#logistic-regression</a:t>
            </a:r>
          </a:p>
          <a:p>
            <a:pPr algn="just" marL="863596" indent="-431798" lvl="1">
              <a:lnSpc>
                <a:spcPts val="5599"/>
              </a:lnSpc>
              <a:buFont typeface="Arial"/>
              <a:buChar char="•"/>
            </a:pPr>
            <a:r>
              <a:rPr lang="en-US" sz="3999" u="sng">
                <a:solidFill>
                  <a:srgbClr val="000000"/>
                </a:solidFill>
                <a:latin typeface="Assistant"/>
                <a:hlinkClick r:id="rId6" tooltip="https://scikit-learn.org/stable/modules/ensemble.html#random-forests"/>
              </a:rPr>
              <a:t>https://scikit-learn.org/stable/modules/ensemble.html#random-forests</a:t>
            </a:r>
          </a:p>
        </p:txBody>
      </p:sp>
      <p:sp>
        <p:nvSpPr>
          <p:cNvPr name="Freeform 3" id="3"/>
          <p:cNvSpPr/>
          <p:nvPr/>
        </p:nvSpPr>
        <p:spPr>
          <a:xfrm flipH="false" flipV="false" rot="0">
            <a:off x="7161642" y="346738"/>
            <a:ext cx="3978684" cy="890467"/>
          </a:xfrm>
          <a:custGeom>
            <a:avLst/>
            <a:gdLst/>
            <a:ahLst/>
            <a:cxnLst/>
            <a:rect r="r" b="b" t="t" l="l"/>
            <a:pathLst>
              <a:path h="890467" w="3978684">
                <a:moveTo>
                  <a:pt x="0" y="0"/>
                </a:moveTo>
                <a:lnTo>
                  <a:pt x="3978685" y="0"/>
                </a:lnTo>
                <a:lnTo>
                  <a:pt x="3978685" y="890467"/>
                </a:lnTo>
                <a:lnTo>
                  <a:pt x="0" y="890467"/>
                </a:lnTo>
                <a:lnTo>
                  <a:pt x="0" y="0"/>
                </a:lnTo>
                <a:close/>
              </a:path>
            </a:pathLst>
          </a:custGeom>
          <a:blipFill>
            <a:blip r:embed="rId7"/>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76663" y="-613895"/>
            <a:ext cx="7315200" cy="3285190"/>
          </a:xfrm>
          <a:custGeom>
            <a:avLst/>
            <a:gdLst/>
            <a:ahLst/>
            <a:cxnLst/>
            <a:rect r="r" b="b" t="t" l="l"/>
            <a:pathLst>
              <a:path h="3285190" w="7315200">
                <a:moveTo>
                  <a:pt x="0" y="0"/>
                </a:moveTo>
                <a:lnTo>
                  <a:pt x="7315200" y="0"/>
                </a:lnTo>
                <a:lnTo>
                  <a:pt x="7315200" y="3285190"/>
                </a:lnTo>
                <a:lnTo>
                  <a:pt x="0" y="3285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83229" y="8001246"/>
            <a:ext cx="8552141" cy="4571508"/>
          </a:xfrm>
          <a:custGeom>
            <a:avLst/>
            <a:gdLst/>
            <a:ahLst/>
            <a:cxnLst/>
            <a:rect r="r" b="b" t="t" l="l"/>
            <a:pathLst>
              <a:path h="4571508" w="8552141">
                <a:moveTo>
                  <a:pt x="0" y="0"/>
                </a:moveTo>
                <a:lnTo>
                  <a:pt x="8552142" y="0"/>
                </a:lnTo>
                <a:lnTo>
                  <a:pt x="8552142" y="4571508"/>
                </a:lnTo>
                <a:lnTo>
                  <a:pt x="0" y="45715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89718" y="1226800"/>
            <a:ext cx="12908564" cy="1056311"/>
          </a:xfrm>
          <a:prstGeom prst="rect">
            <a:avLst/>
          </a:prstGeom>
        </p:spPr>
        <p:txBody>
          <a:bodyPr anchor="t" rtlCol="false" tIns="0" lIns="0" bIns="0" rIns="0">
            <a:spAutoFit/>
          </a:bodyPr>
          <a:lstStyle/>
          <a:p>
            <a:pPr algn="ctr">
              <a:lnSpc>
                <a:spcPts val="8345"/>
              </a:lnSpc>
            </a:pPr>
            <a:r>
              <a:rPr lang="en-US" sz="7072">
                <a:solidFill>
                  <a:srgbClr val="000000"/>
                </a:solidFill>
                <a:latin typeface="HK Grotesk Bold"/>
              </a:rPr>
              <a:t>Problem Statement</a:t>
            </a:r>
          </a:p>
        </p:txBody>
      </p:sp>
      <p:sp>
        <p:nvSpPr>
          <p:cNvPr name="TextBox 5" id="5"/>
          <p:cNvSpPr txBox="true"/>
          <p:nvPr/>
        </p:nvSpPr>
        <p:spPr>
          <a:xfrm rot="0">
            <a:off x="159406" y="2797461"/>
            <a:ext cx="18045389" cy="3987227"/>
          </a:xfrm>
          <a:prstGeom prst="rect">
            <a:avLst/>
          </a:prstGeom>
        </p:spPr>
        <p:txBody>
          <a:bodyPr anchor="t" rtlCol="false" tIns="0" lIns="0" bIns="0" rIns="0">
            <a:spAutoFit/>
          </a:bodyPr>
          <a:lstStyle/>
          <a:p>
            <a:pPr>
              <a:lnSpc>
                <a:spcPts val="5258"/>
              </a:lnSpc>
            </a:pPr>
            <a:r>
              <a:rPr lang="en-US" sz="4045">
                <a:solidFill>
                  <a:srgbClr val="1C53A3"/>
                </a:solidFill>
                <a:latin typeface="Assistant"/>
              </a:rPr>
              <a:t>Smoking and drinking are detrimental to health due to their severe adverse effects. </a:t>
            </a:r>
          </a:p>
          <a:p>
            <a:pPr>
              <a:lnSpc>
                <a:spcPts val="5258"/>
              </a:lnSpc>
            </a:pPr>
            <a:r>
              <a:rPr lang="en-US" sz="4045">
                <a:solidFill>
                  <a:srgbClr val="1C53A3"/>
                </a:solidFill>
                <a:latin typeface="Assistant"/>
              </a:rPr>
              <a:t>Some people smoke or drink excessively to relieve stress or cope with problems. Studies have shown that social norms play a part in shaping behaviour. Often, people smoke or drink among friends who do so, to be socially accepted. Also People hide this information from doctors, parents or life insurers because of fear of being looked down upon.</a:t>
            </a:r>
          </a:p>
        </p:txBody>
      </p:sp>
      <p:sp>
        <p:nvSpPr>
          <p:cNvPr name="TextBox 6" id="6"/>
          <p:cNvSpPr txBox="true"/>
          <p:nvPr/>
        </p:nvSpPr>
        <p:spPr>
          <a:xfrm rot="0">
            <a:off x="159406" y="7322082"/>
            <a:ext cx="14134162" cy="1320227"/>
          </a:xfrm>
          <a:prstGeom prst="rect">
            <a:avLst/>
          </a:prstGeom>
        </p:spPr>
        <p:txBody>
          <a:bodyPr anchor="t" rtlCol="false" tIns="0" lIns="0" bIns="0" rIns="0">
            <a:spAutoFit/>
          </a:bodyPr>
          <a:lstStyle/>
          <a:p>
            <a:pPr>
              <a:lnSpc>
                <a:spcPts val="5258"/>
              </a:lnSpc>
            </a:pPr>
            <a:r>
              <a:rPr lang="en-US" sz="4045">
                <a:solidFill>
                  <a:srgbClr val="1C53A3"/>
                </a:solidFill>
                <a:latin typeface="Assistant"/>
              </a:rPr>
              <a:t>Our Model, on the basis of vitals of the body or on the basis of body signals, will classify whether a person is a smoker or drinker.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699952" y="3969398"/>
            <a:ext cx="8532565" cy="8938878"/>
          </a:xfrm>
          <a:custGeom>
            <a:avLst/>
            <a:gdLst/>
            <a:ahLst/>
            <a:cxnLst/>
            <a:rect r="r" b="b" t="t" l="l"/>
            <a:pathLst>
              <a:path h="8938878" w="8532565">
                <a:moveTo>
                  <a:pt x="0" y="0"/>
                </a:moveTo>
                <a:lnTo>
                  <a:pt x="8532565" y="0"/>
                </a:lnTo>
                <a:lnTo>
                  <a:pt x="8532565" y="8938878"/>
                </a:lnTo>
                <a:lnTo>
                  <a:pt x="0" y="89388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80279" y="672691"/>
            <a:ext cx="6727443" cy="1056311"/>
          </a:xfrm>
          <a:prstGeom prst="rect">
            <a:avLst/>
          </a:prstGeom>
        </p:spPr>
        <p:txBody>
          <a:bodyPr anchor="t" rtlCol="false" tIns="0" lIns="0" bIns="0" rIns="0">
            <a:spAutoFit/>
          </a:bodyPr>
          <a:lstStyle/>
          <a:p>
            <a:pPr>
              <a:lnSpc>
                <a:spcPts val="8345"/>
              </a:lnSpc>
            </a:pPr>
            <a:r>
              <a:rPr lang="en-US" sz="7072">
                <a:solidFill>
                  <a:srgbClr val="FFFFFF"/>
                </a:solidFill>
                <a:latin typeface="HK Grotesk Bold"/>
              </a:rPr>
              <a:t>About Dataset</a:t>
            </a:r>
          </a:p>
        </p:txBody>
      </p:sp>
      <p:sp>
        <p:nvSpPr>
          <p:cNvPr name="TextBox 4" id="4"/>
          <p:cNvSpPr txBox="true"/>
          <p:nvPr/>
        </p:nvSpPr>
        <p:spPr>
          <a:xfrm rot="0">
            <a:off x="3658798" y="2959134"/>
            <a:ext cx="14350600" cy="3545252"/>
          </a:xfrm>
          <a:prstGeom prst="rect">
            <a:avLst/>
          </a:prstGeom>
        </p:spPr>
        <p:txBody>
          <a:bodyPr anchor="t" rtlCol="false" tIns="0" lIns="0" bIns="0" rIns="0">
            <a:spAutoFit/>
          </a:bodyPr>
          <a:lstStyle/>
          <a:p>
            <a:pPr>
              <a:lnSpc>
                <a:spcPts val="5667"/>
              </a:lnSpc>
              <a:spcBef>
                <a:spcPct val="0"/>
              </a:spcBef>
            </a:pPr>
            <a:r>
              <a:rPr lang="en-US" sz="4048" spc="-40">
                <a:solidFill>
                  <a:srgbClr val="FFFFFF"/>
                </a:solidFill>
                <a:latin typeface="Assistant"/>
              </a:rPr>
              <a:t> The dataset is collected from the National Health Insurance Service in Korea. All personal information and sensitive data were excluded. Link for the dataset :</a:t>
            </a:r>
          </a:p>
          <a:p>
            <a:pPr>
              <a:lnSpc>
                <a:spcPts val="5667"/>
              </a:lnSpc>
              <a:spcBef>
                <a:spcPct val="0"/>
              </a:spcBef>
            </a:pPr>
            <a:r>
              <a:rPr lang="en-US" sz="4048" spc="-40">
                <a:solidFill>
                  <a:srgbClr val="FFFFFF"/>
                </a:solidFill>
                <a:latin typeface="Assistant"/>
              </a:rPr>
              <a:t>https://www.kaggle.com/datasets/sooyoungher/smoking-drinking-dataset/code</a:t>
            </a:r>
          </a:p>
        </p:txBody>
      </p:sp>
      <p:sp>
        <p:nvSpPr>
          <p:cNvPr name="TextBox 5" id="5"/>
          <p:cNvSpPr txBox="true"/>
          <p:nvPr/>
        </p:nvSpPr>
        <p:spPr>
          <a:xfrm rot="0">
            <a:off x="6069828" y="7438548"/>
            <a:ext cx="11939570" cy="1402127"/>
          </a:xfrm>
          <a:prstGeom prst="rect">
            <a:avLst/>
          </a:prstGeom>
        </p:spPr>
        <p:txBody>
          <a:bodyPr anchor="t" rtlCol="false" tIns="0" lIns="0" bIns="0" rIns="0">
            <a:spAutoFit/>
          </a:bodyPr>
          <a:lstStyle/>
          <a:p>
            <a:pPr>
              <a:lnSpc>
                <a:spcPts val="5667"/>
              </a:lnSpc>
              <a:spcBef>
                <a:spcPct val="0"/>
              </a:spcBef>
            </a:pPr>
            <a:r>
              <a:rPr lang="en-US" sz="4048" spc="-40">
                <a:solidFill>
                  <a:srgbClr val="FFFFFF"/>
                </a:solidFill>
                <a:latin typeface="Assistant"/>
              </a:rPr>
              <a:t>Our Dataset has 24 attribute and about 1 million instances.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10396105">
            <a:off x="12980939" y="-4534522"/>
            <a:ext cx="9461780" cy="11487813"/>
          </a:xfrm>
          <a:custGeom>
            <a:avLst/>
            <a:gdLst/>
            <a:ahLst/>
            <a:cxnLst/>
            <a:rect r="r" b="b" t="t" l="l"/>
            <a:pathLst>
              <a:path h="11487813" w="9461780">
                <a:moveTo>
                  <a:pt x="0" y="0"/>
                </a:moveTo>
                <a:lnTo>
                  <a:pt x="9461780" y="0"/>
                </a:lnTo>
                <a:lnTo>
                  <a:pt x="9461780" y="11487813"/>
                </a:lnTo>
                <a:lnTo>
                  <a:pt x="0" y="11487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0551" y="633647"/>
            <a:ext cx="6782704" cy="9019706"/>
          </a:xfrm>
          <a:custGeom>
            <a:avLst/>
            <a:gdLst/>
            <a:ahLst/>
            <a:cxnLst/>
            <a:rect r="r" b="b" t="t" l="l"/>
            <a:pathLst>
              <a:path h="9019706" w="6782704">
                <a:moveTo>
                  <a:pt x="0" y="0"/>
                </a:moveTo>
                <a:lnTo>
                  <a:pt x="6782704" y="0"/>
                </a:lnTo>
                <a:lnTo>
                  <a:pt x="6782704" y="9019706"/>
                </a:lnTo>
                <a:lnTo>
                  <a:pt x="0" y="9019706"/>
                </a:lnTo>
                <a:lnTo>
                  <a:pt x="0" y="0"/>
                </a:lnTo>
                <a:close/>
              </a:path>
            </a:pathLst>
          </a:custGeom>
          <a:blipFill>
            <a:blip r:embed="rId4"/>
            <a:stretch>
              <a:fillRect l="0" t="0" r="0" b="0"/>
            </a:stretch>
          </a:blipFill>
        </p:spPr>
      </p:sp>
      <p:sp>
        <p:nvSpPr>
          <p:cNvPr name="TextBox 4" id="4"/>
          <p:cNvSpPr txBox="true"/>
          <p:nvPr/>
        </p:nvSpPr>
        <p:spPr>
          <a:xfrm rot="0">
            <a:off x="8107613" y="2203469"/>
            <a:ext cx="5653814" cy="3545443"/>
          </a:xfrm>
          <a:prstGeom prst="rect">
            <a:avLst/>
          </a:prstGeom>
        </p:spPr>
        <p:txBody>
          <a:bodyPr anchor="t" rtlCol="false" tIns="0" lIns="0" bIns="0" rIns="0">
            <a:spAutoFit/>
          </a:bodyPr>
          <a:lstStyle/>
          <a:p>
            <a:pPr>
              <a:lnSpc>
                <a:spcPts val="5656"/>
              </a:lnSpc>
              <a:spcBef>
                <a:spcPct val="0"/>
              </a:spcBef>
            </a:pPr>
            <a:r>
              <a:rPr lang="en-US" sz="4040" spc="-40">
                <a:solidFill>
                  <a:srgbClr val="FFFFFF"/>
                </a:solidFill>
                <a:latin typeface="Assistant"/>
              </a:rPr>
              <a:t>dataset.info() function is used to show all the attributes, its datatype and count of non null instances.</a:t>
            </a:r>
          </a:p>
        </p:txBody>
      </p:sp>
      <p:sp>
        <p:nvSpPr>
          <p:cNvPr name="TextBox 5" id="5"/>
          <p:cNvSpPr txBox="true"/>
          <p:nvPr/>
        </p:nvSpPr>
        <p:spPr>
          <a:xfrm rot="0">
            <a:off x="8107613" y="7583974"/>
            <a:ext cx="6403912" cy="687943"/>
          </a:xfrm>
          <a:prstGeom prst="rect">
            <a:avLst/>
          </a:prstGeom>
        </p:spPr>
        <p:txBody>
          <a:bodyPr anchor="t" rtlCol="false" tIns="0" lIns="0" bIns="0" rIns="0">
            <a:spAutoFit/>
          </a:bodyPr>
          <a:lstStyle/>
          <a:p>
            <a:pPr>
              <a:lnSpc>
                <a:spcPts val="5656"/>
              </a:lnSpc>
              <a:spcBef>
                <a:spcPct val="0"/>
              </a:spcBef>
            </a:pPr>
            <a:r>
              <a:rPr lang="en-US" sz="4040" spc="-40">
                <a:solidFill>
                  <a:srgbClr val="FFFFFF"/>
                </a:solidFill>
                <a:latin typeface="Assistant"/>
              </a:rPr>
              <a:t>No attribute has null values.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76663" y="-613895"/>
            <a:ext cx="7315200" cy="3285190"/>
          </a:xfrm>
          <a:custGeom>
            <a:avLst/>
            <a:gdLst/>
            <a:ahLst/>
            <a:cxnLst/>
            <a:rect r="r" b="b" t="t" l="l"/>
            <a:pathLst>
              <a:path h="3285190" w="7315200">
                <a:moveTo>
                  <a:pt x="0" y="0"/>
                </a:moveTo>
                <a:lnTo>
                  <a:pt x="7315200" y="0"/>
                </a:lnTo>
                <a:lnTo>
                  <a:pt x="7315200" y="3285190"/>
                </a:lnTo>
                <a:lnTo>
                  <a:pt x="0" y="3285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83229" y="8001246"/>
            <a:ext cx="8552141" cy="4571508"/>
          </a:xfrm>
          <a:custGeom>
            <a:avLst/>
            <a:gdLst/>
            <a:ahLst/>
            <a:cxnLst/>
            <a:rect r="r" b="b" t="t" l="l"/>
            <a:pathLst>
              <a:path h="4571508" w="8552141">
                <a:moveTo>
                  <a:pt x="0" y="0"/>
                </a:moveTo>
                <a:lnTo>
                  <a:pt x="8552142" y="0"/>
                </a:lnTo>
                <a:lnTo>
                  <a:pt x="8552142" y="4571508"/>
                </a:lnTo>
                <a:lnTo>
                  <a:pt x="0" y="45715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80937" y="3548944"/>
            <a:ext cx="3657600" cy="6449266"/>
          </a:xfrm>
          <a:custGeom>
            <a:avLst/>
            <a:gdLst/>
            <a:ahLst/>
            <a:cxnLst/>
            <a:rect r="r" b="b" t="t" l="l"/>
            <a:pathLst>
              <a:path h="6449266" w="3657600">
                <a:moveTo>
                  <a:pt x="0" y="0"/>
                </a:moveTo>
                <a:lnTo>
                  <a:pt x="3657600" y="0"/>
                </a:lnTo>
                <a:lnTo>
                  <a:pt x="3657600" y="6449266"/>
                </a:lnTo>
                <a:lnTo>
                  <a:pt x="0" y="6449266"/>
                </a:lnTo>
                <a:lnTo>
                  <a:pt x="0" y="0"/>
                </a:lnTo>
                <a:close/>
              </a:path>
            </a:pathLst>
          </a:custGeom>
          <a:blipFill>
            <a:blip r:embed="rId6"/>
            <a:stretch>
              <a:fillRect l="0" t="0" r="0" b="0"/>
            </a:stretch>
          </a:blipFill>
        </p:spPr>
      </p:sp>
      <p:sp>
        <p:nvSpPr>
          <p:cNvPr name="TextBox 5" id="5"/>
          <p:cNvSpPr txBox="true"/>
          <p:nvPr/>
        </p:nvSpPr>
        <p:spPr>
          <a:xfrm rot="0">
            <a:off x="3413027" y="1038225"/>
            <a:ext cx="12908564" cy="1056311"/>
          </a:xfrm>
          <a:prstGeom prst="rect">
            <a:avLst/>
          </a:prstGeom>
        </p:spPr>
        <p:txBody>
          <a:bodyPr anchor="t" rtlCol="false" tIns="0" lIns="0" bIns="0" rIns="0">
            <a:spAutoFit/>
          </a:bodyPr>
          <a:lstStyle/>
          <a:p>
            <a:pPr algn="ctr">
              <a:lnSpc>
                <a:spcPts val="8345"/>
              </a:lnSpc>
            </a:pPr>
            <a:r>
              <a:rPr lang="en-US" sz="7072">
                <a:solidFill>
                  <a:srgbClr val="000000"/>
                </a:solidFill>
                <a:latin typeface="HK Grotesk Bold"/>
              </a:rPr>
              <a:t>Data Preprocessing</a:t>
            </a:r>
          </a:p>
        </p:txBody>
      </p:sp>
      <p:sp>
        <p:nvSpPr>
          <p:cNvPr name="TextBox 6" id="6"/>
          <p:cNvSpPr txBox="true"/>
          <p:nvPr/>
        </p:nvSpPr>
        <p:spPr>
          <a:xfrm rot="0">
            <a:off x="1028700" y="2642720"/>
            <a:ext cx="7641571" cy="713929"/>
          </a:xfrm>
          <a:prstGeom prst="rect">
            <a:avLst/>
          </a:prstGeom>
        </p:spPr>
        <p:txBody>
          <a:bodyPr anchor="t" rtlCol="false" tIns="0" lIns="0" bIns="0" rIns="0">
            <a:spAutoFit/>
          </a:bodyPr>
          <a:lstStyle/>
          <a:p>
            <a:pPr algn="ctr" marL="0" indent="0" lvl="0">
              <a:lnSpc>
                <a:spcPts val="5895"/>
              </a:lnSpc>
              <a:spcBef>
                <a:spcPct val="0"/>
              </a:spcBef>
            </a:pPr>
            <a:r>
              <a:rPr lang="en-US" sz="4535">
                <a:solidFill>
                  <a:srgbClr val="1C53A3"/>
                </a:solidFill>
                <a:latin typeface="Assistant Bold"/>
              </a:rPr>
              <a:t>1) Dealing with null values</a:t>
            </a:r>
          </a:p>
        </p:txBody>
      </p:sp>
      <p:sp>
        <p:nvSpPr>
          <p:cNvPr name="TextBox 7" id="7"/>
          <p:cNvSpPr txBox="true"/>
          <p:nvPr/>
        </p:nvSpPr>
        <p:spPr>
          <a:xfrm rot="0">
            <a:off x="7318010" y="5557733"/>
            <a:ext cx="6403912" cy="1402318"/>
          </a:xfrm>
          <a:prstGeom prst="rect">
            <a:avLst/>
          </a:prstGeom>
        </p:spPr>
        <p:txBody>
          <a:bodyPr anchor="t" rtlCol="false" tIns="0" lIns="0" bIns="0" rIns="0">
            <a:spAutoFit/>
          </a:bodyPr>
          <a:lstStyle/>
          <a:p>
            <a:pPr>
              <a:lnSpc>
                <a:spcPts val="5656"/>
              </a:lnSpc>
              <a:spcBef>
                <a:spcPct val="0"/>
              </a:spcBef>
            </a:pPr>
            <a:r>
              <a:rPr lang="en-US" sz="4040" spc="-40">
                <a:solidFill>
                  <a:srgbClr val="1C53A3"/>
                </a:solidFill>
                <a:latin typeface="Assistant"/>
              </a:rPr>
              <a:t>Luckily, Our dataset have no Null Values.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601700" y="8644405"/>
            <a:ext cx="7315200" cy="3285190"/>
          </a:xfrm>
          <a:custGeom>
            <a:avLst/>
            <a:gdLst/>
            <a:ahLst/>
            <a:cxnLst/>
            <a:rect r="r" b="b" t="t" l="l"/>
            <a:pathLst>
              <a:path h="3285190" w="7315200">
                <a:moveTo>
                  <a:pt x="0" y="0"/>
                </a:moveTo>
                <a:lnTo>
                  <a:pt x="7315200" y="0"/>
                </a:lnTo>
                <a:lnTo>
                  <a:pt x="7315200" y="3285190"/>
                </a:lnTo>
                <a:lnTo>
                  <a:pt x="0" y="3285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76071" y="6742152"/>
            <a:ext cx="8552141" cy="4571508"/>
          </a:xfrm>
          <a:custGeom>
            <a:avLst/>
            <a:gdLst/>
            <a:ahLst/>
            <a:cxnLst/>
            <a:rect r="r" b="b" t="t" l="l"/>
            <a:pathLst>
              <a:path h="4571508" w="8552141">
                <a:moveTo>
                  <a:pt x="0" y="0"/>
                </a:moveTo>
                <a:lnTo>
                  <a:pt x="8552142" y="0"/>
                </a:lnTo>
                <a:lnTo>
                  <a:pt x="8552142" y="4571508"/>
                </a:lnTo>
                <a:lnTo>
                  <a:pt x="0" y="45715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6834" y="5942079"/>
            <a:ext cx="16390540" cy="3975628"/>
          </a:xfrm>
          <a:custGeom>
            <a:avLst/>
            <a:gdLst/>
            <a:ahLst/>
            <a:cxnLst/>
            <a:rect r="r" b="b" t="t" l="l"/>
            <a:pathLst>
              <a:path h="3975628" w="16390540">
                <a:moveTo>
                  <a:pt x="0" y="0"/>
                </a:moveTo>
                <a:lnTo>
                  <a:pt x="16390539" y="0"/>
                </a:lnTo>
                <a:lnTo>
                  <a:pt x="16390539" y="3975628"/>
                </a:lnTo>
                <a:lnTo>
                  <a:pt x="0" y="3975628"/>
                </a:lnTo>
                <a:lnTo>
                  <a:pt x="0" y="0"/>
                </a:lnTo>
                <a:close/>
              </a:path>
            </a:pathLst>
          </a:custGeom>
          <a:blipFill>
            <a:blip r:embed="rId6"/>
            <a:stretch>
              <a:fillRect l="-4684" t="0" r="-4684" b="0"/>
            </a:stretch>
          </a:blipFill>
        </p:spPr>
      </p:sp>
      <p:sp>
        <p:nvSpPr>
          <p:cNvPr name="TextBox 5" id="5"/>
          <p:cNvSpPr txBox="true"/>
          <p:nvPr/>
        </p:nvSpPr>
        <p:spPr>
          <a:xfrm rot="0">
            <a:off x="457206" y="687219"/>
            <a:ext cx="7263131" cy="713929"/>
          </a:xfrm>
          <a:prstGeom prst="rect">
            <a:avLst/>
          </a:prstGeom>
        </p:spPr>
        <p:txBody>
          <a:bodyPr anchor="t" rtlCol="false" tIns="0" lIns="0" bIns="0" rIns="0">
            <a:spAutoFit/>
          </a:bodyPr>
          <a:lstStyle/>
          <a:p>
            <a:pPr algn="ctr" marL="0" indent="0" lvl="0">
              <a:lnSpc>
                <a:spcPts val="5895"/>
              </a:lnSpc>
              <a:spcBef>
                <a:spcPct val="0"/>
              </a:spcBef>
            </a:pPr>
            <a:r>
              <a:rPr lang="en-US" sz="4535">
                <a:solidFill>
                  <a:srgbClr val="1C53A3"/>
                </a:solidFill>
                <a:latin typeface="Assistant Bold"/>
              </a:rPr>
              <a:t>2) Data Transformation</a:t>
            </a:r>
          </a:p>
        </p:txBody>
      </p:sp>
      <p:sp>
        <p:nvSpPr>
          <p:cNvPr name="TextBox 6" id="6"/>
          <p:cNvSpPr txBox="true"/>
          <p:nvPr/>
        </p:nvSpPr>
        <p:spPr>
          <a:xfrm rot="0">
            <a:off x="121185" y="3704339"/>
            <a:ext cx="18045629" cy="1780540"/>
          </a:xfrm>
          <a:prstGeom prst="rect">
            <a:avLst/>
          </a:prstGeom>
        </p:spPr>
        <p:txBody>
          <a:bodyPr anchor="t" rtlCol="false" tIns="0" lIns="0" bIns="0" rIns="0">
            <a:spAutoFit/>
          </a:bodyPr>
          <a:lstStyle/>
          <a:p>
            <a:pPr algn="ctr">
              <a:lnSpc>
                <a:spcPts val="4759"/>
              </a:lnSpc>
            </a:pPr>
            <a:r>
              <a:rPr lang="en-US" sz="3399">
                <a:solidFill>
                  <a:srgbClr val="1C53A3"/>
                </a:solidFill>
                <a:latin typeface="Canva Sans"/>
              </a:rPr>
              <a:t>For our Classification Problem, We'll find out whether a person is a drinker or not. After transformation this is given by the attribute DRK_YN where value 1 is for Yes person is a Drinker and 0 is for Not a Drinker. </a:t>
            </a:r>
          </a:p>
        </p:txBody>
      </p:sp>
      <p:sp>
        <p:nvSpPr>
          <p:cNvPr name="TextBox 7" id="7"/>
          <p:cNvSpPr txBox="true"/>
          <p:nvPr/>
        </p:nvSpPr>
        <p:spPr>
          <a:xfrm rot="0">
            <a:off x="1246834" y="1792785"/>
            <a:ext cx="16187070" cy="1180465"/>
          </a:xfrm>
          <a:prstGeom prst="rect">
            <a:avLst/>
          </a:prstGeom>
        </p:spPr>
        <p:txBody>
          <a:bodyPr anchor="t" rtlCol="false" tIns="0" lIns="0" bIns="0" rIns="0">
            <a:spAutoFit/>
          </a:bodyPr>
          <a:lstStyle/>
          <a:p>
            <a:pPr algn="ctr">
              <a:lnSpc>
                <a:spcPts val="4759"/>
              </a:lnSpc>
            </a:pPr>
            <a:r>
              <a:rPr lang="en-US" sz="3399">
                <a:solidFill>
                  <a:srgbClr val="1C53A3"/>
                </a:solidFill>
                <a:latin typeface="Canva Sans"/>
              </a:rPr>
              <a:t>There are 6 categorical and 18 numerical variables in our dataset. We'll transform the categorial values into numerical values.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79964">
            <a:off x="-4205763" y="5951842"/>
            <a:ext cx="9213902" cy="5377568"/>
          </a:xfrm>
          <a:custGeom>
            <a:avLst/>
            <a:gdLst/>
            <a:ahLst/>
            <a:cxnLst/>
            <a:rect r="r" b="b" t="t" l="l"/>
            <a:pathLst>
              <a:path h="5377568" w="9213902">
                <a:moveTo>
                  <a:pt x="0" y="0"/>
                </a:moveTo>
                <a:lnTo>
                  <a:pt x="9213902" y="0"/>
                </a:lnTo>
                <a:lnTo>
                  <a:pt x="9213902" y="5377569"/>
                </a:lnTo>
                <a:lnTo>
                  <a:pt x="0" y="5377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4872895" y="-3309112"/>
            <a:ext cx="3477318" cy="8462498"/>
          </a:xfrm>
          <a:custGeom>
            <a:avLst/>
            <a:gdLst/>
            <a:ahLst/>
            <a:cxnLst/>
            <a:rect r="r" b="b" t="t" l="l"/>
            <a:pathLst>
              <a:path h="8462498" w="3477318">
                <a:moveTo>
                  <a:pt x="0" y="0"/>
                </a:moveTo>
                <a:lnTo>
                  <a:pt x="3477317" y="0"/>
                </a:lnTo>
                <a:lnTo>
                  <a:pt x="3477317" y="8462499"/>
                </a:lnTo>
                <a:lnTo>
                  <a:pt x="0" y="8462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186662" y="5932631"/>
            <a:ext cx="9914676" cy="1973647"/>
          </a:xfrm>
          <a:custGeom>
            <a:avLst/>
            <a:gdLst/>
            <a:ahLst/>
            <a:cxnLst/>
            <a:rect r="r" b="b" t="t" l="l"/>
            <a:pathLst>
              <a:path h="1973647" w="9914676">
                <a:moveTo>
                  <a:pt x="0" y="0"/>
                </a:moveTo>
                <a:lnTo>
                  <a:pt x="9914676" y="0"/>
                </a:lnTo>
                <a:lnTo>
                  <a:pt x="9914676" y="1973647"/>
                </a:lnTo>
                <a:lnTo>
                  <a:pt x="0" y="1973647"/>
                </a:lnTo>
                <a:lnTo>
                  <a:pt x="0" y="0"/>
                </a:lnTo>
                <a:close/>
              </a:path>
            </a:pathLst>
          </a:custGeom>
          <a:blipFill>
            <a:blip r:embed="rId6"/>
            <a:stretch>
              <a:fillRect l="0" t="0" r="0" b="0"/>
            </a:stretch>
          </a:blipFill>
        </p:spPr>
      </p:sp>
      <p:sp>
        <p:nvSpPr>
          <p:cNvPr name="TextBox 5" id="5"/>
          <p:cNvSpPr txBox="true"/>
          <p:nvPr/>
        </p:nvSpPr>
        <p:spPr>
          <a:xfrm rot="0">
            <a:off x="2435069" y="2956559"/>
            <a:ext cx="13417861" cy="2098111"/>
          </a:xfrm>
          <a:prstGeom prst="rect">
            <a:avLst/>
          </a:prstGeom>
        </p:spPr>
        <p:txBody>
          <a:bodyPr anchor="t" rtlCol="false" tIns="0" lIns="0" bIns="0" rIns="0">
            <a:spAutoFit/>
          </a:bodyPr>
          <a:lstStyle/>
          <a:p>
            <a:pPr algn="l" marL="0" indent="0" lvl="0">
              <a:lnSpc>
                <a:spcPts val="5582"/>
              </a:lnSpc>
              <a:spcBef>
                <a:spcPct val="0"/>
              </a:spcBef>
            </a:pPr>
            <a:r>
              <a:rPr lang="en-US" sz="4294">
                <a:solidFill>
                  <a:srgbClr val="1C53A3"/>
                </a:solidFill>
                <a:latin typeface="Assistant"/>
              </a:rPr>
              <a:t>There are some duplicate values, but because the dataset have larger number of rows, we will simply drop the duplicate values.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79964">
            <a:off x="-4205763" y="5951842"/>
            <a:ext cx="9213902" cy="5377568"/>
          </a:xfrm>
          <a:custGeom>
            <a:avLst/>
            <a:gdLst/>
            <a:ahLst/>
            <a:cxnLst/>
            <a:rect r="r" b="b" t="t" l="l"/>
            <a:pathLst>
              <a:path h="5377568" w="9213902">
                <a:moveTo>
                  <a:pt x="0" y="0"/>
                </a:moveTo>
                <a:lnTo>
                  <a:pt x="9213902" y="0"/>
                </a:lnTo>
                <a:lnTo>
                  <a:pt x="9213902" y="5377569"/>
                </a:lnTo>
                <a:lnTo>
                  <a:pt x="0" y="5377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4872895" y="-3309112"/>
            <a:ext cx="3477318" cy="8462498"/>
          </a:xfrm>
          <a:custGeom>
            <a:avLst/>
            <a:gdLst/>
            <a:ahLst/>
            <a:cxnLst/>
            <a:rect r="r" b="b" t="t" l="l"/>
            <a:pathLst>
              <a:path h="8462498" w="3477318">
                <a:moveTo>
                  <a:pt x="0" y="0"/>
                </a:moveTo>
                <a:lnTo>
                  <a:pt x="3477317" y="0"/>
                </a:lnTo>
                <a:lnTo>
                  <a:pt x="3477317" y="8462499"/>
                </a:lnTo>
                <a:lnTo>
                  <a:pt x="0" y="8462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9925" y="691219"/>
            <a:ext cx="15968150" cy="8904561"/>
          </a:xfrm>
          <a:custGeom>
            <a:avLst/>
            <a:gdLst/>
            <a:ahLst/>
            <a:cxnLst/>
            <a:rect r="r" b="b" t="t" l="l"/>
            <a:pathLst>
              <a:path h="8904561" w="15968150">
                <a:moveTo>
                  <a:pt x="0" y="0"/>
                </a:moveTo>
                <a:lnTo>
                  <a:pt x="15968150" y="0"/>
                </a:lnTo>
                <a:lnTo>
                  <a:pt x="15968150" y="8904562"/>
                </a:lnTo>
                <a:lnTo>
                  <a:pt x="0" y="8904562"/>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DAF1eJM7njQ</dc:identifier>
  <dcterms:modified xsi:type="dcterms:W3CDTF">2011-08-01T06:04:30Z</dcterms:modified>
  <cp:revision>1</cp:revision>
  <dc:title>Classification of Smokers and Drinkers</dc:title>
</cp:coreProperties>
</file>