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396" r:id="rId2"/>
    <p:sldId id="397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99FF33"/>
    <a:srgbClr val="CCFF33"/>
    <a:srgbClr val="FF9933"/>
    <a:srgbClr val="FF0000"/>
    <a:srgbClr val="00FF00"/>
    <a:srgbClr val="33CC3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93" d="100"/>
          <a:sy n="93" d="100"/>
        </p:scale>
        <p:origin x="96" y="1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/>
            </a:lvl1pPr>
          </a:lstStyle>
          <a:p>
            <a:fld id="{4E82819E-F1AF-4BDD-8B3E-F7D7DE61D1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270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/>
            </a:lvl1pPr>
          </a:lstStyle>
          <a:p>
            <a:fld id="{55798DA5-44B9-4B0F-8699-EC7C79242F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059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CADB03D-D5F1-4E81-90F0-18F6F9CA6757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14392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6F5AE82-E631-4DFD-8D17-CC9CF9566C30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83913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 to right: The IBM Watson computer system for playing Jeopardy,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Sandholm</a:t>
            </a:r>
            <a:r>
              <a:rPr lang="en-US" baseline="0" dirty="0" smtClean="0"/>
              <a:t> at CMU with the </a:t>
            </a:r>
            <a:r>
              <a:rPr lang="en-US" baseline="0" dirty="0" err="1" smtClean="0"/>
              <a:t>Claudico</a:t>
            </a:r>
            <a:r>
              <a:rPr lang="en-US" baseline="0" dirty="0" smtClean="0"/>
              <a:t> system for playing No Limit Texas </a:t>
            </a:r>
            <a:r>
              <a:rPr lang="en-US" baseline="0" dirty="0" err="1" smtClean="0"/>
              <a:t>Hold’Em</a:t>
            </a:r>
            <a:r>
              <a:rPr lang="en-US" baseline="0" dirty="0" smtClean="0"/>
              <a:t>, and KAIST DRC-HUBO humanoid robot which won the 2015 DARPA Robot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8DA5-44B9-4B0F-8699-EC7C79242FF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282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8DA5-44B9-4B0F-8699-EC7C79242FF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05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 11,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9CD7F-ACD9-4224-830C-D8929251AD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11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 11,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E7F6B-6A9D-4A33-BF61-DBF1E0464A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6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 11,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64D4C-2648-4AED-9F08-1207F387B8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80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 11,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60DB8A-2059-4BBD-8F65-E905E02A4B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 11,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8BB32-7F0C-4E82-BD40-32006E57B9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70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14400"/>
            <a:ext cx="508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08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 11,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00294-8B41-4065-BE7A-18CBE0C5B5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46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 11, 2016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B8ED9-0533-4EC8-BFF3-65FFA28FBA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48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 11, 2016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79143-CF5E-43B5-8978-F6EC5F8B0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47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 11, 2016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B0AC6-3A62-4BF4-857B-D988F323D4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89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 11,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EF6F8-8FF1-455D-9D44-CA7A43866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10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 11,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7B074-D424-4140-9C9B-AEC815AB63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3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10668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10668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269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Jan 11, 2016</a:t>
            </a: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69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1E435B1E-BEA2-4210-B3CC-04987E55D0A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838200" y="838200"/>
            <a:ext cx="1051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g0TaYhjpOfo" TargetMode="External"/><Relationship Id="rId1" Type="http://schemas.openxmlformats.org/officeDocument/2006/relationships/video" Target="https://www.youtube.com/embed/fQ6b5Wm5Glw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rehg@gatech.edu" TargetMode="External"/><Relationship Id="rId2" Type="http://schemas.openxmlformats.org/officeDocument/2006/relationships/hyperlink" Target="http://reh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CS 3600 </a:t>
            </a:r>
            <a:br>
              <a:rPr lang="en-US" altLang="en-US" dirty="0" smtClean="0"/>
            </a:br>
            <a:r>
              <a:rPr lang="en-US" altLang="en-US" dirty="0" smtClean="0"/>
              <a:t>Introduction to Artificial Intelligence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James M. Rehg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sz="2000" dirty="0" smtClean="0"/>
              <a:t>School of Interactive Computing</a:t>
            </a:r>
          </a:p>
          <a:p>
            <a:r>
              <a:rPr lang="en-US" altLang="en-US" sz="2000" dirty="0" smtClean="0"/>
              <a:t>College of Computing</a:t>
            </a:r>
          </a:p>
          <a:p>
            <a:r>
              <a:rPr lang="en-US" altLang="en-US" sz="2000" dirty="0" smtClean="0"/>
              <a:t>Georgia Tech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 vs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Claudico</a:t>
            </a:r>
            <a:r>
              <a:rPr lang="en-US" dirty="0" smtClean="0"/>
              <a:t>: Best No-Limit Texas </a:t>
            </a:r>
            <a:r>
              <a:rPr lang="en-US" dirty="0" err="1" smtClean="0"/>
              <a:t>Hold’em</a:t>
            </a:r>
            <a:r>
              <a:rPr lang="en-US" dirty="0" smtClean="0"/>
              <a:t> Agent in World (CMU)</a:t>
            </a:r>
          </a:p>
          <a:p>
            <a:r>
              <a:rPr lang="en-US" dirty="0" smtClean="0"/>
              <a:t>Humans: </a:t>
            </a:r>
            <a:r>
              <a:rPr lang="en-US" dirty="0"/>
              <a:t>Jason Les, Doug Polk, Bjorn Li and Dong </a:t>
            </a:r>
            <a:r>
              <a:rPr lang="en-US" dirty="0" smtClean="0"/>
              <a:t>Kim (top 10)</a:t>
            </a:r>
          </a:p>
          <a:p>
            <a:r>
              <a:rPr lang="en-US" dirty="0" smtClean="0"/>
              <a:t>Competition: April 2015 at Rivers Casino, Pittsburgh PA</a:t>
            </a:r>
          </a:p>
          <a:p>
            <a:r>
              <a:rPr lang="en-US" dirty="0" smtClean="0"/>
              <a:t>Outcome: Humans won</a:t>
            </a:r>
            <a:r>
              <a:rPr lang="en-US" dirty="0"/>
              <a:t>! ($</a:t>
            </a:r>
            <a:r>
              <a:rPr lang="en-US" dirty="0" smtClean="0"/>
              <a:t>732,713 of virtual money, Bjorn Li tops)</a:t>
            </a:r>
          </a:p>
          <a:p>
            <a:endParaRPr lang="en-US" dirty="0"/>
          </a:p>
          <a:p>
            <a:r>
              <a:rPr lang="en-US" dirty="0" err="1" smtClean="0"/>
              <a:t>Tuomas</a:t>
            </a:r>
            <a:r>
              <a:rPr lang="en-US" dirty="0" smtClean="0"/>
              <a:t> </a:t>
            </a:r>
            <a:r>
              <a:rPr lang="en-US" dirty="0" err="1" smtClean="0"/>
              <a:t>Sandholm</a:t>
            </a:r>
            <a:r>
              <a:rPr lang="en-US" dirty="0" smtClean="0"/>
              <a:t> (CMU)</a:t>
            </a:r>
          </a:p>
          <a:p>
            <a:r>
              <a:rPr lang="en-US" dirty="0"/>
              <a:t>	</a:t>
            </a:r>
            <a:r>
              <a:rPr lang="en-US" dirty="0" smtClean="0"/>
              <a:t>	“statistically speaking the game was tie”</a:t>
            </a:r>
          </a:p>
          <a:p>
            <a:r>
              <a:rPr lang="en-US" dirty="0" smtClean="0"/>
              <a:t>Doug Polk</a:t>
            </a:r>
          </a:p>
          <a:p>
            <a:r>
              <a:rPr lang="en-US" dirty="0"/>
              <a:t>		“Betting $19,000 to win a $700 pot just isn't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something </a:t>
            </a:r>
            <a:r>
              <a:rPr lang="en-US" dirty="0"/>
              <a:t>that a person would </a:t>
            </a:r>
            <a:r>
              <a:rPr lang="en-US" dirty="0" smtClean="0"/>
              <a:t>do”</a:t>
            </a:r>
            <a:endParaRPr lang="en-US" dirty="0"/>
          </a:p>
        </p:txBody>
      </p:sp>
      <p:pic>
        <p:nvPicPr>
          <p:cNvPr id="2050" name="Picture 2" descr="Playing cards and chi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4343400"/>
            <a:ext cx="2289175" cy="152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7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DARPA Robotics Challenge</a:t>
            </a:r>
            <a:endParaRPr lang="en-US" dirty="0"/>
          </a:p>
        </p:txBody>
      </p:sp>
      <p:pic>
        <p:nvPicPr>
          <p:cNvPr id="5" name="fQ6b5Wm5Glw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762000" y="1066800"/>
            <a:ext cx="487680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6387" y="3995687"/>
            <a:ext cx="3248025" cy="2060176"/>
          </a:xfrm>
          <a:prstGeom prst="rect">
            <a:avLst/>
          </a:prstGeom>
        </p:spPr>
      </p:pic>
      <p:pic>
        <p:nvPicPr>
          <p:cNvPr id="6" name="g0TaYhjpOfo"/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6180666" y="2438400"/>
            <a:ext cx="5113867" cy="287655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4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First Day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Logistics</a:t>
            </a:r>
          </a:p>
          <a:p>
            <a:r>
              <a:rPr lang="en-US" altLang="en-US" dirty="0" smtClean="0"/>
              <a:t>	</a:t>
            </a:r>
          </a:p>
          <a:p>
            <a:r>
              <a:rPr lang="en-US" altLang="en-US" dirty="0" smtClean="0"/>
              <a:t>Introduction to Teaching Team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Goals for this Class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Background on Artificial Intelligence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set-up by tomorrow</a:t>
            </a:r>
          </a:p>
          <a:p>
            <a:r>
              <a:rPr lang="en-US" dirty="0" smtClean="0"/>
              <a:t>Everything will be announced there</a:t>
            </a:r>
          </a:p>
          <a:p>
            <a:r>
              <a:rPr lang="en-US" dirty="0" smtClean="0"/>
              <a:t>All assignments will be obtained and turned-in there</a:t>
            </a:r>
          </a:p>
          <a:p>
            <a:r>
              <a:rPr lang="en-US" dirty="0" smtClean="0"/>
              <a:t>Lecture slides will be posted in the resources folder weekly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68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Instructor: Jim Rehg</a:t>
            </a:r>
          </a:p>
          <a:p>
            <a:endParaRPr lang="en-US" dirty="0"/>
          </a:p>
          <a:p>
            <a:r>
              <a:rPr lang="en-US" dirty="0" smtClean="0"/>
              <a:t>	Full Professor in School of IC</a:t>
            </a:r>
          </a:p>
          <a:p>
            <a:r>
              <a:rPr lang="en-US" dirty="0"/>
              <a:t>	</a:t>
            </a:r>
            <a:r>
              <a:rPr lang="en-US" dirty="0" smtClean="0"/>
              <a:t>Ph.D. from CMU (in 1995)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DEC CRL (1995) </a:t>
            </a:r>
            <a:r>
              <a:rPr lang="en-US" dirty="0" smtClean="0">
                <a:sym typeface="Wingdings" panose="05000000000000000000" pitchFamily="2" charset="2"/>
              </a:rPr>
              <a:t> Georgia Tech (2001)</a:t>
            </a:r>
          </a:p>
          <a:p>
            <a:pPr algn="just"/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Married with 4 kids (ages 9, 11, 16, 19)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http://rehg.org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rehg@gatech.edu</a:t>
            </a:r>
            <a:endParaRPr lang="en-US" dirty="0" smtClean="0"/>
          </a:p>
          <a:p>
            <a:r>
              <a:rPr lang="en-US" dirty="0" smtClean="0"/>
              <a:t>Office hours will be announced soon</a:t>
            </a:r>
          </a:p>
        </p:txBody>
      </p:sp>
      <p:pic>
        <p:nvPicPr>
          <p:cNvPr id="1026" name="Picture 2" descr="Image result for uc san diego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191000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37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 TAs:</a:t>
            </a:r>
          </a:p>
          <a:p>
            <a:r>
              <a:rPr lang="en-US" dirty="0"/>
              <a:t>	Shagun </a:t>
            </a:r>
            <a:r>
              <a:rPr lang="en-US" dirty="0" smtClean="0"/>
              <a:t>Jhaver</a:t>
            </a:r>
          </a:p>
          <a:p>
            <a:r>
              <a:rPr lang="en-US" dirty="0"/>
              <a:t>	</a:t>
            </a:r>
            <a:r>
              <a:rPr lang="en-US" dirty="0" smtClean="0"/>
              <a:t>Yun Liu</a:t>
            </a:r>
          </a:p>
          <a:p>
            <a:endParaRPr lang="en-US" dirty="0"/>
          </a:p>
          <a:p>
            <a:r>
              <a:rPr lang="en-US" dirty="0" smtClean="0"/>
              <a:t>Undergrad TAs:</a:t>
            </a:r>
          </a:p>
          <a:p>
            <a:r>
              <a:rPr lang="en-US" dirty="0"/>
              <a:t>	</a:t>
            </a:r>
            <a:r>
              <a:rPr lang="en-US" dirty="0" smtClean="0"/>
              <a:t>Oleg Filatov (Head TA)</a:t>
            </a:r>
          </a:p>
          <a:p>
            <a:r>
              <a:rPr lang="en-US" dirty="0"/>
              <a:t>	</a:t>
            </a:r>
            <a:r>
              <a:rPr lang="en-US" dirty="0" smtClean="0"/>
              <a:t>Manav Dutta</a:t>
            </a:r>
          </a:p>
          <a:p>
            <a:r>
              <a:rPr lang="en-US" dirty="0"/>
              <a:t>	</a:t>
            </a:r>
            <a:r>
              <a:rPr lang="en-US" dirty="0" smtClean="0"/>
              <a:t>Arjun Garg</a:t>
            </a:r>
          </a:p>
          <a:p>
            <a:r>
              <a:rPr lang="en-US" dirty="0"/>
              <a:t>	</a:t>
            </a:r>
            <a:r>
              <a:rPr lang="en-US" dirty="0" smtClean="0"/>
              <a:t>Caroline Paulus</a:t>
            </a:r>
          </a:p>
          <a:p>
            <a:pPr algn="ctr"/>
            <a:r>
              <a:rPr lang="en-US" i="1" dirty="0" smtClean="0"/>
              <a:t>Office hours to be announced this week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6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the process online (follow </a:t>
            </a:r>
            <a:r>
              <a:rPr lang="en-US" dirty="0" err="1" smtClean="0"/>
              <a:t>CoC</a:t>
            </a:r>
            <a:r>
              <a:rPr lang="en-US" dirty="0" smtClean="0"/>
              <a:t> policy)</a:t>
            </a:r>
          </a:p>
          <a:p>
            <a:endParaRPr lang="en-US" dirty="0"/>
          </a:p>
          <a:p>
            <a:r>
              <a:rPr lang="en-US" dirty="0" smtClean="0"/>
              <a:t>Please decide ASAP if you are just holding the class</a:t>
            </a:r>
          </a:p>
          <a:p>
            <a:r>
              <a:rPr lang="en-US" dirty="0"/>
              <a:t>	</a:t>
            </a:r>
            <a:r>
              <a:rPr lang="en-US" dirty="0" smtClean="0"/>
              <a:t>so others can get in!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0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= Rational Agents</a:t>
            </a:r>
          </a:p>
          <a:p>
            <a:r>
              <a:rPr lang="en-US" dirty="0" smtClean="0"/>
              <a:t>How to think and act rationally?</a:t>
            </a:r>
          </a:p>
          <a:p>
            <a:endParaRPr lang="en-US" dirty="0"/>
          </a:p>
          <a:p>
            <a:r>
              <a:rPr lang="en-US" dirty="0" smtClean="0"/>
              <a:t>S = state of the world (perceived by agent)</a:t>
            </a:r>
          </a:p>
          <a:p>
            <a:r>
              <a:rPr lang="en-US" dirty="0" smtClean="0"/>
              <a:t>A = set of possible agent actions</a:t>
            </a:r>
          </a:p>
          <a:p>
            <a:r>
              <a:rPr lang="en-US" dirty="0" smtClean="0"/>
              <a:t>S x A … is </a:t>
            </a:r>
            <a:r>
              <a:rPr lang="en-US" dirty="0" err="1" smtClean="0"/>
              <a:t>reeeeeaaaallllly</a:t>
            </a:r>
            <a:r>
              <a:rPr lang="en-US" dirty="0" smtClean="0"/>
              <a:t> big!</a:t>
            </a:r>
          </a:p>
          <a:p>
            <a:r>
              <a:rPr lang="en-US" i="1" dirty="0" smtClean="0"/>
              <a:t>Approximations and efficient algorithms are critical</a:t>
            </a:r>
          </a:p>
          <a:p>
            <a:endParaRPr lang="en-US" dirty="0"/>
          </a:p>
          <a:p>
            <a:r>
              <a:rPr lang="en-US" dirty="0" smtClean="0"/>
              <a:t>The world is inherently uncertain and ambiguous</a:t>
            </a:r>
          </a:p>
          <a:p>
            <a:r>
              <a:rPr lang="en-US" i="1" dirty="0" smtClean="0"/>
              <a:t>Probabilistic models and methods are critical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4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dirty="0"/>
              <a:t>Agents and Environments</a:t>
            </a:r>
          </a:p>
          <a:p>
            <a:r>
              <a:rPr lang="en-US" dirty="0"/>
              <a:t>Formulating AI as search </a:t>
            </a:r>
          </a:p>
          <a:p>
            <a:r>
              <a:rPr lang="en-US" dirty="0"/>
              <a:t>Games and AI </a:t>
            </a:r>
          </a:p>
          <a:p>
            <a:r>
              <a:rPr lang="en-US" dirty="0"/>
              <a:t>Logic and Logical Inference</a:t>
            </a:r>
          </a:p>
          <a:p>
            <a:r>
              <a:rPr lang="en-US" dirty="0" smtClean="0"/>
              <a:t>Probability and </a:t>
            </a:r>
            <a:r>
              <a:rPr lang="en-US" dirty="0"/>
              <a:t>Probabilistic Reasoning</a:t>
            </a:r>
          </a:p>
          <a:p>
            <a:r>
              <a:rPr lang="en-US" dirty="0" smtClean="0"/>
              <a:t>Dynamic </a:t>
            </a:r>
            <a:r>
              <a:rPr lang="en-US" dirty="0"/>
              <a:t>Bayes </a:t>
            </a:r>
            <a:r>
              <a:rPr lang="en-US" dirty="0" smtClean="0"/>
              <a:t>Networks and </a:t>
            </a:r>
            <a:r>
              <a:rPr lang="en-US" dirty="0"/>
              <a:t>HMMs</a:t>
            </a:r>
          </a:p>
          <a:p>
            <a:r>
              <a:rPr lang="en-US" dirty="0"/>
              <a:t>Decision making: </a:t>
            </a:r>
            <a:r>
              <a:rPr lang="en-US" dirty="0" smtClean="0"/>
              <a:t>Planning and </a:t>
            </a:r>
            <a:r>
              <a:rPr lang="en-US" dirty="0"/>
              <a:t>MDPs</a:t>
            </a:r>
          </a:p>
          <a:p>
            <a:r>
              <a:rPr lang="en-US" dirty="0"/>
              <a:t>Supervised Learning: </a:t>
            </a:r>
            <a:r>
              <a:rPr lang="en-US" dirty="0" smtClean="0"/>
              <a:t>Neural Nets</a:t>
            </a:r>
            <a:r>
              <a:rPr lang="en-US" dirty="0"/>
              <a:t>, SVMs, </a:t>
            </a:r>
            <a:r>
              <a:rPr lang="en-US" dirty="0" smtClean="0"/>
              <a:t>Decision Trees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Topics in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https://www.cs.cmu.edu/sites/default/files/150424_sandholm_200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05000"/>
            <a:ext cx="2593975" cy="19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2/22/IBM_Watson.PNG/280px-IBM_Wat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49" y="1905000"/>
            <a:ext cx="2862527" cy="19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200" y="1600200"/>
            <a:ext cx="2209800" cy="3290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999" y="5225624"/>
            <a:ext cx="2635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Natural Language</a:t>
            </a:r>
          </a:p>
          <a:p>
            <a:pPr algn="ctr"/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67200" y="5216099"/>
            <a:ext cx="3542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Large-scale Probabilistic</a:t>
            </a:r>
            <a:br>
              <a:rPr lang="en-US" dirty="0" smtClean="0"/>
            </a:b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2450" y="5181600"/>
            <a:ext cx="3113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Perception, Planning,</a:t>
            </a:r>
          </a:p>
          <a:p>
            <a:pPr algn="ctr"/>
            <a:r>
              <a:rPr lang="en-US" dirty="0" smtClean="0"/>
              <a:t>Actuation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1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</Template>
  <TotalTime>9963</TotalTime>
  <Words>428</Words>
  <Application>Microsoft Office PowerPoint</Application>
  <PresentationFormat>Widescreen</PresentationFormat>
  <Paragraphs>111</Paragraphs>
  <Slides>12</Slides>
  <Notes>4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Wingdings</vt:lpstr>
      <vt:lpstr>Blank Presentation</vt:lpstr>
      <vt:lpstr>CS 3600  Introduction to Artificial Intelligence</vt:lpstr>
      <vt:lpstr>First Day</vt:lpstr>
      <vt:lpstr>T-Square</vt:lpstr>
      <vt:lpstr>Introductions</vt:lpstr>
      <vt:lpstr>Introductions</vt:lpstr>
      <vt:lpstr>Overload Requests</vt:lpstr>
      <vt:lpstr>What is AI?</vt:lpstr>
      <vt:lpstr>Topics We’ll Cover</vt:lpstr>
      <vt:lpstr>“Hot” Topics in AI</vt:lpstr>
      <vt:lpstr>Brains vs AI</vt:lpstr>
      <vt:lpstr>DARPA Robotics Challenge</vt:lpstr>
      <vt:lpstr>Questions?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efros</dc:creator>
  <cp:lastModifiedBy>James Rehg</cp:lastModifiedBy>
  <cp:revision>185</cp:revision>
  <dcterms:created xsi:type="dcterms:W3CDTF">2004-08-29T23:15:23Z</dcterms:created>
  <dcterms:modified xsi:type="dcterms:W3CDTF">2016-01-20T12:20:33Z</dcterms:modified>
</cp:coreProperties>
</file>