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0"/>
  </p:notesMasterIdLst>
  <p:handoutMasterIdLst>
    <p:handoutMasterId r:id="rId21"/>
  </p:handoutMasterIdLst>
  <p:sldIdLst>
    <p:sldId id="465" r:id="rId2"/>
    <p:sldId id="443" r:id="rId3"/>
    <p:sldId id="441" r:id="rId4"/>
    <p:sldId id="444" r:id="rId5"/>
    <p:sldId id="446" r:id="rId6"/>
    <p:sldId id="445" r:id="rId7"/>
    <p:sldId id="447" r:id="rId8"/>
    <p:sldId id="448" r:id="rId9"/>
    <p:sldId id="449" r:id="rId10"/>
    <p:sldId id="458" r:id="rId11"/>
    <p:sldId id="459" r:id="rId12"/>
    <p:sldId id="452" r:id="rId13"/>
    <p:sldId id="460" r:id="rId14"/>
    <p:sldId id="461" r:id="rId15"/>
    <p:sldId id="462" r:id="rId16"/>
    <p:sldId id="463" r:id="rId17"/>
    <p:sldId id="464" r:id="rId18"/>
    <p:sldId id="411" r:id="rId19"/>
  </p:sldIdLst>
  <p:sldSz cx="12192000" cy="6858000"/>
  <p:notesSz cx="7315200" cy="96012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99FF33"/>
    <a:srgbClr val="CCFF33"/>
    <a:srgbClr val="FF9933"/>
    <a:srgbClr val="FF0000"/>
    <a:srgbClr val="00FF00"/>
    <a:srgbClr val="33CC33"/>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0323" autoAdjust="0"/>
  </p:normalViewPr>
  <p:slideViewPr>
    <p:cSldViewPr>
      <p:cViewPr varScale="1">
        <p:scale>
          <a:sx n="93" d="100"/>
          <a:sy n="93" d="100"/>
        </p:scale>
        <p:origin x="96" y="28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defTabSz="966788" eaLnBrk="1" hangingPunct="1">
              <a:defRPr sz="1200">
                <a:latin typeface="Arial" charset="0"/>
                <a:cs typeface="Arial" charset="0"/>
              </a:defRPr>
            </a:lvl1pPr>
          </a:lstStyle>
          <a:p>
            <a:pPr>
              <a:defRPr/>
            </a:pPr>
            <a:endParaRPr lang="en-US"/>
          </a:p>
        </p:txBody>
      </p:sp>
      <p:sp>
        <p:nvSpPr>
          <p:cNvPr id="87043"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algn="r" defTabSz="966788" eaLnBrk="1" hangingPunct="1">
              <a:defRPr sz="1200">
                <a:latin typeface="Arial" charset="0"/>
                <a:cs typeface="Arial" charset="0"/>
              </a:defRPr>
            </a:lvl1pPr>
          </a:lstStyle>
          <a:p>
            <a:pPr>
              <a:defRPr/>
            </a:pPr>
            <a:endParaRPr lang="en-US"/>
          </a:p>
        </p:txBody>
      </p:sp>
      <p:sp>
        <p:nvSpPr>
          <p:cNvPr id="87044"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defTabSz="966788" eaLnBrk="1" hangingPunct="1">
              <a:defRPr sz="1200">
                <a:latin typeface="Arial" charset="0"/>
                <a:cs typeface="Arial" charset="0"/>
              </a:defRPr>
            </a:lvl1pPr>
          </a:lstStyle>
          <a:p>
            <a:pPr>
              <a:defRPr/>
            </a:pPr>
            <a:endParaRPr lang="en-US"/>
          </a:p>
        </p:txBody>
      </p:sp>
      <p:sp>
        <p:nvSpPr>
          <p:cNvPr id="87045"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algn="r" defTabSz="966788" eaLnBrk="1" hangingPunct="1">
              <a:defRPr sz="1200"/>
            </a:lvl1pPr>
          </a:lstStyle>
          <a:p>
            <a:fld id="{4E82819E-F1AF-4BDD-8B3E-F7D7DE61D1B4}" type="slidenum">
              <a:rPr lang="en-US" altLang="en-US"/>
              <a:pPr/>
              <a:t>‹#›</a:t>
            </a:fld>
            <a:endParaRPr lang="en-US" altLang="en-US"/>
          </a:p>
        </p:txBody>
      </p:sp>
    </p:spTree>
    <p:extLst>
      <p:ext uri="{BB962C8B-B14F-4D97-AF65-F5344CB8AC3E}">
        <p14:creationId xmlns:p14="http://schemas.microsoft.com/office/powerpoint/2010/main" val="3742270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defTabSz="966788" eaLnBrk="1" hangingPunct="1">
              <a:defRPr sz="1200">
                <a:latin typeface="Arial" charset="0"/>
                <a:cs typeface="Arial" charset="0"/>
              </a:defRPr>
            </a:lvl1pPr>
          </a:lstStyle>
          <a:p>
            <a:pPr>
              <a:defRPr/>
            </a:pPr>
            <a:endParaRPr lang="en-US"/>
          </a:p>
        </p:txBody>
      </p:sp>
      <p:sp>
        <p:nvSpPr>
          <p:cNvPr id="4915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algn="r" defTabSz="966788" eaLnBrk="1" hangingPunct="1">
              <a:defRPr sz="1200">
                <a:latin typeface="Arial" charset="0"/>
                <a:cs typeface="Arial" charset="0"/>
              </a:defRPr>
            </a:lvl1pPr>
          </a:lstStyle>
          <a:p>
            <a:pPr>
              <a:defRPr/>
            </a:pPr>
            <a:endParaRPr lang="en-US"/>
          </a:p>
        </p:txBody>
      </p:sp>
      <p:sp>
        <p:nvSpPr>
          <p:cNvPr id="39940"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915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defTabSz="966788" eaLnBrk="1" hangingPunct="1">
              <a:defRPr sz="1200">
                <a:latin typeface="Arial" charset="0"/>
                <a:cs typeface="Arial" charset="0"/>
              </a:defRPr>
            </a:lvl1pPr>
          </a:lstStyle>
          <a:p>
            <a:pPr>
              <a:defRPr/>
            </a:pPr>
            <a:endParaRPr lang="en-US"/>
          </a:p>
        </p:txBody>
      </p:sp>
      <p:sp>
        <p:nvSpPr>
          <p:cNvPr id="4915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algn="r" defTabSz="966788" eaLnBrk="1" hangingPunct="1">
              <a:defRPr sz="1200"/>
            </a:lvl1pPr>
          </a:lstStyle>
          <a:p>
            <a:fld id="{55798DA5-44B9-4B0F-8699-EC7C79242FF7}" type="slidenum">
              <a:rPr lang="en-US" altLang="en-US"/>
              <a:pPr/>
              <a:t>‹#›</a:t>
            </a:fld>
            <a:endParaRPr lang="en-US" altLang="en-US"/>
          </a:p>
        </p:txBody>
      </p:sp>
    </p:spTree>
    <p:extLst>
      <p:ext uri="{BB962C8B-B14F-4D97-AF65-F5344CB8AC3E}">
        <p14:creationId xmlns:p14="http://schemas.microsoft.com/office/powerpoint/2010/main" val="6840594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457200" y="720725"/>
            <a:ext cx="6400800" cy="3600450"/>
          </a:xfrm>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anose="020B0604020202020204" pitchFamily="34" charset="0"/>
              <a:cs typeface="Arial" panose="020B0604020202020204" pitchFamily="34" charset="0"/>
            </a:endParaRPr>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cs typeface="Arial" panose="020B0604020202020204" pitchFamily="34" charset="0"/>
              </a:defRPr>
            </a:lvl1pPr>
            <a:lvl2pPr marL="742950" indent="-285750" defTabSz="966788">
              <a:defRPr sz="2400">
                <a:solidFill>
                  <a:schemeClr val="tx1"/>
                </a:solidFill>
                <a:latin typeface="Arial" panose="020B0604020202020204" pitchFamily="34" charset="0"/>
                <a:cs typeface="Arial" panose="020B0604020202020204" pitchFamily="34" charset="0"/>
              </a:defRPr>
            </a:lvl2pPr>
            <a:lvl3pPr marL="1143000" indent="-228600" defTabSz="966788">
              <a:defRPr sz="2400">
                <a:solidFill>
                  <a:schemeClr val="tx1"/>
                </a:solidFill>
                <a:latin typeface="Arial" panose="020B0604020202020204" pitchFamily="34" charset="0"/>
                <a:cs typeface="Arial" panose="020B0604020202020204" pitchFamily="34" charset="0"/>
              </a:defRPr>
            </a:lvl3pPr>
            <a:lvl4pPr marL="1600200" indent="-228600" defTabSz="966788">
              <a:defRPr sz="2400">
                <a:solidFill>
                  <a:schemeClr val="tx1"/>
                </a:solidFill>
                <a:latin typeface="Arial" panose="020B0604020202020204" pitchFamily="34" charset="0"/>
                <a:cs typeface="Arial" panose="020B0604020202020204" pitchFamily="34" charset="0"/>
              </a:defRPr>
            </a:lvl4pPr>
            <a:lvl5pPr marL="2057400" indent="-228600" defTabSz="966788">
              <a:defRPr sz="24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5CADB03D-D5F1-4E81-90F0-18F6F9CA6757}" type="slidenum">
              <a:rPr lang="en-US" altLang="en-US" sz="1200"/>
              <a:pPr/>
              <a:t>1</a:t>
            </a:fld>
            <a:endParaRPr lang="en-US" altLang="en-US" sz="1200"/>
          </a:p>
        </p:txBody>
      </p:sp>
    </p:spTree>
    <p:extLst>
      <p:ext uri="{BB962C8B-B14F-4D97-AF65-F5344CB8AC3E}">
        <p14:creationId xmlns:p14="http://schemas.microsoft.com/office/powerpoint/2010/main" val="1580793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before during classical</a:t>
            </a:r>
            <a:r>
              <a:rPr lang="en-US" baseline="0" dirty="0" smtClean="0"/>
              <a:t> search once we obtained a solution we could simply follow the resulting sequence of actions blindly (an approach sometimes termed “open loop” because it doesn’t involve any feedback). In the Romania example, once we found the route to our destination city we could follow it directly. In a non-deterministic world, a major accident could close down a roadway, preventing us from taking the planned path. If we had accounted for non-determinism at the search stage, then we would have stored a back-up plan and would be prepared to immediately take an alternate route. If we had not accounted for this, we could stop the execution of our plan and run search again (this is an example of on-line search).</a:t>
            </a:r>
            <a:endParaRPr lang="en-US" dirty="0"/>
          </a:p>
        </p:txBody>
      </p:sp>
      <p:sp>
        <p:nvSpPr>
          <p:cNvPr id="4" name="Slide Number Placeholder 3"/>
          <p:cNvSpPr>
            <a:spLocks noGrp="1"/>
          </p:cNvSpPr>
          <p:nvPr>
            <p:ph type="sldNum" sz="quarter" idx="10"/>
          </p:nvPr>
        </p:nvSpPr>
        <p:spPr/>
        <p:txBody>
          <a:bodyPr/>
          <a:lstStyle/>
          <a:p>
            <a:fld id="{55798DA5-44B9-4B0F-8699-EC7C79242FF7}" type="slidenum">
              <a:rPr lang="en-US" altLang="en-US" smtClean="0"/>
              <a:pPr/>
              <a:t>9</a:t>
            </a:fld>
            <a:endParaRPr lang="en-US" altLang="en-US"/>
          </a:p>
        </p:txBody>
      </p:sp>
    </p:spTree>
    <p:extLst>
      <p:ext uri="{BB962C8B-B14F-4D97-AF65-F5344CB8AC3E}">
        <p14:creationId xmlns:p14="http://schemas.microsoft.com/office/powerpoint/2010/main" val="3076969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798DA5-44B9-4B0F-8699-EC7C79242FF7}" type="slidenum">
              <a:rPr lang="en-US" altLang="en-US" smtClean="0"/>
              <a:pPr/>
              <a:t>10</a:t>
            </a:fld>
            <a:endParaRPr lang="en-US" altLang="en-US"/>
          </a:p>
        </p:txBody>
      </p:sp>
    </p:spTree>
    <p:extLst>
      <p:ext uri="{BB962C8B-B14F-4D97-AF65-F5344CB8AC3E}">
        <p14:creationId xmlns:p14="http://schemas.microsoft.com/office/powerpoint/2010/main" val="303879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after selecting a particular action (say</a:t>
            </a:r>
            <a:r>
              <a:rPr lang="en-US" baseline="0" dirty="0" smtClean="0"/>
              <a:t> a1) at an OR node and encountering a chance node, we will choose the best action to take for </a:t>
            </a:r>
            <a:r>
              <a:rPr lang="en-US" i="1" baseline="0" dirty="0" smtClean="0"/>
              <a:t>each of the states </a:t>
            </a:r>
            <a:r>
              <a:rPr lang="en-US" baseline="0" dirty="0" smtClean="0"/>
              <a:t>produced by the AND node. Thus we will know which action to take next regardless of the outcome of the chance node, and we will use our percepts at execution time (run-time) to determine which action was produced for each AND node.</a:t>
            </a:r>
            <a:endParaRPr lang="en-US" dirty="0"/>
          </a:p>
        </p:txBody>
      </p:sp>
      <p:sp>
        <p:nvSpPr>
          <p:cNvPr id="4" name="Slide Number Placeholder 3"/>
          <p:cNvSpPr>
            <a:spLocks noGrp="1"/>
          </p:cNvSpPr>
          <p:nvPr>
            <p:ph type="sldNum" sz="quarter" idx="10"/>
          </p:nvPr>
        </p:nvSpPr>
        <p:spPr/>
        <p:txBody>
          <a:bodyPr/>
          <a:lstStyle/>
          <a:p>
            <a:fld id="{55798DA5-44B9-4B0F-8699-EC7C79242FF7}" type="slidenum">
              <a:rPr lang="en-US" altLang="en-US" smtClean="0"/>
              <a:pPr/>
              <a:t>11</a:t>
            </a:fld>
            <a:endParaRPr lang="en-US" altLang="en-US"/>
          </a:p>
        </p:txBody>
      </p:sp>
    </p:spTree>
    <p:extLst>
      <p:ext uri="{BB962C8B-B14F-4D97-AF65-F5344CB8AC3E}">
        <p14:creationId xmlns:p14="http://schemas.microsoft.com/office/powerpoint/2010/main" val="57472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798DA5-44B9-4B0F-8699-EC7C79242FF7}" type="slidenum">
              <a:rPr lang="en-US" altLang="en-US" smtClean="0"/>
              <a:pPr/>
              <a:t>13</a:t>
            </a:fld>
            <a:endParaRPr lang="en-US" altLang="en-US"/>
          </a:p>
        </p:txBody>
      </p:sp>
    </p:spTree>
    <p:extLst>
      <p:ext uri="{BB962C8B-B14F-4D97-AF65-F5344CB8AC3E}">
        <p14:creationId xmlns:p14="http://schemas.microsoft.com/office/powerpoint/2010/main" val="2348402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a:t>
            </a:r>
            <a:r>
              <a:rPr lang="en-US" baseline="0" dirty="0" smtClean="0"/>
              <a:t> a situation where the environment is unknown and/or dynamic (as in the case of the movie Maze Runner where a group of teens are forced to explore an unknown maze whose walls are constantly changing) online search is the only feasible alternative. </a:t>
            </a:r>
            <a:endParaRPr lang="en-US" dirty="0" smtClean="0"/>
          </a:p>
          <a:p>
            <a:endParaRPr lang="en-US" dirty="0"/>
          </a:p>
        </p:txBody>
      </p:sp>
      <p:sp>
        <p:nvSpPr>
          <p:cNvPr id="4" name="Slide Number Placeholder 3"/>
          <p:cNvSpPr>
            <a:spLocks noGrp="1"/>
          </p:cNvSpPr>
          <p:nvPr>
            <p:ph type="sldNum" sz="quarter" idx="10"/>
          </p:nvPr>
        </p:nvSpPr>
        <p:spPr/>
        <p:txBody>
          <a:bodyPr/>
          <a:lstStyle/>
          <a:p>
            <a:fld id="{55798DA5-44B9-4B0F-8699-EC7C79242FF7}" type="slidenum">
              <a:rPr lang="en-US" altLang="en-US" smtClean="0"/>
              <a:pPr/>
              <a:t>14</a:t>
            </a:fld>
            <a:endParaRPr lang="en-US" altLang="en-US"/>
          </a:p>
        </p:txBody>
      </p:sp>
    </p:spTree>
    <p:extLst>
      <p:ext uri="{BB962C8B-B14F-4D97-AF65-F5344CB8AC3E}">
        <p14:creationId xmlns:p14="http://schemas.microsoft.com/office/powerpoint/2010/main" val="1108407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in general the function Result(</a:t>
            </a:r>
            <a:r>
              <a:rPr lang="en-US" dirty="0" err="1" smtClean="0"/>
              <a:t>s,a</a:t>
            </a:r>
            <a:r>
              <a:rPr lang="en-US" dirty="0" smtClean="0"/>
              <a:t>)</a:t>
            </a:r>
            <a:r>
              <a:rPr lang="en-US" baseline="0" dirty="0" smtClean="0"/>
              <a:t> will not be available in advance and can only be learned from experience. Only after being in state s and selecting action a can the result of that action be known (and in non-deterministic case multiple trials might be needed to learn a probability distribution over outcomes).</a:t>
            </a:r>
            <a:endParaRPr lang="en-US" dirty="0"/>
          </a:p>
        </p:txBody>
      </p:sp>
      <p:sp>
        <p:nvSpPr>
          <p:cNvPr id="4" name="Slide Number Placeholder 3"/>
          <p:cNvSpPr>
            <a:spLocks noGrp="1"/>
          </p:cNvSpPr>
          <p:nvPr>
            <p:ph type="sldNum" sz="quarter" idx="10"/>
          </p:nvPr>
        </p:nvSpPr>
        <p:spPr/>
        <p:txBody>
          <a:bodyPr/>
          <a:lstStyle/>
          <a:p>
            <a:fld id="{55798DA5-44B9-4B0F-8699-EC7C79242FF7}" type="slidenum">
              <a:rPr lang="en-US" altLang="en-US" smtClean="0"/>
              <a:pPr/>
              <a:t>15</a:t>
            </a:fld>
            <a:endParaRPr lang="en-US" altLang="en-US"/>
          </a:p>
        </p:txBody>
      </p:sp>
    </p:spTree>
    <p:extLst>
      <p:ext uri="{BB962C8B-B14F-4D97-AF65-F5344CB8AC3E}">
        <p14:creationId xmlns:p14="http://schemas.microsoft.com/office/powerpoint/2010/main" val="1243057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6" name="Rectangle 6"/>
          <p:cNvSpPr>
            <a:spLocks noGrp="1" noChangeArrowheads="1"/>
          </p:cNvSpPr>
          <p:nvPr>
            <p:ph type="sldNum" sz="quarter" idx="12"/>
          </p:nvPr>
        </p:nvSpPr>
        <p:spPr>
          <a:ln/>
        </p:spPr>
        <p:txBody>
          <a:bodyPr/>
          <a:lstStyle>
            <a:lvl1pPr>
              <a:defRPr/>
            </a:lvl1pPr>
          </a:lstStyle>
          <a:p>
            <a:fld id="{4C59CD7F-ACD9-4224-830C-D8929251AD22}" type="slidenum">
              <a:rPr lang="en-US" altLang="en-US"/>
              <a:pPr/>
              <a:t>‹#›</a:t>
            </a:fld>
            <a:endParaRPr lang="en-US" altLang="en-US"/>
          </a:p>
        </p:txBody>
      </p:sp>
    </p:spTree>
    <p:extLst>
      <p:ext uri="{BB962C8B-B14F-4D97-AF65-F5344CB8AC3E}">
        <p14:creationId xmlns:p14="http://schemas.microsoft.com/office/powerpoint/2010/main" val="1322116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6" name="Rectangle 6"/>
          <p:cNvSpPr>
            <a:spLocks noGrp="1" noChangeArrowheads="1"/>
          </p:cNvSpPr>
          <p:nvPr>
            <p:ph type="sldNum" sz="quarter" idx="12"/>
          </p:nvPr>
        </p:nvSpPr>
        <p:spPr>
          <a:ln/>
        </p:spPr>
        <p:txBody>
          <a:bodyPr/>
          <a:lstStyle>
            <a:lvl1pPr>
              <a:defRPr/>
            </a:lvl1pPr>
          </a:lstStyle>
          <a:p>
            <a:fld id="{2DFE7F6B-6A9D-4A33-BF61-DBF1E0464A8C}" type="slidenum">
              <a:rPr lang="en-US" altLang="en-US"/>
              <a:pPr/>
              <a:t>‹#›</a:t>
            </a:fld>
            <a:endParaRPr lang="en-US" altLang="en-US"/>
          </a:p>
        </p:txBody>
      </p:sp>
    </p:spTree>
    <p:extLst>
      <p:ext uri="{BB962C8B-B14F-4D97-AF65-F5344CB8AC3E}">
        <p14:creationId xmlns:p14="http://schemas.microsoft.com/office/powerpoint/2010/main" val="4219606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
            <a:ext cx="25908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76200"/>
            <a:ext cx="7569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6" name="Rectangle 6"/>
          <p:cNvSpPr>
            <a:spLocks noGrp="1" noChangeArrowheads="1"/>
          </p:cNvSpPr>
          <p:nvPr>
            <p:ph type="sldNum" sz="quarter" idx="12"/>
          </p:nvPr>
        </p:nvSpPr>
        <p:spPr>
          <a:ln/>
        </p:spPr>
        <p:txBody>
          <a:bodyPr/>
          <a:lstStyle>
            <a:lvl1pPr>
              <a:defRPr/>
            </a:lvl1pPr>
          </a:lstStyle>
          <a:p>
            <a:fld id="{A6964D4C-2648-4AED-9F08-1207F387B89E}" type="slidenum">
              <a:rPr lang="en-US" altLang="en-US"/>
              <a:pPr/>
              <a:t>‹#›</a:t>
            </a:fld>
            <a:endParaRPr lang="en-US" altLang="en-US"/>
          </a:p>
        </p:txBody>
      </p:sp>
    </p:spTree>
    <p:extLst>
      <p:ext uri="{BB962C8B-B14F-4D97-AF65-F5344CB8AC3E}">
        <p14:creationId xmlns:p14="http://schemas.microsoft.com/office/powerpoint/2010/main" val="3854806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6" name="Rectangle 6"/>
          <p:cNvSpPr>
            <a:spLocks noGrp="1" noChangeArrowheads="1"/>
          </p:cNvSpPr>
          <p:nvPr>
            <p:ph type="sldNum" sz="quarter" idx="12"/>
          </p:nvPr>
        </p:nvSpPr>
        <p:spPr>
          <a:ln/>
        </p:spPr>
        <p:txBody>
          <a:bodyPr/>
          <a:lstStyle>
            <a:lvl1pPr>
              <a:defRPr/>
            </a:lvl1pPr>
          </a:lstStyle>
          <a:p>
            <a:fld id="{C960DB8A-2059-4BBD-8F65-E905E02A4BE8}" type="slidenum">
              <a:rPr lang="en-US" altLang="en-US"/>
              <a:pPr/>
              <a:t>‹#›</a:t>
            </a:fld>
            <a:endParaRPr lang="en-US" altLang="en-US"/>
          </a:p>
        </p:txBody>
      </p:sp>
    </p:spTree>
    <p:extLst>
      <p:ext uri="{BB962C8B-B14F-4D97-AF65-F5344CB8AC3E}">
        <p14:creationId xmlns:p14="http://schemas.microsoft.com/office/powerpoint/2010/main" val="13409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6" name="Rectangle 6"/>
          <p:cNvSpPr>
            <a:spLocks noGrp="1" noChangeArrowheads="1"/>
          </p:cNvSpPr>
          <p:nvPr>
            <p:ph type="sldNum" sz="quarter" idx="12"/>
          </p:nvPr>
        </p:nvSpPr>
        <p:spPr>
          <a:ln/>
        </p:spPr>
        <p:txBody>
          <a:bodyPr/>
          <a:lstStyle>
            <a:lvl1pPr>
              <a:defRPr/>
            </a:lvl1pPr>
          </a:lstStyle>
          <a:p>
            <a:fld id="{7F08BB32-7F0C-4E82-BD40-32006E57B9FB}" type="slidenum">
              <a:rPr lang="en-US" altLang="en-US"/>
              <a:pPr/>
              <a:t>‹#›</a:t>
            </a:fld>
            <a:endParaRPr lang="en-US" altLang="en-US"/>
          </a:p>
        </p:txBody>
      </p:sp>
    </p:spTree>
    <p:extLst>
      <p:ext uri="{BB962C8B-B14F-4D97-AF65-F5344CB8AC3E}">
        <p14:creationId xmlns:p14="http://schemas.microsoft.com/office/powerpoint/2010/main" val="2806706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914400"/>
            <a:ext cx="50800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914400"/>
            <a:ext cx="50800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7" name="Rectangle 6"/>
          <p:cNvSpPr>
            <a:spLocks noGrp="1" noChangeArrowheads="1"/>
          </p:cNvSpPr>
          <p:nvPr>
            <p:ph type="sldNum" sz="quarter" idx="12"/>
          </p:nvPr>
        </p:nvSpPr>
        <p:spPr>
          <a:ln/>
        </p:spPr>
        <p:txBody>
          <a:bodyPr/>
          <a:lstStyle>
            <a:lvl1pPr>
              <a:defRPr/>
            </a:lvl1pPr>
          </a:lstStyle>
          <a:p>
            <a:fld id="{3F600294-8B41-4065-BE7A-18CBE0C5B58F}" type="slidenum">
              <a:rPr lang="en-US" altLang="en-US"/>
              <a:pPr/>
              <a:t>‹#›</a:t>
            </a:fld>
            <a:endParaRPr lang="en-US" altLang="en-US"/>
          </a:p>
        </p:txBody>
      </p:sp>
    </p:spTree>
    <p:extLst>
      <p:ext uri="{BB962C8B-B14F-4D97-AF65-F5344CB8AC3E}">
        <p14:creationId xmlns:p14="http://schemas.microsoft.com/office/powerpoint/2010/main" val="3247461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9" name="Rectangle 6"/>
          <p:cNvSpPr>
            <a:spLocks noGrp="1" noChangeArrowheads="1"/>
          </p:cNvSpPr>
          <p:nvPr>
            <p:ph type="sldNum" sz="quarter" idx="12"/>
          </p:nvPr>
        </p:nvSpPr>
        <p:spPr>
          <a:ln/>
        </p:spPr>
        <p:txBody>
          <a:bodyPr/>
          <a:lstStyle>
            <a:lvl1pPr>
              <a:defRPr/>
            </a:lvl1pPr>
          </a:lstStyle>
          <a:p>
            <a:fld id="{44EB8ED9-0533-4EC8-BFF3-65FFA28FBAE4}" type="slidenum">
              <a:rPr lang="en-US" altLang="en-US"/>
              <a:pPr/>
              <a:t>‹#›</a:t>
            </a:fld>
            <a:endParaRPr lang="en-US" altLang="en-US"/>
          </a:p>
        </p:txBody>
      </p:sp>
    </p:spTree>
    <p:extLst>
      <p:ext uri="{BB962C8B-B14F-4D97-AF65-F5344CB8AC3E}">
        <p14:creationId xmlns:p14="http://schemas.microsoft.com/office/powerpoint/2010/main" val="655486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5" name="Rectangle 6"/>
          <p:cNvSpPr>
            <a:spLocks noGrp="1" noChangeArrowheads="1"/>
          </p:cNvSpPr>
          <p:nvPr>
            <p:ph type="sldNum" sz="quarter" idx="12"/>
          </p:nvPr>
        </p:nvSpPr>
        <p:spPr>
          <a:ln/>
        </p:spPr>
        <p:txBody>
          <a:bodyPr/>
          <a:lstStyle>
            <a:lvl1pPr>
              <a:defRPr/>
            </a:lvl1pPr>
          </a:lstStyle>
          <a:p>
            <a:fld id="{D2B79143-CF5E-43B5-8978-F6EC5F8B0AC1}" type="slidenum">
              <a:rPr lang="en-US" altLang="en-US"/>
              <a:pPr/>
              <a:t>‹#›</a:t>
            </a:fld>
            <a:endParaRPr lang="en-US" altLang="en-US"/>
          </a:p>
        </p:txBody>
      </p:sp>
    </p:spTree>
    <p:extLst>
      <p:ext uri="{BB962C8B-B14F-4D97-AF65-F5344CB8AC3E}">
        <p14:creationId xmlns:p14="http://schemas.microsoft.com/office/powerpoint/2010/main" val="1380478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4" name="Rectangle 6"/>
          <p:cNvSpPr>
            <a:spLocks noGrp="1" noChangeArrowheads="1"/>
          </p:cNvSpPr>
          <p:nvPr>
            <p:ph type="sldNum" sz="quarter" idx="12"/>
          </p:nvPr>
        </p:nvSpPr>
        <p:spPr>
          <a:ln/>
        </p:spPr>
        <p:txBody>
          <a:bodyPr/>
          <a:lstStyle>
            <a:lvl1pPr>
              <a:defRPr/>
            </a:lvl1pPr>
          </a:lstStyle>
          <a:p>
            <a:fld id="{CDAB0AC6-3A62-4BF4-857B-D988F323D40F}" type="slidenum">
              <a:rPr lang="en-US" altLang="en-US"/>
              <a:pPr/>
              <a:t>‹#›</a:t>
            </a:fld>
            <a:endParaRPr lang="en-US" altLang="en-US"/>
          </a:p>
        </p:txBody>
      </p:sp>
    </p:spTree>
    <p:extLst>
      <p:ext uri="{BB962C8B-B14F-4D97-AF65-F5344CB8AC3E}">
        <p14:creationId xmlns:p14="http://schemas.microsoft.com/office/powerpoint/2010/main" val="2735897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7" name="Rectangle 6"/>
          <p:cNvSpPr>
            <a:spLocks noGrp="1" noChangeArrowheads="1"/>
          </p:cNvSpPr>
          <p:nvPr>
            <p:ph type="sldNum" sz="quarter" idx="12"/>
          </p:nvPr>
        </p:nvSpPr>
        <p:spPr>
          <a:ln/>
        </p:spPr>
        <p:txBody>
          <a:bodyPr/>
          <a:lstStyle>
            <a:lvl1pPr>
              <a:defRPr/>
            </a:lvl1pPr>
          </a:lstStyle>
          <a:p>
            <a:fld id="{BD2EF6F8-8FF1-455D-9D44-CA7A438662DB}" type="slidenum">
              <a:rPr lang="en-US" altLang="en-US"/>
              <a:pPr/>
              <a:t>‹#›</a:t>
            </a:fld>
            <a:endParaRPr lang="en-US" altLang="en-US"/>
          </a:p>
        </p:txBody>
      </p:sp>
    </p:spTree>
    <p:extLst>
      <p:ext uri="{BB962C8B-B14F-4D97-AF65-F5344CB8AC3E}">
        <p14:creationId xmlns:p14="http://schemas.microsoft.com/office/powerpoint/2010/main" val="3282101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7" name="Rectangle 6"/>
          <p:cNvSpPr>
            <a:spLocks noGrp="1" noChangeArrowheads="1"/>
          </p:cNvSpPr>
          <p:nvPr>
            <p:ph type="sldNum" sz="quarter" idx="12"/>
          </p:nvPr>
        </p:nvSpPr>
        <p:spPr>
          <a:ln/>
        </p:spPr>
        <p:txBody>
          <a:bodyPr/>
          <a:lstStyle>
            <a:lvl1pPr>
              <a:defRPr/>
            </a:lvl1pPr>
          </a:lstStyle>
          <a:p>
            <a:fld id="{61E7B074-D424-4140-9C9B-AEC815AB6347}" type="slidenum">
              <a:rPr lang="en-US" altLang="en-US"/>
              <a:pPr/>
              <a:t>‹#›</a:t>
            </a:fld>
            <a:endParaRPr lang="en-US" altLang="en-US"/>
          </a:p>
        </p:txBody>
      </p:sp>
    </p:spTree>
    <p:extLst>
      <p:ext uri="{BB962C8B-B14F-4D97-AF65-F5344CB8AC3E}">
        <p14:creationId xmlns:p14="http://schemas.microsoft.com/office/powerpoint/2010/main" val="405537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762000" y="76200"/>
            <a:ext cx="10668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5123" name="Rectangle 3"/>
          <p:cNvSpPr>
            <a:spLocks noGrp="1" noChangeArrowheads="1"/>
          </p:cNvSpPr>
          <p:nvPr>
            <p:ph type="body" idx="1"/>
          </p:nvPr>
        </p:nvSpPr>
        <p:spPr bwMode="auto">
          <a:xfrm>
            <a:off x="762000" y="1143000"/>
            <a:ext cx="10668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9220" name="Rectangle 4"/>
          <p:cNvSpPr>
            <a:spLocks noGrp="1" noChangeArrowheads="1"/>
          </p:cNvSpPr>
          <p:nvPr>
            <p:ph type="dt" sz="half" idx="2"/>
          </p:nvPr>
        </p:nvSpPr>
        <p:spPr bwMode="auto">
          <a:xfrm>
            <a:off x="762000" y="6248400"/>
            <a:ext cx="2692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cs typeface="Arial" charset="0"/>
              </a:defRPr>
            </a:lvl1pPr>
          </a:lstStyle>
          <a:p>
            <a:pPr>
              <a:defRPr/>
            </a:pPr>
            <a:endParaRPr lang="en-US"/>
          </a:p>
        </p:txBody>
      </p:sp>
      <p:sp>
        <p:nvSpPr>
          <p:cNvPr id="9221"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cs typeface="Arial" charset="0"/>
              </a:defRPr>
            </a:lvl1pPr>
          </a:lstStyle>
          <a:p>
            <a:pPr>
              <a:defRPr/>
            </a:pPr>
            <a:r>
              <a:rPr lang="it-IT" smtClean="0"/>
              <a:t>Intro to AI, Georgia Tech © Jim Rehg 2016</a:t>
            </a:r>
            <a:endParaRPr lang="en-US"/>
          </a:p>
        </p:txBody>
      </p:sp>
      <p:sp>
        <p:nvSpPr>
          <p:cNvPr id="9222" name="Rectangle 6"/>
          <p:cNvSpPr>
            <a:spLocks noGrp="1" noChangeArrowheads="1"/>
          </p:cNvSpPr>
          <p:nvPr>
            <p:ph type="sldNum" sz="quarter" idx="4"/>
          </p:nvPr>
        </p:nvSpPr>
        <p:spPr bwMode="auto">
          <a:xfrm>
            <a:off x="8737600" y="6248400"/>
            <a:ext cx="2692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anose="02020603050405020304" pitchFamily="18" charset="0"/>
              </a:defRPr>
            </a:lvl1pPr>
          </a:lstStyle>
          <a:p>
            <a:fld id="{1E435B1E-BEA2-4210-B3CC-04987E55D0A6}" type="slidenum">
              <a:rPr lang="en-US" altLang="en-US"/>
              <a:pPr/>
              <a:t>‹#›</a:t>
            </a:fld>
            <a:endParaRPr lang="en-US" altLang="en-US"/>
          </a:p>
        </p:txBody>
      </p:sp>
      <p:sp>
        <p:nvSpPr>
          <p:cNvPr id="9223" name="Line 7"/>
          <p:cNvSpPr>
            <a:spLocks noChangeShapeType="1"/>
          </p:cNvSpPr>
          <p:nvPr/>
        </p:nvSpPr>
        <p:spPr bwMode="auto">
          <a:xfrm>
            <a:off x="838200" y="838200"/>
            <a:ext cx="10515600" cy="0"/>
          </a:xfrm>
          <a:prstGeom prst="line">
            <a:avLst/>
          </a:prstGeom>
          <a:noFill/>
          <a:ln w="38100">
            <a:solidFill>
              <a:schemeClr val="tx1"/>
            </a:solidFill>
            <a:round/>
            <a:headEnd/>
            <a:tailEnd/>
          </a:ln>
          <a:effectLst/>
        </p:spPr>
        <p:txBody>
          <a:bodyPr wrap="none" anchor="ctr"/>
          <a:lstStyle/>
          <a:p>
            <a:pPr>
              <a:defRPr/>
            </a:pPr>
            <a:endParaRPr lang="en-US" sz="2400">
              <a:latin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dt="0"/>
  <p:txStyles>
    <p:title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p:titleStyle>
    <p:bodyStyle>
      <a:lvl1pPr marL="342900" indent="-342900" algn="l" rtl="0" eaLnBrk="0" fontAlgn="base" hangingPunct="0">
        <a:spcBef>
          <a:spcPct val="20000"/>
        </a:spcBef>
        <a:spcAft>
          <a:spcPct val="0"/>
        </a:spcAft>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eaLnBrk="0" fontAlgn="base" hangingPunct="0">
        <a:spcBef>
          <a:spcPct val="20000"/>
        </a:spcBef>
        <a:spcAft>
          <a:spcPct val="0"/>
        </a:spcAft>
        <a:buChar char="»"/>
        <a:defRPr sz="1400">
          <a:solidFill>
            <a:schemeClr val="tx1"/>
          </a:solidFill>
          <a:latin typeface="+mn-lt"/>
        </a:defRPr>
      </a:lvl6pPr>
      <a:lvl7pPr marL="2971800" indent="-228600" algn="l" rtl="0" eaLnBrk="0" fontAlgn="base" hangingPunct="0">
        <a:spcBef>
          <a:spcPct val="20000"/>
        </a:spcBef>
        <a:spcAft>
          <a:spcPct val="0"/>
        </a:spcAft>
        <a:buChar char="»"/>
        <a:defRPr sz="1400">
          <a:solidFill>
            <a:schemeClr val="tx1"/>
          </a:solidFill>
          <a:latin typeface="+mn-lt"/>
        </a:defRPr>
      </a:lvl7pPr>
      <a:lvl8pPr marL="3429000" indent="-228600" algn="l" rtl="0" eaLnBrk="0" fontAlgn="base" hangingPunct="0">
        <a:spcBef>
          <a:spcPct val="20000"/>
        </a:spcBef>
        <a:spcAft>
          <a:spcPct val="0"/>
        </a:spcAft>
        <a:buChar char="»"/>
        <a:defRPr sz="1400">
          <a:solidFill>
            <a:schemeClr val="tx1"/>
          </a:solidFill>
          <a:latin typeface="+mn-lt"/>
        </a:defRPr>
      </a:lvl8pPr>
      <a:lvl9pPr marL="3886200" indent="-228600" algn="l" rtl="0" eaLnBrk="0" fontAlgn="base" hangingPunct="0">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1.pn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ctrTitle"/>
          </p:nvPr>
        </p:nvSpPr>
        <p:spPr>
          <a:xfrm>
            <a:off x="914400" y="1752600"/>
            <a:ext cx="10363200" cy="1470025"/>
          </a:xfrm>
        </p:spPr>
        <p:txBody>
          <a:bodyPr/>
          <a:lstStyle/>
          <a:p>
            <a:pPr algn="ctr"/>
            <a:r>
              <a:rPr lang="en-US" altLang="en-US" dirty="0" smtClean="0"/>
              <a:t>Local Search, </a:t>
            </a:r>
            <a:r>
              <a:rPr lang="en-US" altLang="en-US" dirty="0" smtClean="0"/>
              <a:t>Part </a:t>
            </a:r>
            <a:r>
              <a:rPr lang="en-US" altLang="en-US" dirty="0" smtClean="0"/>
              <a:t>3</a:t>
            </a:r>
            <a:r>
              <a:rPr lang="en-US" altLang="en-US" dirty="0" smtClean="0"/>
              <a:t/>
            </a:r>
            <a:br>
              <a:rPr lang="en-US" altLang="en-US" dirty="0" smtClean="0"/>
            </a:br>
            <a:r>
              <a:rPr lang="en-US" altLang="en-US" dirty="0" smtClean="0"/>
              <a:t/>
            </a:r>
            <a:br>
              <a:rPr lang="en-US" altLang="en-US" dirty="0" smtClean="0"/>
            </a:br>
            <a:r>
              <a:rPr lang="en-US" altLang="en-US" sz="2800" dirty="0" smtClean="0"/>
              <a:t>Lecture </a:t>
            </a:r>
            <a:r>
              <a:rPr lang="en-US" altLang="en-US" sz="2800" dirty="0" smtClean="0"/>
              <a:t>10</a:t>
            </a:r>
            <a:r>
              <a:rPr lang="en-US" altLang="en-US" sz="2800" dirty="0" smtClean="0"/>
              <a:t/>
            </a:r>
            <a:br>
              <a:rPr lang="en-US" altLang="en-US" sz="2800" dirty="0" smtClean="0"/>
            </a:br>
            <a:r>
              <a:rPr lang="en-US" altLang="en-US" sz="2400" dirty="0" smtClean="0"/>
              <a:t>Chapter </a:t>
            </a:r>
            <a:r>
              <a:rPr lang="en-US" altLang="en-US" sz="2400" dirty="0" smtClean="0"/>
              <a:t>4, </a:t>
            </a:r>
            <a:r>
              <a:rPr lang="en-US" altLang="en-US" sz="2400" dirty="0" smtClean="0"/>
              <a:t>Sections </a:t>
            </a:r>
            <a:r>
              <a:rPr lang="en-US" altLang="en-US" sz="2400" dirty="0" smtClean="0"/>
              <a:t>4.2-4.4</a:t>
            </a:r>
            <a:endParaRPr lang="en-US" altLang="en-US" sz="2400" dirty="0" smtClean="0"/>
          </a:p>
        </p:txBody>
      </p:sp>
      <p:sp>
        <p:nvSpPr>
          <p:cNvPr id="10243" name="Subtitle 2"/>
          <p:cNvSpPr>
            <a:spLocks noGrp="1"/>
          </p:cNvSpPr>
          <p:nvPr>
            <p:ph type="subTitle" idx="1"/>
          </p:nvPr>
        </p:nvSpPr>
        <p:spPr/>
        <p:txBody>
          <a:bodyPr/>
          <a:lstStyle/>
          <a:p>
            <a:r>
              <a:rPr lang="en-US" altLang="en-US" dirty="0" smtClean="0"/>
              <a:t>Jim Rehg</a:t>
            </a:r>
          </a:p>
          <a:p>
            <a:r>
              <a:rPr lang="en-US" altLang="en-US" sz="2400" dirty="0"/>
              <a:t>College of Computing</a:t>
            </a:r>
          </a:p>
          <a:p>
            <a:r>
              <a:rPr lang="en-US" altLang="en-US" sz="2400" dirty="0"/>
              <a:t>Georgia Tech</a:t>
            </a:r>
          </a:p>
          <a:p>
            <a:endParaRPr lang="en-US" altLang="en-US" dirty="0" smtClean="0"/>
          </a:p>
          <a:p>
            <a:r>
              <a:rPr lang="en-US" altLang="en-US" sz="2000" dirty="0" smtClean="0"/>
              <a:t>February </a:t>
            </a:r>
            <a:r>
              <a:rPr lang="en-US" altLang="en-US" sz="2000" dirty="0" smtClean="0"/>
              <a:t>5, </a:t>
            </a:r>
            <a:r>
              <a:rPr lang="en-US" altLang="en-US" sz="2000" dirty="0" smtClean="0"/>
              <a:t>2016</a:t>
            </a:r>
          </a:p>
          <a:p>
            <a:endParaRPr lang="en-US" altLang="en-US" sz="2000" dirty="0" smtClean="0"/>
          </a:p>
        </p:txBody>
      </p:sp>
    </p:spTree>
    <p:extLst>
      <p:ext uri="{BB962C8B-B14F-4D97-AF65-F5344CB8AC3E}">
        <p14:creationId xmlns:p14="http://schemas.microsoft.com/office/powerpoint/2010/main" val="3606177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Erratic Vacuum Example</a:t>
            </a:r>
            <a:endParaRPr lang="en-US" dirty="0"/>
          </a:p>
        </p:txBody>
      </p:sp>
      <p:sp>
        <p:nvSpPr>
          <p:cNvPr id="6" name="Content Placeholder 5"/>
          <p:cNvSpPr>
            <a:spLocks noGrp="1"/>
          </p:cNvSpPr>
          <p:nvPr>
            <p:ph sz="half" idx="1"/>
          </p:nvPr>
        </p:nvSpPr>
        <p:spPr>
          <a:xfrm>
            <a:off x="914400" y="1143000"/>
            <a:ext cx="5080000" cy="5029200"/>
          </a:xfrm>
        </p:spPr>
        <p:txBody>
          <a:bodyPr/>
          <a:lstStyle/>
          <a:p>
            <a:r>
              <a:rPr lang="en-US" dirty="0"/>
              <a:t>Sometimes </a:t>
            </a:r>
            <a:r>
              <a:rPr lang="en-US" dirty="0" smtClean="0"/>
              <a:t>the action “suck” </a:t>
            </a:r>
            <a:r>
              <a:rPr lang="en-US" dirty="0"/>
              <a:t>in </a:t>
            </a:r>
            <a:r>
              <a:rPr lang="en-US" dirty="0" smtClean="0"/>
              <a:t>a dirty square </a:t>
            </a:r>
            <a:r>
              <a:rPr lang="en-US" dirty="0"/>
              <a:t>cleans </a:t>
            </a:r>
            <a:r>
              <a:rPr lang="en-US" dirty="0" smtClean="0"/>
              <a:t>an adjacent square as well</a:t>
            </a:r>
            <a:br>
              <a:rPr lang="en-US" dirty="0" smtClean="0"/>
            </a:br>
            <a:r>
              <a:rPr lang="en-US" dirty="0" smtClean="0"/>
              <a:t>(Transition from </a:t>
            </a:r>
            <a:r>
              <a:rPr lang="en-US" dirty="0"/>
              <a:t>1 to 7)</a:t>
            </a:r>
          </a:p>
          <a:p>
            <a:r>
              <a:rPr lang="en-US" dirty="0"/>
              <a:t>Sometimes </a:t>
            </a:r>
            <a:r>
              <a:rPr lang="en-US" dirty="0" smtClean="0"/>
              <a:t>“suck” deposits </a:t>
            </a:r>
            <a:r>
              <a:rPr lang="en-US" dirty="0"/>
              <a:t>dirt when </a:t>
            </a:r>
            <a:r>
              <a:rPr lang="en-US" dirty="0" smtClean="0"/>
              <a:t>applied to </a:t>
            </a:r>
            <a:r>
              <a:rPr lang="en-US" dirty="0"/>
              <a:t>a clean </a:t>
            </a:r>
            <a:r>
              <a:rPr lang="en-US" dirty="0" smtClean="0"/>
              <a:t>square</a:t>
            </a:r>
            <a:br>
              <a:rPr lang="en-US" dirty="0" smtClean="0"/>
            </a:br>
            <a:r>
              <a:rPr lang="en-US" dirty="0" smtClean="0"/>
              <a:t>(Transition from </a:t>
            </a:r>
            <a:r>
              <a:rPr lang="en-US" dirty="0"/>
              <a:t>5 to 1</a:t>
            </a:r>
            <a:r>
              <a:rPr lang="en-US" dirty="0" smtClean="0"/>
              <a:t>)</a:t>
            </a:r>
          </a:p>
          <a:p>
            <a:r>
              <a:rPr lang="en-US" dirty="0" smtClean="0"/>
              <a:t> </a:t>
            </a:r>
            <a:endParaRPr lang="en-US" dirty="0"/>
          </a:p>
          <a:p>
            <a:r>
              <a:rPr lang="en-US" dirty="0"/>
              <a:t>Use </a:t>
            </a:r>
            <a:r>
              <a:rPr lang="en-US" i="1" dirty="0"/>
              <a:t>AND-OR search </a:t>
            </a:r>
            <a:r>
              <a:rPr lang="en-US" i="1" dirty="0" smtClean="0"/>
              <a:t>tree </a:t>
            </a:r>
            <a:r>
              <a:rPr lang="en-US" dirty="0" smtClean="0"/>
              <a:t>to solve these problems</a:t>
            </a:r>
            <a:endParaRPr lang="en-US" dirty="0"/>
          </a:p>
          <a:p>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10</a:t>
            </a:fld>
            <a:endParaRPr lang="en-US" altLang="en-US"/>
          </a:p>
        </p:txBody>
      </p:sp>
      <p:grpSp>
        <p:nvGrpSpPr>
          <p:cNvPr id="8" name="Group 66"/>
          <p:cNvGrpSpPr/>
          <p:nvPr/>
        </p:nvGrpSpPr>
        <p:grpSpPr>
          <a:xfrm>
            <a:off x="6629400" y="1447800"/>
            <a:ext cx="4679149" cy="4094253"/>
            <a:chOff x="0" y="0"/>
            <a:chExt cx="5552773" cy="4858673"/>
          </a:xfrm>
        </p:grpSpPr>
        <p:pic>
          <p:nvPicPr>
            <p:cNvPr id="9" name="vacuumworld.pdf"/>
            <p:cNvPicPr/>
            <p:nvPr/>
          </p:nvPicPr>
          <p:blipFill>
            <a:blip r:embed="rId3">
              <a:extLst/>
            </a:blip>
            <a:stretch>
              <a:fillRect/>
            </a:stretch>
          </p:blipFill>
          <p:spPr>
            <a:xfrm>
              <a:off x="0" y="0"/>
              <a:ext cx="5552774" cy="4858674"/>
            </a:xfrm>
            <a:prstGeom prst="rect">
              <a:avLst/>
            </a:prstGeom>
            <a:ln w="12700" cap="flat">
              <a:noFill/>
              <a:miter lim="400000"/>
            </a:ln>
            <a:effectLst/>
          </p:spPr>
        </p:pic>
        <p:sp>
          <p:nvSpPr>
            <p:cNvPr id="10" name="Shape 58"/>
            <p:cNvSpPr/>
            <p:nvPr/>
          </p:nvSpPr>
          <p:spPr>
            <a:xfrm>
              <a:off x="3192718" y="178782"/>
              <a:ext cx="315499" cy="59944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noAutofit/>
            </a:bodyPr>
            <a:lstStyle>
              <a:lvl1pPr>
                <a:defRPr sz="4200">
                  <a:solidFill>
                    <a:srgbClr val="000000"/>
                  </a:solidFill>
                  <a:latin typeface="Gill Sans"/>
                  <a:ea typeface="Gill Sans"/>
                  <a:cs typeface="Gill Sans"/>
                  <a:sym typeface="Gill Sans"/>
                </a:defRPr>
              </a:lvl1pPr>
            </a:lstStyle>
            <a:p>
              <a:pPr lvl="0">
                <a:defRPr sz="1800"/>
              </a:pPr>
              <a:r>
                <a:rPr sz="2953"/>
                <a:t>2</a:t>
              </a:r>
            </a:p>
          </p:txBody>
        </p:sp>
        <p:sp>
          <p:nvSpPr>
            <p:cNvPr id="11" name="Shape 59"/>
            <p:cNvSpPr/>
            <p:nvPr/>
          </p:nvSpPr>
          <p:spPr>
            <a:xfrm>
              <a:off x="37737" y="178782"/>
              <a:ext cx="315499" cy="59944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noAutofit/>
            </a:bodyPr>
            <a:lstStyle>
              <a:lvl1pPr>
                <a:defRPr sz="4200">
                  <a:solidFill>
                    <a:srgbClr val="000000"/>
                  </a:solidFill>
                  <a:latin typeface="Gill Sans"/>
                  <a:ea typeface="Gill Sans"/>
                  <a:cs typeface="Gill Sans"/>
                  <a:sym typeface="Gill Sans"/>
                </a:defRPr>
              </a:lvl1pPr>
            </a:lstStyle>
            <a:p>
              <a:pPr lvl="0">
                <a:defRPr sz="1800"/>
              </a:pPr>
              <a:r>
                <a:rPr sz="2953"/>
                <a:t>1</a:t>
              </a:r>
            </a:p>
          </p:txBody>
        </p:sp>
        <p:sp>
          <p:nvSpPr>
            <p:cNvPr id="12" name="Shape 60"/>
            <p:cNvSpPr/>
            <p:nvPr/>
          </p:nvSpPr>
          <p:spPr>
            <a:xfrm>
              <a:off x="3192718" y="1440774"/>
              <a:ext cx="315499" cy="59944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noAutofit/>
            </a:bodyPr>
            <a:lstStyle>
              <a:lvl1pPr>
                <a:defRPr sz="4200">
                  <a:solidFill>
                    <a:srgbClr val="000000"/>
                  </a:solidFill>
                  <a:latin typeface="Gill Sans"/>
                  <a:ea typeface="Gill Sans"/>
                  <a:cs typeface="Gill Sans"/>
                  <a:sym typeface="Gill Sans"/>
                </a:defRPr>
              </a:lvl1pPr>
            </a:lstStyle>
            <a:p>
              <a:pPr lvl="0">
                <a:defRPr sz="1800"/>
              </a:pPr>
              <a:r>
                <a:rPr sz="2953"/>
                <a:t>4</a:t>
              </a:r>
            </a:p>
          </p:txBody>
        </p:sp>
        <p:sp>
          <p:nvSpPr>
            <p:cNvPr id="13" name="Shape 61"/>
            <p:cNvSpPr/>
            <p:nvPr/>
          </p:nvSpPr>
          <p:spPr>
            <a:xfrm>
              <a:off x="37737" y="1440774"/>
              <a:ext cx="315499" cy="59944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noAutofit/>
            </a:bodyPr>
            <a:lstStyle>
              <a:lvl1pPr>
                <a:defRPr sz="4200">
                  <a:solidFill>
                    <a:srgbClr val="000000"/>
                  </a:solidFill>
                  <a:latin typeface="Gill Sans"/>
                  <a:ea typeface="Gill Sans"/>
                  <a:cs typeface="Gill Sans"/>
                  <a:sym typeface="Gill Sans"/>
                </a:defRPr>
              </a:lvl1pPr>
            </a:lstStyle>
            <a:p>
              <a:pPr lvl="0">
                <a:defRPr sz="1800"/>
              </a:pPr>
              <a:r>
                <a:rPr sz="2953"/>
                <a:t>3</a:t>
              </a:r>
            </a:p>
          </p:txBody>
        </p:sp>
        <p:sp>
          <p:nvSpPr>
            <p:cNvPr id="14" name="Shape 62"/>
            <p:cNvSpPr/>
            <p:nvPr/>
          </p:nvSpPr>
          <p:spPr>
            <a:xfrm>
              <a:off x="3192718" y="2702767"/>
              <a:ext cx="315499" cy="59944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noAutofit/>
            </a:bodyPr>
            <a:lstStyle>
              <a:lvl1pPr>
                <a:defRPr sz="4200">
                  <a:solidFill>
                    <a:srgbClr val="000000"/>
                  </a:solidFill>
                  <a:latin typeface="Gill Sans"/>
                  <a:ea typeface="Gill Sans"/>
                  <a:cs typeface="Gill Sans"/>
                  <a:sym typeface="Gill Sans"/>
                </a:defRPr>
              </a:lvl1pPr>
            </a:lstStyle>
            <a:p>
              <a:pPr lvl="0">
                <a:defRPr sz="1800"/>
              </a:pPr>
              <a:r>
                <a:rPr sz="2953"/>
                <a:t>6</a:t>
              </a:r>
            </a:p>
          </p:txBody>
        </p:sp>
        <p:sp>
          <p:nvSpPr>
            <p:cNvPr id="15" name="Shape 63"/>
            <p:cNvSpPr/>
            <p:nvPr/>
          </p:nvSpPr>
          <p:spPr>
            <a:xfrm>
              <a:off x="37737" y="2702767"/>
              <a:ext cx="315499" cy="59944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noAutofit/>
            </a:bodyPr>
            <a:lstStyle>
              <a:lvl1pPr>
                <a:defRPr sz="4200">
                  <a:solidFill>
                    <a:srgbClr val="000000"/>
                  </a:solidFill>
                  <a:latin typeface="Gill Sans"/>
                  <a:ea typeface="Gill Sans"/>
                  <a:cs typeface="Gill Sans"/>
                  <a:sym typeface="Gill Sans"/>
                </a:defRPr>
              </a:lvl1pPr>
            </a:lstStyle>
            <a:p>
              <a:pPr lvl="0">
                <a:defRPr sz="1800"/>
              </a:pPr>
              <a:r>
                <a:rPr sz="2953"/>
                <a:t>5</a:t>
              </a:r>
            </a:p>
          </p:txBody>
        </p:sp>
        <p:sp>
          <p:nvSpPr>
            <p:cNvPr id="16" name="Shape 64"/>
            <p:cNvSpPr/>
            <p:nvPr/>
          </p:nvSpPr>
          <p:spPr>
            <a:xfrm>
              <a:off x="3192718" y="3964758"/>
              <a:ext cx="315499" cy="59944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noAutofit/>
            </a:bodyPr>
            <a:lstStyle>
              <a:lvl1pPr>
                <a:defRPr sz="4200">
                  <a:solidFill>
                    <a:srgbClr val="000000"/>
                  </a:solidFill>
                  <a:latin typeface="Gill Sans"/>
                  <a:ea typeface="Gill Sans"/>
                  <a:cs typeface="Gill Sans"/>
                  <a:sym typeface="Gill Sans"/>
                </a:defRPr>
              </a:lvl1pPr>
            </a:lstStyle>
            <a:p>
              <a:pPr lvl="0">
                <a:defRPr sz="1800"/>
              </a:pPr>
              <a:r>
                <a:rPr sz="2953"/>
                <a:t>8</a:t>
              </a:r>
            </a:p>
          </p:txBody>
        </p:sp>
        <p:sp>
          <p:nvSpPr>
            <p:cNvPr id="17" name="Shape 65"/>
            <p:cNvSpPr/>
            <p:nvPr/>
          </p:nvSpPr>
          <p:spPr>
            <a:xfrm>
              <a:off x="37737" y="3964758"/>
              <a:ext cx="315499" cy="59944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noAutofit/>
            </a:bodyPr>
            <a:lstStyle>
              <a:lvl1pPr>
                <a:defRPr sz="4200">
                  <a:solidFill>
                    <a:srgbClr val="000000"/>
                  </a:solidFill>
                  <a:latin typeface="Gill Sans"/>
                  <a:ea typeface="Gill Sans"/>
                  <a:cs typeface="Gill Sans"/>
                  <a:sym typeface="Gill Sans"/>
                </a:defRPr>
              </a:lvl1pPr>
            </a:lstStyle>
            <a:p>
              <a:pPr lvl="0">
                <a:defRPr sz="1800"/>
              </a:pPr>
              <a:r>
                <a:rPr sz="2953"/>
                <a:t>7</a:t>
              </a:r>
            </a:p>
          </p:txBody>
        </p:sp>
      </p:grpSp>
    </p:spTree>
    <p:extLst>
      <p:ext uri="{BB962C8B-B14F-4D97-AF65-F5344CB8AC3E}">
        <p14:creationId xmlns:p14="http://schemas.microsoft.com/office/powerpoint/2010/main" val="1233346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AND-OR Search</a:t>
            </a:r>
            <a:endParaRPr lang="en-US" dirty="0"/>
          </a:p>
        </p:txBody>
      </p:sp>
      <p:sp>
        <p:nvSpPr>
          <p:cNvPr id="6" name="Content Placeholder 5"/>
          <p:cNvSpPr>
            <a:spLocks noGrp="1"/>
          </p:cNvSpPr>
          <p:nvPr>
            <p:ph sz="half" idx="1"/>
          </p:nvPr>
        </p:nvSpPr>
        <p:spPr>
          <a:xfrm>
            <a:off x="914399" y="1143000"/>
            <a:ext cx="5700993" cy="5029200"/>
          </a:xfrm>
        </p:spPr>
        <p:txBody>
          <a:bodyPr/>
          <a:lstStyle/>
          <a:p>
            <a:r>
              <a:rPr lang="en-US" dirty="0" smtClean="0"/>
              <a:t>Alternating rows of </a:t>
            </a:r>
            <a:r>
              <a:rPr lang="en-US" dirty="0" smtClean="0">
                <a:solidFill>
                  <a:schemeClr val="accent2"/>
                </a:solidFill>
              </a:rPr>
              <a:t>action (OR)</a:t>
            </a:r>
            <a:r>
              <a:rPr lang="en-US" dirty="0" smtClean="0"/>
              <a:t> and </a:t>
            </a:r>
            <a:r>
              <a:rPr lang="en-US" dirty="0" smtClean="0">
                <a:solidFill>
                  <a:schemeClr val="accent2"/>
                </a:solidFill>
              </a:rPr>
              <a:t>chance (AND) </a:t>
            </a:r>
            <a:r>
              <a:rPr lang="en-US" dirty="0" smtClean="0"/>
              <a:t>nodes</a:t>
            </a:r>
          </a:p>
          <a:p>
            <a:r>
              <a:rPr lang="en-US" dirty="0" smtClean="0">
                <a:solidFill>
                  <a:schemeClr val="accent2"/>
                </a:solidFill>
              </a:rPr>
              <a:t>OR nodes </a:t>
            </a:r>
            <a:r>
              <a:rPr lang="en-US" dirty="0" smtClean="0"/>
              <a:t>– Agent chooses best action (as before)</a:t>
            </a:r>
          </a:p>
          <a:p>
            <a:r>
              <a:rPr lang="en-US" dirty="0" smtClean="0">
                <a:solidFill>
                  <a:schemeClr val="accent2"/>
                </a:solidFill>
              </a:rPr>
              <a:t>AND nodes </a:t>
            </a:r>
            <a:r>
              <a:rPr lang="en-US" dirty="0" smtClean="0"/>
              <a:t>– Execution of chosen action is non-deterministic (random), multiple successors are possible</a:t>
            </a:r>
            <a:endParaRPr lang="en-US" dirty="0"/>
          </a:p>
          <a:p>
            <a:r>
              <a:rPr lang="en-US" dirty="0" smtClean="0"/>
              <a:t>Searching the tree produces a strategy that is resilient to non-determinism</a:t>
            </a:r>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11</a:t>
            </a:fld>
            <a:endParaRPr lang="en-US" altLang="en-US"/>
          </a:p>
        </p:txBody>
      </p:sp>
      <p:sp>
        <p:nvSpPr>
          <p:cNvPr id="18" name="Shape 70"/>
          <p:cNvSpPr/>
          <p:nvPr/>
        </p:nvSpPr>
        <p:spPr>
          <a:xfrm>
            <a:off x="7742634" y="2359417"/>
            <a:ext cx="472886" cy="50488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lvl="0">
              <a:defRPr sz="1800">
                <a:solidFill>
                  <a:srgbClr val="000000"/>
                </a:solidFill>
              </a:defRPr>
            </a:pPr>
            <a:r>
              <a:rPr sz="2812" dirty="0">
                <a:solidFill>
                  <a:srgbClr val="858585"/>
                </a:solidFill>
              </a:rPr>
              <a:t>a1</a:t>
            </a:r>
          </a:p>
        </p:txBody>
      </p:sp>
      <p:sp>
        <p:nvSpPr>
          <p:cNvPr id="19" name="Shape 71"/>
          <p:cNvSpPr/>
          <p:nvPr/>
        </p:nvSpPr>
        <p:spPr>
          <a:xfrm flipV="1">
            <a:off x="7951121" y="2374419"/>
            <a:ext cx="763942" cy="739804"/>
          </a:xfrm>
          <a:prstGeom prst="line">
            <a:avLst/>
          </a:prstGeom>
          <a:ln w="25400">
            <a:solidFill>
              <a:srgbClr val="75B1D4"/>
            </a:solidFill>
            <a:miter lim="400000"/>
            <a:headEnd type="stealth"/>
          </a:ln>
        </p:spPr>
        <p:txBody>
          <a:bodyPr lIns="0" tIns="0" rIns="0" bIns="0" anchor="ctr"/>
          <a:lstStyle/>
          <a:p>
            <a:pPr defTabSz="321457">
              <a:defRPr sz="1200">
                <a:solidFill>
                  <a:srgbClr val="000000"/>
                </a:solidFill>
                <a:latin typeface="Helvetica"/>
                <a:ea typeface="Helvetica"/>
                <a:cs typeface="Helvetica"/>
                <a:sym typeface="Helvetica"/>
              </a:defRPr>
            </a:pPr>
            <a:endParaRPr sz="844"/>
          </a:p>
        </p:txBody>
      </p:sp>
      <p:sp>
        <p:nvSpPr>
          <p:cNvPr id="20" name="Shape 72"/>
          <p:cNvSpPr/>
          <p:nvPr/>
        </p:nvSpPr>
        <p:spPr>
          <a:xfrm flipH="1" flipV="1">
            <a:off x="8979849" y="2370756"/>
            <a:ext cx="681588" cy="738374"/>
          </a:xfrm>
          <a:prstGeom prst="line">
            <a:avLst/>
          </a:prstGeom>
          <a:ln w="25400">
            <a:solidFill>
              <a:srgbClr val="75B1D4"/>
            </a:solidFill>
            <a:miter lim="400000"/>
            <a:headEnd type="stealth"/>
          </a:ln>
        </p:spPr>
        <p:txBody>
          <a:bodyPr lIns="0" tIns="0" rIns="0" bIns="0" anchor="ctr"/>
          <a:lstStyle/>
          <a:p>
            <a:pPr defTabSz="321457">
              <a:defRPr sz="1200">
                <a:solidFill>
                  <a:srgbClr val="000000"/>
                </a:solidFill>
                <a:latin typeface="Helvetica"/>
                <a:ea typeface="Helvetica"/>
                <a:cs typeface="Helvetica"/>
                <a:sym typeface="Helvetica"/>
              </a:defRPr>
            </a:pPr>
            <a:endParaRPr sz="844"/>
          </a:p>
        </p:txBody>
      </p:sp>
      <p:sp>
        <p:nvSpPr>
          <p:cNvPr id="21" name="Shape 73"/>
          <p:cNvSpPr/>
          <p:nvPr/>
        </p:nvSpPr>
        <p:spPr>
          <a:xfrm>
            <a:off x="8439150" y="1808186"/>
            <a:ext cx="750094" cy="562570"/>
          </a:xfrm>
          <a:prstGeom prst="roundRect">
            <a:avLst>
              <a:gd name="adj" fmla="val 23810"/>
            </a:avLst>
          </a:prstGeom>
          <a:solidFill>
            <a:srgbClr val="0097EB">
              <a:alpha val="62000"/>
            </a:srgbClr>
          </a:solidFill>
          <a:ln w="25400">
            <a:solidFill>
              <a:srgbClr val="75B1D4"/>
            </a:solidFill>
            <a:miter lim="400000"/>
          </a:ln>
        </p:spPr>
        <p:txBody>
          <a:bodyPr lIns="35719" tIns="35719" rIns="35719" bIns="35719" anchor="ctr"/>
          <a:lstStyle/>
          <a:p>
            <a:pPr lvl="0">
              <a:defRPr sz="4800">
                <a:solidFill>
                  <a:srgbClr val="FFFFFF"/>
                </a:solidFill>
              </a:defRPr>
            </a:pPr>
            <a:endParaRPr sz="3375"/>
          </a:p>
        </p:txBody>
      </p:sp>
      <p:sp>
        <p:nvSpPr>
          <p:cNvPr id="22" name="Shape 74"/>
          <p:cNvSpPr/>
          <p:nvPr/>
        </p:nvSpPr>
        <p:spPr>
          <a:xfrm>
            <a:off x="9495234" y="2359417"/>
            <a:ext cx="472886" cy="50488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lvl="0">
              <a:defRPr sz="1800">
                <a:solidFill>
                  <a:srgbClr val="000000"/>
                </a:solidFill>
              </a:defRPr>
            </a:pPr>
            <a:r>
              <a:rPr sz="2812" dirty="0">
                <a:solidFill>
                  <a:srgbClr val="858585"/>
                </a:solidFill>
              </a:rPr>
              <a:t>a2</a:t>
            </a:r>
          </a:p>
        </p:txBody>
      </p:sp>
      <p:sp>
        <p:nvSpPr>
          <p:cNvPr id="23" name="Shape 75"/>
          <p:cNvSpPr/>
          <p:nvPr/>
        </p:nvSpPr>
        <p:spPr>
          <a:xfrm>
            <a:off x="7572969" y="3085131"/>
            <a:ext cx="535783" cy="56257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25400">
            <a:solidFill>
              <a:srgbClr val="75B1D4"/>
            </a:solidFill>
            <a:miter lim="400000"/>
          </a:ln>
        </p:spPr>
        <p:txBody>
          <a:bodyPr lIns="0" tIns="0" rIns="0" bIns="0" anchor="ctr"/>
          <a:lstStyle/>
          <a:p>
            <a:pPr lvl="0">
              <a:defRPr sz="4800">
                <a:solidFill>
                  <a:srgbClr val="FFFFFF"/>
                </a:solidFill>
              </a:defRPr>
            </a:pPr>
            <a:endParaRPr sz="3375"/>
          </a:p>
        </p:txBody>
      </p:sp>
      <p:sp>
        <p:nvSpPr>
          <p:cNvPr id="24" name="Shape 76"/>
          <p:cNvSpPr/>
          <p:nvPr/>
        </p:nvSpPr>
        <p:spPr>
          <a:xfrm>
            <a:off x="7010400" y="4174553"/>
            <a:ext cx="750094" cy="562570"/>
          </a:xfrm>
          <a:prstGeom prst="roundRect">
            <a:avLst>
              <a:gd name="adj" fmla="val 23810"/>
            </a:avLst>
          </a:prstGeom>
          <a:solidFill>
            <a:srgbClr val="0097EB">
              <a:alpha val="62000"/>
            </a:srgbClr>
          </a:solidFill>
          <a:ln w="25400">
            <a:solidFill>
              <a:srgbClr val="75B1D4"/>
            </a:solidFill>
            <a:miter lim="400000"/>
          </a:ln>
        </p:spPr>
        <p:txBody>
          <a:bodyPr lIns="35719" tIns="35719" rIns="35719" bIns="35719" anchor="ctr"/>
          <a:lstStyle/>
          <a:p>
            <a:pPr lvl="0">
              <a:defRPr sz="4800">
                <a:solidFill>
                  <a:srgbClr val="FFFFFF"/>
                </a:solidFill>
              </a:defRPr>
            </a:pPr>
            <a:endParaRPr sz="3375"/>
          </a:p>
        </p:txBody>
      </p:sp>
      <p:sp>
        <p:nvSpPr>
          <p:cNvPr id="25" name="Shape 77"/>
          <p:cNvSpPr/>
          <p:nvPr/>
        </p:nvSpPr>
        <p:spPr>
          <a:xfrm flipV="1">
            <a:off x="7393329" y="3629842"/>
            <a:ext cx="327434" cy="542200"/>
          </a:xfrm>
          <a:prstGeom prst="line">
            <a:avLst/>
          </a:prstGeom>
          <a:ln w="25400">
            <a:solidFill>
              <a:srgbClr val="75B1D4"/>
            </a:solidFill>
            <a:miter lim="400000"/>
            <a:headEnd type="stealth"/>
          </a:ln>
        </p:spPr>
        <p:txBody>
          <a:bodyPr lIns="0" tIns="0" rIns="0" bIns="0" anchor="ctr"/>
          <a:lstStyle/>
          <a:p>
            <a:pPr defTabSz="321457">
              <a:defRPr sz="1200">
                <a:solidFill>
                  <a:srgbClr val="000000"/>
                </a:solidFill>
                <a:latin typeface="Helvetica"/>
                <a:ea typeface="Helvetica"/>
                <a:cs typeface="Helvetica"/>
                <a:sym typeface="Helvetica"/>
              </a:defRPr>
            </a:pPr>
            <a:endParaRPr sz="844"/>
          </a:p>
        </p:txBody>
      </p:sp>
      <p:sp>
        <p:nvSpPr>
          <p:cNvPr id="26" name="Shape 78"/>
          <p:cNvSpPr/>
          <p:nvPr/>
        </p:nvSpPr>
        <p:spPr>
          <a:xfrm flipH="1">
            <a:off x="7858720" y="4174553"/>
            <a:ext cx="750094" cy="562570"/>
          </a:xfrm>
          <a:prstGeom prst="roundRect">
            <a:avLst>
              <a:gd name="adj" fmla="val 23810"/>
            </a:avLst>
          </a:prstGeom>
          <a:solidFill>
            <a:srgbClr val="0097EB">
              <a:alpha val="62000"/>
            </a:srgbClr>
          </a:solidFill>
          <a:ln w="25400">
            <a:solidFill>
              <a:srgbClr val="75B1D4"/>
            </a:solidFill>
            <a:miter lim="400000"/>
          </a:ln>
        </p:spPr>
        <p:txBody>
          <a:bodyPr lIns="35719" tIns="35719" rIns="35719" bIns="35719" anchor="ctr"/>
          <a:lstStyle/>
          <a:p>
            <a:pPr lvl="0">
              <a:defRPr sz="4800">
                <a:solidFill>
                  <a:srgbClr val="FFFFFF"/>
                </a:solidFill>
              </a:defRPr>
            </a:pPr>
            <a:endParaRPr sz="3375"/>
          </a:p>
        </p:txBody>
      </p:sp>
      <p:sp>
        <p:nvSpPr>
          <p:cNvPr id="27" name="Shape 79"/>
          <p:cNvSpPr/>
          <p:nvPr/>
        </p:nvSpPr>
        <p:spPr>
          <a:xfrm flipH="1" flipV="1">
            <a:off x="7912298" y="3629842"/>
            <a:ext cx="331131" cy="539061"/>
          </a:xfrm>
          <a:prstGeom prst="line">
            <a:avLst/>
          </a:prstGeom>
          <a:ln w="25400">
            <a:solidFill>
              <a:srgbClr val="75B1D4"/>
            </a:solidFill>
            <a:miter lim="400000"/>
            <a:headEnd type="stealth"/>
          </a:ln>
        </p:spPr>
        <p:txBody>
          <a:bodyPr lIns="0" tIns="0" rIns="0" bIns="0" anchor="ctr"/>
          <a:lstStyle/>
          <a:p>
            <a:pPr defTabSz="321457">
              <a:defRPr sz="1200">
                <a:solidFill>
                  <a:srgbClr val="000000"/>
                </a:solidFill>
                <a:latin typeface="Helvetica"/>
                <a:ea typeface="Helvetica"/>
                <a:cs typeface="Helvetica"/>
                <a:sym typeface="Helvetica"/>
              </a:defRPr>
            </a:pPr>
            <a:endParaRPr sz="844"/>
          </a:p>
        </p:txBody>
      </p:sp>
      <p:sp>
        <p:nvSpPr>
          <p:cNvPr id="28" name="Shape 80"/>
          <p:cNvSpPr/>
          <p:nvPr/>
        </p:nvSpPr>
        <p:spPr>
          <a:xfrm>
            <a:off x="9448204" y="3085131"/>
            <a:ext cx="535783" cy="56257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25400">
            <a:solidFill>
              <a:srgbClr val="75B1D4"/>
            </a:solidFill>
            <a:miter lim="400000"/>
          </a:ln>
        </p:spPr>
        <p:txBody>
          <a:bodyPr lIns="0" tIns="0" rIns="0" bIns="0" anchor="ctr"/>
          <a:lstStyle/>
          <a:p>
            <a:pPr lvl="0">
              <a:defRPr sz="4800">
                <a:solidFill>
                  <a:srgbClr val="FFFFFF"/>
                </a:solidFill>
              </a:defRPr>
            </a:pPr>
            <a:endParaRPr sz="3375"/>
          </a:p>
        </p:txBody>
      </p:sp>
      <p:sp>
        <p:nvSpPr>
          <p:cNvPr id="29" name="Shape 81"/>
          <p:cNvSpPr/>
          <p:nvPr/>
        </p:nvSpPr>
        <p:spPr>
          <a:xfrm>
            <a:off x="8885634" y="4174553"/>
            <a:ext cx="750094" cy="562570"/>
          </a:xfrm>
          <a:prstGeom prst="roundRect">
            <a:avLst>
              <a:gd name="adj" fmla="val 23810"/>
            </a:avLst>
          </a:prstGeom>
          <a:solidFill>
            <a:srgbClr val="0097EB">
              <a:alpha val="62000"/>
            </a:srgbClr>
          </a:solidFill>
          <a:ln w="25400">
            <a:solidFill>
              <a:srgbClr val="75B1D4"/>
            </a:solidFill>
            <a:miter lim="400000"/>
          </a:ln>
        </p:spPr>
        <p:txBody>
          <a:bodyPr lIns="35719" tIns="35719" rIns="35719" bIns="35719" anchor="ctr"/>
          <a:lstStyle/>
          <a:p>
            <a:pPr lvl="0">
              <a:defRPr sz="4800">
                <a:solidFill>
                  <a:srgbClr val="FFFFFF"/>
                </a:solidFill>
              </a:defRPr>
            </a:pPr>
            <a:endParaRPr sz="3375"/>
          </a:p>
        </p:txBody>
      </p:sp>
      <p:sp>
        <p:nvSpPr>
          <p:cNvPr id="30" name="Shape 82"/>
          <p:cNvSpPr/>
          <p:nvPr/>
        </p:nvSpPr>
        <p:spPr>
          <a:xfrm flipV="1">
            <a:off x="9269611" y="3629842"/>
            <a:ext cx="327434" cy="542200"/>
          </a:xfrm>
          <a:prstGeom prst="line">
            <a:avLst/>
          </a:prstGeom>
          <a:ln w="25400">
            <a:solidFill>
              <a:srgbClr val="75B1D4"/>
            </a:solidFill>
            <a:miter lim="400000"/>
            <a:headEnd type="stealth"/>
          </a:ln>
        </p:spPr>
        <p:txBody>
          <a:bodyPr lIns="0" tIns="0" rIns="0" bIns="0" anchor="ctr"/>
          <a:lstStyle/>
          <a:p>
            <a:pPr defTabSz="321457">
              <a:defRPr sz="1200">
                <a:solidFill>
                  <a:srgbClr val="000000"/>
                </a:solidFill>
                <a:latin typeface="Helvetica"/>
                <a:ea typeface="Helvetica"/>
                <a:cs typeface="Helvetica"/>
                <a:sym typeface="Helvetica"/>
              </a:defRPr>
            </a:pPr>
            <a:endParaRPr sz="844"/>
          </a:p>
        </p:txBody>
      </p:sp>
      <p:sp>
        <p:nvSpPr>
          <p:cNvPr id="31" name="Shape 83"/>
          <p:cNvSpPr/>
          <p:nvPr/>
        </p:nvSpPr>
        <p:spPr>
          <a:xfrm flipH="1">
            <a:off x="9733954" y="4174553"/>
            <a:ext cx="750094" cy="562570"/>
          </a:xfrm>
          <a:prstGeom prst="roundRect">
            <a:avLst>
              <a:gd name="adj" fmla="val 23810"/>
            </a:avLst>
          </a:prstGeom>
          <a:solidFill>
            <a:srgbClr val="0097EB">
              <a:alpha val="62000"/>
            </a:srgbClr>
          </a:solidFill>
          <a:ln w="25400">
            <a:solidFill>
              <a:srgbClr val="75B1D4"/>
            </a:solidFill>
            <a:miter lim="400000"/>
          </a:ln>
        </p:spPr>
        <p:txBody>
          <a:bodyPr lIns="35719" tIns="35719" rIns="35719" bIns="35719" anchor="ctr"/>
          <a:lstStyle/>
          <a:p>
            <a:pPr lvl="0">
              <a:defRPr sz="4800">
                <a:solidFill>
                  <a:srgbClr val="FFFFFF"/>
                </a:solidFill>
              </a:defRPr>
            </a:pPr>
            <a:endParaRPr sz="3375"/>
          </a:p>
        </p:txBody>
      </p:sp>
      <p:sp>
        <p:nvSpPr>
          <p:cNvPr id="32" name="Shape 84"/>
          <p:cNvSpPr/>
          <p:nvPr/>
        </p:nvSpPr>
        <p:spPr>
          <a:xfrm flipH="1" flipV="1">
            <a:off x="9787533" y="3629842"/>
            <a:ext cx="331131" cy="539061"/>
          </a:xfrm>
          <a:prstGeom prst="line">
            <a:avLst/>
          </a:prstGeom>
          <a:ln w="25400">
            <a:solidFill>
              <a:srgbClr val="75B1D4"/>
            </a:solidFill>
            <a:miter lim="400000"/>
            <a:headEnd type="stealth"/>
          </a:ln>
        </p:spPr>
        <p:txBody>
          <a:bodyPr lIns="0" tIns="0" rIns="0" bIns="0" anchor="ctr"/>
          <a:lstStyle/>
          <a:p>
            <a:pPr defTabSz="321457">
              <a:defRPr sz="1200">
                <a:solidFill>
                  <a:srgbClr val="000000"/>
                </a:solidFill>
                <a:latin typeface="Helvetica"/>
                <a:ea typeface="Helvetica"/>
                <a:cs typeface="Helvetica"/>
                <a:sym typeface="Helvetica"/>
              </a:defRPr>
            </a:pPr>
            <a:endParaRPr sz="844"/>
          </a:p>
        </p:txBody>
      </p:sp>
      <p:sp>
        <p:nvSpPr>
          <p:cNvPr id="33" name="Shape 85"/>
          <p:cNvSpPr/>
          <p:nvPr/>
        </p:nvSpPr>
        <p:spPr>
          <a:xfrm>
            <a:off x="7716916" y="3154159"/>
            <a:ext cx="272512" cy="50488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lvl="0">
              <a:defRPr sz="1800">
                <a:solidFill>
                  <a:srgbClr val="000000"/>
                </a:solidFill>
              </a:defRPr>
            </a:pPr>
            <a:r>
              <a:rPr sz="2812">
                <a:solidFill>
                  <a:srgbClr val="858585"/>
                </a:solidFill>
              </a:rPr>
              <a:t>?</a:t>
            </a:r>
          </a:p>
        </p:txBody>
      </p:sp>
      <p:sp>
        <p:nvSpPr>
          <p:cNvPr id="34" name="Shape 86"/>
          <p:cNvSpPr/>
          <p:nvPr/>
        </p:nvSpPr>
        <p:spPr>
          <a:xfrm>
            <a:off x="9591080" y="3154159"/>
            <a:ext cx="272512" cy="50488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lvl="0">
              <a:defRPr sz="1800">
                <a:solidFill>
                  <a:srgbClr val="000000"/>
                </a:solidFill>
              </a:defRPr>
            </a:pPr>
            <a:r>
              <a:rPr sz="2812">
                <a:solidFill>
                  <a:srgbClr val="858585"/>
                </a:solidFill>
              </a:rPr>
              <a:t>?</a:t>
            </a:r>
          </a:p>
        </p:txBody>
      </p:sp>
      <p:sp>
        <p:nvSpPr>
          <p:cNvPr id="3" name="TextBox 2"/>
          <p:cNvSpPr txBox="1"/>
          <p:nvPr/>
        </p:nvSpPr>
        <p:spPr>
          <a:xfrm>
            <a:off x="10904428" y="2281535"/>
            <a:ext cx="646331" cy="461665"/>
          </a:xfrm>
          <a:prstGeom prst="rect">
            <a:avLst/>
          </a:prstGeom>
          <a:noFill/>
        </p:spPr>
        <p:txBody>
          <a:bodyPr wrap="none" rtlCol="0">
            <a:spAutoFit/>
          </a:bodyPr>
          <a:lstStyle/>
          <a:p>
            <a:r>
              <a:rPr lang="en-US" dirty="0" smtClean="0"/>
              <a:t>OR</a:t>
            </a:r>
            <a:endParaRPr lang="en-US" dirty="0"/>
          </a:p>
        </p:txBody>
      </p:sp>
      <p:sp>
        <p:nvSpPr>
          <p:cNvPr id="35" name="TextBox 34"/>
          <p:cNvSpPr txBox="1"/>
          <p:nvPr/>
        </p:nvSpPr>
        <p:spPr>
          <a:xfrm>
            <a:off x="10896600" y="3576935"/>
            <a:ext cx="835485" cy="461665"/>
          </a:xfrm>
          <a:prstGeom prst="rect">
            <a:avLst/>
          </a:prstGeom>
          <a:noFill/>
        </p:spPr>
        <p:txBody>
          <a:bodyPr wrap="none" rtlCol="0">
            <a:spAutoFit/>
          </a:bodyPr>
          <a:lstStyle/>
          <a:p>
            <a:r>
              <a:rPr lang="en-US" dirty="0" smtClean="0"/>
              <a:t>AND</a:t>
            </a:r>
            <a:endParaRPr lang="en-US" dirty="0"/>
          </a:p>
        </p:txBody>
      </p:sp>
      <p:sp>
        <p:nvSpPr>
          <p:cNvPr id="36" name="TextBox 35"/>
          <p:cNvSpPr txBox="1"/>
          <p:nvPr/>
        </p:nvSpPr>
        <p:spPr>
          <a:xfrm>
            <a:off x="10908416" y="4872335"/>
            <a:ext cx="642343" cy="461665"/>
          </a:xfrm>
          <a:prstGeom prst="rect">
            <a:avLst/>
          </a:prstGeom>
          <a:noFill/>
        </p:spPr>
        <p:txBody>
          <a:bodyPr wrap="square" rtlCol="0">
            <a:spAutoFit/>
          </a:bodyPr>
          <a:lstStyle/>
          <a:p>
            <a:r>
              <a:rPr lang="en-US" dirty="0" smtClean="0"/>
              <a:t>OR</a:t>
            </a:r>
            <a:endParaRPr lang="en-US" dirty="0"/>
          </a:p>
        </p:txBody>
      </p:sp>
    </p:spTree>
    <p:extLst>
      <p:ext uri="{BB962C8B-B14F-4D97-AF65-F5344CB8AC3E}">
        <p14:creationId xmlns:p14="http://schemas.microsoft.com/office/powerpoint/2010/main" val="3297006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43"/>
          <p:cNvSpPr/>
          <p:nvPr/>
        </p:nvSpPr>
        <p:spPr>
          <a:xfrm>
            <a:off x="4148826" y="1305789"/>
            <a:ext cx="5762091" cy="50488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lgn="l"/>
          </a:lstStyle>
          <a:p>
            <a:pPr lvl="0">
              <a:defRPr sz="1800">
                <a:solidFill>
                  <a:srgbClr val="000000"/>
                </a:solidFill>
              </a:defRPr>
            </a:pPr>
            <a:r>
              <a:rPr sz="2812">
                <a:solidFill>
                  <a:srgbClr val="858585"/>
                </a:solidFill>
              </a:rPr>
              <a:t>1770: Kempelen -- Mechanical Turk</a:t>
            </a:r>
          </a:p>
        </p:txBody>
      </p:sp>
      <p:pic>
        <p:nvPicPr>
          <p:cNvPr id="44" name="250px-Turk-engraving5.jpg"/>
          <p:cNvPicPr/>
          <p:nvPr/>
        </p:nvPicPr>
        <p:blipFill>
          <a:blip r:embed="rId2">
            <a:extLst/>
          </a:blip>
          <a:stretch>
            <a:fillRect/>
          </a:stretch>
        </p:blipFill>
        <p:spPr>
          <a:xfrm>
            <a:off x="1040010" y="1799786"/>
            <a:ext cx="2232422" cy="1910953"/>
          </a:xfrm>
          <a:prstGeom prst="rect">
            <a:avLst/>
          </a:prstGeom>
          <a:ln w="12700">
            <a:miter lim="400000"/>
          </a:ln>
        </p:spPr>
      </p:pic>
      <p:sp>
        <p:nvSpPr>
          <p:cNvPr id="45" name="Shape 45"/>
          <p:cNvSpPr/>
          <p:nvPr/>
        </p:nvSpPr>
        <p:spPr>
          <a:xfrm>
            <a:off x="4150117" y="2015088"/>
            <a:ext cx="6286501" cy="4479817"/>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p>
            <a:pPr>
              <a:spcBef>
                <a:spcPts val="984"/>
              </a:spcBef>
              <a:defRPr sz="1800">
                <a:solidFill>
                  <a:srgbClr val="000000"/>
                </a:solidFill>
              </a:defRPr>
            </a:pPr>
            <a:r>
              <a:rPr sz="2812">
                <a:solidFill>
                  <a:srgbClr val="858585"/>
                </a:solidFill>
              </a:rPr>
              <a:t>1912: Zermelo -- paper that first mentions an </a:t>
            </a:r>
            <a:r>
              <a:rPr sz="2812">
                <a:solidFill>
                  <a:srgbClr val="BA42FF"/>
                </a:solidFill>
              </a:rPr>
              <a:t>algorithm like Minimax</a:t>
            </a:r>
            <a:r>
              <a:rPr sz="2812">
                <a:solidFill>
                  <a:srgbClr val="858585"/>
                </a:solidFill>
              </a:rPr>
              <a:t> (for optimal game play)</a:t>
            </a:r>
          </a:p>
          <a:p>
            <a:pPr>
              <a:spcBef>
                <a:spcPts val="984"/>
              </a:spcBef>
              <a:defRPr sz="1800">
                <a:solidFill>
                  <a:srgbClr val="000000"/>
                </a:solidFill>
              </a:defRPr>
            </a:pPr>
            <a:r>
              <a:rPr sz="2812">
                <a:solidFill>
                  <a:srgbClr val="858585"/>
                </a:solidFill>
              </a:rPr>
              <a:t>1951: Turing -- first chess program</a:t>
            </a:r>
          </a:p>
          <a:p>
            <a:pPr>
              <a:spcBef>
                <a:spcPts val="984"/>
              </a:spcBef>
              <a:defRPr sz="1800">
                <a:solidFill>
                  <a:srgbClr val="000000"/>
                </a:solidFill>
              </a:defRPr>
            </a:pPr>
            <a:r>
              <a:rPr sz="2812">
                <a:solidFill>
                  <a:srgbClr val="858585"/>
                </a:solidFill>
              </a:rPr>
              <a:t>1952: Samuel -- uses ML to improve </a:t>
            </a:r>
          </a:p>
          <a:p>
            <a:pPr>
              <a:spcBef>
                <a:spcPts val="984"/>
              </a:spcBef>
              <a:defRPr sz="1800">
                <a:solidFill>
                  <a:srgbClr val="000000"/>
                </a:solidFill>
              </a:defRPr>
            </a:pPr>
            <a:r>
              <a:rPr sz="2812">
                <a:solidFill>
                  <a:srgbClr val="858585"/>
                </a:solidFill>
              </a:rPr>
              <a:t>1956: McCarthy -- </a:t>
            </a:r>
            <a:r>
              <a:rPr sz="2812">
                <a:solidFill>
                  <a:srgbClr val="BA42FF"/>
                </a:solidFill>
              </a:rPr>
              <a:t>pruning</a:t>
            </a:r>
            <a:r>
              <a:rPr sz="2812">
                <a:solidFill>
                  <a:srgbClr val="858585"/>
                </a:solidFill>
              </a:rPr>
              <a:t> to allow deeper search with efficiency</a:t>
            </a:r>
          </a:p>
          <a:p>
            <a:pPr>
              <a:spcBef>
                <a:spcPts val="984"/>
              </a:spcBef>
              <a:defRPr sz="1800">
                <a:solidFill>
                  <a:srgbClr val="000000"/>
                </a:solidFill>
              </a:defRPr>
            </a:pPr>
            <a:r>
              <a:rPr sz="2812">
                <a:solidFill>
                  <a:srgbClr val="858585"/>
                </a:solidFill>
              </a:rPr>
              <a:t>1997: Deep Blue beats Kasparaov with great </a:t>
            </a:r>
            <a:r>
              <a:rPr sz="2812">
                <a:solidFill>
                  <a:srgbClr val="BA42FF"/>
                </a:solidFill>
              </a:rPr>
              <a:t>evaluation functions</a:t>
            </a:r>
          </a:p>
        </p:txBody>
      </p:sp>
      <p:pic>
        <p:nvPicPr>
          <p:cNvPr id="46" name="180px-Chess_board_opening_staunton.jpg"/>
          <p:cNvPicPr/>
          <p:nvPr/>
        </p:nvPicPr>
        <p:blipFill>
          <a:blip r:embed="rId3">
            <a:extLst/>
          </a:blip>
          <a:stretch>
            <a:fillRect/>
          </a:stretch>
        </p:blipFill>
        <p:spPr>
          <a:xfrm>
            <a:off x="1066800" y="3792893"/>
            <a:ext cx="2156863" cy="1401962"/>
          </a:xfrm>
          <a:prstGeom prst="rect">
            <a:avLst/>
          </a:prstGeom>
          <a:ln w="12700">
            <a:miter lim="400000"/>
          </a:ln>
        </p:spPr>
      </p:pic>
      <p:sp>
        <p:nvSpPr>
          <p:cNvPr id="2" name="Title 1"/>
          <p:cNvSpPr>
            <a:spLocks noGrp="1"/>
          </p:cNvSpPr>
          <p:nvPr>
            <p:ph type="title"/>
          </p:nvPr>
        </p:nvSpPr>
        <p:spPr/>
        <p:txBody>
          <a:bodyPr/>
          <a:lstStyle/>
          <a:p>
            <a:r>
              <a:rPr lang="en-US" dirty="0" smtClean="0"/>
              <a:t>Building AI Agents to Play Games – Long History</a:t>
            </a:r>
            <a:endParaRPr lang="en-US" dirty="0"/>
          </a:p>
        </p:txBody>
      </p:sp>
    </p:spTree>
    <p:extLst>
      <p:ext uri="{BB962C8B-B14F-4D97-AF65-F5344CB8AC3E}">
        <p14:creationId xmlns:p14="http://schemas.microsoft.com/office/powerpoint/2010/main" val="3434417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Search</a:t>
            </a:r>
            <a:endParaRPr lang="en-US" dirty="0"/>
          </a:p>
        </p:txBody>
      </p:sp>
      <p:sp>
        <p:nvSpPr>
          <p:cNvPr id="3" name="Content Placeholder 2"/>
          <p:cNvSpPr>
            <a:spLocks noGrp="1"/>
          </p:cNvSpPr>
          <p:nvPr>
            <p:ph idx="1"/>
          </p:nvPr>
        </p:nvSpPr>
        <p:spPr/>
        <p:txBody>
          <a:bodyPr/>
          <a:lstStyle/>
          <a:p>
            <a:r>
              <a:rPr lang="en-US" dirty="0" smtClean="0">
                <a:solidFill>
                  <a:schemeClr val="accent2"/>
                </a:solidFill>
              </a:rPr>
              <a:t>Offline Search:</a:t>
            </a:r>
          </a:p>
          <a:p>
            <a:r>
              <a:rPr lang="en-US" dirty="0"/>
              <a:t>	</a:t>
            </a:r>
            <a:r>
              <a:rPr lang="en-US" dirty="0" smtClean="0"/>
              <a:t>Simulate the world and search for a complete sequence of actions to achieve the goal, then execute them</a:t>
            </a:r>
          </a:p>
          <a:p>
            <a:endParaRPr lang="en-US" dirty="0"/>
          </a:p>
          <a:p>
            <a:r>
              <a:rPr lang="en-US" dirty="0" smtClean="0">
                <a:solidFill>
                  <a:schemeClr val="accent2"/>
                </a:solidFill>
              </a:rPr>
              <a:t>Online Search:</a:t>
            </a:r>
          </a:p>
          <a:p>
            <a:r>
              <a:rPr lang="en-US" dirty="0"/>
              <a:t>	</a:t>
            </a:r>
            <a:r>
              <a:rPr lang="en-US" dirty="0" smtClean="0"/>
              <a:t>Interleave search (planning) and execution</a:t>
            </a:r>
          </a:p>
          <a:p>
            <a:r>
              <a:rPr lang="en-US" dirty="0"/>
              <a:t>	</a:t>
            </a:r>
            <a:r>
              <a:rPr lang="en-US" dirty="0" smtClean="0"/>
              <a:t>Search to determine an action, </a:t>
            </a:r>
          </a:p>
          <a:p>
            <a:r>
              <a:rPr lang="en-US" dirty="0"/>
              <a:t>	</a:t>
            </a:r>
            <a:r>
              <a:rPr lang="en-US" dirty="0" smtClean="0"/>
              <a:t>	execute action, </a:t>
            </a:r>
          </a:p>
          <a:p>
            <a:r>
              <a:rPr lang="en-US" dirty="0"/>
              <a:t>	</a:t>
            </a:r>
            <a:r>
              <a:rPr lang="en-US" dirty="0" smtClean="0"/>
              <a:t>	search again, …</a:t>
            </a:r>
          </a:p>
          <a:p>
            <a:r>
              <a:rPr lang="en-US" dirty="0"/>
              <a:t>	</a:t>
            </a:r>
            <a:endParaRPr lang="en-US" dirty="0" smtClean="0"/>
          </a:p>
          <a:p>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13</a:t>
            </a:fld>
            <a:endParaRPr lang="en-US" altLang="en-US"/>
          </a:p>
        </p:txBody>
      </p:sp>
    </p:spTree>
    <p:extLst>
      <p:ext uri="{BB962C8B-B14F-4D97-AF65-F5344CB8AC3E}">
        <p14:creationId xmlns:p14="http://schemas.microsoft.com/office/powerpoint/2010/main" val="934021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On-Line Search?</a:t>
            </a:r>
            <a:endParaRPr lang="en-US" dirty="0"/>
          </a:p>
        </p:txBody>
      </p:sp>
      <p:sp>
        <p:nvSpPr>
          <p:cNvPr id="3" name="Content Placeholder 2"/>
          <p:cNvSpPr>
            <a:spLocks noGrp="1"/>
          </p:cNvSpPr>
          <p:nvPr>
            <p:ph idx="1"/>
          </p:nvPr>
        </p:nvSpPr>
        <p:spPr/>
        <p:txBody>
          <a:bodyPr/>
          <a:lstStyle/>
          <a:p>
            <a:r>
              <a:rPr lang="en-US" dirty="0" smtClean="0"/>
              <a:t>In a dynamic environment,</a:t>
            </a:r>
          </a:p>
          <a:p>
            <a:r>
              <a:rPr lang="en-US" dirty="0"/>
              <a:t>	t</a:t>
            </a:r>
            <a:r>
              <a:rPr lang="en-US" dirty="0" smtClean="0"/>
              <a:t>hings change too quickly for a static plan</a:t>
            </a:r>
          </a:p>
          <a:p>
            <a:endParaRPr lang="en-US" dirty="0"/>
          </a:p>
          <a:p>
            <a:r>
              <a:rPr lang="en-US" dirty="0" smtClean="0"/>
              <a:t>In a non-deterministic environment,</a:t>
            </a:r>
          </a:p>
          <a:p>
            <a:r>
              <a:rPr lang="en-US" dirty="0"/>
              <a:t>	</a:t>
            </a:r>
            <a:r>
              <a:rPr lang="en-US" dirty="0" smtClean="0"/>
              <a:t>deal with what actually happens rather</a:t>
            </a:r>
          </a:p>
          <a:p>
            <a:r>
              <a:rPr lang="en-US" dirty="0" smtClean="0"/>
              <a:t>	than planning for all contingencies</a:t>
            </a:r>
          </a:p>
          <a:p>
            <a:endParaRPr lang="en-US" dirty="0"/>
          </a:p>
          <a:p>
            <a:r>
              <a:rPr lang="en-US" dirty="0" smtClean="0"/>
              <a:t>In an unknown environment,</a:t>
            </a:r>
          </a:p>
          <a:p>
            <a:r>
              <a:rPr lang="en-US" dirty="0"/>
              <a:t>	</a:t>
            </a:r>
            <a:r>
              <a:rPr lang="en-US" dirty="0" smtClean="0"/>
              <a:t>affect of actions is unknown until they</a:t>
            </a:r>
          </a:p>
          <a:p>
            <a:r>
              <a:rPr lang="en-US" dirty="0"/>
              <a:t>	</a:t>
            </a:r>
            <a:r>
              <a:rPr lang="en-US" dirty="0" smtClean="0"/>
              <a:t>are executed</a:t>
            </a:r>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14</a:t>
            </a:fld>
            <a:endParaRPr lang="en-US" altLang="en-US"/>
          </a:p>
        </p:txBody>
      </p:sp>
      <p:pic>
        <p:nvPicPr>
          <p:cNvPr id="6" name="Picture 6" descr="https://upload.wikimedia.org/wikipedia/en/b/be/The_Maze_Runner_pos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1700" y="1447800"/>
            <a:ext cx="3124200" cy="4628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789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On-Line Search</a:t>
            </a:r>
            <a:endParaRPr lang="en-US" dirty="0"/>
          </a:p>
        </p:txBody>
      </p:sp>
      <p:sp>
        <p:nvSpPr>
          <p:cNvPr id="3" name="Content Placeholder 2"/>
          <p:cNvSpPr>
            <a:spLocks noGrp="1"/>
          </p:cNvSpPr>
          <p:nvPr>
            <p:ph idx="1"/>
          </p:nvPr>
        </p:nvSpPr>
        <p:spPr/>
        <p:txBody>
          <a:bodyPr/>
          <a:lstStyle/>
          <a:p>
            <a:r>
              <a:rPr lang="en-US" dirty="0" smtClean="0">
                <a:solidFill>
                  <a:schemeClr val="accent2"/>
                </a:solidFill>
              </a:rPr>
              <a:t>Actions(s)</a:t>
            </a:r>
            <a:r>
              <a:rPr lang="en-US" dirty="0" smtClean="0"/>
              <a:t> – Returns the allowable action choices for state </a:t>
            </a:r>
            <a:r>
              <a:rPr lang="en-US" dirty="0" smtClean="0">
                <a:solidFill>
                  <a:schemeClr val="accent2"/>
                </a:solidFill>
              </a:rPr>
              <a:t>s</a:t>
            </a:r>
          </a:p>
          <a:p>
            <a:r>
              <a:rPr lang="en-US" dirty="0" smtClean="0">
                <a:solidFill>
                  <a:schemeClr val="accent2"/>
                </a:solidFill>
              </a:rPr>
              <a:t>Goal-Test(s) </a:t>
            </a:r>
            <a:r>
              <a:rPr lang="en-US" dirty="0" smtClean="0"/>
              <a:t>– Determines whether </a:t>
            </a:r>
            <a:r>
              <a:rPr lang="en-US" dirty="0" smtClean="0">
                <a:solidFill>
                  <a:schemeClr val="accent2"/>
                </a:solidFill>
              </a:rPr>
              <a:t>s</a:t>
            </a:r>
            <a:r>
              <a:rPr lang="en-US" dirty="0" smtClean="0"/>
              <a:t> is a goal state</a:t>
            </a:r>
          </a:p>
          <a:p>
            <a:r>
              <a:rPr lang="en-US" dirty="0" smtClean="0">
                <a:solidFill>
                  <a:schemeClr val="accent2"/>
                </a:solidFill>
              </a:rPr>
              <a:t>C(</a:t>
            </a:r>
            <a:r>
              <a:rPr lang="en-US" dirty="0" err="1" smtClean="0">
                <a:solidFill>
                  <a:schemeClr val="accent2"/>
                </a:solidFill>
              </a:rPr>
              <a:t>s,a,s</a:t>
            </a:r>
            <a:r>
              <a:rPr lang="en-US" dirty="0" smtClean="0">
                <a:solidFill>
                  <a:schemeClr val="accent2"/>
                </a:solidFill>
              </a:rPr>
              <a:t>’) </a:t>
            </a:r>
            <a:r>
              <a:rPr lang="en-US" dirty="0" smtClean="0"/>
              <a:t>– Cost of executing (allowable) action </a:t>
            </a:r>
            <a:r>
              <a:rPr lang="en-US" dirty="0" smtClean="0">
                <a:solidFill>
                  <a:schemeClr val="accent2"/>
                </a:solidFill>
              </a:rPr>
              <a:t>a</a:t>
            </a:r>
            <a:r>
              <a:rPr lang="en-US" dirty="0" smtClean="0"/>
              <a:t> from state </a:t>
            </a:r>
            <a:r>
              <a:rPr lang="en-US" dirty="0" smtClean="0">
                <a:solidFill>
                  <a:schemeClr val="accent2"/>
                </a:solidFill>
              </a:rPr>
              <a:t>s</a:t>
            </a:r>
            <a:r>
              <a:rPr lang="en-US" dirty="0" smtClean="0"/>
              <a:t>, resulting in state </a:t>
            </a:r>
            <a:r>
              <a:rPr lang="en-US" dirty="0" smtClean="0">
                <a:solidFill>
                  <a:schemeClr val="accent2"/>
                </a:solidFill>
              </a:rPr>
              <a:t>s’</a:t>
            </a:r>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15</a:t>
            </a:fld>
            <a:endParaRPr lang="en-US" altLang="en-US"/>
          </a:p>
        </p:txBody>
      </p:sp>
    </p:spTree>
    <p:extLst>
      <p:ext uri="{BB962C8B-B14F-4D97-AF65-F5344CB8AC3E}">
        <p14:creationId xmlns:p14="http://schemas.microsoft.com/office/powerpoint/2010/main" val="1056548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in Online Search</a:t>
            </a:r>
            <a:endParaRPr lang="en-US" dirty="0"/>
          </a:p>
        </p:txBody>
      </p:sp>
      <p:sp>
        <p:nvSpPr>
          <p:cNvPr id="3" name="Content Placeholder 2"/>
          <p:cNvSpPr>
            <a:spLocks noGrp="1"/>
          </p:cNvSpPr>
          <p:nvPr>
            <p:ph idx="1"/>
          </p:nvPr>
        </p:nvSpPr>
        <p:spPr/>
        <p:txBody>
          <a:bodyPr/>
          <a:lstStyle/>
          <a:p>
            <a:r>
              <a:rPr lang="en-US" dirty="0" smtClean="0"/>
              <a:t>Unpredictable consequences of actions</a:t>
            </a:r>
          </a:p>
          <a:p>
            <a:r>
              <a:rPr lang="en-US" dirty="0"/>
              <a:t>	</a:t>
            </a:r>
            <a:r>
              <a:rPr lang="en-US" dirty="0" smtClean="0"/>
              <a:t>Irreversible actions</a:t>
            </a:r>
          </a:p>
          <a:p>
            <a:r>
              <a:rPr lang="en-US" dirty="0"/>
              <a:t>	</a:t>
            </a:r>
            <a:r>
              <a:rPr lang="en-US" dirty="0" smtClean="0"/>
              <a:t>Dead ends</a:t>
            </a:r>
          </a:p>
          <a:p>
            <a:endParaRPr lang="en-US" dirty="0"/>
          </a:p>
          <a:p>
            <a:r>
              <a:rPr lang="en-US" dirty="0" smtClean="0"/>
              <a:t>Environment has to be safely </a:t>
            </a:r>
            <a:r>
              <a:rPr lang="en-US" dirty="0" err="1" smtClean="0"/>
              <a:t>explorable</a:t>
            </a:r>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16</a:t>
            </a:fld>
            <a:endParaRPr lang="en-US" altLang="en-US"/>
          </a:p>
        </p:txBody>
      </p:sp>
    </p:spTree>
    <p:extLst>
      <p:ext uri="{BB962C8B-B14F-4D97-AF65-F5344CB8AC3E}">
        <p14:creationId xmlns:p14="http://schemas.microsoft.com/office/powerpoint/2010/main" val="1159158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Real-Time A* (LRTA*)</a:t>
            </a:r>
            <a:endParaRPr lang="en-US" dirty="0"/>
          </a:p>
        </p:txBody>
      </p:sp>
      <p:sp>
        <p:nvSpPr>
          <p:cNvPr id="3" name="Content Placeholder 2"/>
          <p:cNvSpPr>
            <a:spLocks noGrp="1"/>
          </p:cNvSpPr>
          <p:nvPr>
            <p:ph idx="1"/>
          </p:nvPr>
        </p:nvSpPr>
        <p:spPr/>
        <p:txBody>
          <a:bodyPr/>
          <a:lstStyle/>
          <a:p>
            <a:r>
              <a:rPr lang="en-US" dirty="0" smtClean="0"/>
              <a:t>Guaranteed to find a goal in any finite safely-</a:t>
            </a:r>
            <a:r>
              <a:rPr lang="en-US" dirty="0" err="1" smtClean="0"/>
              <a:t>explorable</a:t>
            </a:r>
            <a:r>
              <a:rPr lang="en-US" dirty="0" smtClean="0"/>
              <a:t> environment</a:t>
            </a:r>
          </a:p>
          <a:p>
            <a:endParaRPr lang="en-US" dirty="0"/>
          </a:p>
          <a:p>
            <a:r>
              <a:rPr lang="en-US" dirty="0" smtClean="0"/>
              <a:t>Learns Result(</a:t>
            </a:r>
            <a:r>
              <a:rPr lang="en-US" dirty="0" err="1" smtClean="0"/>
              <a:t>s,a</a:t>
            </a:r>
            <a:r>
              <a:rPr lang="en-US" dirty="0" smtClean="0"/>
              <a:t>) through experience</a:t>
            </a:r>
          </a:p>
          <a:p>
            <a:r>
              <a:rPr lang="en-US" dirty="0" smtClean="0"/>
              <a:t>Updates heuristic function H(s) based on experience, try to avoid</a:t>
            </a:r>
          </a:p>
          <a:p>
            <a:r>
              <a:rPr lang="en-US" dirty="0"/>
              <a:t>	</a:t>
            </a:r>
            <a:r>
              <a:rPr lang="en-US" dirty="0" smtClean="0"/>
              <a:t>being stuck in local minima</a:t>
            </a:r>
          </a:p>
          <a:p>
            <a:r>
              <a:rPr lang="en-US" dirty="0" smtClean="0"/>
              <a:t>Always chooses the lowest cost action</a:t>
            </a:r>
          </a:p>
          <a:p>
            <a:endParaRPr lang="en-US" dirty="0"/>
          </a:p>
          <a:p>
            <a:r>
              <a:rPr lang="en-US" dirty="0" smtClean="0"/>
              <a:t>Connections to reinforcement learning</a:t>
            </a:r>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17</a:t>
            </a:fld>
            <a:endParaRPr lang="en-US" altLang="en-US"/>
          </a:p>
        </p:txBody>
      </p:sp>
    </p:spTree>
    <p:extLst>
      <p:ext uri="{BB962C8B-B14F-4D97-AF65-F5344CB8AC3E}">
        <p14:creationId xmlns:p14="http://schemas.microsoft.com/office/powerpoint/2010/main" val="829538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Questions?</a:t>
            </a:r>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18</a:t>
            </a:fld>
            <a:endParaRPr lang="en-US" altLang="en-US"/>
          </a:p>
        </p:txBody>
      </p:sp>
    </p:spTree>
    <p:extLst>
      <p:ext uri="{BB962C8B-B14F-4D97-AF65-F5344CB8AC3E}">
        <p14:creationId xmlns:p14="http://schemas.microsoft.com/office/powerpoint/2010/main" val="243780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11201400" cy="838200"/>
          </a:xfrm>
        </p:spPr>
        <p:txBody>
          <a:bodyPr/>
          <a:lstStyle/>
          <a:p>
            <a:r>
              <a:rPr lang="en-US" dirty="0" smtClean="0"/>
              <a:t>Why is the Gradient the Direction of Steepest Descent?</a:t>
            </a:r>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2</a:t>
            </a:fld>
            <a:endParaRPr lang="en-US" altLang="en-US"/>
          </a:p>
        </p:txBody>
      </p:sp>
      <p:sp>
        <p:nvSpPr>
          <p:cNvPr id="6" name="Oval 5"/>
          <p:cNvSpPr/>
          <p:nvPr/>
        </p:nvSpPr>
        <p:spPr bwMode="auto">
          <a:xfrm>
            <a:off x="304800" y="1447800"/>
            <a:ext cx="5410200" cy="3048000"/>
          </a:xfrm>
          <a:prstGeom prst="ellips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cxnSp>
        <p:nvCxnSpPr>
          <p:cNvPr id="16" name="Straight Connector 15"/>
          <p:cNvCxnSpPr/>
          <p:nvPr/>
        </p:nvCxnSpPr>
        <p:spPr bwMode="auto">
          <a:xfrm flipV="1">
            <a:off x="304800" y="1270900"/>
            <a:ext cx="2286000" cy="91440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 name="Straight Arrow Connector 17"/>
          <p:cNvCxnSpPr/>
          <p:nvPr/>
        </p:nvCxnSpPr>
        <p:spPr bwMode="auto">
          <a:xfrm>
            <a:off x="1447800" y="1709776"/>
            <a:ext cx="346276" cy="918642"/>
          </a:xfrm>
          <a:prstGeom prst="straightConnector1">
            <a:avLst/>
          </a:prstGeom>
          <a:solidFill>
            <a:schemeClr val="accent1"/>
          </a:solidFill>
          <a:ln w="28575" cap="flat" cmpd="sng" algn="ctr">
            <a:solidFill>
              <a:schemeClr val="tx1"/>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20" name="TextBox 19"/>
              <p:cNvSpPr txBox="1"/>
              <p:nvPr/>
            </p:nvSpPr>
            <p:spPr>
              <a:xfrm>
                <a:off x="1280185" y="2749660"/>
                <a:ext cx="102778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𝑥</m:t>
                          </m:r>
                        </m:sub>
                      </m:sSub>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1280185" y="2749660"/>
                <a:ext cx="1027781" cy="369332"/>
              </a:xfrm>
              <a:prstGeom prst="rect">
                <a:avLst/>
              </a:prstGeom>
              <a:blipFill>
                <a:blip r:embed="rId2"/>
                <a:stretch>
                  <a:fillRect l="-5917" r="-10059" b="-37705"/>
                </a:stretch>
              </a:blipFill>
            </p:spPr>
            <p:txBody>
              <a:bodyPr/>
              <a:lstStyle/>
              <a:p>
                <a:r>
                  <a:rPr lang="en-US">
                    <a:noFill/>
                  </a:rPr>
                  <a:t> </a:t>
                </a:r>
              </a:p>
            </p:txBody>
          </p:sp>
        </mc:Fallback>
      </mc:AlternateContent>
      <p:cxnSp>
        <p:nvCxnSpPr>
          <p:cNvPr id="21" name="Straight Arrow Connector 20"/>
          <p:cNvCxnSpPr/>
          <p:nvPr/>
        </p:nvCxnSpPr>
        <p:spPr bwMode="auto">
          <a:xfrm>
            <a:off x="1447800" y="1734479"/>
            <a:ext cx="982562" cy="225693"/>
          </a:xfrm>
          <a:prstGeom prst="straightConnector1">
            <a:avLst/>
          </a:prstGeom>
          <a:solidFill>
            <a:schemeClr val="accent1"/>
          </a:solidFill>
          <a:ln w="28575" cap="flat" cmpd="sng" algn="ctr">
            <a:solidFill>
              <a:schemeClr val="tx1"/>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24" name="TextBox 23"/>
              <p:cNvSpPr txBox="1"/>
              <p:nvPr/>
            </p:nvSpPr>
            <p:spPr>
              <a:xfrm>
                <a:off x="2536463" y="1753852"/>
                <a:ext cx="26911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𝑢</m:t>
                      </m:r>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2536463" y="1753852"/>
                <a:ext cx="269112" cy="369332"/>
              </a:xfrm>
              <a:prstGeom prst="rect">
                <a:avLst/>
              </a:prstGeom>
              <a:blipFill>
                <a:blip r:embed="rId3"/>
                <a:stretch>
                  <a:fillRect l="-11364" r="-11364"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1659519" y="1856638"/>
                <a:ext cx="26911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1659519" y="1856638"/>
                <a:ext cx="269112" cy="369332"/>
              </a:xfrm>
              <a:prstGeom prst="rect">
                <a:avLst/>
              </a:prstGeom>
              <a:blipFill>
                <a:blip r:embed="rId4"/>
                <a:stretch>
                  <a:fillRect l="-22727" r="-20455"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5715000" y="1774753"/>
                <a:ext cx="5964069" cy="516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b="0" i="1" smtClean="0">
                              <a:latin typeface="Cambria Math" panose="02040503050406030204" pitchFamily="18" charset="0"/>
                            </a:rPr>
                            <m:t>𝑎</m:t>
                          </m:r>
                        </m:e>
                      </m:d>
                      <m:r>
                        <a:rPr lang="en-US" i="1">
                          <a:latin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𝑓</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1</m:t>
                                  </m:r>
                                </m:sub>
                              </m:sSub>
                            </m:den>
                          </m:f>
                          <m:d>
                            <m:dPr>
                              <m:ctrlPr>
                                <a:rPr lang="en-US" i="1">
                                  <a:latin typeface="Cambria Math" panose="02040503050406030204" pitchFamily="18" charset="0"/>
                                </a:rPr>
                              </m:ctrlPr>
                            </m:dPr>
                            <m:e>
                              <m:r>
                                <a:rPr lang="en-US" i="1">
                                  <a:latin typeface="Cambria Math" panose="02040503050406030204" pitchFamily="18" charset="0"/>
                                </a:rPr>
                                <m:t>𝑎</m:t>
                              </m:r>
                            </m:e>
                          </m:d>
                          <m:d>
                            <m:dPr>
                              <m:ctrlPr>
                                <a:rPr lang="en-US"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1</m:t>
                                  </m:r>
                                </m:sub>
                              </m:sSub>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𝑓</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𝑛</m:t>
                                  </m:r>
                                </m:sub>
                              </m:sSub>
                            </m:den>
                          </m:f>
                          <m:d>
                            <m:dPr>
                              <m:ctrlPr>
                                <a:rPr lang="en-US" i="1">
                                  <a:latin typeface="Cambria Math" panose="02040503050406030204" pitchFamily="18" charset="0"/>
                                </a:rPr>
                              </m:ctrlPr>
                            </m:dPr>
                            <m:e>
                              <m:r>
                                <a:rPr lang="en-US" i="1">
                                  <a:latin typeface="Cambria Math" panose="02040503050406030204" pitchFamily="18" charset="0"/>
                                </a:rPr>
                                <m:t>𝑎</m:t>
                              </m:r>
                            </m:e>
                          </m:d>
                          <m: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𝑛</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𝑛</m:t>
                              </m:r>
                            </m:sub>
                          </m:sSub>
                          <m:r>
                            <a:rPr lang="en-US" i="1">
                              <a:latin typeface="Cambria Math" panose="02040503050406030204" pitchFamily="18" charset="0"/>
                            </a:rPr>
                            <m:t>)</m:t>
                          </m:r>
                        </m:e>
                      </m:box>
                    </m:oMath>
                  </m:oMathPara>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5715000" y="1774753"/>
                <a:ext cx="5964069" cy="516295"/>
              </a:xfrm>
              <a:prstGeom prst="rect">
                <a:avLst/>
              </a:prstGeom>
              <a:blipFill>
                <a:blip r:embed="rId5"/>
                <a:stretch>
                  <a:fillRect/>
                </a:stretch>
              </a:blipFill>
            </p:spPr>
            <p:txBody>
              <a:bodyPr/>
              <a:lstStyle/>
              <a:p>
                <a:r>
                  <a:rPr lang="en-US">
                    <a:noFill/>
                  </a:rPr>
                  <a:t> </a:t>
                </a:r>
              </a:p>
            </p:txBody>
          </p:sp>
        </mc:Fallback>
      </mc:AlternateContent>
      <p:sp>
        <p:nvSpPr>
          <p:cNvPr id="27" name="Rectangle 26"/>
          <p:cNvSpPr/>
          <p:nvPr/>
        </p:nvSpPr>
        <p:spPr bwMode="auto">
          <a:xfrm>
            <a:off x="3886200" y="990600"/>
            <a:ext cx="1905000" cy="4191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mc:AlternateContent xmlns:mc="http://schemas.openxmlformats.org/markup-compatibility/2006">
        <mc:Choice xmlns:a14="http://schemas.microsoft.com/office/drawing/2010/main" Requires="a14">
          <p:sp>
            <p:nvSpPr>
              <p:cNvPr id="12" name="Content Placeholder 11"/>
              <p:cNvSpPr>
                <a:spLocks noGrp="1"/>
              </p:cNvSpPr>
              <p:nvPr>
                <p:ph sz="half" idx="2"/>
              </p:nvPr>
            </p:nvSpPr>
            <p:spPr>
              <a:xfrm>
                <a:off x="5105400" y="1143000"/>
                <a:ext cx="6172200" cy="5029200"/>
              </a:xfrm>
            </p:spPr>
            <p:txBody>
              <a:bodyPr/>
              <a:lstStyle/>
              <a:p>
                <a:r>
                  <a:rPr lang="en-US" dirty="0" smtClean="0"/>
                  <a:t>Local </a:t>
                </a:r>
                <a:r>
                  <a:rPr lang="en-US" dirty="0"/>
                  <a:t>model for </a:t>
                </a:r>
                <a:r>
                  <a:rPr lang="en-US" i="1" dirty="0">
                    <a:latin typeface="Times New Roman" panose="02020603050405020304" pitchFamily="18" charset="0"/>
                    <a:cs typeface="Times New Roman" panose="02020603050405020304" pitchFamily="18" charset="0"/>
                  </a:rPr>
                  <a:t>f(x)</a:t>
                </a:r>
                <a:r>
                  <a:rPr lang="en-US" dirty="0"/>
                  <a:t> at </a:t>
                </a:r>
                <a:r>
                  <a:rPr lang="en-US" i="1" dirty="0">
                    <a:latin typeface="Times New Roman" panose="02020603050405020304" pitchFamily="18" charset="0"/>
                    <a:cs typeface="Times New Roman" panose="02020603050405020304" pitchFamily="18" charset="0"/>
                  </a:rPr>
                  <a:t>x=a </a:t>
                </a:r>
                <a:r>
                  <a:rPr lang="en-US" dirty="0" smtClean="0"/>
                  <a:t>:</a:t>
                </a:r>
              </a:p>
              <a:p>
                <a:endParaRPr lang="en-US" dirty="0">
                  <a:latin typeface="Times New Roman" panose="02020603050405020304" pitchFamily="18" charset="0"/>
                  <a:cs typeface="Times New Roman" panose="02020603050405020304" pitchFamily="18" charset="0"/>
                </a:endParaRPr>
              </a:p>
              <a:p>
                <a:endParaRPr lang="en-US" dirty="0" smtClean="0"/>
              </a:p>
              <a:p>
                <a:r>
                  <a:rPr lang="en-US" dirty="0"/>
                  <a:t>Directional </a:t>
                </a:r>
                <a:r>
                  <a:rPr lang="en-US" dirty="0" smtClean="0"/>
                  <a:t>Derivative along </a:t>
                </a:r>
                <a14:m>
                  <m:oMath xmlns:m="http://schemas.openxmlformats.org/officeDocument/2006/math">
                    <m:r>
                      <a:rPr lang="en-US" b="0" i="1" smtClean="0">
                        <a:latin typeface="Cambria Math" panose="02040503050406030204" pitchFamily="18" charset="0"/>
                      </a:rPr>
                      <m:t>𝑢</m:t>
                    </m:r>
                  </m:oMath>
                </a14:m>
                <a:r>
                  <a:rPr lang="en-US" dirty="0" smtClean="0"/>
                  <a:t> </a:t>
                </a:r>
                <a:r>
                  <a:rPr lang="en-US" dirty="0"/>
                  <a:t>at </a:t>
                </a:r>
                <a:r>
                  <a:rPr lang="en-US" i="1" dirty="0">
                    <a:latin typeface="Times New Roman" panose="02020603050405020304" pitchFamily="18" charset="0"/>
                    <a:cs typeface="Times New Roman" panose="02020603050405020304" pitchFamily="18" charset="0"/>
                  </a:rPr>
                  <a:t>x=a </a:t>
                </a:r>
                <a:r>
                  <a:rPr lang="en-US" dirty="0"/>
                  <a:t>:</a:t>
                </a:r>
              </a:p>
              <a:p>
                <a:endParaRPr lang="en-US" dirty="0" smtClean="0"/>
              </a:p>
            </p:txBody>
          </p:sp>
        </mc:Choice>
        <mc:Fallback>
          <p:sp>
            <p:nvSpPr>
              <p:cNvPr id="12" name="Content Placeholder 11"/>
              <p:cNvSpPr>
                <a:spLocks noGrp="1" noRot="1" noChangeAspect="1" noMove="1" noResize="1" noEditPoints="1" noAdjustHandles="1" noChangeArrowheads="1" noChangeShapeType="1" noTextEdit="1"/>
              </p:cNvSpPr>
              <p:nvPr>
                <p:ph sz="half" idx="2"/>
              </p:nvPr>
            </p:nvSpPr>
            <p:spPr>
              <a:xfrm>
                <a:off x="5105400" y="1143000"/>
                <a:ext cx="6172200" cy="5029200"/>
              </a:xfrm>
              <a:blipFill>
                <a:blip r:embed="rId6"/>
                <a:stretch>
                  <a:fillRect l="-2075" t="-1455" r="-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263493" y="3482222"/>
                <a:ext cx="6214842" cy="20803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𝑢</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𝑎</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lim</m:t>
                              </m:r>
                            </m:e>
                            <m:lim>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lim>
                          </m:limLow>
                        </m:fName>
                        <m:e>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h𝑢</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num>
                                <m:den>
                                  <m:r>
                                    <a:rPr lang="en-US" b="0" i="1" smtClean="0">
                                      <a:latin typeface="Cambria Math" panose="02040503050406030204" pitchFamily="18" charset="0"/>
                                    </a:rPr>
                                    <m:t>h</m:t>
                                  </m:r>
                                </m:den>
                              </m:f>
                            </m:e>
                          </m:box>
                        </m:e>
                      </m:func>
                    </m:oMath>
                  </m:oMathPara>
                </a14:m>
                <a:endParaRPr lang="en-US"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lim</m:t>
                              </m:r>
                            </m:e>
                            <m:lim>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→0</m:t>
                              </m:r>
                            </m:lim>
                          </m:limLow>
                        </m:fName>
                        <m:e>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d>
                                    <m:dPr>
                                      <m:ctrlPr>
                                        <a:rPr lang="en-US" i="1">
                                          <a:latin typeface="Cambria Math" panose="02040503050406030204" pitchFamily="18" charset="0"/>
                                        </a:rPr>
                                      </m:ctrlPr>
                                    </m:dPr>
                                    <m:e>
                                      <m:r>
                                        <a:rPr lang="en-US" b="0" i="1" smtClean="0">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h𝑢</m:t>
                                      </m:r>
                                    </m:e>
                                  </m:d>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m:t>
                                  </m:r>
                                </m:num>
                                <m:den>
                                  <m:r>
                                    <a:rPr lang="en-US" i="1">
                                      <a:latin typeface="Cambria Math" panose="02040503050406030204" pitchFamily="18" charset="0"/>
                                    </a:rPr>
                                    <m:t>h</m:t>
                                  </m:r>
                                </m:den>
                              </m:f>
                            </m:e>
                          </m:box>
                        </m:e>
                      </m:func>
                      <m:r>
                        <a:rPr lang="en-US" i="1">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lim</m:t>
                              </m:r>
                            </m:e>
                            <m:lim>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→0</m:t>
                              </m:r>
                            </m:lim>
                          </m:limLow>
                        </m:fName>
                        <m:e>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𝑓</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1</m:t>
                                          </m:r>
                                        </m:sub>
                                      </m:sSub>
                                    </m:den>
                                  </m:f>
                                  <m:d>
                                    <m:dPr>
                                      <m:ctrlPr>
                                        <a:rPr lang="en-US" i="1">
                                          <a:latin typeface="Cambria Math" panose="02040503050406030204" pitchFamily="18" charset="0"/>
                                        </a:rPr>
                                      </m:ctrlPr>
                                    </m:dPr>
                                    <m:e>
                                      <m:r>
                                        <a:rPr lang="en-US" i="1">
                                          <a:latin typeface="Cambria Math" panose="02040503050406030204" pitchFamily="18" charset="0"/>
                                        </a:rPr>
                                        <m:t>𝑎</m:t>
                                      </m:r>
                                    </m:e>
                                  </m:d>
                                  <m:r>
                                    <a:rPr lang="en-US" i="1">
                                      <a:latin typeface="Cambria Math" panose="02040503050406030204" pitchFamily="18" charset="0"/>
                                    </a:rPr>
                                    <m:t>h</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𝑓</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𝑛</m:t>
                                          </m:r>
                                        </m:sub>
                                      </m:sSub>
                                    </m:den>
                                  </m:f>
                                  <m:d>
                                    <m:dPr>
                                      <m:ctrlPr>
                                        <a:rPr lang="en-US" i="1">
                                          <a:latin typeface="Cambria Math" panose="02040503050406030204" pitchFamily="18" charset="0"/>
                                        </a:rPr>
                                      </m:ctrlPr>
                                    </m:dPr>
                                    <m:e>
                                      <m:r>
                                        <a:rPr lang="en-US" i="1">
                                          <a:latin typeface="Cambria Math" panose="02040503050406030204" pitchFamily="18" charset="0"/>
                                        </a:rPr>
                                        <m:t>𝑎</m:t>
                                      </m:r>
                                    </m:e>
                                  </m:d>
                                  <m:r>
                                    <a:rPr lang="en-US" i="1">
                                      <a:latin typeface="Cambria Math" panose="02040503050406030204" pitchFamily="18" charset="0"/>
                                    </a:rPr>
                                    <m:t>h</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𝑢</m:t>
                                      </m:r>
                                    </m:e>
                                    <m:sub>
                                      <m:r>
                                        <a:rPr lang="en-US" b="0" i="1" smtClean="0">
                                          <a:latin typeface="Cambria Math" panose="02040503050406030204" pitchFamily="18" charset="0"/>
                                          <a:ea typeface="Cambria Math" panose="02040503050406030204" pitchFamily="18" charset="0"/>
                                        </a:rPr>
                                        <m:t>𝑛</m:t>
                                      </m:r>
                                    </m:sub>
                                  </m:sSub>
                                </m:num>
                                <m:den>
                                  <m:r>
                                    <a:rPr lang="en-US" i="1">
                                      <a:latin typeface="Cambria Math" panose="02040503050406030204" pitchFamily="18" charset="0"/>
                                    </a:rPr>
                                    <m:t>h</m:t>
                                  </m:r>
                                </m:den>
                              </m:f>
                            </m:e>
                          </m:box>
                        </m:e>
                      </m:func>
                    </m:oMath>
                  </m:oMathPara>
                </a14:m>
                <a:endParaRPr lang="en-US"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𝑓</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1</m:t>
                              </m:r>
                            </m:sub>
                          </m:sSub>
                        </m:den>
                      </m:f>
                      <m:d>
                        <m:dPr>
                          <m:ctrlPr>
                            <a:rPr lang="en-US" i="1">
                              <a:latin typeface="Cambria Math" panose="02040503050406030204" pitchFamily="18" charset="0"/>
                            </a:rPr>
                          </m:ctrlPr>
                        </m:dPr>
                        <m:e>
                          <m:r>
                            <a:rPr lang="en-US" i="1">
                              <a:latin typeface="Cambria Math" panose="02040503050406030204" pitchFamily="18" charset="0"/>
                            </a:rPr>
                            <m:t>𝑎</m:t>
                          </m:r>
                        </m:e>
                      </m:d>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𝑓</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𝑛</m:t>
                              </m:r>
                            </m:sub>
                          </m:sSub>
                        </m:den>
                      </m:f>
                      <m:d>
                        <m:dPr>
                          <m:ctrlPr>
                            <a:rPr lang="en-US" i="1">
                              <a:latin typeface="Cambria Math" panose="02040503050406030204" pitchFamily="18" charset="0"/>
                            </a:rPr>
                          </m:ctrlPr>
                        </m:dPr>
                        <m:e>
                          <m:r>
                            <a:rPr lang="en-US" i="1">
                              <a:latin typeface="Cambria Math" panose="02040503050406030204" pitchFamily="18" charset="0"/>
                            </a:rPr>
                            <m:t>𝑎</m:t>
                          </m:r>
                        </m:e>
                      </m:d>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𝑛</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𝑥</m:t>
                          </m:r>
                        </m:sub>
                      </m:sSub>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𝑢</m:t>
                      </m:r>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5263493" y="3482222"/>
                <a:ext cx="6214842" cy="208037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663103" y="4909781"/>
                <a:ext cx="350249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e>
                        <m:sub>
                          <m:r>
                            <a:rPr lang="en-US" i="1">
                              <a:latin typeface="Cambria Math" panose="02040503050406030204" pitchFamily="18" charset="0"/>
                              <a:ea typeface="Cambria Math" panose="02040503050406030204" pitchFamily="18" charset="0"/>
                            </a:rPr>
                            <m:t>𝑥</m:t>
                          </m:r>
                        </m:sub>
                      </m:sSub>
                      <m:r>
                        <a:rPr lang="en-US" i="1">
                          <a:latin typeface="Cambria Math" panose="02040503050406030204" pitchFamily="18" charset="0"/>
                          <a:ea typeface="Cambria Math" panose="02040503050406030204" pitchFamily="18" charset="0"/>
                        </a:rPr>
                        <m:t>𝑓</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𝑎</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e>
                        <m:sub>
                          <m:r>
                            <a:rPr lang="en-US" i="1">
                              <a:latin typeface="Cambria Math" panose="02040503050406030204" pitchFamily="18" charset="0"/>
                              <a:ea typeface="Cambria Math" panose="02040503050406030204" pitchFamily="18" charset="0"/>
                            </a:rPr>
                            <m:t>𝑥</m:t>
                          </m:r>
                        </m:sub>
                      </m:sSub>
                      <m:r>
                        <a:rPr lang="en-US" i="1">
                          <a:latin typeface="Cambria Math" panose="02040503050406030204" pitchFamily="18" charset="0"/>
                          <a:ea typeface="Cambria Math" panose="02040503050406030204" pitchFamily="18" charset="0"/>
                        </a:rPr>
                        <m:t>𝑓</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𝑎</m:t>
                          </m:r>
                        </m:e>
                      </m:d>
                      <m:func>
                        <m:funcPr>
                          <m:ctrlPr>
                            <a:rPr lang="en-US" i="1" smtClean="0">
                              <a:latin typeface="Cambria Math" panose="02040503050406030204" pitchFamily="18" charset="0"/>
                              <a:ea typeface="Cambria Math" panose="02040503050406030204" pitchFamily="18" charset="0"/>
                            </a:rPr>
                          </m:ctrlPr>
                        </m:funcPr>
                        <m:fName>
                          <m:r>
                            <m:rPr>
                              <m:sty m:val="p"/>
                            </m:rPr>
                            <a:rPr lang="en-US" i="0" smtClean="0">
                              <a:latin typeface="Cambria Math" panose="02040503050406030204" pitchFamily="18" charset="0"/>
                              <a:ea typeface="Cambria Math" panose="02040503050406030204" pitchFamily="18" charset="0"/>
                            </a:rPr>
                            <m:t>cos</m:t>
                          </m:r>
                        </m:fName>
                        <m:e>
                          <m:r>
                            <a:rPr lang="en-US" i="1" smtClean="0">
                              <a:latin typeface="Cambria Math" panose="02040503050406030204" pitchFamily="18" charset="0"/>
                              <a:ea typeface="Cambria Math" panose="02040503050406030204" pitchFamily="18" charset="0"/>
                            </a:rPr>
                            <m:t>𝜃</m:t>
                          </m:r>
                        </m:e>
                      </m:func>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663103" y="4909781"/>
                <a:ext cx="3502497" cy="369332"/>
              </a:xfrm>
              <a:prstGeom prst="rect">
                <a:avLst/>
              </a:prstGeom>
              <a:blipFill>
                <a:blip r:embed="rId8"/>
                <a:stretch>
                  <a:fillRect b="-37705"/>
                </a:stretch>
              </a:blipFill>
            </p:spPr>
            <p:txBody>
              <a:bodyPr/>
              <a:lstStyle/>
              <a:p>
                <a:r>
                  <a:rPr lang="en-US">
                    <a:noFill/>
                  </a:rPr>
                  <a:t> </a:t>
                </a:r>
              </a:p>
            </p:txBody>
          </p:sp>
        </mc:Fallback>
      </mc:AlternateContent>
      <p:sp>
        <p:nvSpPr>
          <p:cNvPr id="29" name="TextBox 28"/>
          <p:cNvSpPr txBox="1"/>
          <p:nvPr/>
        </p:nvSpPr>
        <p:spPr>
          <a:xfrm>
            <a:off x="663103" y="5531345"/>
            <a:ext cx="2565126" cy="461665"/>
          </a:xfrm>
          <a:prstGeom prst="rect">
            <a:avLst/>
          </a:prstGeom>
          <a:noFill/>
        </p:spPr>
        <p:txBody>
          <a:bodyPr wrap="none" rtlCol="0">
            <a:spAutoFit/>
          </a:bodyPr>
          <a:lstStyle/>
          <a:p>
            <a:r>
              <a:rPr lang="en-US" dirty="0" smtClean="0"/>
              <a:t>Maximized when </a:t>
            </a:r>
            <a:endParaRPr lang="en-US" dirty="0"/>
          </a:p>
        </p:txBody>
      </p:sp>
      <mc:AlternateContent xmlns:mc="http://schemas.openxmlformats.org/markup-compatibility/2006" xmlns:a14="http://schemas.microsoft.com/office/drawing/2010/main">
        <mc:Choice Requires="a14">
          <p:sp>
            <p:nvSpPr>
              <p:cNvPr id="30" name="TextBox 29"/>
              <p:cNvSpPr txBox="1"/>
              <p:nvPr/>
            </p:nvSpPr>
            <p:spPr>
              <a:xfrm>
                <a:off x="3124200" y="5577511"/>
                <a:ext cx="15654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e>
                        <m:sub>
                          <m:r>
                            <a:rPr lang="en-US" i="1">
                              <a:latin typeface="Cambria Math" panose="02040503050406030204" pitchFamily="18" charset="0"/>
                              <a:ea typeface="Cambria Math" panose="02040503050406030204" pitchFamily="18" charset="0"/>
                            </a:rPr>
                            <m:t>𝑥</m:t>
                          </m:r>
                        </m:sub>
                      </m:sSub>
                      <m:r>
                        <a:rPr lang="en-US" i="1">
                          <a:latin typeface="Cambria Math" panose="02040503050406030204" pitchFamily="18" charset="0"/>
                          <a:ea typeface="Cambria Math" panose="02040503050406030204" pitchFamily="18" charset="0"/>
                        </a:rPr>
                        <m:t>𝑓</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𝑎</m:t>
                          </m:r>
                        </m:e>
                      </m:d>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3124200" y="5577511"/>
                <a:ext cx="1565429" cy="369332"/>
              </a:xfrm>
              <a:prstGeom prst="rect">
                <a:avLst/>
              </a:prstGeom>
              <a:blipFill>
                <a:blip r:embed="rId9"/>
                <a:stretch>
                  <a:fillRect l="-1953" b="-36066"/>
                </a:stretch>
              </a:blipFill>
            </p:spPr>
            <p:txBody>
              <a:bodyPr/>
              <a:lstStyle/>
              <a:p>
                <a:r>
                  <a:rPr lang="en-US">
                    <a:noFill/>
                  </a:rPr>
                  <a:t> </a:t>
                </a:r>
              </a:p>
            </p:txBody>
          </p:sp>
        </mc:Fallback>
      </mc:AlternateContent>
      <p:sp>
        <p:nvSpPr>
          <p:cNvPr id="14" name="Oval 13"/>
          <p:cNvSpPr/>
          <p:nvPr/>
        </p:nvSpPr>
        <p:spPr bwMode="auto">
          <a:xfrm>
            <a:off x="1371600" y="1651901"/>
            <a:ext cx="152400" cy="152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mc:AlternateContent xmlns:mc="http://schemas.openxmlformats.org/markup-compatibility/2006" xmlns:a14="http://schemas.microsoft.com/office/drawing/2010/main">
        <mc:Choice Requires="a14">
          <p:sp>
            <p:nvSpPr>
              <p:cNvPr id="31" name="TextBox 30"/>
              <p:cNvSpPr txBox="1"/>
              <p:nvPr/>
            </p:nvSpPr>
            <p:spPr>
              <a:xfrm>
                <a:off x="1102371" y="1288985"/>
                <a:ext cx="26911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𝑎</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1102371" y="1288985"/>
                <a:ext cx="269112" cy="369332"/>
              </a:xfrm>
              <a:prstGeom prst="rect">
                <a:avLst/>
              </a:prstGeom>
              <a:blipFill>
                <a:blip r:embed="rId10"/>
                <a:stretch>
                  <a:fillRect l="-13636" r="-6818" b="-1639"/>
                </a:stretch>
              </a:blipFill>
            </p:spPr>
            <p:txBody>
              <a:bodyPr/>
              <a:lstStyle/>
              <a:p>
                <a:r>
                  <a:rPr lang="en-US">
                    <a:noFill/>
                  </a:rPr>
                  <a:t> </a:t>
                </a:r>
              </a:p>
            </p:txBody>
          </p:sp>
        </mc:Fallback>
      </mc:AlternateContent>
    </p:spTree>
    <p:extLst>
      <p:ext uri="{BB962C8B-B14F-4D97-AF65-F5344CB8AC3E}">
        <p14:creationId xmlns:p14="http://schemas.microsoft.com/office/powerpoint/2010/main" val="1750440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Gradient Descent – Shape of Energy Landscape</a:t>
            </a:r>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3</a:t>
            </a:fld>
            <a:endParaRPr lang="en-US" altLang="en-US"/>
          </a:p>
        </p:txBody>
      </p:sp>
      <p:sp>
        <p:nvSpPr>
          <p:cNvPr id="2" name="Oval 1"/>
          <p:cNvSpPr/>
          <p:nvPr/>
        </p:nvSpPr>
        <p:spPr bwMode="auto">
          <a:xfrm>
            <a:off x="762000" y="1371600"/>
            <a:ext cx="3733800" cy="3733800"/>
          </a:xfrm>
          <a:prstGeom prst="ellips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7" name="Oval 6"/>
          <p:cNvSpPr/>
          <p:nvPr/>
        </p:nvSpPr>
        <p:spPr bwMode="auto">
          <a:xfrm>
            <a:off x="1339644" y="1945868"/>
            <a:ext cx="2590800" cy="2590800"/>
          </a:xfrm>
          <a:prstGeom prst="ellips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9" name="Oval 8"/>
          <p:cNvSpPr/>
          <p:nvPr/>
        </p:nvSpPr>
        <p:spPr bwMode="auto">
          <a:xfrm>
            <a:off x="1928352" y="2511224"/>
            <a:ext cx="1409700" cy="1409700"/>
          </a:xfrm>
          <a:prstGeom prst="ellips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cxnSp>
        <p:nvCxnSpPr>
          <p:cNvPr id="10" name="Straight Arrow Connector 9"/>
          <p:cNvCxnSpPr/>
          <p:nvPr/>
        </p:nvCxnSpPr>
        <p:spPr bwMode="auto">
          <a:xfrm>
            <a:off x="1828800" y="1555348"/>
            <a:ext cx="800100" cy="1641676"/>
          </a:xfrm>
          <a:prstGeom prst="straightConnector1">
            <a:avLst/>
          </a:prstGeom>
          <a:solidFill>
            <a:schemeClr val="accent1"/>
          </a:solidFill>
          <a:ln w="25400" cap="flat" cmpd="sng" algn="ctr">
            <a:solidFill>
              <a:schemeClr val="accent2"/>
            </a:solidFill>
            <a:prstDash val="solid"/>
            <a:round/>
            <a:headEnd type="none" w="med" len="med"/>
            <a:tailEnd type="arrow"/>
          </a:ln>
          <a:effectLst/>
        </p:spPr>
      </p:cxnSp>
      <p:sp>
        <p:nvSpPr>
          <p:cNvPr id="11" name="Oval 10"/>
          <p:cNvSpPr/>
          <p:nvPr/>
        </p:nvSpPr>
        <p:spPr bwMode="auto">
          <a:xfrm>
            <a:off x="5116463" y="2435024"/>
            <a:ext cx="6574092" cy="2244524"/>
          </a:xfrm>
          <a:prstGeom prst="ellips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2" name="Oval 11"/>
          <p:cNvSpPr/>
          <p:nvPr/>
        </p:nvSpPr>
        <p:spPr bwMode="auto">
          <a:xfrm>
            <a:off x="5594555" y="2663624"/>
            <a:ext cx="5332952" cy="1820774"/>
          </a:xfrm>
          <a:prstGeom prst="ellips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3" name="Oval 12"/>
          <p:cNvSpPr/>
          <p:nvPr/>
        </p:nvSpPr>
        <p:spPr bwMode="auto">
          <a:xfrm>
            <a:off x="6127954" y="2892224"/>
            <a:ext cx="4152987" cy="1417911"/>
          </a:xfrm>
          <a:prstGeom prst="ellips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4" name="Oval 13"/>
          <p:cNvSpPr/>
          <p:nvPr/>
        </p:nvSpPr>
        <p:spPr bwMode="auto">
          <a:xfrm>
            <a:off x="6813754" y="3120824"/>
            <a:ext cx="2781347" cy="949607"/>
          </a:xfrm>
          <a:prstGeom prst="ellips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cxnSp>
        <p:nvCxnSpPr>
          <p:cNvPr id="16" name="Straight Arrow Connector 15"/>
          <p:cNvCxnSpPr>
            <a:stCxn id="11" idx="1"/>
          </p:cNvCxnSpPr>
          <p:nvPr/>
        </p:nvCxnSpPr>
        <p:spPr bwMode="auto">
          <a:xfrm>
            <a:off x="6079216" y="2763727"/>
            <a:ext cx="405158" cy="1455852"/>
          </a:xfrm>
          <a:prstGeom prst="straightConnector1">
            <a:avLst/>
          </a:prstGeom>
          <a:solidFill>
            <a:schemeClr val="accent1"/>
          </a:solidFill>
          <a:ln w="25400" cap="flat" cmpd="sng" algn="ctr">
            <a:solidFill>
              <a:schemeClr val="accent2"/>
            </a:solidFill>
            <a:prstDash val="solid"/>
            <a:round/>
            <a:headEnd type="none" w="med" len="med"/>
            <a:tailEnd type="arrow"/>
          </a:ln>
          <a:effectLst/>
        </p:spPr>
      </p:cxnSp>
      <p:cxnSp>
        <p:nvCxnSpPr>
          <p:cNvPr id="19" name="Straight Arrow Connector 18"/>
          <p:cNvCxnSpPr/>
          <p:nvPr/>
        </p:nvCxnSpPr>
        <p:spPr bwMode="auto">
          <a:xfrm flipV="1">
            <a:off x="6508457" y="2892224"/>
            <a:ext cx="253852" cy="1325528"/>
          </a:xfrm>
          <a:prstGeom prst="straightConnector1">
            <a:avLst/>
          </a:prstGeom>
          <a:solidFill>
            <a:schemeClr val="accent1"/>
          </a:solidFill>
          <a:ln w="25400" cap="flat" cmpd="sng" algn="ctr">
            <a:solidFill>
              <a:schemeClr val="accent2"/>
            </a:solidFill>
            <a:prstDash val="solid"/>
            <a:round/>
            <a:headEnd type="none" w="med" len="med"/>
            <a:tailEnd type="arrow"/>
          </a:ln>
          <a:effectLst/>
        </p:spPr>
      </p:cxnSp>
      <p:cxnSp>
        <p:nvCxnSpPr>
          <p:cNvPr id="21" name="Straight Arrow Connector 20"/>
          <p:cNvCxnSpPr/>
          <p:nvPr/>
        </p:nvCxnSpPr>
        <p:spPr bwMode="auto">
          <a:xfrm>
            <a:off x="6812698" y="2907523"/>
            <a:ext cx="205075" cy="1385486"/>
          </a:xfrm>
          <a:prstGeom prst="straightConnector1">
            <a:avLst/>
          </a:prstGeom>
          <a:solidFill>
            <a:schemeClr val="accent1"/>
          </a:solidFill>
          <a:ln w="25400" cap="flat" cmpd="sng" algn="ctr">
            <a:solidFill>
              <a:schemeClr val="accent2"/>
            </a:solidFill>
            <a:prstDash val="solid"/>
            <a:round/>
            <a:headEnd type="none" w="med" len="med"/>
            <a:tailEnd type="arrow"/>
          </a:ln>
          <a:effectLst/>
        </p:spPr>
      </p:cxnSp>
      <p:cxnSp>
        <p:nvCxnSpPr>
          <p:cNvPr id="24" name="Straight Arrow Connector 23"/>
          <p:cNvCxnSpPr/>
          <p:nvPr/>
        </p:nvCxnSpPr>
        <p:spPr bwMode="auto">
          <a:xfrm flipV="1">
            <a:off x="7017773" y="2892224"/>
            <a:ext cx="297427" cy="1400785"/>
          </a:xfrm>
          <a:prstGeom prst="straightConnector1">
            <a:avLst/>
          </a:prstGeom>
          <a:solidFill>
            <a:schemeClr val="accent1"/>
          </a:solidFill>
          <a:ln w="25400" cap="flat" cmpd="sng" algn="ctr">
            <a:solidFill>
              <a:schemeClr val="accent2"/>
            </a:solidFill>
            <a:prstDash val="solid"/>
            <a:round/>
            <a:headEnd type="none" w="med" len="med"/>
            <a:tailEnd type="arrow"/>
          </a:ln>
          <a:effectLst/>
        </p:spPr>
      </p:cxnSp>
      <p:sp>
        <p:nvSpPr>
          <p:cNvPr id="3" name="TextBox 2"/>
          <p:cNvSpPr txBox="1"/>
          <p:nvPr/>
        </p:nvSpPr>
        <p:spPr>
          <a:xfrm>
            <a:off x="1885094" y="5359723"/>
            <a:ext cx="8424101" cy="830997"/>
          </a:xfrm>
          <a:prstGeom prst="rect">
            <a:avLst/>
          </a:prstGeom>
          <a:noFill/>
        </p:spPr>
        <p:txBody>
          <a:bodyPr wrap="none" rtlCol="0">
            <a:spAutoFit/>
          </a:bodyPr>
          <a:lstStyle/>
          <a:p>
            <a:r>
              <a:rPr lang="en-US" i="1" dirty="0" smtClean="0"/>
              <a:t>Gradient descent can get bogged down in narrow valleys,</a:t>
            </a:r>
            <a:br>
              <a:rPr lang="en-US" i="1" dirty="0" smtClean="0"/>
            </a:br>
            <a:r>
              <a:rPr lang="en-US" i="1" dirty="0" smtClean="0"/>
              <a:t>bouncing between walls while making slow forward progress</a:t>
            </a:r>
            <a:endParaRPr lang="en-US" i="1" dirty="0"/>
          </a:p>
        </p:txBody>
      </p:sp>
    </p:spTree>
    <p:extLst>
      <p:ext uri="{BB962C8B-B14F-4D97-AF65-F5344CB8AC3E}">
        <p14:creationId xmlns:p14="http://schemas.microsoft.com/office/powerpoint/2010/main" val="1706089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Equations for Linear Regression</a:t>
            </a:r>
            <a:endParaRPr lang="en-US" dirty="0"/>
          </a:p>
        </p:txBody>
      </p:sp>
      <p:sp>
        <p:nvSpPr>
          <p:cNvPr id="3" name="Footer Placeholder 2"/>
          <p:cNvSpPr>
            <a:spLocks noGrp="1"/>
          </p:cNvSpPr>
          <p:nvPr>
            <p:ph type="ftr" sz="quarter" idx="11"/>
          </p:nvPr>
        </p:nvSpPr>
        <p:spPr/>
        <p:txBody>
          <a:bodyPr/>
          <a:lstStyle/>
          <a:p>
            <a:pPr>
              <a:defRPr/>
            </a:pPr>
            <a:r>
              <a:rPr lang="it-IT" smtClean="0"/>
              <a:t>Intro to AI, Georgia Tech © Jim Rehg 2016</a:t>
            </a:r>
            <a:endParaRPr lang="en-US"/>
          </a:p>
        </p:txBody>
      </p:sp>
      <p:sp>
        <p:nvSpPr>
          <p:cNvPr id="4" name="Slide Number Placeholder 3"/>
          <p:cNvSpPr>
            <a:spLocks noGrp="1"/>
          </p:cNvSpPr>
          <p:nvPr>
            <p:ph type="sldNum" sz="quarter" idx="12"/>
          </p:nvPr>
        </p:nvSpPr>
        <p:spPr/>
        <p:txBody>
          <a:bodyPr/>
          <a:lstStyle/>
          <a:p>
            <a:fld id="{D2B79143-CF5E-43B5-8978-F6EC5F8B0AC1}" type="slidenum">
              <a:rPr lang="en-US" altLang="en-US" smtClean="0"/>
              <a:pPr/>
              <a:t>4</a:t>
            </a:fld>
            <a:endParaRPr lang="en-US" altLang="en-US"/>
          </a:p>
        </p:txBody>
      </p:sp>
      <p:pic>
        <p:nvPicPr>
          <p:cNvPr id="5" name="droppedImage.pdf"/>
          <p:cNvPicPr/>
          <p:nvPr/>
        </p:nvPicPr>
        <p:blipFill rotWithShape="1">
          <a:blip r:embed="rId2">
            <a:extLst/>
          </a:blip>
          <a:srcRect t="36981" r="19949" b="20915"/>
          <a:stretch/>
        </p:blipFill>
        <p:spPr>
          <a:xfrm>
            <a:off x="-1295400" y="1524000"/>
            <a:ext cx="8051800" cy="3272536"/>
          </a:xfrm>
          <a:prstGeom prst="rect">
            <a:avLst/>
          </a:prstGeom>
          <a:ln w="12700">
            <a:miter lim="400000"/>
          </a:ln>
        </p:spPr>
      </p:pic>
      <mc:AlternateContent xmlns:mc="http://schemas.openxmlformats.org/markup-compatibility/2006" xmlns:a14="http://schemas.microsoft.com/office/drawing/2010/main">
        <mc:Choice Requires="a14">
          <p:sp>
            <p:nvSpPr>
              <p:cNvPr id="6" name="TextBox 5"/>
              <p:cNvSpPr txBox="1"/>
              <p:nvPr/>
            </p:nvSpPr>
            <p:spPr>
              <a:xfrm>
                <a:off x="6840658" y="1506794"/>
                <a:ext cx="237148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𝑋</m:t>
                              </m:r>
                            </m:e>
                            <m:sup>
                              <m:r>
                                <a:rPr lang="en-US" i="1">
                                  <a:latin typeface="Cambria Math" panose="02040503050406030204" pitchFamily="18" charset="0"/>
                                  <a:ea typeface="Cambria Math" panose="02040503050406030204" pitchFamily="18" charset="0"/>
                                </a:rPr>
                                <m:t>𝑇</m:t>
                              </m:r>
                            </m:sup>
                          </m:sSup>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−1</m:t>
                          </m:r>
                        </m:sup>
                      </m:sSup>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𝑋</m:t>
                          </m:r>
                        </m:e>
                        <m:sup>
                          <m:r>
                            <a:rPr lang="en-US" i="1">
                              <a:latin typeface="Cambria Math" panose="02040503050406030204" pitchFamily="18" charset="0"/>
                              <a:ea typeface="Cambria Math" panose="02040503050406030204" pitchFamily="18" charset="0"/>
                            </a:rPr>
                            <m:t>𝑇</m:t>
                          </m:r>
                        </m:sup>
                      </m:sSup>
                      <m:r>
                        <a:rPr lang="en-US" b="0" i="1" smtClean="0">
                          <a:latin typeface="Cambria Math" panose="02040503050406030204" pitchFamily="18" charset="0"/>
                          <a:ea typeface="Cambria Math" panose="02040503050406030204" pitchFamily="18" charset="0"/>
                        </a:rPr>
                        <m:t>𝑌</m:t>
                      </m:r>
                    </m:oMath>
                  </m:oMathPara>
                </a14:m>
                <a:endParaRPr lang="en-US" b="0" dirty="0" smtClean="0">
                  <a:ea typeface="Cambria Math" panose="020405030504060302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840658" y="1506794"/>
                <a:ext cx="2371483" cy="369332"/>
              </a:xfrm>
              <a:prstGeom prst="rect">
                <a:avLst/>
              </a:prstGeom>
              <a:blipFill>
                <a:blip r:embed="rId3"/>
                <a:stretch>
                  <a:fillRect l="-2057" r="-2057" b="-377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840658" y="2181598"/>
                <a:ext cx="1299265" cy="13606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b="0" i="1" smtClean="0">
                                  <a:latin typeface="Cambria Math" panose="02040503050406030204" pitchFamily="18" charset="0"/>
                                  <a:ea typeface="Cambria Math" panose="02040503050406030204" pitchFamily="18" charset="0"/>
                                </a:rPr>
                              </m:ctrlPr>
                            </m:mPr>
                            <m:m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e>
                            </m:mr>
                            <m:m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e>
                            </m:mr>
                            <m:mr>
                              <m:e>
                                <m:m>
                                  <m:mPr>
                                    <m:mcs>
                                      <m:mc>
                                        <m:mcPr>
                                          <m:count m:val="1"/>
                                          <m:mcJc m:val="center"/>
                                        </m:mcPr>
                                      </m:mc>
                                    </m:mcs>
                                    <m:ctrlPr>
                                      <a:rPr lang="en-US" b="0" i="1" smtClean="0">
                                        <a:latin typeface="Cambria Math" panose="02040503050406030204" pitchFamily="18" charset="0"/>
                                        <a:ea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m:t>
                                      </m:r>
                                    </m:e>
                                  </m:mr>
                                  <m:m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𝑁</m:t>
                                          </m:r>
                                        </m:sub>
                                      </m:sSub>
                                    </m:e>
                                  </m:mr>
                                </m:m>
                              </m:e>
                            </m:mr>
                          </m:m>
                        </m:e>
                      </m:d>
                    </m:oMath>
                  </m:oMathPara>
                </a14:m>
                <a:endParaRPr lang="en-US" b="0" dirty="0" smtClean="0">
                  <a:ea typeface="Cambria Math" panose="020405030504060302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840658" y="2181598"/>
                <a:ext cx="1299265" cy="136062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8568920" y="2181598"/>
                <a:ext cx="1286442" cy="13606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b="0" i="1" smtClean="0">
                                  <a:latin typeface="Cambria Math" panose="02040503050406030204" pitchFamily="18" charset="0"/>
                                  <a:ea typeface="Cambria Math" panose="02040503050406030204" pitchFamily="18" charset="0"/>
                                </a:rPr>
                              </m:ctrlPr>
                            </m:mPr>
                            <m:m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1</m:t>
                                    </m:r>
                                  </m:sub>
                                </m:sSub>
                              </m:e>
                            </m:mr>
                            <m:m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2</m:t>
                                    </m:r>
                                  </m:sub>
                                </m:sSub>
                              </m:e>
                            </m:mr>
                            <m:mr>
                              <m:e>
                                <m:m>
                                  <m:mPr>
                                    <m:mcs>
                                      <m:mc>
                                        <m:mcPr>
                                          <m:count m:val="1"/>
                                          <m:mcJc m:val="center"/>
                                        </m:mcPr>
                                      </m:mc>
                                    </m:mcs>
                                    <m:ctrlPr>
                                      <a:rPr lang="en-US" b="0" i="1" smtClean="0">
                                        <a:latin typeface="Cambria Math" panose="02040503050406030204" pitchFamily="18" charset="0"/>
                                        <a:ea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m:t>
                                      </m:r>
                                    </m:e>
                                  </m:mr>
                                  <m:m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𝑁</m:t>
                                          </m:r>
                                        </m:sub>
                                      </m:sSub>
                                    </m:e>
                                  </m:mr>
                                </m:m>
                              </m:e>
                            </m:mr>
                          </m:m>
                        </m:e>
                      </m:d>
                    </m:oMath>
                  </m:oMathPara>
                </a14:m>
                <a:endParaRPr lang="en-US" b="0" dirty="0" smtClean="0">
                  <a:ea typeface="Cambria Math" panose="02040503050406030204"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8568920" y="2181598"/>
                <a:ext cx="1286442" cy="1360629"/>
              </a:xfrm>
              <a:prstGeom prst="rect">
                <a:avLst/>
              </a:prstGeom>
              <a:blipFill>
                <a:blip r:embed="rId5"/>
                <a:stretch>
                  <a:fillRect/>
                </a:stretch>
              </a:blipFill>
            </p:spPr>
            <p:txBody>
              <a:bodyPr/>
              <a:lstStyle/>
              <a:p>
                <a:r>
                  <a:rPr lang="en-US">
                    <a:noFill/>
                  </a:rPr>
                  <a:t> </a:t>
                </a:r>
              </a:p>
            </p:txBody>
          </p:sp>
        </mc:Fallback>
      </mc:AlternateContent>
      <p:sp>
        <p:nvSpPr>
          <p:cNvPr id="10" name="TextBox 9"/>
          <p:cNvSpPr txBox="1"/>
          <p:nvPr/>
        </p:nvSpPr>
        <p:spPr>
          <a:xfrm>
            <a:off x="10110839" y="2446413"/>
            <a:ext cx="1091966" cy="830997"/>
          </a:xfrm>
          <a:prstGeom prst="rect">
            <a:avLst/>
          </a:prstGeom>
          <a:noFill/>
        </p:spPr>
        <p:txBody>
          <a:bodyPr wrap="none" rtlCol="0">
            <a:spAutoFit/>
          </a:bodyPr>
          <a:lstStyle/>
          <a:p>
            <a:r>
              <a:rPr lang="en-US" dirty="0" smtClean="0"/>
              <a:t>N data</a:t>
            </a:r>
          </a:p>
          <a:p>
            <a:r>
              <a:rPr lang="en-US" dirty="0" smtClean="0"/>
              <a:t>points</a:t>
            </a:r>
            <a:endParaRPr lang="en-US" dirty="0"/>
          </a:p>
        </p:txBody>
      </p:sp>
      <p:sp>
        <p:nvSpPr>
          <p:cNvPr id="11" name="TextBox 10"/>
          <p:cNvSpPr txBox="1"/>
          <p:nvPr/>
        </p:nvSpPr>
        <p:spPr>
          <a:xfrm>
            <a:off x="7020632" y="3934412"/>
            <a:ext cx="1535998" cy="830997"/>
          </a:xfrm>
          <a:prstGeom prst="rect">
            <a:avLst/>
          </a:prstGeom>
          <a:noFill/>
        </p:spPr>
        <p:txBody>
          <a:bodyPr wrap="none" rtlCol="0">
            <a:spAutoFit/>
          </a:bodyPr>
          <a:lstStyle/>
          <a:p>
            <a:r>
              <a:rPr lang="en-US" dirty="0" smtClean="0"/>
              <a:t>Rows of x</a:t>
            </a:r>
          </a:p>
          <a:p>
            <a:r>
              <a:rPr lang="en-US" dirty="0" smtClean="0"/>
              <a:t>values</a:t>
            </a:r>
            <a:endParaRPr lang="en-US" dirty="0"/>
          </a:p>
        </p:txBody>
      </p:sp>
      <p:sp>
        <p:nvSpPr>
          <p:cNvPr id="12" name="TextBox 11"/>
          <p:cNvSpPr txBox="1"/>
          <p:nvPr/>
        </p:nvSpPr>
        <p:spPr>
          <a:xfrm>
            <a:off x="8897169" y="3931907"/>
            <a:ext cx="1279068" cy="830997"/>
          </a:xfrm>
          <a:prstGeom prst="rect">
            <a:avLst/>
          </a:prstGeom>
          <a:noFill/>
        </p:spPr>
        <p:txBody>
          <a:bodyPr wrap="none" rtlCol="0">
            <a:spAutoFit/>
          </a:bodyPr>
          <a:lstStyle/>
          <a:p>
            <a:r>
              <a:rPr lang="en-US" dirty="0" smtClean="0"/>
              <a:t>Target y</a:t>
            </a:r>
          </a:p>
          <a:p>
            <a:r>
              <a:rPr lang="en-US" dirty="0" smtClean="0"/>
              <a:t>values</a:t>
            </a:r>
            <a:endParaRPr lang="en-US" dirty="0"/>
          </a:p>
        </p:txBody>
      </p:sp>
      <p:sp>
        <p:nvSpPr>
          <p:cNvPr id="13" name="TextBox 12"/>
          <p:cNvSpPr txBox="1"/>
          <p:nvPr/>
        </p:nvSpPr>
        <p:spPr>
          <a:xfrm>
            <a:off x="1981200" y="5347570"/>
            <a:ext cx="8504251" cy="461665"/>
          </a:xfrm>
          <a:prstGeom prst="rect">
            <a:avLst/>
          </a:prstGeom>
          <a:noFill/>
        </p:spPr>
        <p:txBody>
          <a:bodyPr wrap="none" rtlCol="0">
            <a:spAutoFit/>
          </a:bodyPr>
          <a:lstStyle/>
          <a:p>
            <a:r>
              <a:rPr lang="en-US" dirty="0" smtClean="0"/>
              <a:t>Since closed-form solution exists, why use gradient descent?</a:t>
            </a:r>
            <a:endParaRPr lang="en-US" dirty="0"/>
          </a:p>
        </p:txBody>
      </p:sp>
    </p:spTree>
    <p:extLst>
      <p:ext uri="{BB962C8B-B14F-4D97-AF65-F5344CB8AC3E}">
        <p14:creationId xmlns:p14="http://schemas.microsoft.com/office/powerpoint/2010/main" val="2611852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Motivations for Using Gradient-based Local Search</a:t>
            </a:r>
            <a:endParaRPr lang="en-US" dirty="0"/>
          </a:p>
        </p:txBody>
      </p:sp>
      <p:sp>
        <p:nvSpPr>
          <p:cNvPr id="3" name="Footer Placeholder 2"/>
          <p:cNvSpPr>
            <a:spLocks noGrp="1"/>
          </p:cNvSpPr>
          <p:nvPr>
            <p:ph type="ftr" sz="quarter" idx="11"/>
          </p:nvPr>
        </p:nvSpPr>
        <p:spPr/>
        <p:txBody>
          <a:bodyPr/>
          <a:lstStyle/>
          <a:p>
            <a:pPr>
              <a:defRPr/>
            </a:pPr>
            <a:r>
              <a:rPr lang="it-IT" smtClean="0"/>
              <a:t>Intro to AI, Georgia Tech © Jim Rehg 2016</a:t>
            </a:r>
            <a:endParaRPr lang="en-US"/>
          </a:p>
        </p:txBody>
      </p:sp>
      <p:sp>
        <p:nvSpPr>
          <p:cNvPr id="4" name="Slide Number Placeholder 3"/>
          <p:cNvSpPr>
            <a:spLocks noGrp="1"/>
          </p:cNvSpPr>
          <p:nvPr>
            <p:ph type="sldNum" sz="quarter" idx="12"/>
          </p:nvPr>
        </p:nvSpPr>
        <p:spPr/>
        <p:txBody>
          <a:bodyPr/>
          <a:lstStyle/>
          <a:p>
            <a:fld id="{D2B79143-CF5E-43B5-8978-F6EC5F8B0AC1}" type="slidenum">
              <a:rPr lang="en-US" altLang="en-US" smtClean="0"/>
              <a:pPr/>
              <a:t>5</a:t>
            </a:fld>
            <a:endParaRPr lang="en-US" altLang="en-US"/>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3423187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Motivations for Using Gradient-based Local Search</a:t>
            </a:r>
            <a:endParaRPr lang="en-US" dirty="0"/>
          </a:p>
        </p:txBody>
      </p:sp>
      <p:sp>
        <p:nvSpPr>
          <p:cNvPr id="6" name="Content Placeholder 5"/>
          <p:cNvSpPr>
            <a:spLocks noGrp="1"/>
          </p:cNvSpPr>
          <p:nvPr>
            <p:ph idx="1"/>
          </p:nvPr>
        </p:nvSpPr>
        <p:spPr/>
        <p:txBody>
          <a:bodyPr/>
          <a:lstStyle/>
          <a:p>
            <a:r>
              <a:rPr lang="en-US" dirty="0" smtClean="0"/>
              <a:t>Data set may not fit in memory</a:t>
            </a:r>
          </a:p>
          <a:p>
            <a:r>
              <a:rPr lang="en-US" dirty="0" smtClean="0"/>
              <a:t>Matrix inversion can be expensive for large N</a:t>
            </a:r>
          </a:p>
          <a:p>
            <a:endParaRPr lang="en-US" dirty="0"/>
          </a:p>
          <a:p>
            <a:r>
              <a:rPr lang="en-US" dirty="0" smtClean="0"/>
              <a:t>Stochastic Gradient Descent</a:t>
            </a:r>
          </a:p>
          <a:p>
            <a:r>
              <a:rPr lang="en-US" dirty="0"/>
              <a:t>	</a:t>
            </a:r>
            <a:r>
              <a:rPr lang="en-US" dirty="0" smtClean="0"/>
              <a:t>Randomly sample a subset of data points (mini-batch)</a:t>
            </a:r>
          </a:p>
          <a:p>
            <a:r>
              <a:rPr lang="en-US" dirty="0"/>
              <a:t>	</a:t>
            </a:r>
            <a:r>
              <a:rPr lang="en-US" dirty="0" smtClean="0"/>
              <a:t>Perform gradient descent using the sample only</a:t>
            </a:r>
          </a:p>
          <a:p>
            <a:r>
              <a:rPr lang="en-US" dirty="0"/>
              <a:t>	</a:t>
            </a:r>
            <a:r>
              <a:rPr lang="en-US" dirty="0" smtClean="0"/>
              <a:t>Repeat</a:t>
            </a:r>
          </a:p>
          <a:p>
            <a:r>
              <a:rPr lang="en-US" dirty="0" smtClean="0"/>
              <a:t>Extreme version: </a:t>
            </a:r>
          </a:p>
          <a:p>
            <a:r>
              <a:rPr lang="en-US" dirty="0"/>
              <a:t>	</a:t>
            </a:r>
            <a:r>
              <a:rPr lang="en-US" dirty="0" smtClean="0"/>
              <a:t>Take a step from a single data point</a:t>
            </a:r>
            <a:endParaRPr lang="en-US" dirty="0"/>
          </a:p>
        </p:txBody>
      </p:sp>
      <p:sp>
        <p:nvSpPr>
          <p:cNvPr id="3" name="Footer Placeholder 2"/>
          <p:cNvSpPr>
            <a:spLocks noGrp="1"/>
          </p:cNvSpPr>
          <p:nvPr>
            <p:ph type="ftr" sz="quarter" idx="11"/>
          </p:nvPr>
        </p:nvSpPr>
        <p:spPr/>
        <p:txBody>
          <a:bodyPr/>
          <a:lstStyle/>
          <a:p>
            <a:pPr>
              <a:defRPr/>
            </a:pPr>
            <a:r>
              <a:rPr lang="it-IT" smtClean="0"/>
              <a:t>Intro to AI, Georgia Tech © Jim Rehg 2016</a:t>
            </a:r>
            <a:endParaRPr lang="en-US"/>
          </a:p>
        </p:txBody>
      </p:sp>
      <p:sp>
        <p:nvSpPr>
          <p:cNvPr id="4" name="Slide Number Placeholder 3"/>
          <p:cNvSpPr>
            <a:spLocks noGrp="1"/>
          </p:cNvSpPr>
          <p:nvPr>
            <p:ph type="sldNum" sz="quarter" idx="12"/>
          </p:nvPr>
        </p:nvSpPr>
        <p:spPr/>
        <p:txBody>
          <a:bodyPr/>
          <a:lstStyle/>
          <a:p>
            <a:fld id="{D2B79143-CF5E-43B5-8978-F6EC5F8B0AC1}" type="slidenum">
              <a:rPr lang="en-US" altLang="en-US" smtClean="0"/>
              <a:pPr/>
              <a:t>6</a:t>
            </a:fld>
            <a:endParaRPr lang="en-US" altLang="en-US"/>
          </a:p>
        </p:txBody>
      </p:sp>
      <p:pic>
        <p:nvPicPr>
          <p:cNvPr id="1026" name="Picture 2" descr="https://upload.wikimedia.org/wikipedia/en/thumb/f/f3/Stogra.png/220px-Stogr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9890" y="4235935"/>
            <a:ext cx="3175000" cy="2496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195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Simulated Annealing</a:t>
            </a:r>
            <a:endParaRPr lang="en-US" dirty="0"/>
          </a:p>
        </p:txBody>
      </p:sp>
      <p:sp>
        <p:nvSpPr>
          <p:cNvPr id="3" name="Content Placeholder 2"/>
          <p:cNvSpPr>
            <a:spLocks noGrp="1"/>
          </p:cNvSpPr>
          <p:nvPr>
            <p:ph idx="1"/>
          </p:nvPr>
        </p:nvSpPr>
        <p:spPr/>
        <p:txBody>
          <a:bodyPr/>
          <a:lstStyle/>
          <a:p>
            <a:r>
              <a:rPr lang="en-US" dirty="0" smtClean="0"/>
              <a:t>Compute the local search step</a:t>
            </a:r>
          </a:p>
          <a:p>
            <a:r>
              <a:rPr lang="en-US" dirty="0" smtClean="0"/>
              <a:t>Accept that step with probability 1-T</a:t>
            </a:r>
          </a:p>
          <a:p>
            <a:r>
              <a:rPr lang="en-US" dirty="0"/>
              <a:t>	</a:t>
            </a:r>
            <a:r>
              <a:rPr lang="en-US" dirty="0" smtClean="0"/>
              <a:t>Otherwise, pick a neighbor at random</a:t>
            </a:r>
          </a:p>
          <a:p>
            <a:endParaRPr lang="en-US" dirty="0"/>
          </a:p>
          <a:p>
            <a:r>
              <a:rPr lang="en-US" dirty="0" smtClean="0"/>
              <a:t>Deliberate strategy to escape local minima</a:t>
            </a:r>
          </a:p>
          <a:p>
            <a:r>
              <a:rPr lang="en-US" dirty="0" smtClean="0"/>
              <a:t>Slowly reduce T over time (annealing)</a:t>
            </a:r>
          </a:p>
          <a:p>
            <a:endParaRPr lang="en-US" dirty="0"/>
          </a:p>
          <a:p>
            <a:r>
              <a:rPr lang="en-US" dirty="0" smtClean="0"/>
              <a:t>Can be efficient for discrete problems</a:t>
            </a:r>
          </a:p>
          <a:p>
            <a:r>
              <a:rPr lang="en-US" dirty="0" smtClean="0"/>
              <a:t>Use stochastic gradient methods for continuous problems</a:t>
            </a:r>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7</a:t>
            </a:fld>
            <a:endParaRPr lang="en-US" altLang="en-US"/>
          </a:p>
        </p:txBody>
      </p:sp>
    </p:spTree>
    <p:extLst>
      <p:ext uri="{BB962C8B-B14F-4D97-AF65-F5344CB8AC3E}">
        <p14:creationId xmlns:p14="http://schemas.microsoft.com/office/powerpoint/2010/main" val="3729561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Descent with Random Restarts</a:t>
            </a:r>
            <a:endParaRPr lang="en-US" dirty="0"/>
          </a:p>
        </p:txBody>
      </p:sp>
      <p:sp>
        <p:nvSpPr>
          <p:cNvPr id="3" name="Content Placeholder 2"/>
          <p:cNvSpPr>
            <a:spLocks noGrp="1"/>
          </p:cNvSpPr>
          <p:nvPr>
            <p:ph idx="1"/>
          </p:nvPr>
        </p:nvSpPr>
        <p:spPr/>
        <p:txBody>
          <a:bodyPr/>
          <a:lstStyle/>
          <a:p>
            <a:r>
              <a:rPr lang="en-US" dirty="0" smtClean="0"/>
              <a:t>Pick a starting point at random</a:t>
            </a:r>
          </a:p>
          <a:p>
            <a:r>
              <a:rPr lang="en-US" dirty="0" smtClean="0"/>
              <a:t>Find local minima</a:t>
            </a:r>
          </a:p>
          <a:p>
            <a:r>
              <a:rPr lang="en-US" dirty="0" smtClean="0"/>
              <a:t>Repeat</a:t>
            </a:r>
          </a:p>
          <a:p>
            <a:endParaRPr lang="en-US" dirty="0"/>
          </a:p>
          <a:p>
            <a:r>
              <a:rPr lang="en-US" dirty="0" smtClean="0"/>
              <a:t>Choose the minimum among the minima</a:t>
            </a:r>
          </a:p>
          <a:p>
            <a:endParaRPr lang="en-US" dirty="0"/>
          </a:p>
          <a:p>
            <a:r>
              <a:rPr lang="en-US" dirty="0" smtClean="0"/>
              <a:t>Surprisingly effective method for complex energy landscapes</a:t>
            </a:r>
          </a:p>
          <a:p>
            <a:r>
              <a:rPr lang="en-US" dirty="0" smtClean="0"/>
              <a:t>Can often beat more complex methods</a:t>
            </a:r>
          </a:p>
          <a:p>
            <a:r>
              <a:rPr lang="en-US" dirty="0" smtClean="0"/>
              <a:t>Heuristics can be used to bias towards good starting points</a:t>
            </a:r>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8</a:t>
            </a:fld>
            <a:endParaRPr lang="en-US" altLang="en-US"/>
          </a:p>
        </p:txBody>
      </p:sp>
    </p:spTree>
    <p:extLst>
      <p:ext uri="{BB962C8B-B14F-4D97-AF65-F5344CB8AC3E}">
        <p14:creationId xmlns:p14="http://schemas.microsoft.com/office/powerpoint/2010/main" val="1426168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Non-Deterministic Actions</a:t>
            </a:r>
            <a:endParaRPr lang="en-US" dirty="0"/>
          </a:p>
        </p:txBody>
      </p:sp>
      <p:sp>
        <p:nvSpPr>
          <p:cNvPr id="6" name="Content Placeholder 5"/>
          <p:cNvSpPr>
            <a:spLocks noGrp="1"/>
          </p:cNvSpPr>
          <p:nvPr>
            <p:ph idx="1"/>
          </p:nvPr>
        </p:nvSpPr>
        <p:spPr/>
        <p:txBody>
          <a:bodyPr/>
          <a:lstStyle/>
          <a:p>
            <a:r>
              <a:rPr lang="en-US" dirty="0" smtClean="0"/>
              <a:t>Actions are no longer guaranteed to produce the desired output</a:t>
            </a:r>
          </a:p>
          <a:p>
            <a:endParaRPr lang="en-US" dirty="0"/>
          </a:p>
          <a:p>
            <a:r>
              <a:rPr lang="en-US" dirty="0" smtClean="0"/>
              <a:t>Different cases:</a:t>
            </a:r>
          </a:p>
          <a:p>
            <a:r>
              <a:rPr lang="en-US" dirty="0"/>
              <a:t>	</a:t>
            </a:r>
            <a:r>
              <a:rPr lang="en-US" dirty="0" smtClean="0"/>
              <a:t>Actuation error – Output is offset from target goal by some delta</a:t>
            </a:r>
          </a:p>
          <a:p>
            <a:r>
              <a:rPr lang="en-US" dirty="0"/>
              <a:t>	</a:t>
            </a:r>
            <a:r>
              <a:rPr lang="en-US" dirty="0" smtClean="0"/>
              <a:t>Actuation failure – No action taken or wrong action taken</a:t>
            </a:r>
          </a:p>
          <a:p>
            <a:endParaRPr lang="en-US" dirty="0"/>
          </a:p>
          <a:p>
            <a:r>
              <a:rPr lang="en-US" dirty="0" smtClean="0"/>
              <a:t>The solution produced by search is a contingency plan, specifying what to do under different conditions.</a:t>
            </a:r>
          </a:p>
          <a:p>
            <a:r>
              <a:rPr lang="en-US" dirty="0" smtClean="0"/>
              <a:t>We use sensing (percepts) to determine which action (among multiple contingencies) to take during execution</a:t>
            </a:r>
            <a:endParaRPr lang="en-US" dirty="0"/>
          </a:p>
        </p:txBody>
      </p:sp>
    </p:spTree>
    <p:extLst>
      <p:ext uri="{BB962C8B-B14F-4D97-AF65-F5344CB8AC3E}">
        <p14:creationId xmlns:p14="http://schemas.microsoft.com/office/powerpoint/2010/main" val="1463822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Blank Presentatio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0000FF"/>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Template>
  <TotalTime>10385</TotalTime>
  <Words>962</Words>
  <Application>Microsoft Office PowerPoint</Application>
  <PresentationFormat>Widescreen</PresentationFormat>
  <Paragraphs>189</Paragraphs>
  <Slides>18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Cambria Math</vt:lpstr>
      <vt:lpstr>Gill Sans</vt:lpstr>
      <vt:lpstr>Helvetica</vt:lpstr>
      <vt:lpstr>Times New Roman</vt:lpstr>
      <vt:lpstr>Blank Presentation</vt:lpstr>
      <vt:lpstr>Local Search, Part 3  Lecture 10 Chapter 4, Sections 4.2-4.4</vt:lpstr>
      <vt:lpstr>Why is the Gradient the Direction of Steepest Descent?</vt:lpstr>
      <vt:lpstr>Gradient Descent – Shape of Energy Landscape</vt:lpstr>
      <vt:lpstr>Normal Equations for Linear Regression</vt:lpstr>
      <vt:lpstr>Motivations for Using Gradient-based Local Search</vt:lpstr>
      <vt:lpstr>Motivations for Using Gradient-based Local Search</vt:lpstr>
      <vt:lpstr>Simulated Annealing</vt:lpstr>
      <vt:lpstr>Gradient Descent with Random Restarts</vt:lpstr>
      <vt:lpstr>Non-Deterministic Actions</vt:lpstr>
      <vt:lpstr>Erratic Vacuum Example</vt:lpstr>
      <vt:lpstr>AND-OR Search</vt:lpstr>
      <vt:lpstr>Building AI Agents to Play Games – Long History</vt:lpstr>
      <vt:lpstr>Online Search</vt:lpstr>
      <vt:lpstr>When to Use On-Line Search?</vt:lpstr>
      <vt:lpstr>Elements of On-Line Search</vt:lpstr>
      <vt:lpstr>Issues in Online Search</vt:lpstr>
      <vt:lpstr>Learning Real-Time A* (LRTA*)</vt:lpstr>
      <vt:lpstr>Questions?</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efros</dc:creator>
  <cp:lastModifiedBy>Rehg, James M</cp:lastModifiedBy>
  <cp:revision>231</cp:revision>
  <dcterms:created xsi:type="dcterms:W3CDTF">2004-08-29T23:15:23Z</dcterms:created>
  <dcterms:modified xsi:type="dcterms:W3CDTF">2016-02-22T07:38:06Z</dcterms:modified>
</cp:coreProperties>
</file>