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1"/>
  </p:notesMasterIdLst>
  <p:handoutMasterIdLst>
    <p:handoutMasterId r:id="rId42"/>
  </p:handoutMasterIdLst>
  <p:sldIdLst>
    <p:sldId id="396" r:id="rId2"/>
    <p:sldId id="443" r:id="rId3"/>
    <p:sldId id="421" r:id="rId4"/>
    <p:sldId id="444" r:id="rId5"/>
    <p:sldId id="445" r:id="rId6"/>
    <p:sldId id="446" r:id="rId7"/>
    <p:sldId id="447" r:id="rId8"/>
    <p:sldId id="448" r:id="rId9"/>
    <p:sldId id="449" r:id="rId10"/>
    <p:sldId id="450" r:id="rId11"/>
    <p:sldId id="451" r:id="rId12"/>
    <p:sldId id="452" r:id="rId13"/>
    <p:sldId id="453" r:id="rId14"/>
    <p:sldId id="454" r:id="rId15"/>
    <p:sldId id="455" r:id="rId16"/>
    <p:sldId id="458" r:id="rId17"/>
    <p:sldId id="456" r:id="rId18"/>
    <p:sldId id="457" r:id="rId19"/>
    <p:sldId id="459" r:id="rId20"/>
    <p:sldId id="462" r:id="rId21"/>
    <p:sldId id="464" r:id="rId22"/>
    <p:sldId id="467" r:id="rId23"/>
    <p:sldId id="468" r:id="rId24"/>
    <p:sldId id="471" r:id="rId25"/>
    <p:sldId id="472" r:id="rId26"/>
    <p:sldId id="475" r:id="rId27"/>
    <p:sldId id="476" r:id="rId28"/>
    <p:sldId id="474" r:id="rId29"/>
    <p:sldId id="477" r:id="rId30"/>
    <p:sldId id="478" r:id="rId31"/>
    <p:sldId id="481" r:id="rId32"/>
    <p:sldId id="479" r:id="rId33"/>
    <p:sldId id="480" r:id="rId34"/>
    <p:sldId id="483" r:id="rId35"/>
    <p:sldId id="482" r:id="rId36"/>
    <p:sldId id="484" r:id="rId37"/>
    <p:sldId id="485" r:id="rId38"/>
    <p:sldId id="442" r:id="rId39"/>
    <p:sldId id="411" r:id="rId40"/>
  </p:sldIdLst>
  <p:sldSz cx="12192000" cy="6858000"/>
  <p:notesSz cx="7315200" cy="96012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FF9933"/>
    <a:srgbClr val="99FF33"/>
    <a:srgbClr val="CCFF33"/>
    <a:srgbClr val="FF0000"/>
    <a:srgbClr val="00FF00"/>
    <a:srgbClr val="33CC33"/>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82863" autoAdjust="0"/>
  </p:normalViewPr>
  <p:slideViewPr>
    <p:cSldViewPr>
      <p:cViewPr>
        <p:scale>
          <a:sx n="142" d="100"/>
          <a:sy n="142" d="100"/>
        </p:scale>
        <p:origin x="-894" y="-72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defTabSz="966788" eaLnBrk="1" hangingPunct="1">
              <a:defRPr sz="1200">
                <a:latin typeface="Arial" charset="0"/>
                <a:cs typeface="Arial" charset="0"/>
              </a:defRPr>
            </a:lvl1pPr>
          </a:lstStyle>
          <a:p>
            <a:pPr>
              <a:defRPr/>
            </a:pPr>
            <a:endParaRPr lang="en-US"/>
          </a:p>
        </p:txBody>
      </p:sp>
      <p:sp>
        <p:nvSpPr>
          <p:cNvPr id="87043"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algn="r" defTabSz="966788" eaLnBrk="1" hangingPunct="1">
              <a:defRPr sz="1200">
                <a:latin typeface="Arial" charset="0"/>
                <a:cs typeface="Arial" charset="0"/>
              </a:defRPr>
            </a:lvl1pPr>
          </a:lstStyle>
          <a:p>
            <a:pPr>
              <a:defRPr/>
            </a:pPr>
            <a:endParaRPr lang="en-US"/>
          </a:p>
        </p:txBody>
      </p:sp>
      <p:sp>
        <p:nvSpPr>
          <p:cNvPr id="87044"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defTabSz="966788" eaLnBrk="1" hangingPunct="1">
              <a:defRPr sz="1200">
                <a:latin typeface="Arial" charset="0"/>
                <a:cs typeface="Arial" charset="0"/>
              </a:defRPr>
            </a:lvl1pPr>
          </a:lstStyle>
          <a:p>
            <a:pPr>
              <a:defRPr/>
            </a:pPr>
            <a:endParaRPr lang="en-US"/>
          </a:p>
        </p:txBody>
      </p:sp>
      <p:sp>
        <p:nvSpPr>
          <p:cNvPr id="87045"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algn="r" defTabSz="966788" eaLnBrk="1" hangingPunct="1">
              <a:defRPr sz="1200"/>
            </a:lvl1pPr>
          </a:lstStyle>
          <a:p>
            <a:fld id="{4E82819E-F1AF-4BDD-8B3E-F7D7DE61D1B4}" type="slidenum">
              <a:rPr lang="en-US" altLang="en-US"/>
              <a:pPr/>
              <a:t>‹#›</a:t>
            </a:fld>
            <a:endParaRPr lang="en-US" altLang="en-US"/>
          </a:p>
        </p:txBody>
      </p:sp>
    </p:spTree>
    <p:extLst>
      <p:ext uri="{BB962C8B-B14F-4D97-AF65-F5344CB8AC3E}">
        <p14:creationId xmlns:p14="http://schemas.microsoft.com/office/powerpoint/2010/main" val="3742270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defTabSz="966788" eaLnBrk="1" hangingPunct="1">
              <a:defRPr sz="1200">
                <a:latin typeface="Arial" charset="0"/>
                <a:cs typeface="Arial" charset="0"/>
              </a:defRPr>
            </a:lvl1pPr>
          </a:lstStyle>
          <a:p>
            <a:pPr>
              <a:defRPr/>
            </a:pPr>
            <a:endParaRPr lang="en-US"/>
          </a:p>
        </p:txBody>
      </p:sp>
      <p:sp>
        <p:nvSpPr>
          <p:cNvPr id="4915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algn="r" defTabSz="966788" eaLnBrk="1" hangingPunct="1">
              <a:defRPr sz="1200">
                <a:latin typeface="Arial" charset="0"/>
                <a:cs typeface="Arial" charset="0"/>
              </a:defRPr>
            </a:lvl1pPr>
          </a:lstStyle>
          <a:p>
            <a:pPr>
              <a:defRPr/>
            </a:pPr>
            <a:endParaRPr lang="en-US"/>
          </a:p>
        </p:txBody>
      </p:sp>
      <p:sp>
        <p:nvSpPr>
          <p:cNvPr id="39940"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915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defTabSz="966788" eaLnBrk="1" hangingPunct="1">
              <a:defRPr sz="1200">
                <a:latin typeface="Arial" charset="0"/>
                <a:cs typeface="Arial" charset="0"/>
              </a:defRPr>
            </a:lvl1pPr>
          </a:lstStyle>
          <a:p>
            <a:pPr>
              <a:defRPr/>
            </a:pPr>
            <a:endParaRPr lang="en-US"/>
          </a:p>
        </p:txBody>
      </p:sp>
      <p:sp>
        <p:nvSpPr>
          <p:cNvPr id="4915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algn="r" defTabSz="966788" eaLnBrk="1" hangingPunct="1">
              <a:defRPr sz="1200"/>
            </a:lvl1pPr>
          </a:lstStyle>
          <a:p>
            <a:fld id="{55798DA5-44B9-4B0F-8699-EC7C79242FF7}" type="slidenum">
              <a:rPr lang="en-US" altLang="en-US"/>
              <a:pPr/>
              <a:t>‹#›</a:t>
            </a:fld>
            <a:endParaRPr lang="en-US" altLang="en-US"/>
          </a:p>
        </p:txBody>
      </p:sp>
    </p:spTree>
    <p:extLst>
      <p:ext uri="{BB962C8B-B14F-4D97-AF65-F5344CB8AC3E}">
        <p14:creationId xmlns:p14="http://schemas.microsoft.com/office/powerpoint/2010/main" val="6840594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457200" y="720725"/>
            <a:ext cx="6400800" cy="3600450"/>
          </a:xfrm>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anose="020B0604020202020204" pitchFamily="34" charset="0"/>
              <a:cs typeface="Arial" panose="020B0604020202020204" pitchFamily="34" charset="0"/>
            </a:endParaRPr>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cs typeface="Arial" panose="020B0604020202020204" pitchFamily="34" charset="0"/>
              </a:defRPr>
            </a:lvl1pPr>
            <a:lvl2pPr marL="742950" indent="-285750" defTabSz="966788">
              <a:defRPr sz="2400">
                <a:solidFill>
                  <a:schemeClr val="tx1"/>
                </a:solidFill>
                <a:latin typeface="Arial" panose="020B0604020202020204" pitchFamily="34" charset="0"/>
                <a:cs typeface="Arial" panose="020B0604020202020204" pitchFamily="34" charset="0"/>
              </a:defRPr>
            </a:lvl2pPr>
            <a:lvl3pPr marL="1143000" indent="-228600" defTabSz="966788">
              <a:defRPr sz="2400">
                <a:solidFill>
                  <a:schemeClr val="tx1"/>
                </a:solidFill>
                <a:latin typeface="Arial" panose="020B0604020202020204" pitchFamily="34" charset="0"/>
                <a:cs typeface="Arial" panose="020B0604020202020204" pitchFamily="34" charset="0"/>
              </a:defRPr>
            </a:lvl3pPr>
            <a:lvl4pPr marL="1600200" indent="-228600" defTabSz="966788">
              <a:defRPr sz="2400">
                <a:solidFill>
                  <a:schemeClr val="tx1"/>
                </a:solidFill>
                <a:latin typeface="Arial" panose="020B0604020202020204" pitchFamily="34" charset="0"/>
                <a:cs typeface="Arial" panose="020B0604020202020204" pitchFamily="34" charset="0"/>
              </a:defRPr>
            </a:lvl4pPr>
            <a:lvl5pPr marL="2057400" indent="-228600" defTabSz="966788">
              <a:defRPr sz="24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5CADB03D-D5F1-4E81-90F0-18F6F9CA6757}" type="slidenum">
              <a:rPr lang="en-US" altLang="en-US" sz="1200"/>
              <a:pPr/>
              <a:t>1</a:t>
            </a:fld>
            <a:endParaRPr lang="en-US" altLang="en-US" sz="1200"/>
          </a:p>
        </p:txBody>
      </p:sp>
    </p:spTree>
    <p:extLst>
      <p:ext uri="{BB962C8B-B14F-4D97-AF65-F5344CB8AC3E}">
        <p14:creationId xmlns:p14="http://schemas.microsoft.com/office/powerpoint/2010/main" val="1714392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798DA5-44B9-4B0F-8699-EC7C79242FF7}" type="slidenum">
              <a:rPr lang="en-US" altLang="en-US" smtClean="0"/>
              <a:pPr/>
              <a:t>22</a:t>
            </a:fld>
            <a:endParaRPr lang="en-US" altLang="en-US"/>
          </a:p>
        </p:txBody>
      </p:sp>
    </p:spTree>
    <p:extLst>
      <p:ext uri="{BB962C8B-B14F-4D97-AF65-F5344CB8AC3E}">
        <p14:creationId xmlns:p14="http://schemas.microsoft.com/office/powerpoint/2010/main" val="3826108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798DA5-44B9-4B0F-8699-EC7C79242FF7}" type="slidenum">
              <a:rPr lang="en-US" altLang="en-US" smtClean="0"/>
              <a:pPr/>
              <a:t>23</a:t>
            </a:fld>
            <a:endParaRPr lang="en-US" altLang="en-US"/>
          </a:p>
        </p:txBody>
      </p:sp>
    </p:spTree>
    <p:extLst>
      <p:ext uri="{BB962C8B-B14F-4D97-AF65-F5344CB8AC3E}">
        <p14:creationId xmlns:p14="http://schemas.microsoft.com/office/powerpoint/2010/main" val="504942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two value assignments</a:t>
            </a:r>
            <a:r>
              <a:rPr lang="en-US" baseline="0" dirty="0" smtClean="0"/>
              <a:t> for row 2 violate column and diagonal constraints, respectively. The 3</a:t>
            </a:r>
            <a:r>
              <a:rPr lang="en-US" baseline="30000" dirty="0" smtClean="0"/>
              <a:t>rd</a:t>
            </a:r>
            <a:r>
              <a:rPr lang="en-US" baseline="0" dirty="0" smtClean="0"/>
              <a:t> is consistent, but at the next level there are no consistent assignments for row 3, so backtrack.</a:t>
            </a:r>
            <a:endParaRPr lang="en-US" dirty="0"/>
          </a:p>
        </p:txBody>
      </p:sp>
      <p:sp>
        <p:nvSpPr>
          <p:cNvPr id="4" name="Slide Number Placeholder 3"/>
          <p:cNvSpPr>
            <a:spLocks noGrp="1"/>
          </p:cNvSpPr>
          <p:nvPr>
            <p:ph type="sldNum" sz="quarter" idx="10"/>
          </p:nvPr>
        </p:nvSpPr>
        <p:spPr/>
        <p:txBody>
          <a:bodyPr/>
          <a:lstStyle/>
          <a:p>
            <a:fld id="{55798DA5-44B9-4B0F-8699-EC7C79242FF7}" type="slidenum">
              <a:rPr lang="en-US" altLang="en-US" smtClean="0"/>
              <a:pPr/>
              <a:t>24</a:t>
            </a:fld>
            <a:endParaRPr lang="en-US" altLang="en-US"/>
          </a:p>
        </p:txBody>
      </p:sp>
    </p:spTree>
    <p:extLst>
      <p:ext uri="{BB962C8B-B14F-4D97-AF65-F5344CB8AC3E}">
        <p14:creationId xmlns:p14="http://schemas.microsoft.com/office/powerpoint/2010/main" val="1791224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only legal assignment in row 3 leads to failure at row 4, must backtrack all the way to row 1. It is the queen in the top left corner which is problematic.</a:t>
            </a:r>
            <a:endParaRPr lang="en-US" dirty="0"/>
          </a:p>
        </p:txBody>
      </p:sp>
      <p:sp>
        <p:nvSpPr>
          <p:cNvPr id="4" name="Slide Number Placeholder 3"/>
          <p:cNvSpPr>
            <a:spLocks noGrp="1"/>
          </p:cNvSpPr>
          <p:nvPr>
            <p:ph type="sldNum" sz="quarter" idx="10"/>
          </p:nvPr>
        </p:nvSpPr>
        <p:spPr/>
        <p:txBody>
          <a:bodyPr/>
          <a:lstStyle/>
          <a:p>
            <a:fld id="{55798DA5-44B9-4B0F-8699-EC7C79242FF7}" type="slidenum">
              <a:rPr lang="en-US" altLang="en-US" smtClean="0"/>
              <a:pPr/>
              <a:t>25</a:t>
            </a:fld>
            <a:endParaRPr lang="en-US" altLang="en-US"/>
          </a:p>
        </p:txBody>
      </p:sp>
    </p:spTree>
    <p:extLst>
      <p:ext uri="{BB962C8B-B14F-4D97-AF65-F5344CB8AC3E}">
        <p14:creationId xmlns:p14="http://schemas.microsoft.com/office/powerpoint/2010/main" val="720927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 the combination of MRV and the degree heuristic solves</a:t>
            </a:r>
            <a:r>
              <a:rPr lang="en-US" baseline="0" dirty="0" smtClean="0"/>
              <a:t> the problem without any false steps, and choosing any consistent color at each point results in a solution with no backtracking.</a:t>
            </a:r>
            <a:endParaRPr lang="en-US" dirty="0"/>
          </a:p>
        </p:txBody>
      </p:sp>
      <p:sp>
        <p:nvSpPr>
          <p:cNvPr id="4" name="Slide Number Placeholder 3"/>
          <p:cNvSpPr>
            <a:spLocks noGrp="1"/>
          </p:cNvSpPr>
          <p:nvPr>
            <p:ph type="sldNum" sz="quarter" idx="10"/>
          </p:nvPr>
        </p:nvSpPr>
        <p:spPr/>
        <p:txBody>
          <a:bodyPr/>
          <a:lstStyle/>
          <a:p>
            <a:fld id="{55798DA5-44B9-4B0F-8699-EC7C79242FF7}" type="slidenum">
              <a:rPr lang="en-US" altLang="en-US" smtClean="0"/>
              <a:pPr/>
              <a:t>35</a:t>
            </a:fld>
            <a:endParaRPr lang="en-US" altLang="en-US"/>
          </a:p>
        </p:txBody>
      </p:sp>
    </p:spTree>
    <p:extLst>
      <p:ext uri="{BB962C8B-B14F-4D97-AF65-F5344CB8AC3E}">
        <p14:creationId xmlns:p14="http://schemas.microsoft.com/office/powerpoint/2010/main" val="1064269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we have expanded to a particular variable at a given depth, we would</a:t>
            </a:r>
            <a:r>
              <a:rPr lang="en-US" baseline="0" dirty="0" smtClean="0"/>
              <a:t> like to go deeper to see if we can find a solution along the path we are on, since we only care about getting to a single solution quickly. The choice of Least Constraining Value keeps the search alive by giving future variables the most options. In contrast, in choosing variables to expand, we can reduce the branching factor of the tree by pruning branches early, and thus we use MRV for variable selection.</a:t>
            </a:r>
            <a:endParaRPr lang="en-US" dirty="0"/>
          </a:p>
        </p:txBody>
      </p:sp>
      <p:sp>
        <p:nvSpPr>
          <p:cNvPr id="4" name="Slide Number Placeholder 3"/>
          <p:cNvSpPr>
            <a:spLocks noGrp="1"/>
          </p:cNvSpPr>
          <p:nvPr>
            <p:ph type="sldNum" sz="quarter" idx="10"/>
          </p:nvPr>
        </p:nvSpPr>
        <p:spPr/>
        <p:txBody>
          <a:bodyPr/>
          <a:lstStyle/>
          <a:p>
            <a:fld id="{55798DA5-44B9-4B0F-8699-EC7C79242FF7}" type="slidenum">
              <a:rPr lang="en-US" altLang="en-US" smtClean="0"/>
              <a:pPr/>
              <a:t>37</a:t>
            </a:fld>
            <a:endParaRPr lang="en-US" altLang="en-US"/>
          </a:p>
        </p:txBody>
      </p:sp>
    </p:spTree>
    <p:extLst>
      <p:ext uri="{BB962C8B-B14F-4D97-AF65-F5344CB8AC3E}">
        <p14:creationId xmlns:p14="http://schemas.microsoft.com/office/powerpoint/2010/main" val="633220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Whereas</a:t>
            </a:r>
            <a:r>
              <a:rPr lang="en-US" baseline="0" dirty="0" smtClean="0"/>
              <a:t> the state model in our previous lectures was a black box, CSP’s use a representation language to describe the search problem. This permits general-purpose solution methods that work for broad classes of problems.</a:t>
            </a:r>
            <a:endParaRPr lang="en-US" dirty="0"/>
          </a:p>
        </p:txBody>
      </p:sp>
      <p:sp>
        <p:nvSpPr>
          <p:cNvPr id="4" name="Slide Number Placeholder 3"/>
          <p:cNvSpPr>
            <a:spLocks noGrp="1"/>
          </p:cNvSpPr>
          <p:nvPr>
            <p:ph type="sldNum" sz="quarter" idx="10"/>
          </p:nvPr>
        </p:nvSpPr>
        <p:spPr/>
        <p:txBody>
          <a:bodyPr/>
          <a:lstStyle/>
          <a:p>
            <a:fld id="{55798DA5-44B9-4B0F-8699-EC7C79242FF7}" type="slidenum">
              <a:rPr lang="en-US" altLang="en-US" smtClean="0"/>
              <a:pPr/>
              <a:t>4</a:t>
            </a:fld>
            <a:endParaRPr lang="en-US" altLang="en-US"/>
          </a:p>
        </p:txBody>
      </p:sp>
    </p:spTree>
    <p:extLst>
      <p:ext uri="{BB962C8B-B14F-4D97-AF65-F5344CB8AC3E}">
        <p14:creationId xmlns:p14="http://schemas.microsoft.com/office/powerpoint/2010/main" val="3594531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just an side comment,</a:t>
            </a:r>
            <a:r>
              <a:rPr lang="en-US" baseline="0" dirty="0" smtClean="0"/>
              <a:t> not part of the core material for this class. </a:t>
            </a:r>
            <a:endParaRPr lang="en-US" dirty="0"/>
          </a:p>
        </p:txBody>
      </p:sp>
      <p:sp>
        <p:nvSpPr>
          <p:cNvPr id="4" name="Slide Number Placeholder 3"/>
          <p:cNvSpPr>
            <a:spLocks noGrp="1"/>
          </p:cNvSpPr>
          <p:nvPr>
            <p:ph type="sldNum" sz="quarter" idx="10"/>
          </p:nvPr>
        </p:nvSpPr>
        <p:spPr/>
        <p:txBody>
          <a:bodyPr/>
          <a:lstStyle/>
          <a:p>
            <a:fld id="{55798DA5-44B9-4B0F-8699-EC7C79242FF7}" type="slidenum">
              <a:rPr lang="en-US" altLang="en-US" smtClean="0"/>
              <a:pPr/>
              <a:t>8</a:t>
            </a:fld>
            <a:endParaRPr lang="en-US" altLang="en-US"/>
          </a:p>
        </p:txBody>
      </p:sp>
    </p:spTree>
    <p:extLst>
      <p:ext uri="{BB962C8B-B14F-4D97-AF65-F5344CB8AC3E}">
        <p14:creationId xmlns:p14="http://schemas.microsoft.com/office/powerpoint/2010/main" val="4025493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798DA5-44B9-4B0F-8699-EC7C79242FF7}" type="slidenum">
              <a:rPr lang="en-US" altLang="en-US" smtClean="0"/>
              <a:pPr/>
              <a:t>15</a:t>
            </a:fld>
            <a:endParaRPr lang="en-US" altLang="en-US"/>
          </a:p>
        </p:txBody>
      </p:sp>
    </p:spTree>
    <p:extLst>
      <p:ext uri="{BB962C8B-B14F-4D97-AF65-F5344CB8AC3E}">
        <p14:creationId xmlns:p14="http://schemas.microsoft.com/office/powerpoint/2010/main" val="1012795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does the complexity of CSP problems vary with their definition? Problems with discrete variables are harder in general than problems with continuous variables, because in addition to whatever constraints are used, there is the additional constraint that the solutions be integers. The class of general discrete </a:t>
            </a:r>
            <a:r>
              <a:rPr lang="en-US" dirty="0" smtClean="0"/>
              <a:t>CSP includes problems like satisfiability (SAT) which played an important role </a:t>
            </a:r>
            <a:r>
              <a:rPr lang="en-US" baseline="0" dirty="0" smtClean="0"/>
              <a:t>in developing the theory of NP Completeness. Problems </a:t>
            </a:r>
            <a:r>
              <a:rPr lang="en-US" dirty="0" smtClean="0"/>
              <a:t>with general linear constraints over integer</a:t>
            </a:r>
            <a:r>
              <a:rPr lang="en-US" baseline="0" dirty="0" smtClean="0"/>
              <a:t> variables, known as Integer Linear Programming (ILP), are also in NP. The assignment problem is a special case which can be solved in polynomial time using the Hungarian algorithm. There is an interesting interplay between AI methods for solving CSPs, such as arc consistency, and techniques from the combinatorial optimization literature.</a:t>
            </a:r>
            <a:endParaRPr lang="en-US" dirty="0"/>
          </a:p>
        </p:txBody>
      </p:sp>
      <p:sp>
        <p:nvSpPr>
          <p:cNvPr id="4" name="Slide Number Placeholder 3"/>
          <p:cNvSpPr>
            <a:spLocks noGrp="1"/>
          </p:cNvSpPr>
          <p:nvPr>
            <p:ph type="sldNum" sz="quarter" idx="10"/>
          </p:nvPr>
        </p:nvSpPr>
        <p:spPr/>
        <p:txBody>
          <a:bodyPr/>
          <a:lstStyle/>
          <a:p>
            <a:fld id="{55798DA5-44B9-4B0F-8699-EC7C79242FF7}" type="slidenum">
              <a:rPr lang="en-US" altLang="en-US" smtClean="0"/>
              <a:pPr/>
              <a:t>16</a:t>
            </a:fld>
            <a:endParaRPr lang="en-US" altLang="en-US"/>
          </a:p>
        </p:txBody>
      </p:sp>
    </p:spTree>
    <p:extLst>
      <p:ext uri="{BB962C8B-B14F-4D97-AF65-F5344CB8AC3E}">
        <p14:creationId xmlns:p14="http://schemas.microsoft.com/office/powerpoint/2010/main" val="247614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Problems with continuous variables will not considered in detail in this class. They can be roughly organized by the types of constraints. For systems of linear equations, the Gaussian elimination method runs in polynomial time. When inequality constraints are included, then linear programming (e.g. simplex method) can be used. It is exponential in the worst case but polynomial in the “average case.”</a:t>
            </a:r>
            <a:endParaRPr lang="en-US" dirty="0"/>
          </a:p>
        </p:txBody>
      </p:sp>
      <p:sp>
        <p:nvSpPr>
          <p:cNvPr id="4" name="Slide Number Placeholder 3"/>
          <p:cNvSpPr>
            <a:spLocks noGrp="1"/>
          </p:cNvSpPr>
          <p:nvPr>
            <p:ph type="sldNum" sz="quarter" idx="10"/>
          </p:nvPr>
        </p:nvSpPr>
        <p:spPr/>
        <p:txBody>
          <a:bodyPr/>
          <a:lstStyle/>
          <a:p>
            <a:fld id="{55798DA5-44B9-4B0F-8699-EC7C79242FF7}" type="slidenum">
              <a:rPr lang="en-US" altLang="en-US" smtClean="0"/>
              <a:pPr/>
              <a:t>17</a:t>
            </a:fld>
            <a:endParaRPr lang="en-US" altLang="en-US"/>
          </a:p>
        </p:txBody>
      </p:sp>
    </p:spTree>
    <p:extLst>
      <p:ext uri="{BB962C8B-B14F-4D97-AF65-F5344CB8AC3E}">
        <p14:creationId xmlns:p14="http://schemas.microsoft.com/office/powerpoint/2010/main" val="4252517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that the order of assignments doesn’t matter. For example, assigning WA = red and then NT = blue is the same as assigning NT = blue and WA = red. This is because we don’t care about the paths between states, we just care about reaching a goal state. Another way to say this is that the assignments are commutative. This motivates the design of a depth-first search method where each depth of the tree corresponds to picking an unassigned variable and expanding all of its possible assignments. In this example, we first expand WA and generate all of its possible values.</a:t>
            </a:r>
            <a:endParaRPr lang="en-US" dirty="0"/>
          </a:p>
        </p:txBody>
      </p:sp>
      <p:sp>
        <p:nvSpPr>
          <p:cNvPr id="4" name="Slide Number Placeholder 3"/>
          <p:cNvSpPr>
            <a:spLocks noGrp="1"/>
          </p:cNvSpPr>
          <p:nvPr>
            <p:ph type="sldNum" sz="quarter" idx="10"/>
          </p:nvPr>
        </p:nvSpPr>
        <p:spPr/>
        <p:txBody>
          <a:bodyPr/>
          <a:lstStyle/>
          <a:p>
            <a:fld id="{55798DA5-44B9-4B0F-8699-EC7C79242FF7}" type="slidenum">
              <a:rPr lang="en-US" altLang="en-US" smtClean="0"/>
              <a:pPr/>
              <a:t>19</a:t>
            </a:fld>
            <a:endParaRPr lang="en-US" altLang="en-US"/>
          </a:p>
        </p:txBody>
      </p:sp>
    </p:spTree>
    <p:extLst>
      <p:ext uri="{BB962C8B-B14F-4D97-AF65-F5344CB8AC3E}">
        <p14:creationId xmlns:p14="http://schemas.microsoft.com/office/powerpoint/2010/main" val="3716401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proceed depth-first, expanding</a:t>
            </a:r>
            <a:r>
              <a:rPr lang="en-US" baseline="0" dirty="0" smtClean="0"/>
              <a:t> nodes in the tree. After generating successors, it makes sense to check immediately if any successors violate the constraints. In this case the assignment (WA = red, NT = red) is inconsistent, so we prune that branch immediately and </a:t>
            </a:r>
            <a:r>
              <a:rPr lang="en-US" i="1" baseline="0" dirty="0" smtClean="0"/>
              <a:t>backtrack</a:t>
            </a:r>
            <a:r>
              <a:rPr lang="en-US" baseline="0" dirty="0" smtClean="0"/>
              <a:t> to the next leaf for further expansion.</a:t>
            </a:r>
            <a:endParaRPr lang="en-US" dirty="0"/>
          </a:p>
        </p:txBody>
      </p:sp>
      <p:sp>
        <p:nvSpPr>
          <p:cNvPr id="4" name="Slide Number Placeholder 3"/>
          <p:cNvSpPr>
            <a:spLocks noGrp="1"/>
          </p:cNvSpPr>
          <p:nvPr>
            <p:ph type="sldNum" sz="quarter" idx="10"/>
          </p:nvPr>
        </p:nvSpPr>
        <p:spPr/>
        <p:txBody>
          <a:bodyPr/>
          <a:lstStyle/>
          <a:p>
            <a:fld id="{55798DA5-44B9-4B0F-8699-EC7C79242FF7}" type="slidenum">
              <a:rPr lang="en-US" altLang="en-US" smtClean="0"/>
              <a:pPr/>
              <a:t>20</a:t>
            </a:fld>
            <a:endParaRPr lang="en-US" altLang="en-US"/>
          </a:p>
        </p:txBody>
      </p:sp>
    </p:spTree>
    <p:extLst>
      <p:ext uri="{BB962C8B-B14F-4D97-AF65-F5344CB8AC3E}">
        <p14:creationId xmlns:p14="http://schemas.microsoft.com/office/powerpoint/2010/main" val="175393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798DA5-44B9-4B0F-8699-EC7C79242FF7}" type="slidenum">
              <a:rPr lang="en-US" altLang="en-US" smtClean="0"/>
              <a:pPr/>
              <a:t>21</a:t>
            </a:fld>
            <a:endParaRPr lang="en-US" altLang="en-US"/>
          </a:p>
        </p:txBody>
      </p:sp>
    </p:spTree>
    <p:extLst>
      <p:ext uri="{BB962C8B-B14F-4D97-AF65-F5344CB8AC3E}">
        <p14:creationId xmlns:p14="http://schemas.microsoft.com/office/powerpoint/2010/main" val="3052627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6" name="Rectangle 6"/>
          <p:cNvSpPr>
            <a:spLocks noGrp="1" noChangeArrowheads="1"/>
          </p:cNvSpPr>
          <p:nvPr>
            <p:ph type="sldNum" sz="quarter" idx="12"/>
          </p:nvPr>
        </p:nvSpPr>
        <p:spPr>
          <a:ln/>
        </p:spPr>
        <p:txBody>
          <a:bodyPr/>
          <a:lstStyle>
            <a:lvl1pPr>
              <a:defRPr/>
            </a:lvl1pPr>
          </a:lstStyle>
          <a:p>
            <a:fld id="{4C59CD7F-ACD9-4224-830C-D8929251AD22}" type="slidenum">
              <a:rPr lang="en-US" altLang="en-US"/>
              <a:pPr/>
              <a:t>‹#›</a:t>
            </a:fld>
            <a:endParaRPr lang="en-US" altLang="en-US"/>
          </a:p>
        </p:txBody>
      </p:sp>
    </p:spTree>
    <p:extLst>
      <p:ext uri="{BB962C8B-B14F-4D97-AF65-F5344CB8AC3E}">
        <p14:creationId xmlns:p14="http://schemas.microsoft.com/office/powerpoint/2010/main" val="1322116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6" name="Rectangle 6"/>
          <p:cNvSpPr>
            <a:spLocks noGrp="1" noChangeArrowheads="1"/>
          </p:cNvSpPr>
          <p:nvPr>
            <p:ph type="sldNum" sz="quarter" idx="12"/>
          </p:nvPr>
        </p:nvSpPr>
        <p:spPr>
          <a:ln/>
        </p:spPr>
        <p:txBody>
          <a:bodyPr/>
          <a:lstStyle>
            <a:lvl1pPr>
              <a:defRPr/>
            </a:lvl1pPr>
          </a:lstStyle>
          <a:p>
            <a:fld id="{2DFE7F6B-6A9D-4A33-BF61-DBF1E0464A8C}" type="slidenum">
              <a:rPr lang="en-US" altLang="en-US"/>
              <a:pPr/>
              <a:t>‹#›</a:t>
            </a:fld>
            <a:endParaRPr lang="en-US" altLang="en-US"/>
          </a:p>
        </p:txBody>
      </p:sp>
    </p:spTree>
    <p:extLst>
      <p:ext uri="{BB962C8B-B14F-4D97-AF65-F5344CB8AC3E}">
        <p14:creationId xmlns:p14="http://schemas.microsoft.com/office/powerpoint/2010/main" val="4219606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
            <a:ext cx="25908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76200"/>
            <a:ext cx="7569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6" name="Rectangle 6"/>
          <p:cNvSpPr>
            <a:spLocks noGrp="1" noChangeArrowheads="1"/>
          </p:cNvSpPr>
          <p:nvPr>
            <p:ph type="sldNum" sz="quarter" idx="12"/>
          </p:nvPr>
        </p:nvSpPr>
        <p:spPr>
          <a:ln/>
        </p:spPr>
        <p:txBody>
          <a:bodyPr/>
          <a:lstStyle>
            <a:lvl1pPr>
              <a:defRPr/>
            </a:lvl1pPr>
          </a:lstStyle>
          <a:p>
            <a:fld id="{A6964D4C-2648-4AED-9F08-1207F387B89E}" type="slidenum">
              <a:rPr lang="en-US" altLang="en-US"/>
              <a:pPr/>
              <a:t>‹#›</a:t>
            </a:fld>
            <a:endParaRPr lang="en-US" altLang="en-US"/>
          </a:p>
        </p:txBody>
      </p:sp>
    </p:spTree>
    <p:extLst>
      <p:ext uri="{BB962C8B-B14F-4D97-AF65-F5344CB8AC3E}">
        <p14:creationId xmlns:p14="http://schemas.microsoft.com/office/powerpoint/2010/main" val="3854806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6" name="Rectangle 6"/>
          <p:cNvSpPr>
            <a:spLocks noGrp="1" noChangeArrowheads="1"/>
          </p:cNvSpPr>
          <p:nvPr>
            <p:ph type="sldNum" sz="quarter" idx="12"/>
          </p:nvPr>
        </p:nvSpPr>
        <p:spPr>
          <a:ln/>
        </p:spPr>
        <p:txBody>
          <a:bodyPr/>
          <a:lstStyle>
            <a:lvl1pPr>
              <a:defRPr/>
            </a:lvl1pPr>
          </a:lstStyle>
          <a:p>
            <a:fld id="{C960DB8A-2059-4BBD-8F65-E905E02A4BE8}" type="slidenum">
              <a:rPr lang="en-US" altLang="en-US"/>
              <a:pPr/>
              <a:t>‹#›</a:t>
            </a:fld>
            <a:endParaRPr lang="en-US" altLang="en-US"/>
          </a:p>
        </p:txBody>
      </p:sp>
    </p:spTree>
    <p:extLst>
      <p:ext uri="{BB962C8B-B14F-4D97-AF65-F5344CB8AC3E}">
        <p14:creationId xmlns:p14="http://schemas.microsoft.com/office/powerpoint/2010/main" val="13409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6" name="Rectangle 6"/>
          <p:cNvSpPr>
            <a:spLocks noGrp="1" noChangeArrowheads="1"/>
          </p:cNvSpPr>
          <p:nvPr>
            <p:ph type="sldNum" sz="quarter" idx="12"/>
          </p:nvPr>
        </p:nvSpPr>
        <p:spPr>
          <a:ln/>
        </p:spPr>
        <p:txBody>
          <a:bodyPr/>
          <a:lstStyle>
            <a:lvl1pPr>
              <a:defRPr/>
            </a:lvl1pPr>
          </a:lstStyle>
          <a:p>
            <a:fld id="{7F08BB32-7F0C-4E82-BD40-32006E57B9FB}" type="slidenum">
              <a:rPr lang="en-US" altLang="en-US"/>
              <a:pPr/>
              <a:t>‹#›</a:t>
            </a:fld>
            <a:endParaRPr lang="en-US" altLang="en-US"/>
          </a:p>
        </p:txBody>
      </p:sp>
    </p:spTree>
    <p:extLst>
      <p:ext uri="{BB962C8B-B14F-4D97-AF65-F5344CB8AC3E}">
        <p14:creationId xmlns:p14="http://schemas.microsoft.com/office/powerpoint/2010/main" val="2806706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914400"/>
            <a:ext cx="50800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914400"/>
            <a:ext cx="50800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7" name="Rectangle 6"/>
          <p:cNvSpPr>
            <a:spLocks noGrp="1" noChangeArrowheads="1"/>
          </p:cNvSpPr>
          <p:nvPr>
            <p:ph type="sldNum" sz="quarter" idx="12"/>
          </p:nvPr>
        </p:nvSpPr>
        <p:spPr>
          <a:ln/>
        </p:spPr>
        <p:txBody>
          <a:bodyPr/>
          <a:lstStyle>
            <a:lvl1pPr>
              <a:defRPr/>
            </a:lvl1pPr>
          </a:lstStyle>
          <a:p>
            <a:fld id="{3F600294-8B41-4065-BE7A-18CBE0C5B58F}" type="slidenum">
              <a:rPr lang="en-US" altLang="en-US"/>
              <a:pPr/>
              <a:t>‹#›</a:t>
            </a:fld>
            <a:endParaRPr lang="en-US" altLang="en-US"/>
          </a:p>
        </p:txBody>
      </p:sp>
    </p:spTree>
    <p:extLst>
      <p:ext uri="{BB962C8B-B14F-4D97-AF65-F5344CB8AC3E}">
        <p14:creationId xmlns:p14="http://schemas.microsoft.com/office/powerpoint/2010/main" val="3247461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9" name="Rectangle 6"/>
          <p:cNvSpPr>
            <a:spLocks noGrp="1" noChangeArrowheads="1"/>
          </p:cNvSpPr>
          <p:nvPr>
            <p:ph type="sldNum" sz="quarter" idx="12"/>
          </p:nvPr>
        </p:nvSpPr>
        <p:spPr>
          <a:ln/>
        </p:spPr>
        <p:txBody>
          <a:bodyPr/>
          <a:lstStyle>
            <a:lvl1pPr>
              <a:defRPr/>
            </a:lvl1pPr>
          </a:lstStyle>
          <a:p>
            <a:fld id="{44EB8ED9-0533-4EC8-BFF3-65FFA28FBAE4}" type="slidenum">
              <a:rPr lang="en-US" altLang="en-US"/>
              <a:pPr/>
              <a:t>‹#›</a:t>
            </a:fld>
            <a:endParaRPr lang="en-US" altLang="en-US"/>
          </a:p>
        </p:txBody>
      </p:sp>
    </p:spTree>
    <p:extLst>
      <p:ext uri="{BB962C8B-B14F-4D97-AF65-F5344CB8AC3E}">
        <p14:creationId xmlns:p14="http://schemas.microsoft.com/office/powerpoint/2010/main" val="655486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5" name="Rectangle 6"/>
          <p:cNvSpPr>
            <a:spLocks noGrp="1" noChangeArrowheads="1"/>
          </p:cNvSpPr>
          <p:nvPr>
            <p:ph type="sldNum" sz="quarter" idx="12"/>
          </p:nvPr>
        </p:nvSpPr>
        <p:spPr>
          <a:ln/>
        </p:spPr>
        <p:txBody>
          <a:bodyPr/>
          <a:lstStyle>
            <a:lvl1pPr>
              <a:defRPr/>
            </a:lvl1pPr>
          </a:lstStyle>
          <a:p>
            <a:fld id="{D2B79143-CF5E-43B5-8978-F6EC5F8B0AC1}" type="slidenum">
              <a:rPr lang="en-US" altLang="en-US"/>
              <a:pPr/>
              <a:t>‹#›</a:t>
            </a:fld>
            <a:endParaRPr lang="en-US" altLang="en-US"/>
          </a:p>
        </p:txBody>
      </p:sp>
    </p:spTree>
    <p:extLst>
      <p:ext uri="{BB962C8B-B14F-4D97-AF65-F5344CB8AC3E}">
        <p14:creationId xmlns:p14="http://schemas.microsoft.com/office/powerpoint/2010/main" val="1380478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4" name="Rectangle 6"/>
          <p:cNvSpPr>
            <a:spLocks noGrp="1" noChangeArrowheads="1"/>
          </p:cNvSpPr>
          <p:nvPr>
            <p:ph type="sldNum" sz="quarter" idx="12"/>
          </p:nvPr>
        </p:nvSpPr>
        <p:spPr>
          <a:ln/>
        </p:spPr>
        <p:txBody>
          <a:bodyPr/>
          <a:lstStyle>
            <a:lvl1pPr>
              <a:defRPr/>
            </a:lvl1pPr>
          </a:lstStyle>
          <a:p>
            <a:fld id="{CDAB0AC6-3A62-4BF4-857B-D988F323D40F}" type="slidenum">
              <a:rPr lang="en-US" altLang="en-US"/>
              <a:pPr/>
              <a:t>‹#›</a:t>
            </a:fld>
            <a:endParaRPr lang="en-US" altLang="en-US"/>
          </a:p>
        </p:txBody>
      </p:sp>
    </p:spTree>
    <p:extLst>
      <p:ext uri="{BB962C8B-B14F-4D97-AF65-F5344CB8AC3E}">
        <p14:creationId xmlns:p14="http://schemas.microsoft.com/office/powerpoint/2010/main" val="2735897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7" name="Rectangle 6"/>
          <p:cNvSpPr>
            <a:spLocks noGrp="1" noChangeArrowheads="1"/>
          </p:cNvSpPr>
          <p:nvPr>
            <p:ph type="sldNum" sz="quarter" idx="12"/>
          </p:nvPr>
        </p:nvSpPr>
        <p:spPr>
          <a:ln/>
        </p:spPr>
        <p:txBody>
          <a:bodyPr/>
          <a:lstStyle>
            <a:lvl1pPr>
              <a:defRPr/>
            </a:lvl1pPr>
          </a:lstStyle>
          <a:p>
            <a:fld id="{BD2EF6F8-8FF1-455D-9D44-CA7A438662DB}" type="slidenum">
              <a:rPr lang="en-US" altLang="en-US"/>
              <a:pPr/>
              <a:t>‹#›</a:t>
            </a:fld>
            <a:endParaRPr lang="en-US" altLang="en-US"/>
          </a:p>
        </p:txBody>
      </p:sp>
    </p:spTree>
    <p:extLst>
      <p:ext uri="{BB962C8B-B14F-4D97-AF65-F5344CB8AC3E}">
        <p14:creationId xmlns:p14="http://schemas.microsoft.com/office/powerpoint/2010/main" val="3282101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it-IT" smtClean="0"/>
              <a:t>Intro to AI, Georgia Tech © Jim Rehg 2016</a:t>
            </a:r>
            <a:endParaRPr lang="en-US"/>
          </a:p>
        </p:txBody>
      </p:sp>
      <p:sp>
        <p:nvSpPr>
          <p:cNvPr id="7" name="Rectangle 6"/>
          <p:cNvSpPr>
            <a:spLocks noGrp="1" noChangeArrowheads="1"/>
          </p:cNvSpPr>
          <p:nvPr>
            <p:ph type="sldNum" sz="quarter" idx="12"/>
          </p:nvPr>
        </p:nvSpPr>
        <p:spPr>
          <a:ln/>
        </p:spPr>
        <p:txBody>
          <a:bodyPr/>
          <a:lstStyle>
            <a:lvl1pPr>
              <a:defRPr/>
            </a:lvl1pPr>
          </a:lstStyle>
          <a:p>
            <a:fld id="{61E7B074-D424-4140-9C9B-AEC815AB6347}" type="slidenum">
              <a:rPr lang="en-US" altLang="en-US"/>
              <a:pPr/>
              <a:t>‹#›</a:t>
            </a:fld>
            <a:endParaRPr lang="en-US" altLang="en-US"/>
          </a:p>
        </p:txBody>
      </p:sp>
    </p:spTree>
    <p:extLst>
      <p:ext uri="{BB962C8B-B14F-4D97-AF65-F5344CB8AC3E}">
        <p14:creationId xmlns:p14="http://schemas.microsoft.com/office/powerpoint/2010/main" val="405537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762000" y="76200"/>
            <a:ext cx="10668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5123" name="Rectangle 3"/>
          <p:cNvSpPr>
            <a:spLocks noGrp="1" noChangeArrowheads="1"/>
          </p:cNvSpPr>
          <p:nvPr>
            <p:ph type="body" idx="1"/>
          </p:nvPr>
        </p:nvSpPr>
        <p:spPr bwMode="auto">
          <a:xfrm>
            <a:off x="762000" y="1143000"/>
            <a:ext cx="10668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9220" name="Rectangle 4"/>
          <p:cNvSpPr>
            <a:spLocks noGrp="1" noChangeArrowheads="1"/>
          </p:cNvSpPr>
          <p:nvPr>
            <p:ph type="dt" sz="half" idx="2"/>
          </p:nvPr>
        </p:nvSpPr>
        <p:spPr bwMode="auto">
          <a:xfrm>
            <a:off x="762000" y="6248400"/>
            <a:ext cx="2692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cs typeface="Arial" charset="0"/>
              </a:defRPr>
            </a:lvl1pPr>
          </a:lstStyle>
          <a:p>
            <a:pPr>
              <a:defRPr/>
            </a:pPr>
            <a:endParaRPr lang="en-US"/>
          </a:p>
        </p:txBody>
      </p:sp>
      <p:sp>
        <p:nvSpPr>
          <p:cNvPr id="9221"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cs typeface="Arial" charset="0"/>
              </a:defRPr>
            </a:lvl1pPr>
          </a:lstStyle>
          <a:p>
            <a:pPr>
              <a:defRPr/>
            </a:pPr>
            <a:r>
              <a:rPr lang="it-IT" smtClean="0"/>
              <a:t>Intro to AI, Georgia Tech © Jim Rehg 2016</a:t>
            </a:r>
            <a:endParaRPr lang="en-US"/>
          </a:p>
        </p:txBody>
      </p:sp>
      <p:sp>
        <p:nvSpPr>
          <p:cNvPr id="9222" name="Rectangle 6"/>
          <p:cNvSpPr>
            <a:spLocks noGrp="1" noChangeArrowheads="1"/>
          </p:cNvSpPr>
          <p:nvPr>
            <p:ph type="sldNum" sz="quarter" idx="4"/>
          </p:nvPr>
        </p:nvSpPr>
        <p:spPr bwMode="auto">
          <a:xfrm>
            <a:off x="8737600" y="6248400"/>
            <a:ext cx="2692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anose="02020603050405020304" pitchFamily="18" charset="0"/>
              </a:defRPr>
            </a:lvl1pPr>
          </a:lstStyle>
          <a:p>
            <a:fld id="{1E435B1E-BEA2-4210-B3CC-04987E55D0A6}" type="slidenum">
              <a:rPr lang="en-US" altLang="en-US"/>
              <a:pPr/>
              <a:t>‹#›</a:t>
            </a:fld>
            <a:endParaRPr lang="en-US" altLang="en-US"/>
          </a:p>
        </p:txBody>
      </p:sp>
      <p:sp>
        <p:nvSpPr>
          <p:cNvPr id="9223" name="Line 7"/>
          <p:cNvSpPr>
            <a:spLocks noChangeShapeType="1"/>
          </p:cNvSpPr>
          <p:nvPr/>
        </p:nvSpPr>
        <p:spPr bwMode="auto">
          <a:xfrm>
            <a:off x="838200" y="838200"/>
            <a:ext cx="10515600" cy="0"/>
          </a:xfrm>
          <a:prstGeom prst="line">
            <a:avLst/>
          </a:prstGeom>
          <a:noFill/>
          <a:ln w="38100">
            <a:solidFill>
              <a:schemeClr val="tx1"/>
            </a:solidFill>
            <a:round/>
            <a:headEnd/>
            <a:tailEnd/>
          </a:ln>
          <a:effectLst/>
        </p:spPr>
        <p:txBody>
          <a:bodyPr wrap="none" anchor="ctr"/>
          <a:lstStyle/>
          <a:p>
            <a:pPr>
              <a:defRPr/>
            </a:pPr>
            <a:endParaRPr lang="en-US" sz="2400">
              <a:latin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dt="0"/>
  <p:txStyles>
    <p:title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p:titleStyle>
    <p:bodyStyle>
      <a:lvl1pPr marL="342900" indent="-342900" algn="l" rtl="0" eaLnBrk="0" fontAlgn="base" hangingPunct="0">
        <a:spcBef>
          <a:spcPct val="20000"/>
        </a:spcBef>
        <a:spcAft>
          <a:spcPct val="0"/>
        </a:spcAft>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eaLnBrk="0" fontAlgn="base" hangingPunct="0">
        <a:spcBef>
          <a:spcPct val="20000"/>
        </a:spcBef>
        <a:spcAft>
          <a:spcPct val="0"/>
        </a:spcAft>
        <a:buChar char="»"/>
        <a:defRPr sz="1400">
          <a:solidFill>
            <a:schemeClr val="tx1"/>
          </a:solidFill>
          <a:latin typeface="+mn-lt"/>
        </a:defRPr>
      </a:lvl6pPr>
      <a:lvl7pPr marL="2971800" indent="-228600" algn="l" rtl="0" eaLnBrk="0" fontAlgn="base" hangingPunct="0">
        <a:spcBef>
          <a:spcPct val="20000"/>
        </a:spcBef>
        <a:spcAft>
          <a:spcPct val="0"/>
        </a:spcAft>
        <a:buChar char="»"/>
        <a:defRPr sz="1400">
          <a:solidFill>
            <a:schemeClr val="tx1"/>
          </a:solidFill>
          <a:latin typeface="+mn-lt"/>
        </a:defRPr>
      </a:lvl7pPr>
      <a:lvl8pPr marL="3429000" indent="-228600" algn="l" rtl="0" eaLnBrk="0" fontAlgn="base" hangingPunct="0">
        <a:spcBef>
          <a:spcPct val="20000"/>
        </a:spcBef>
        <a:spcAft>
          <a:spcPct val="0"/>
        </a:spcAft>
        <a:buChar char="»"/>
        <a:defRPr sz="1400">
          <a:solidFill>
            <a:schemeClr val="tx1"/>
          </a:solidFill>
          <a:latin typeface="+mn-lt"/>
        </a:defRPr>
      </a:lvl8pPr>
      <a:lvl9pPr marL="3886200" indent="-228600" algn="l" rtl="0" eaLnBrk="0" fontAlgn="base" hangingPunct="0">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8.png"/><Relationship Id="rId7" Type="http://schemas.openxmlformats.org/officeDocument/2006/relationships/image" Target="../media/image20.png"/><Relationship Id="rId12" Type="http://schemas.openxmlformats.org/officeDocument/2006/relationships/image" Target="../media/image36.png"/><Relationship Id="rId2" Type="http://schemas.openxmlformats.org/officeDocument/2006/relationships/image" Target="../media/image27.png"/><Relationship Id="rId1" Type="http://schemas.openxmlformats.org/officeDocument/2006/relationships/slideLayout" Target="../slideLayouts/slideLayout4.xml"/><Relationship Id="rId6" Type="http://schemas.openxmlformats.org/officeDocument/2006/relationships/image" Target="../media/image31.png"/><Relationship Id="rId11" Type="http://schemas.openxmlformats.org/officeDocument/2006/relationships/image" Target="../media/image35.png"/><Relationship Id="rId5" Type="http://schemas.openxmlformats.org/officeDocument/2006/relationships/image" Target="../media/image30.png"/><Relationship Id="rId10" Type="http://schemas.openxmlformats.org/officeDocument/2006/relationships/image" Target="../media/image34.png"/><Relationship Id="rId4" Type="http://schemas.openxmlformats.org/officeDocument/2006/relationships/image" Target="../media/image29.png"/><Relationship Id="rId9" Type="http://schemas.openxmlformats.org/officeDocument/2006/relationships/image" Target="../media/image33.png"/></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8.png"/><Relationship Id="rId7" Type="http://schemas.openxmlformats.org/officeDocument/2006/relationships/image" Target="../media/image20.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4.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3.png"/></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8.png"/><Relationship Id="rId7" Type="http://schemas.openxmlformats.org/officeDocument/2006/relationships/image" Target="../media/image20.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4.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ctrTitle"/>
          </p:nvPr>
        </p:nvSpPr>
        <p:spPr>
          <a:xfrm>
            <a:off x="914400" y="1752600"/>
            <a:ext cx="10363200" cy="1470025"/>
          </a:xfrm>
        </p:spPr>
        <p:txBody>
          <a:bodyPr/>
          <a:lstStyle/>
          <a:p>
            <a:pPr algn="ctr"/>
            <a:r>
              <a:rPr lang="en-US" altLang="en-US" dirty="0" smtClean="0"/>
              <a:t>Constraint Satisfaction, Part 1</a:t>
            </a:r>
            <a:br>
              <a:rPr lang="en-US" altLang="en-US" dirty="0" smtClean="0"/>
            </a:br>
            <a:r>
              <a:rPr lang="en-US" altLang="en-US" dirty="0" smtClean="0"/>
              <a:t/>
            </a:r>
            <a:br>
              <a:rPr lang="en-US" altLang="en-US" dirty="0" smtClean="0"/>
            </a:br>
            <a:r>
              <a:rPr lang="en-US" altLang="en-US" sz="2800" dirty="0" smtClean="0"/>
              <a:t>Lecture 11</a:t>
            </a:r>
            <a:br>
              <a:rPr lang="en-US" altLang="en-US" sz="2800" dirty="0" smtClean="0"/>
            </a:br>
            <a:r>
              <a:rPr lang="en-US" altLang="en-US" sz="2400" dirty="0" smtClean="0"/>
              <a:t>Chapter 6, Sections 6.1-6.3</a:t>
            </a:r>
          </a:p>
        </p:txBody>
      </p:sp>
      <p:sp>
        <p:nvSpPr>
          <p:cNvPr id="10243" name="Subtitle 2"/>
          <p:cNvSpPr>
            <a:spLocks noGrp="1"/>
          </p:cNvSpPr>
          <p:nvPr>
            <p:ph type="subTitle" idx="1"/>
          </p:nvPr>
        </p:nvSpPr>
        <p:spPr/>
        <p:txBody>
          <a:bodyPr/>
          <a:lstStyle/>
          <a:p>
            <a:r>
              <a:rPr lang="en-US" altLang="en-US" dirty="0" smtClean="0"/>
              <a:t>Jim Rehg</a:t>
            </a:r>
          </a:p>
          <a:p>
            <a:r>
              <a:rPr lang="en-US" altLang="en-US" sz="2400" dirty="0"/>
              <a:t>College of Computing</a:t>
            </a:r>
          </a:p>
          <a:p>
            <a:r>
              <a:rPr lang="en-US" altLang="en-US" sz="2400" dirty="0"/>
              <a:t>Georgia Tech</a:t>
            </a:r>
          </a:p>
          <a:p>
            <a:endParaRPr lang="en-US" altLang="en-US" dirty="0" smtClean="0"/>
          </a:p>
          <a:p>
            <a:r>
              <a:rPr lang="en-US" altLang="en-US" sz="2000" dirty="0" smtClean="0"/>
              <a:t>February 8, 2016</a:t>
            </a:r>
          </a:p>
          <a:p>
            <a:endParaRPr lang="en-US" altLang="en-US" sz="2000"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Car Pool Scheduling</a:t>
            </a:r>
            <a:endParaRPr lang="en-US" dirty="0"/>
          </a:p>
        </p:txBody>
      </p:sp>
      <mc:AlternateContent xmlns:mc="http://schemas.openxmlformats.org/markup-compatibility/2006" xmlns:a14="http://schemas.microsoft.com/office/drawing/2010/main">
        <mc:Choice Requires="a14">
          <p:sp>
            <p:nvSpPr>
              <p:cNvPr id="6" name="Content Placeholder 5"/>
              <p:cNvSpPr>
                <a:spLocks noGrp="1"/>
              </p:cNvSpPr>
              <p:nvPr>
                <p:ph sz="half" idx="1"/>
              </p:nvPr>
            </p:nvSpPr>
            <p:spPr>
              <a:xfrm>
                <a:off x="914400" y="1066800"/>
                <a:ext cx="5080000" cy="5105400"/>
              </a:xfrm>
            </p:spPr>
            <p:txBody>
              <a:bodyPr/>
              <a:lstStyle/>
              <a:p>
                <a:r>
                  <a:rPr lang="en-US" dirty="0" smtClean="0"/>
                  <a:t>Schedule 4 people into 2 cars,</a:t>
                </a:r>
              </a:p>
              <a:p>
                <a:r>
                  <a:rPr lang="en-US" dirty="0"/>
                  <a:t>	</a:t>
                </a:r>
                <a:r>
                  <a:rPr lang="en-US" dirty="0" smtClean="0"/>
                  <a:t>satisfying constraints</a:t>
                </a:r>
              </a:p>
              <a:p>
                <a:r>
                  <a:rPr lang="en-US" dirty="0" smtClean="0"/>
                  <a:t>Variables =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2</m:t>
                        </m:r>
                      </m:sub>
                    </m:sSub>
                  </m:oMath>
                </a14:m>
                <a:r>
                  <a:rPr lang="en-US" dirty="0" smtClean="0"/>
                  <a:t>,</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3</m:t>
                        </m:r>
                      </m:sub>
                    </m:sSub>
                  </m:oMath>
                </a14:m>
                <a:r>
                  <a:rPr lang="en-US" dirty="0" smtClean="0"/>
                  <a:t>,</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4</m:t>
                        </m:r>
                      </m:sub>
                    </m:sSub>
                    <m:r>
                      <a:rPr lang="en-US" b="0" i="1" smtClean="0">
                        <a:latin typeface="Cambria Math" panose="02040503050406030204" pitchFamily="18" charset="0"/>
                      </a:rPr>
                      <m:t>}</m:t>
                    </m:r>
                  </m:oMath>
                </a14:m>
                <a:endParaRPr lang="en-US" b="0" dirty="0" smtClean="0"/>
              </a:p>
              <a:p>
                <a:r>
                  <a:rPr lang="en-US" dirty="0" smtClean="0"/>
                  <a:t>Values =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dirty="0" smtClean="0"/>
              </a:p>
              <a:p>
                <a:r>
                  <a:rPr lang="en-US" dirty="0" smtClean="0"/>
                  <a:t>Constraints</a:t>
                </a:r>
              </a:p>
              <a:p>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oMath>
                </a14:m>
                <a:endParaRPr lang="en-US" b="0" dirty="0" smtClean="0"/>
              </a:p>
              <a:p>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2</m:t>
                        </m:r>
                      </m:sub>
                    </m:sSub>
                  </m:oMath>
                </a14:m>
                <a:endParaRPr lang="en-US" dirty="0" smtClean="0"/>
              </a:p>
              <a:p>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3</m:t>
                        </m:r>
                      </m:sub>
                    </m:sSub>
                  </m:oMath>
                </a14:m>
                <a:endParaRPr lang="en-US" dirty="0" smtClean="0">
                  <a:ea typeface="Cambria Math" panose="02040503050406030204" pitchFamily="18" charset="0"/>
                </a:endParaRPr>
              </a:p>
              <a:p>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4</m:t>
                        </m:r>
                      </m:sub>
                    </m:sSub>
                  </m:oMath>
                </a14:m>
                <a:endParaRPr lang="en-US" dirty="0" smtClean="0"/>
              </a:p>
            </p:txBody>
          </p:sp>
        </mc:Choice>
        <mc:Fallback xmlns="">
          <p:sp>
            <p:nvSpPr>
              <p:cNvPr id="6" name="Content Placeholder 5"/>
              <p:cNvSpPr>
                <a:spLocks noGrp="1" noRot="1" noChangeAspect="1" noMove="1" noResize="1" noEditPoints="1" noAdjustHandles="1" noChangeArrowheads="1" noChangeShapeType="1" noTextEdit="1"/>
              </p:cNvSpPr>
              <p:nvPr>
                <p:ph sz="half" idx="1"/>
              </p:nvPr>
            </p:nvSpPr>
            <p:spPr>
              <a:xfrm>
                <a:off x="914400" y="1066800"/>
                <a:ext cx="5080000" cy="5105400"/>
              </a:xfrm>
              <a:blipFill>
                <a:blip r:embed="rId2"/>
                <a:stretch>
                  <a:fillRect l="-2401" t="-1193" r="-24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10</a:t>
            </a:fld>
            <a:endParaRPr lang="en-US" altLang="en-US"/>
          </a:p>
        </p:txBody>
      </p:sp>
      <p:grpSp>
        <p:nvGrpSpPr>
          <p:cNvPr id="8" name="Group 7"/>
          <p:cNvGrpSpPr/>
          <p:nvPr/>
        </p:nvGrpSpPr>
        <p:grpSpPr>
          <a:xfrm>
            <a:off x="6934200" y="1828800"/>
            <a:ext cx="822960" cy="822960"/>
            <a:chOff x="5427679" y="3124200"/>
            <a:chExt cx="822960" cy="822960"/>
          </a:xfrm>
        </p:grpSpPr>
        <p:sp>
          <p:nvSpPr>
            <p:cNvPr id="9" name="Oval 8"/>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10" name="TextBox 9"/>
                <p:cNvSpPr txBox="1"/>
                <p:nvPr/>
              </p:nvSpPr>
              <p:spPr>
                <a:xfrm>
                  <a:off x="5544628" y="3258830"/>
                  <a:ext cx="62715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𝑃</m:t>
                            </m:r>
                          </m:e>
                          <m:sub>
                            <m:r>
                              <a:rPr lang="en-US" sz="2800" b="0" i="1" dirty="0" smtClean="0">
                                <a:latin typeface="Cambria Math" panose="02040503050406030204" pitchFamily="18" charset="0"/>
                              </a:rPr>
                              <m:t>1</m:t>
                            </m:r>
                          </m:sub>
                        </m:sSub>
                      </m:oMath>
                    </m:oMathPara>
                  </a14:m>
                  <a:endParaRPr lang="en-US"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5544628" y="3258830"/>
                  <a:ext cx="627159" cy="523220"/>
                </a:xfrm>
                <a:prstGeom prst="rect">
                  <a:avLst/>
                </a:prstGeom>
                <a:blipFill>
                  <a:blip r:embed="rId3"/>
                  <a:stretch>
                    <a:fillRect/>
                  </a:stretch>
                </a:blipFill>
              </p:spPr>
              <p:txBody>
                <a:bodyPr/>
                <a:lstStyle/>
                <a:p>
                  <a:r>
                    <a:rPr lang="en-US">
                      <a:noFill/>
                    </a:rPr>
                    <a:t> </a:t>
                  </a:r>
                </a:p>
              </p:txBody>
            </p:sp>
          </mc:Fallback>
        </mc:AlternateContent>
      </p:grpSp>
      <p:grpSp>
        <p:nvGrpSpPr>
          <p:cNvPr id="11" name="Group 10"/>
          <p:cNvGrpSpPr/>
          <p:nvPr/>
        </p:nvGrpSpPr>
        <p:grpSpPr>
          <a:xfrm>
            <a:off x="9387840" y="1832610"/>
            <a:ext cx="822960" cy="822960"/>
            <a:chOff x="5427679" y="3124200"/>
            <a:chExt cx="822960" cy="822960"/>
          </a:xfrm>
        </p:grpSpPr>
        <p:sp>
          <p:nvSpPr>
            <p:cNvPr id="12" name="Oval 11"/>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13" name="TextBox 12"/>
                <p:cNvSpPr txBox="1"/>
                <p:nvPr/>
              </p:nvSpPr>
              <p:spPr>
                <a:xfrm>
                  <a:off x="5540493" y="3251210"/>
                  <a:ext cx="63543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𝑃</m:t>
                            </m:r>
                          </m:e>
                          <m:sub>
                            <m:r>
                              <a:rPr lang="en-US" sz="2800" b="0" i="1" dirty="0" smtClean="0">
                                <a:latin typeface="Cambria Math" panose="02040503050406030204" pitchFamily="18" charset="0"/>
                              </a:rPr>
                              <m:t>2</m:t>
                            </m:r>
                          </m:sub>
                        </m:sSub>
                      </m:oMath>
                    </m:oMathPara>
                  </a14:m>
                  <a:endParaRPr lang="en-US" sz="2800" dirty="0"/>
                </a:p>
              </p:txBody>
            </p:sp>
          </mc:Choice>
          <mc:Fallback xmlns="">
            <p:sp>
              <p:nvSpPr>
                <p:cNvPr id="13" name="TextBox 12"/>
                <p:cNvSpPr txBox="1">
                  <a:spLocks noRot="1" noChangeAspect="1" noMove="1" noResize="1" noEditPoints="1" noAdjustHandles="1" noChangeArrowheads="1" noChangeShapeType="1" noTextEdit="1"/>
                </p:cNvSpPr>
                <p:nvPr/>
              </p:nvSpPr>
              <p:spPr>
                <a:xfrm>
                  <a:off x="5540493" y="3251210"/>
                  <a:ext cx="635430" cy="523220"/>
                </a:xfrm>
                <a:prstGeom prst="rect">
                  <a:avLst/>
                </a:prstGeom>
                <a:blipFill>
                  <a:blip r:embed="rId4"/>
                  <a:stretch>
                    <a:fillRect/>
                  </a:stretch>
                </a:blipFill>
              </p:spPr>
              <p:txBody>
                <a:bodyPr/>
                <a:lstStyle/>
                <a:p>
                  <a:r>
                    <a:rPr lang="en-US">
                      <a:noFill/>
                    </a:rPr>
                    <a:t> </a:t>
                  </a:r>
                </a:p>
              </p:txBody>
            </p:sp>
          </mc:Fallback>
        </mc:AlternateContent>
      </p:grpSp>
      <p:grpSp>
        <p:nvGrpSpPr>
          <p:cNvPr id="14" name="Group 13"/>
          <p:cNvGrpSpPr/>
          <p:nvPr/>
        </p:nvGrpSpPr>
        <p:grpSpPr>
          <a:xfrm>
            <a:off x="6934200" y="4040505"/>
            <a:ext cx="822960" cy="822960"/>
            <a:chOff x="5427679" y="3124200"/>
            <a:chExt cx="822960" cy="822960"/>
          </a:xfrm>
        </p:grpSpPr>
        <p:sp>
          <p:nvSpPr>
            <p:cNvPr id="15" name="Oval 14"/>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16" name="TextBox 15"/>
                <p:cNvSpPr txBox="1"/>
                <p:nvPr/>
              </p:nvSpPr>
              <p:spPr>
                <a:xfrm>
                  <a:off x="5540494" y="3255020"/>
                  <a:ext cx="63543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𝑃</m:t>
                            </m:r>
                          </m:e>
                          <m:sub>
                            <m:r>
                              <a:rPr lang="en-US" sz="2800" b="0" i="1" dirty="0" smtClean="0">
                                <a:latin typeface="Cambria Math" panose="02040503050406030204" pitchFamily="18" charset="0"/>
                              </a:rPr>
                              <m:t>3</m:t>
                            </m:r>
                          </m:sub>
                        </m:sSub>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5540494" y="3255020"/>
                  <a:ext cx="635430" cy="523220"/>
                </a:xfrm>
                <a:prstGeom prst="rect">
                  <a:avLst/>
                </a:prstGeom>
                <a:blipFill>
                  <a:blip r:embed="rId5"/>
                  <a:stretch>
                    <a:fillRect/>
                  </a:stretch>
                </a:blipFill>
              </p:spPr>
              <p:txBody>
                <a:bodyPr/>
                <a:lstStyle/>
                <a:p>
                  <a:r>
                    <a:rPr lang="en-US">
                      <a:noFill/>
                    </a:rPr>
                    <a:t> </a:t>
                  </a:r>
                </a:p>
              </p:txBody>
            </p:sp>
          </mc:Fallback>
        </mc:AlternateContent>
      </p:grpSp>
      <p:grpSp>
        <p:nvGrpSpPr>
          <p:cNvPr id="17" name="Group 16"/>
          <p:cNvGrpSpPr/>
          <p:nvPr/>
        </p:nvGrpSpPr>
        <p:grpSpPr>
          <a:xfrm>
            <a:off x="9387840" y="4040505"/>
            <a:ext cx="822960" cy="822960"/>
            <a:chOff x="5427679" y="3124200"/>
            <a:chExt cx="822960" cy="822960"/>
          </a:xfrm>
        </p:grpSpPr>
        <p:sp>
          <p:nvSpPr>
            <p:cNvPr id="18" name="Oval 17"/>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19" name="TextBox 18"/>
                <p:cNvSpPr txBox="1"/>
                <p:nvPr/>
              </p:nvSpPr>
              <p:spPr>
                <a:xfrm>
                  <a:off x="5548156" y="3255020"/>
                  <a:ext cx="62010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𝑃</m:t>
                            </m:r>
                          </m:e>
                          <m:sub>
                            <m:r>
                              <a:rPr lang="en-US" sz="2800" b="0" i="1" dirty="0" smtClean="0">
                                <a:latin typeface="Cambria Math" panose="02040503050406030204" pitchFamily="18" charset="0"/>
                              </a:rPr>
                              <m:t>4</m:t>
                            </m:r>
                          </m:sub>
                        </m:sSub>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5548156" y="3255020"/>
                  <a:ext cx="620105" cy="523220"/>
                </a:xfrm>
                <a:prstGeom prst="rect">
                  <a:avLst/>
                </a:prstGeom>
                <a:blipFill>
                  <a:blip r:embed="rId6"/>
                  <a:stretch>
                    <a:fillRect/>
                  </a:stretch>
                </a:blipFill>
              </p:spPr>
              <p:txBody>
                <a:bodyPr/>
                <a:lstStyle/>
                <a:p>
                  <a:r>
                    <a:rPr lang="en-US">
                      <a:noFill/>
                    </a:rPr>
                    <a:t> </a:t>
                  </a:r>
                </a:p>
              </p:txBody>
            </p:sp>
          </mc:Fallback>
        </mc:AlternateContent>
      </p:grpSp>
      <p:cxnSp>
        <p:nvCxnSpPr>
          <p:cNvPr id="21" name="Straight Connector 20"/>
          <p:cNvCxnSpPr>
            <a:stCxn id="9" idx="4"/>
            <a:endCxn id="15" idx="0"/>
          </p:cNvCxnSpPr>
          <p:nvPr/>
        </p:nvCxnSpPr>
        <p:spPr bwMode="auto">
          <a:xfrm>
            <a:off x="7345680" y="2651760"/>
            <a:ext cx="0" cy="1388745"/>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23" name="Straight Connector 22"/>
          <p:cNvCxnSpPr>
            <a:stCxn id="12" idx="4"/>
            <a:endCxn id="18" idx="0"/>
          </p:cNvCxnSpPr>
          <p:nvPr/>
        </p:nvCxnSpPr>
        <p:spPr bwMode="auto">
          <a:xfrm>
            <a:off x="9799320" y="2655570"/>
            <a:ext cx="0" cy="1384935"/>
          </a:xfrm>
          <a:prstGeom prst="line">
            <a:avLst/>
          </a:prstGeom>
          <a:solidFill>
            <a:schemeClr val="accent1"/>
          </a:solidFill>
          <a:ln w="25400"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24" name="TextBox 23"/>
              <p:cNvSpPr txBox="1"/>
              <p:nvPr/>
            </p:nvSpPr>
            <p:spPr>
              <a:xfrm>
                <a:off x="7401114" y="3027402"/>
                <a:ext cx="47288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24" name="TextBox 23"/>
              <p:cNvSpPr txBox="1">
                <a:spLocks noRot="1" noChangeAspect="1" noMove="1" noResize="1" noEditPoints="1" noAdjustHandles="1" noChangeArrowheads="1" noChangeShapeType="1" noTextEdit="1"/>
              </p:cNvSpPr>
              <p:nvPr/>
            </p:nvSpPr>
            <p:spPr>
              <a:xfrm>
                <a:off x="7401114" y="3027402"/>
                <a:ext cx="472886" cy="55399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9854753" y="3010257"/>
                <a:ext cx="47288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25" name="TextBox 24"/>
              <p:cNvSpPr txBox="1">
                <a:spLocks noRot="1" noChangeAspect="1" noMove="1" noResize="1" noEditPoints="1" noAdjustHandles="1" noChangeArrowheads="1" noChangeShapeType="1" noTextEdit="1"/>
              </p:cNvSpPr>
              <p:nvPr/>
            </p:nvSpPr>
            <p:spPr>
              <a:xfrm>
                <a:off x="9854753" y="3010257"/>
                <a:ext cx="472886" cy="55399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7869974" y="2027337"/>
                <a:ext cx="62401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7869974" y="2027337"/>
                <a:ext cx="624017" cy="369332"/>
              </a:xfrm>
              <a:prstGeom prst="rect">
                <a:avLst/>
              </a:prstGeom>
              <a:blipFill>
                <a:blip r:embed="rId9"/>
                <a:stretch>
                  <a:fillRect l="-15686" r="-16667" b="-3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10321115" y="2027337"/>
                <a:ext cx="63113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10321115" y="2027337"/>
                <a:ext cx="631134" cy="369332"/>
              </a:xfrm>
              <a:prstGeom prst="rect">
                <a:avLst/>
              </a:prstGeom>
              <a:blipFill>
                <a:blip r:embed="rId10"/>
                <a:stretch>
                  <a:fillRect l="-15385" r="-15385" b="-3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7877637" y="4248269"/>
                <a:ext cx="10396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7877637" y="4248269"/>
                <a:ext cx="1039644" cy="369332"/>
              </a:xfrm>
              <a:prstGeom prst="rect">
                <a:avLst/>
              </a:prstGeom>
              <a:blipFill>
                <a:blip r:embed="rId11"/>
                <a:stretch>
                  <a:fillRect l="-9357" r="-9357" b="-3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10321115" y="4242375"/>
                <a:ext cx="10396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10321115" y="4242375"/>
                <a:ext cx="1039644" cy="369332"/>
              </a:xfrm>
              <a:prstGeom prst="rect">
                <a:avLst/>
              </a:prstGeom>
              <a:blipFill>
                <a:blip r:embed="rId12"/>
                <a:stretch>
                  <a:fillRect l="-9357" r="-9357" b="-360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4243949" y="5363140"/>
                <a:ext cx="7252050" cy="461665"/>
              </a:xfrm>
              <a:prstGeom prst="rect">
                <a:avLst/>
              </a:prstGeom>
              <a:noFill/>
            </p:spPr>
            <p:txBody>
              <a:bodyPr wrap="none" rtlCol="0">
                <a:spAutoFit/>
              </a:bodyPr>
              <a:lstStyle/>
              <a:p>
                <a:r>
                  <a:rPr lang="en-US" dirty="0" smtClean="0"/>
                  <a:t>Possible Solution: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1</m:t>
                        </m:r>
                      </m:sub>
                    </m:sSub>
                  </m:oMath>
                </a14:m>
                <a:r>
                  <a:rPr lang="en-US" dirty="0" smtClean="0"/>
                  <a:t>,</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2</m:t>
                        </m:r>
                      </m:sub>
                    </m:sSub>
                  </m:oMath>
                </a14:m>
                <a:r>
                  <a:rPr lang="en-US" dirty="0" smtClean="0"/>
                  <a:t>,</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2</m:t>
                        </m:r>
                      </m:sub>
                    </m:sSub>
                  </m:oMath>
                </a14:m>
                <a:r>
                  <a:rPr lang="en-US" dirty="0" smtClean="0"/>
                  <a:t>,</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4</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2</m:t>
                        </m:r>
                      </m:sub>
                    </m:sSub>
                  </m:oMath>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4243949" y="5363140"/>
                <a:ext cx="7252050" cy="461665"/>
              </a:xfrm>
              <a:prstGeom prst="rect">
                <a:avLst/>
              </a:prstGeom>
              <a:blipFill>
                <a:blip r:embed="rId13"/>
                <a:stretch>
                  <a:fillRect l="-1261" t="-9211" b="-30263"/>
                </a:stretch>
              </a:blipFill>
            </p:spPr>
            <p:txBody>
              <a:bodyPr/>
              <a:lstStyle/>
              <a:p>
                <a:r>
                  <a:rPr lang="en-US">
                    <a:noFill/>
                  </a:rPr>
                  <a:t> </a:t>
                </a:r>
              </a:p>
            </p:txBody>
          </p:sp>
        </mc:Fallback>
      </mc:AlternateContent>
    </p:spTree>
    <p:extLst>
      <p:ext uri="{BB962C8B-B14F-4D97-AF65-F5344CB8AC3E}">
        <p14:creationId xmlns:p14="http://schemas.microsoft.com/office/powerpoint/2010/main" val="258577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Class Scheduling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914400" y="1066800"/>
                <a:ext cx="5080000" cy="5105400"/>
              </a:xfrm>
            </p:spPr>
            <p:txBody>
              <a:bodyPr/>
              <a:lstStyle/>
              <a:p>
                <a:r>
                  <a:rPr lang="en-US" dirty="0" smtClean="0"/>
                  <a:t>Schedule 2 classes for 2 profs into 3 possible time slots</a:t>
                </a:r>
              </a:p>
              <a:p>
                <a:r>
                  <a:rPr lang="en-US" dirty="0" smtClean="0"/>
                  <a:t>Variables: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m:t>
                        </m:r>
                      </m:sub>
                    </m:sSub>
                  </m:oMath>
                </a14:m>
                <a:r>
                  <a:rPr lang="en-US" dirty="0" smtClean="0"/>
                  <a:t>,</a:t>
                </a:r>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m:t>
                        </m:r>
                      </m:sub>
                    </m:sSub>
                  </m:oMath>
                </a14:m>
                <a:r>
                  <a:rPr lang="en-US" dirty="0" smtClean="0"/>
                  <a:t>,</a:t>
                </a:r>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dirty="0" smtClean="0"/>
              </a:p>
              <a:p>
                <a:r>
                  <a:rPr lang="en-US" dirty="0" smtClean="0"/>
                  <a:t>Values: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10,11,12</m:t>
                        </m:r>
                      </m:e>
                    </m:d>
                  </m:oMath>
                </a14:m>
                <a:endParaRPr lang="en-US" b="0" dirty="0" smtClean="0"/>
              </a:p>
              <a:p>
                <a:r>
                  <a:rPr lang="en-US" dirty="0" smtClean="0"/>
                  <a:t>Constraints:</a:t>
                </a:r>
              </a:p>
              <a:p>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m:t>
                        </m:r>
                      </m:sub>
                    </m:sSub>
                  </m:oMath>
                </a14:m>
                <a:endParaRPr lang="en-US" dirty="0" smtClean="0"/>
              </a:p>
              <a:p>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sub>
                    </m:sSub>
                  </m:oMath>
                </a14:m>
                <a:endParaRPr lang="en-US" dirty="0" smtClean="0"/>
              </a:p>
              <a:p>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914400" y="1066800"/>
                <a:ext cx="5080000" cy="5105400"/>
              </a:xfrm>
              <a:blipFill>
                <a:blip r:embed="rId2"/>
                <a:stretch>
                  <a:fillRect l="-2401" t="-1193" r="-1921"/>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pPr>
              <a:defRPr/>
            </a:pPr>
            <a:r>
              <a:rPr lang="it-IT" smtClean="0"/>
              <a:t>Intro to AI, Georgia Tech © Jim Rehg 2016</a:t>
            </a:r>
            <a:endParaRPr lang="en-US"/>
          </a:p>
        </p:txBody>
      </p:sp>
      <p:sp>
        <p:nvSpPr>
          <p:cNvPr id="6" name="Slide Number Placeholder 5"/>
          <p:cNvSpPr>
            <a:spLocks noGrp="1"/>
          </p:cNvSpPr>
          <p:nvPr>
            <p:ph type="sldNum" sz="quarter" idx="12"/>
          </p:nvPr>
        </p:nvSpPr>
        <p:spPr/>
        <p:txBody>
          <a:bodyPr/>
          <a:lstStyle/>
          <a:p>
            <a:fld id="{3F600294-8B41-4065-BE7A-18CBE0C5B58F}" type="slidenum">
              <a:rPr lang="en-US" altLang="en-US" smtClean="0"/>
              <a:pPr/>
              <a:t>11</a:t>
            </a:fld>
            <a:endParaRPr lang="en-US" altLang="en-US"/>
          </a:p>
        </p:txBody>
      </p:sp>
      <p:grpSp>
        <p:nvGrpSpPr>
          <p:cNvPr id="7" name="Group 6"/>
          <p:cNvGrpSpPr/>
          <p:nvPr/>
        </p:nvGrpSpPr>
        <p:grpSpPr>
          <a:xfrm>
            <a:off x="6629400" y="1828800"/>
            <a:ext cx="822960" cy="822960"/>
            <a:chOff x="5427679" y="3124200"/>
            <a:chExt cx="822960" cy="822960"/>
          </a:xfrm>
        </p:grpSpPr>
        <p:sp>
          <p:nvSpPr>
            <p:cNvPr id="8" name="Oval 7"/>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9" name="TextBox 8"/>
                <p:cNvSpPr txBox="1"/>
                <p:nvPr/>
              </p:nvSpPr>
              <p:spPr>
                <a:xfrm>
                  <a:off x="5544628" y="3258830"/>
                  <a:ext cx="67056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𝐴</m:t>
                            </m:r>
                          </m:e>
                          <m:sub>
                            <m:r>
                              <a:rPr lang="en-US" sz="2800" b="0" i="1" dirty="0" smtClean="0">
                                <a:latin typeface="Cambria Math" panose="02040503050406030204" pitchFamily="18" charset="0"/>
                              </a:rPr>
                              <m:t>1</m:t>
                            </m:r>
                          </m:sub>
                        </m:sSub>
                      </m:oMath>
                    </m:oMathPara>
                  </a14:m>
                  <a:endParaRPr lang="en-US"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5544628" y="3258830"/>
                  <a:ext cx="670568" cy="523220"/>
                </a:xfrm>
                <a:prstGeom prst="rect">
                  <a:avLst/>
                </a:prstGeom>
                <a:blipFill>
                  <a:blip r:embed="rId3"/>
                  <a:stretch>
                    <a:fillRect/>
                  </a:stretch>
                </a:blipFill>
              </p:spPr>
              <p:txBody>
                <a:bodyPr/>
                <a:lstStyle/>
                <a:p>
                  <a:r>
                    <a:rPr lang="en-US">
                      <a:noFill/>
                    </a:rPr>
                    <a:t> </a:t>
                  </a:r>
                </a:p>
              </p:txBody>
            </p:sp>
          </mc:Fallback>
        </mc:AlternateContent>
      </p:grpSp>
      <p:grpSp>
        <p:nvGrpSpPr>
          <p:cNvPr id="10" name="Group 9"/>
          <p:cNvGrpSpPr/>
          <p:nvPr/>
        </p:nvGrpSpPr>
        <p:grpSpPr>
          <a:xfrm>
            <a:off x="9387840" y="1832610"/>
            <a:ext cx="822960" cy="822960"/>
            <a:chOff x="5427679" y="3124200"/>
            <a:chExt cx="822960" cy="822960"/>
          </a:xfrm>
        </p:grpSpPr>
        <p:sp>
          <p:nvSpPr>
            <p:cNvPr id="11" name="Oval 10"/>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12" name="TextBox 11"/>
                <p:cNvSpPr txBox="1"/>
                <p:nvPr/>
              </p:nvSpPr>
              <p:spPr>
                <a:xfrm>
                  <a:off x="5540493" y="3251210"/>
                  <a:ext cx="67108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𝐵</m:t>
                            </m:r>
                          </m:e>
                          <m:sub>
                            <m:r>
                              <a:rPr lang="en-US" sz="2800" b="0" i="1" dirty="0" smtClean="0">
                                <a:latin typeface="Cambria Math" panose="02040503050406030204" pitchFamily="18" charset="0"/>
                              </a:rPr>
                              <m:t>1</m:t>
                            </m:r>
                          </m:sub>
                        </m:sSub>
                      </m:oMath>
                    </m:oMathPara>
                  </a14:m>
                  <a:endParaRPr lang="en-US"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540493" y="3251210"/>
                  <a:ext cx="671081" cy="523220"/>
                </a:xfrm>
                <a:prstGeom prst="rect">
                  <a:avLst/>
                </a:prstGeom>
                <a:blipFill>
                  <a:blip r:embed="rId4"/>
                  <a:stretch>
                    <a:fillRect/>
                  </a:stretch>
                </a:blipFill>
              </p:spPr>
              <p:txBody>
                <a:bodyPr/>
                <a:lstStyle/>
                <a:p>
                  <a:r>
                    <a:rPr lang="en-US">
                      <a:noFill/>
                    </a:rPr>
                    <a:t> </a:t>
                  </a:r>
                </a:p>
              </p:txBody>
            </p:sp>
          </mc:Fallback>
        </mc:AlternateContent>
      </p:grpSp>
      <p:grpSp>
        <p:nvGrpSpPr>
          <p:cNvPr id="13" name="Group 12"/>
          <p:cNvGrpSpPr/>
          <p:nvPr/>
        </p:nvGrpSpPr>
        <p:grpSpPr>
          <a:xfrm>
            <a:off x="6629400" y="4040505"/>
            <a:ext cx="822960" cy="822960"/>
            <a:chOff x="5427679" y="3124200"/>
            <a:chExt cx="822960" cy="822960"/>
          </a:xfrm>
        </p:grpSpPr>
        <p:sp>
          <p:nvSpPr>
            <p:cNvPr id="14" name="Oval 13"/>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15" name="TextBox 14"/>
                <p:cNvSpPr txBox="1"/>
                <p:nvPr/>
              </p:nvSpPr>
              <p:spPr>
                <a:xfrm>
                  <a:off x="5540494" y="3255020"/>
                  <a:ext cx="67884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𝐴</m:t>
                            </m:r>
                          </m:e>
                          <m:sub>
                            <m:r>
                              <a:rPr lang="en-US" sz="2800" b="0" i="1" dirty="0" smtClean="0">
                                <a:latin typeface="Cambria Math" panose="02040503050406030204" pitchFamily="18" charset="0"/>
                              </a:rPr>
                              <m:t>2</m:t>
                            </m:r>
                          </m:sub>
                        </m:sSub>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5540494" y="3255020"/>
                  <a:ext cx="678840" cy="523220"/>
                </a:xfrm>
                <a:prstGeom prst="rect">
                  <a:avLst/>
                </a:prstGeom>
                <a:blipFill>
                  <a:blip r:embed="rId5"/>
                  <a:stretch>
                    <a:fillRect/>
                  </a:stretch>
                </a:blipFill>
              </p:spPr>
              <p:txBody>
                <a:bodyPr/>
                <a:lstStyle/>
                <a:p>
                  <a:r>
                    <a:rPr lang="en-US">
                      <a:noFill/>
                    </a:rPr>
                    <a:t> </a:t>
                  </a:r>
                </a:p>
              </p:txBody>
            </p:sp>
          </mc:Fallback>
        </mc:AlternateContent>
      </p:grpSp>
      <p:grpSp>
        <p:nvGrpSpPr>
          <p:cNvPr id="16" name="Group 15"/>
          <p:cNvGrpSpPr/>
          <p:nvPr/>
        </p:nvGrpSpPr>
        <p:grpSpPr>
          <a:xfrm>
            <a:off x="9387840" y="4040505"/>
            <a:ext cx="822960" cy="822960"/>
            <a:chOff x="5427679" y="3124200"/>
            <a:chExt cx="822960" cy="822960"/>
          </a:xfrm>
        </p:grpSpPr>
        <p:sp>
          <p:nvSpPr>
            <p:cNvPr id="17" name="Oval 16"/>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18" name="TextBox 17"/>
                <p:cNvSpPr txBox="1"/>
                <p:nvPr/>
              </p:nvSpPr>
              <p:spPr>
                <a:xfrm>
                  <a:off x="5548156" y="3255020"/>
                  <a:ext cx="67108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𝐵</m:t>
                            </m:r>
                          </m:e>
                          <m:sub>
                            <m:r>
                              <a:rPr lang="en-US" sz="2800" b="0" i="1" dirty="0" smtClean="0">
                                <a:latin typeface="Cambria Math" panose="02040503050406030204" pitchFamily="18" charset="0"/>
                              </a:rPr>
                              <m:t>2</m:t>
                            </m:r>
                          </m:sub>
                        </m:sSub>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5548156" y="3255020"/>
                  <a:ext cx="671081" cy="523220"/>
                </a:xfrm>
                <a:prstGeom prst="rect">
                  <a:avLst/>
                </a:prstGeom>
                <a:blipFill>
                  <a:blip r:embed="rId6"/>
                  <a:stretch>
                    <a:fillRect/>
                  </a:stretch>
                </a:blipFill>
              </p:spPr>
              <p:txBody>
                <a:bodyPr/>
                <a:lstStyle/>
                <a:p>
                  <a:r>
                    <a:rPr lang="en-US">
                      <a:noFill/>
                    </a:rPr>
                    <a:t> </a:t>
                  </a:r>
                </a:p>
              </p:txBody>
            </p:sp>
          </mc:Fallback>
        </mc:AlternateContent>
      </p:grpSp>
      <p:cxnSp>
        <p:nvCxnSpPr>
          <p:cNvPr id="19" name="Straight Connector 18"/>
          <p:cNvCxnSpPr>
            <a:stCxn id="8" idx="4"/>
            <a:endCxn id="14" idx="0"/>
          </p:cNvCxnSpPr>
          <p:nvPr/>
        </p:nvCxnSpPr>
        <p:spPr bwMode="auto">
          <a:xfrm>
            <a:off x="7040880" y="2651760"/>
            <a:ext cx="0" cy="1388745"/>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20" name="Straight Connector 19"/>
          <p:cNvCxnSpPr>
            <a:stCxn id="11" idx="4"/>
            <a:endCxn id="17" idx="0"/>
          </p:cNvCxnSpPr>
          <p:nvPr/>
        </p:nvCxnSpPr>
        <p:spPr bwMode="auto">
          <a:xfrm>
            <a:off x="9799320" y="2655570"/>
            <a:ext cx="0" cy="1384935"/>
          </a:xfrm>
          <a:prstGeom prst="line">
            <a:avLst/>
          </a:prstGeom>
          <a:solidFill>
            <a:schemeClr val="accent1"/>
          </a:solidFill>
          <a:ln w="25400"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21" name="TextBox 20"/>
              <p:cNvSpPr txBox="1"/>
              <p:nvPr/>
            </p:nvSpPr>
            <p:spPr>
              <a:xfrm>
                <a:off x="7096314" y="3027402"/>
                <a:ext cx="47288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21" name="TextBox 20"/>
              <p:cNvSpPr txBox="1">
                <a:spLocks noRot="1" noChangeAspect="1" noMove="1" noResize="1" noEditPoints="1" noAdjustHandles="1" noChangeArrowheads="1" noChangeShapeType="1" noTextEdit="1"/>
              </p:cNvSpPr>
              <p:nvPr/>
            </p:nvSpPr>
            <p:spPr>
              <a:xfrm>
                <a:off x="7096314" y="3027402"/>
                <a:ext cx="472886" cy="55399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9854753" y="3010257"/>
                <a:ext cx="47288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22" name="TextBox 21"/>
              <p:cNvSpPr txBox="1">
                <a:spLocks noRot="1" noChangeAspect="1" noMove="1" noResize="1" noEditPoints="1" noAdjustHandles="1" noChangeArrowheads="1" noChangeShapeType="1" noTextEdit="1"/>
              </p:cNvSpPr>
              <p:nvPr/>
            </p:nvSpPr>
            <p:spPr>
              <a:xfrm>
                <a:off x="9854753" y="3010257"/>
                <a:ext cx="472886" cy="55399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7565174" y="2027337"/>
                <a:ext cx="14667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{10,11,12}</m:t>
                      </m:r>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7565174" y="2027337"/>
                <a:ext cx="1466748" cy="369332"/>
              </a:xfrm>
              <a:prstGeom prst="rect">
                <a:avLst/>
              </a:prstGeom>
              <a:blipFill>
                <a:blip r:embed="rId9"/>
                <a:stretch>
                  <a:fillRect l="-6224" r="-6639" b="-3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4243949" y="5363140"/>
                <a:ext cx="7468968" cy="461665"/>
              </a:xfrm>
              <a:prstGeom prst="rect">
                <a:avLst/>
              </a:prstGeom>
              <a:noFill/>
            </p:spPr>
            <p:txBody>
              <a:bodyPr wrap="none" rtlCol="0">
                <a:spAutoFit/>
              </a:bodyPr>
              <a:lstStyle/>
              <a:p>
                <a:r>
                  <a:rPr lang="en-US" dirty="0" smtClean="0"/>
                  <a:t>Possible Solution: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𝐴</m:t>
                        </m:r>
                      </m:e>
                      <m:sub>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10</m:t>
                    </m:r>
                  </m:oMath>
                </a14:m>
                <a:r>
                  <a:rPr lang="en-US" dirty="0" smtClean="0"/>
                  <a:t>,</a:t>
                </a:r>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𝐴</m:t>
                        </m:r>
                      </m:e>
                      <m:sub>
                        <m:r>
                          <a:rPr lang="en-US" i="1">
                            <a:latin typeface="Cambria Math" panose="02040503050406030204" pitchFamily="18" charset="0"/>
                          </a:rPr>
                          <m:t>2</m:t>
                        </m:r>
                      </m:sub>
                    </m:sSub>
                    <m:r>
                      <a:rPr lang="en-US" i="1">
                        <a:latin typeface="Cambria Math" panose="02040503050406030204" pitchFamily="18" charset="0"/>
                      </a:rPr>
                      <m:t>=</m:t>
                    </m:r>
                    <m:r>
                      <a:rPr lang="en-US" i="1" smtClean="0">
                        <a:latin typeface="Cambria Math" panose="02040503050406030204" pitchFamily="18" charset="0"/>
                      </a:rPr>
                      <m:t>1</m:t>
                    </m:r>
                    <m:r>
                      <a:rPr lang="en-US" b="0" i="1" smtClean="0">
                        <a:latin typeface="Cambria Math" panose="02040503050406030204" pitchFamily="18" charset="0"/>
                      </a:rPr>
                      <m:t>1</m:t>
                    </m:r>
                  </m:oMath>
                </a14:m>
                <a:r>
                  <a:rPr lang="en-US" dirty="0" smtClean="0"/>
                  <a:t>,</a:t>
                </a:r>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11</m:t>
                    </m:r>
                  </m:oMath>
                </a14:m>
                <a:r>
                  <a:rPr lang="en-US" dirty="0" smtClean="0"/>
                  <a:t>,</a:t>
                </a:r>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12</m:t>
                    </m:r>
                  </m:oMath>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4243949" y="5363140"/>
                <a:ext cx="7468968" cy="461665"/>
              </a:xfrm>
              <a:prstGeom prst="rect">
                <a:avLst/>
              </a:prstGeom>
              <a:blipFill>
                <a:blip r:embed="rId10"/>
                <a:stretch>
                  <a:fillRect l="-1224" t="-9211" b="-30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10323614" y="2027337"/>
                <a:ext cx="14667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{10,11,12}</m:t>
                      </m:r>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10323614" y="2027337"/>
                <a:ext cx="1466748" cy="369332"/>
              </a:xfrm>
              <a:prstGeom prst="rect">
                <a:avLst/>
              </a:prstGeom>
              <a:blipFill>
                <a:blip r:embed="rId11"/>
                <a:stretch>
                  <a:fillRect l="-6667" r="-6667" b="-3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7565174" y="4248269"/>
                <a:ext cx="14667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{10,11,12}</m:t>
                      </m:r>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7565174" y="4248269"/>
                <a:ext cx="1466748" cy="369332"/>
              </a:xfrm>
              <a:prstGeom prst="rect">
                <a:avLst/>
              </a:prstGeom>
              <a:blipFill>
                <a:blip r:embed="rId12"/>
                <a:stretch>
                  <a:fillRect l="-6224" r="-6639" b="-3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10323614" y="4245129"/>
                <a:ext cx="14667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{10,11,12}</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10323614" y="4245129"/>
                <a:ext cx="1466748" cy="369332"/>
              </a:xfrm>
              <a:prstGeom prst="rect">
                <a:avLst/>
              </a:prstGeom>
              <a:blipFill>
                <a:blip r:embed="rId13"/>
                <a:stretch>
                  <a:fillRect l="-6667" r="-6667" b="-37705"/>
                </a:stretch>
              </a:blipFill>
            </p:spPr>
            <p:txBody>
              <a:bodyPr/>
              <a:lstStyle/>
              <a:p>
                <a:r>
                  <a:rPr lang="en-US">
                    <a:noFill/>
                  </a:rPr>
                  <a:t> </a:t>
                </a:r>
              </a:p>
            </p:txBody>
          </p:sp>
        </mc:Fallback>
      </mc:AlternateContent>
    </p:spTree>
    <p:extLst>
      <p:ext uri="{BB962C8B-B14F-4D97-AF65-F5344CB8AC3E}">
        <p14:creationId xmlns:p14="http://schemas.microsoft.com/office/powerpoint/2010/main" val="3447743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Class Scheduling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914400" y="1066800"/>
                <a:ext cx="5080000" cy="5105400"/>
              </a:xfrm>
            </p:spPr>
            <p:txBody>
              <a:bodyPr/>
              <a:lstStyle/>
              <a:p>
                <a:r>
                  <a:rPr lang="en-US" dirty="0" smtClean="0"/>
                  <a:t>Schedule 2 classes for 2 profs into 3 possible time slots</a:t>
                </a:r>
              </a:p>
              <a:p>
                <a:r>
                  <a:rPr lang="en-US" dirty="0" smtClean="0"/>
                  <a:t>Variables: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m:t>
                        </m:r>
                      </m:sub>
                    </m:sSub>
                  </m:oMath>
                </a14:m>
                <a:r>
                  <a:rPr lang="en-US" dirty="0" smtClean="0"/>
                  <a:t>,</a:t>
                </a:r>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m:t>
                        </m:r>
                      </m:sub>
                    </m:sSub>
                  </m:oMath>
                </a14:m>
                <a:r>
                  <a:rPr lang="en-US" dirty="0" smtClean="0"/>
                  <a:t>,</a:t>
                </a:r>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dirty="0" smtClean="0"/>
              </a:p>
              <a:p>
                <a:r>
                  <a:rPr lang="en-US" dirty="0" smtClean="0"/>
                  <a:t>Values: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10,11,12</m:t>
                        </m:r>
                      </m:e>
                    </m:d>
                  </m:oMath>
                </a14:m>
                <a:endParaRPr lang="en-US" b="0" dirty="0" smtClean="0"/>
              </a:p>
              <a:p>
                <a:r>
                  <a:rPr lang="en-US" dirty="0" smtClean="0"/>
                  <a:t>Constraints:</a:t>
                </a:r>
              </a:p>
              <a:p>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m:t>
                        </m:r>
                      </m:sub>
                    </m:sSub>
                  </m:oMath>
                </a14:m>
                <a:endParaRPr lang="en-US" dirty="0" smtClean="0"/>
              </a:p>
              <a:p>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sub>
                    </m:sSub>
                  </m:oMath>
                </a14:m>
                <a:endParaRPr lang="en-US" dirty="0" smtClean="0"/>
              </a:p>
              <a:p>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914400" y="1066800"/>
                <a:ext cx="5080000" cy="5105400"/>
              </a:xfrm>
              <a:blipFill>
                <a:blip r:embed="rId2"/>
                <a:stretch>
                  <a:fillRect l="-2401" t="-1193" r="-1921"/>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pPr>
              <a:defRPr/>
            </a:pPr>
            <a:r>
              <a:rPr lang="it-IT" smtClean="0"/>
              <a:t>Intro to AI, Georgia Tech © Jim Rehg 2016</a:t>
            </a:r>
            <a:endParaRPr lang="en-US"/>
          </a:p>
        </p:txBody>
      </p:sp>
      <p:sp>
        <p:nvSpPr>
          <p:cNvPr id="6" name="Slide Number Placeholder 5"/>
          <p:cNvSpPr>
            <a:spLocks noGrp="1"/>
          </p:cNvSpPr>
          <p:nvPr>
            <p:ph type="sldNum" sz="quarter" idx="12"/>
          </p:nvPr>
        </p:nvSpPr>
        <p:spPr/>
        <p:txBody>
          <a:bodyPr/>
          <a:lstStyle/>
          <a:p>
            <a:fld id="{3F600294-8B41-4065-BE7A-18CBE0C5B58F}" type="slidenum">
              <a:rPr lang="en-US" altLang="en-US" smtClean="0"/>
              <a:pPr/>
              <a:t>12</a:t>
            </a:fld>
            <a:endParaRPr lang="en-US" altLang="en-US"/>
          </a:p>
        </p:txBody>
      </p:sp>
      <p:grpSp>
        <p:nvGrpSpPr>
          <p:cNvPr id="7" name="Group 6"/>
          <p:cNvGrpSpPr/>
          <p:nvPr/>
        </p:nvGrpSpPr>
        <p:grpSpPr>
          <a:xfrm>
            <a:off x="6629400" y="1828800"/>
            <a:ext cx="822960" cy="822960"/>
            <a:chOff x="5427679" y="3124200"/>
            <a:chExt cx="822960" cy="822960"/>
          </a:xfrm>
        </p:grpSpPr>
        <p:sp>
          <p:nvSpPr>
            <p:cNvPr id="8" name="Oval 7"/>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9" name="TextBox 8"/>
                <p:cNvSpPr txBox="1"/>
                <p:nvPr/>
              </p:nvSpPr>
              <p:spPr>
                <a:xfrm>
                  <a:off x="5544628" y="3258830"/>
                  <a:ext cx="67056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𝐴</m:t>
                            </m:r>
                          </m:e>
                          <m:sub>
                            <m:r>
                              <a:rPr lang="en-US" sz="2800" b="0" i="1" dirty="0" smtClean="0">
                                <a:latin typeface="Cambria Math" panose="02040503050406030204" pitchFamily="18" charset="0"/>
                              </a:rPr>
                              <m:t>1</m:t>
                            </m:r>
                          </m:sub>
                        </m:sSub>
                      </m:oMath>
                    </m:oMathPara>
                  </a14:m>
                  <a:endParaRPr lang="en-US"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5544628" y="3258830"/>
                  <a:ext cx="670568" cy="523220"/>
                </a:xfrm>
                <a:prstGeom prst="rect">
                  <a:avLst/>
                </a:prstGeom>
                <a:blipFill>
                  <a:blip r:embed="rId3"/>
                  <a:stretch>
                    <a:fillRect/>
                  </a:stretch>
                </a:blipFill>
              </p:spPr>
              <p:txBody>
                <a:bodyPr/>
                <a:lstStyle/>
                <a:p>
                  <a:r>
                    <a:rPr lang="en-US">
                      <a:noFill/>
                    </a:rPr>
                    <a:t> </a:t>
                  </a:r>
                </a:p>
              </p:txBody>
            </p:sp>
          </mc:Fallback>
        </mc:AlternateContent>
      </p:grpSp>
      <p:grpSp>
        <p:nvGrpSpPr>
          <p:cNvPr id="10" name="Group 9"/>
          <p:cNvGrpSpPr/>
          <p:nvPr/>
        </p:nvGrpSpPr>
        <p:grpSpPr>
          <a:xfrm>
            <a:off x="9387840" y="1832610"/>
            <a:ext cx="822960" cy="822960"/>
            <a:chOff x="5427679" y="3124200"/>
            <a:chExt cx="822960" cy="822960"/>
          </a:xfrm>
        </p:grpSpPr>
        <p:sp>
          <p:nvSpPr>
            <p:cNvPr id="11" name="Oval 10"/>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12" name="TextBox 11"/>
                <p:cNvSpPr txBox="1"/>
                <p:nvPr/>
              </p:nvSpPr>
              <p:spPr>
                <a:xfrm>
                  <a:off x="5540493" y="3251210"/>
                  <a:ext cx="67108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𝐵</m:t>
                            </m:r>
                          </m:e>
                          <m:sub>
                            <m:r>
                              <a:rPr lang="en-US" sz="2800" b="0" i="1" dirty="0" smtClean="0">
                                <a:latin typeface="Cambria Math" panose="02040503050406030204" pitchFamily="18" charset="0"/>
                              </a:rPr>
                              <m:t>1</m:t>
                            </m:r>
                          </m:sub>
                        </m:sSub>
                      </m:oMath>
                    </m:oMathPara>
                  </a14:m>
                  <a:endParaRPr lang="en-US"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540493" y="3251210"/>
                  <a:ext cx="671081" cy="523220"/>
                </a:xfrm>
                <a:prstGeom prst="rect">
                  <a:avLst/>
                </a:prstGeom>
                <a:blipFill>
                  <a:blip r:embed="rId4"/>
                  <a:stretch>
                    <a:fillRect/>
                  </a:stretch>
                </a:blipFill>
              </p:spPr>
              <p:txBody>
                <a:bodyPr/>
                <a:lstStyle/>
                <a:p>
                  <a:r>
                    <a:rPr lang="en-US">
                      <a:noFill/>
                    </a:rPr>
                    <a:t> </a:t>
                  </a:r>
                </a:p>
              </p:txBody>
            </p:sp>
          </mc:Fallback>
        </mc:AlternateContent>
      </p:grpSp>
      <p:grpSp>
        <p:nvGrpSpPr>
          <p:cNvPr id="13" name="Group 12"/>
          <p:cNvGrpSpPr/>
          <p:nvPr/>
        </p:nvGrpSpPr>
        <p:grpSpPr>
          <a:xfrm>
            <a:off x="6629400" y="4040505"/>
            <a:ext cx="822960" cy="822960"/>
            <a:chOff x="5427679" y="3124200"/>
            <a:chExt cx="822960" cy="822960"/>
          </a:xfrm>
        </p:grpSpPr>
        <p:sp>
          <p:nvSpPr>
            <p:cNvPr id="14" name="Oval 13"/>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15" name="TextBox 14"/>
                <p:cNvSpPr txBox="1"/>
                <p:nvPr/>
              </p:nvSpPr>
              <p:spPr>
                <a:xfrm>
                  <a:off x="5540494" y="3255020"/>
                  <a:ext cx="67884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𝐴</m:t>
                            </m:r>
                          </m:e>
                          <m:sub>
                            <m:r>
                              <a:rPr lang="en-US" sz="2800" b="0" i="1" dirty="0" smtClean="0">
                                <a:latin typeface="Cambria Math" panose="02040503050406030204" pitchFamily="18" charset="0"/>
                              </a:rPr>
                              <m:t>2</m:t>
                            </m:r>
                          </m:sub>
                        </m:sSub>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5540494" y="3255020"/>
                  <a:ext cx="678840" cy="523220"/>
                </a:xfrm>
                <a:prstGeom prst="rect">
                  <a:avLst/>
                </a:prstGeom>
                <a:blipFill>
                  <a:blip r:embed="rId5"/>
                  <a:stretch>
                    <a:fillRect/>
                  </a:stretch>
                </a:blipFill>
              </p:spPr>
              <p:txBody>
                <a:bodyPr/>
                <a:lstStyle/>
                <a:p>
                  <a:r>
                    <a:rPr lang="en-US">
                      <a:noFill/>
                    </a:rPr>
                    <a:t> </a:t>
                  </a:r>
                </a:p>
              </p:txBody>
            </p:sp>
          </mc:Fallback>
        </mc:AlternateContent>
      </p:grpSp>
      <p:grpSp>
        <p:nvGrpSpPr>
          <p:cNvPr id="16" name="Group 15"/>
          <p:cNvGrpSpPr/>
          <p:nvPr/>
        </p:nvGrpSpPr>
        <p:grpSpPr>
          <a:xfrm>
            <a:off x="9387840" y="4040505"/>
            <a:ext cx="822960" cy="822960"/>
            <a:chOff x="5427679" y="3124200"/>
            <a:chExt cx="822960" cy="822960"/>
          </a:xfrm>
        </p:grpSpPr>
        <p:sp>
          <p:nvSpPr>
            <p:cNvPr id="17" name="Oval 16"/>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18" name="TextBox 17"/>
                <p:cNvSpPr txBox="1"/>
                <p:nvPr/>
              </p:nvSpPr>
              <p:spPr>
                <a:xfrm>
                  <a:off x="5548156" y="3255020"/>
                  <a:ext cx="67108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𝐵</m:t>
                            </m:r>
                          </m:e>
                          <m:sub>
                            <m:r>
                              <a:rPr lang="en-US" sz="2800" b="0" i="1" dirty="0" smtClean="0">
                                <a:latin typeface="Cambria Math" panose="02040503050406030204" pitchFamily="18" charset="0"/>
                              </a:rPr>
                              <m:t>2</m:t>
                            </m:r>
                          </m:sub>
                        </m:sSub>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5548156" y="3255020"/>
                  <a:ext cx="671081" cy="523220"/>
                </a:xfrm>
                <a:prstGeom prst="rect">
                  <a:avLst/>
                </a:prstGeom>
                <a:blipFill>
                  <a:blip r:embed="rId6"/>
                  <a:stretch>
                    <a:fillRect/>
                  </a:stretch>
                </a:blipFill>
              </p:spPr>
              <p:txBody>
                <a:bodyPr/>
                <a:lstStyle/>
                <a:p>
                  <a:r>
                    <a:rPr lang="en-US">
                      <a:noFill/>
                    </a:rPr>
                    <a:t> </a:t>
                  </a:r>
                </a:p>
              </p:txBody>
            </p:sp>
          </mc:Fallback>
        </mc:AlternateContent>
      </p:grpSp>
      <p:cxnSp>
        <p:nvCxnSpPr>
          <p:cNvPr id="19" name="Straight Connector 18"/>
          <p:cNvCxnSpPr>
            <a:stCxn id="8" idx="4"/>
            <a:endCxn id="14" idx="0"/>
          </p:cNvCxnSpPr>
          <p:nvPr/>
        </p:nvCxnSpPr>
        <p:spPr bwMode="auto">
          <a:xfrm>
            <a:off x="7040880" y="2651760"/>
            <a:ext cx="0" cy="1388745"/>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20" name="Straight Connector 19"/>
          <p:cNvCxnSpPr>
            <a:stCxn id="11" idx="4"/>
            <a:endCxn id="17" idx="0"/>
          </p:cNvCxnSpPr>
          <p:nvPr/>
        </p:nvCxnSpPr>
        <p:spPr bwMode="auto">
          <a:xfrm>
            <a:off x="9799320" y="2655570"/>
            <a:ext cx="0" cy="1384935"/>
          </a:xfrm>
          <a:prstGeom prst="line">
            <a:avLst/>
          </a:prstGeom>
          <a:solidFill>
            <a:schemeClr val="accent1"/>
          </a:solidFill>
          <a:ln w="25400"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21" name="TextBox 20"/>
              <p:cNvSpPr txBox="1"/>
              <p:nvPr/>
            </p:nvSpPr>
            <p:spPr>
              <a:xfrm>
                <a:off x="7096314" y="3027402"/>
                <a:ext cx="47288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21" name="TextBox 20"/>
              <p:cNvSpPr txBox="1">
                <a:spLocks noRot="1" noChangeAspect="1" noMove="1" noResize="1" noEditPoints="1" noAdjustHandles="1" noChangeArrowheads="1" noChangeShapeType="1" noTextEdit="1"/>
              </p:cNvSpPr>
              <p:nvPr/>
            </p:nvSpPr>
            <p:spPr>
              <a:xfrm>
                <a:off x="7096314" y="3027402"/>
                <a:ext cx="472886" cy="55399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9854753" y="3010257"/>
                <a:ext cx="47288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22" name="TextBox 21"/>
              <p:cNvSpPr txBox="1">
                <a:spLocks noRot="1" noChangeAspect="1" noMove="1" noResize="1" noEditPoints="1" noAdjustHandles="1" noChangeArrowheads="1" noChangeShapeType="1" noTextEdit="1"/>
              </p:cNvSpPr>
              <p:nvPr/>
            </p:nvSpPr>
            <p:spPr>
              <a:xfrm>
                <a:off x="9854753" y="3010257"/>
                <a:ext cx="472886" cy="55399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7565174" y="2027337"/>
                <a:ext cx="14667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{10,11,12}</m:t>
                      </m:r>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7565174" y="2027337"/>
                <a:ext cx="1466748" cy="369332"/>
              </a:xfrm>
              <a:prstGeom prst="rect">
                <a:avLst/>
              </a:prstGeom>
              <a:blipFill>
                <a:blip r:embed="rId9"/>
                <a:stretch>
                  <a:fillRect l="-6224" r="-6639" b="-3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10323614" y="2027337"/>
                <a:ext cx="14667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{10,11,12}</m:t>
                      </m:r>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10323614" y="2027337"/>
                <a:ext cx="1466748" cy="369332"/>
              </a:xfrm>
              <a:prstGeom prst="rect">
                <a:avLst/>
              </a:prstGeom>
              <a:blipFill>
                <a:blip r:embed="rId10"/>
                <a:stretch>
                  <a:fillRect l="-6667" r="-6667" b="-3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7565174" y="4248269"/>
                <a:ext cx="14667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{10,11,12}</m:t>
                      </m:r>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7565174" y="4248269"/>
                <a:ext cx="1466748" cy="369332"/>
              </a:xfrm>
              <a:prstGeom prst="rect">
                <a:avLst/>
              </a:prstGeom>
              <a:blipFill>
                <a:blip r:embed="rId11"/>
                <a:stretch>
                  <a:fillRect l="-6224" r="-6639" b="-3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10323614" y="4245129"/>
                <a:ext cx="14667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{10,11,12}</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10323614" y="4245129"/>
                <a:ext cx="1466748" cy="369332"/>
              </a:xfrm>
              <a:prstGeom prst="rect">
                <a:avLst/>
              </a:prstGeom>
              <a:blipFill>
                <a:blip r:embed="rId12"/>
                <a:stretch>
                  <a:fillRect l="-6667" r="-6667" b="-37705"/>
                </a:stretch>
              </a:blipFill>
            </p:spPr>
            <p:txBody>
              <a:bodyPr/>
              <a:lstStyle/>
              <a:p>
                <a:r>
                  <a:rPr lang="en-US">
                    <a:noFill/>
                  </a:rPr>
                  <a:t> </a:t>
                </a:r>
              </a:p>
            </p:txBody>
          </p:sp>
        </mc:Fallback>
      </mc:AlternateContent>
      <p:sp>
        <p:nvSpPr>
          <p:cNvPr id="4" name="TextBox 3"/>
          <p:cNvSpPr txBox="1"/>
          <p:nvPr/>
        </p:nvSpPr>
        <p:spPr>
          <a:xfrm>
            <a:off x="1493915" y="5181600"/>
            <a:ext cx="9635971" cy="830997"/>
          </a:xfrm>
          <a:prstGeom prst="rect">
            <a:avLst/>
          </a:prstGeom>
          <a:noFill/>
        </p:spPr>
        <p:txBody>
          <a:bodyPr wrap="none" rtlCol="0">
            <a:spAutoFit/>
          </a:bodyPr>
          <a:lstStyle/>
          <a:p>
            <a:r>
              <a:rPr lang="en-US" i="1" dirty="0" smtClean="0"/>
              <a:t>Now suppose that only one classroom is available.</a:t>
            </a:r>
          </a:p>
          <a:p>
            <a:r>
              <a:rPr lang="en-US" i="1" dirty="0" smtClean="0"/>
              <a:t>How could you capture this additional constraint on the assignments?</a:t>
            </a:r>
            <a:endParaRPr lang="en-US" i="1" dirty="0"/>
          </a:p>
        </p:txBody>
      </p:sp>
    </p:spTree>
    <p:extLst>
      <p:ext uri="{BB962C8B-B14F-4D97-AF65-F5344CB8AC3E}">
        <p14:creationId xmlns:p14="http://schemas.microsoft.com/office/powerpoint/2010/main" val="2999641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Class Scheduling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914400" y="1066800"/>
                <a:ext cx="5080000" cy="5105400"/>
              </a:xfrm>
            </p:spPr>
            <p:txBody>
              <a:bodyPr/>
              <a:lstStyle/>
              <a:p>
                <a:r>
                  <a:rPr lang="en-US" dirty="0" smtClean="0"/>
                  <a:t>Schedule 2 classes for 2 profs into 3 possible time slots</a:t>
                </a:r>
              </a:p>
              <a:p>
                <a:r>
                  <a:rPr lang="en-US" dirty="0" smtClean="0"/>
                  <a:t>Variables: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m:t>
                        </m:r>
                      </m:sub>
                    </m:sSub>
                  </m:oMath>
                </a14:m>
                <a:r>
                  <a:rPr lang="en-US" dirty="0" smtClean="0"/>
                  <a:t>,</a:t>
                </a:r>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m:t>
                        </m:r>
                      </m:sub>
                    </m:sSub>
                  </m:oMath>
                </a14:m>
                <a:r>
                  <a:rPr lang="en-US" dirty="0" smtClean="0"/>
                  <a:t>,</a:t>
                </a:r>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dirty="0" smtClean="0"/>
              </a:p>
              <a:p>
                <a:r>
                  <a:rPr lang="en-US" dirty="0" smtClean="0"/>
                  <a:t>Values: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10,11,12</m:t>
                        </m:r>
                      </m:e>
                    </m:d>
                  </m:oMath>
                </a14:m>
                <a:endParaRPr lang="en-US" b="0" dirty="0" smtClean="0"/>
              </a:p>
              <a:p>
                <a:r>
                  <a:rPr lang="en-US" dirty="0" smtClean="0"/>
                  <a:t>Constraints:</a:t>
                </a:r>
              </a:p>
              <a:p>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m:t>
                        </m:r>
                      </m:sub>
                    </m:sSub>
                  </m:oMath>
                </a14:m>
                <a:endParaRPr lang="en-US" dirty="0" smtClean="0"/>
              </a:p>
              <a:p>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sub>
                    </m:sSub>
                  </m:oMath>
                </a14:m>
                <a:endParaRPr lang="en-US" dirty="0" smtClean="0"/>
              </a:p>
              <a:p>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914400" y="1066800"/>
                <a:ext cx="5080000" cy="5105400"/>
              </a:xfrm>
              <a:blipFill>
                <a:blip r:embed="rId2"/>
                <a:stretch>
                  <a:fillRect l="-2401" t="-1193" r="-1921"/>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pPr>
              <a:defRPr/>
            </a:pPr>
            <a:r>
              <a:rPr lang="it-IT" smtClean="0"/>
              <a:t>Intro to AI, Georgia Tech © Jim Rehg 2016</a:t>
            </a:r>
            <a:endParaRPr lang="en-US"/>
          </a:p>
        </p:txBody>
      </p:sp>
      <p:sp>
        <p:nvSpPr>
          <p:cNvPr id="6" name="Slide Number Placeholder 5"/>
          <p:cNvSpPr>
            <a:spLocks noGrp="1"/>
          </p:cNvSpPr>
          <p:nvPr>
            <p:ph type="sldNum" sz="quarter" idx="12"/>
          </p:nvPr>
        </p:nvSpPr>
        <p:spPr/>
        <p:txBody>
          <a:bodyPr/>
          <a:lstStyle/>
          <a:p>
            <a:fld id="{3F600294-8B41-4065-BE7A-18CBE0C5B58F}" type="slidenum">
              <a:rPr lang="en-US" altLang="en-US" smtClean="0"/>
              <a:pPr/>
              <a:t>13</a:t>
            </a:fld>
            <a:endParaRPr lang="en-US" altLang="en-US"/>
          </a:p>
        </p:txBody>
      </p:sp>
      <p:grpSp>
        <p:nvGrpSpPr>
          <p:cNvPr id="7" name="Group 6"/>
          <p:cNvGrpSpPr/>
          <p:nvPr/>
        </p:nvGrpSpPr>
        <p:grpSpPr>
          <a:xfrm>
            <a:off x="6629400" y="1828800"/>
            <a:ext cx="822960" cy="822960"/>
            <a:chOff x="5427679" y="3124200"/>
            <a:chExt cx="822960" cy="822960"/>
          </a:xfrm>
        </p:grpSpPr>
        <p:sp>
          <p:nvSpPr>
            <p:cNvPr id="8" name="Oval 7"/>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9" name="TextBox 8"/>
                <p:cNvSpPr txBox="1"/>
                <p:nvPr/>
              </p:nvSpPr>
              <p:spPr>
                <a:xfrm>
                  <a:off x="5544628" y="3258830"/>
                  <a:ext cx="67056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𝐴</m:t>
                            </m:r>
                          </m:e>
                          <m:sub>
                            <m:r>
                              <a:rPr lang="en-US" sz="2800" b="0" i="1" dirty="0" smtClean="0">
                                <a:latin typeface="Cambria Math" panose="02040503050406030204" pitchFamily="18" charset="0"/>
                              </a:rPr>
                              <m:t>1</m:t>
                            </m:r>
                          </m:sub>
                        </m:sSub>
                      </m:oMath>
                    </m:oMathPara>
                  </a14:m>
                  <a:endParaRPr lang="en-US"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5544628" y="3258830"/>
                  <a:ext cx="670568" cy="523220"/>
                </a:xfrm>
                <a:prstGeom prst="rect">
                  <a:avLst/>
                </a:prstGeom>
                <a:blipFill>
                  <a:blip r:embed="rId3"/>
                  <a:stretch>
                    <a:fillRect/>
                  </a:stretch>
                </a:blipFill>
              </p:spPr>
              <p:txBody>
                <a:bodyPr/>
                <a:lstStyle/>
                <a:p>
                  <a:r>
                    <a:rPr lang="en-US">
                      <a:noFill/>
                    </a:rPr>
                    <a:t> </a:t>
                  </a:r>
                </a:p>
              </p:txBody>
            </p:sp>
          </mc:Fallback>
        </mc:AlternateContent>
      </p:grpSp>
      <p:grpSp>
        <p:nvGrpSpPr>
          <p:cNvPr id="10" name="Group 9"/>
          <p:cNvGrpSpPr/>
          <p:nvPr/>
        </p:nvGrpSpPr>
        <p:grpSpPr>
          <a:xfrm>
            <a:off x="9387840" y="1832610"/>
            <a:ext cx="822960" cy="822960"/>
            <a:chOff x="5427679" y="3124200"/>
            <a:chExt cx="822960" cy="822960"/>
          </a:xfrm>
        </p:grpSpPr>
        <p:sp>
          <p:nvSpPr>
            <p:cNvPr id="11" name="Oval 10"/>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12" name="TextBox 11"/>
                <p:cNvSpPr txBox="1"/>
                <p:nvPr/>
              </p:nvSpPr>
              <p:spPr>
                <a:xfrm>
                  <a:off x="5540493" y="3251210"/>
                  <a:ext cx="67108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𝐵</m:t>
                            </m:r>
                          </m:e>
                          <m:sub>
                            <m:r>
                              <a:rPr lang="en-US" sz="2800" b="0" i="1" dirty="0" smtClean="0">
                                <a:latin typeface="Cambria Math" panose="02040503050406030204" pitchFamily="18" charset="0"/>
                              </a:rPr>
                              <m:t>1</m:t>
                            </m:r>
                          </m:sub>
                        </m:sSub>
                      </m:oMath>
                    </m:oMathPara>
                  </a14:m>
                  <a:endParaRPr lang="en-US"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540493" y="3251210"/>
                  <a:ext cx="671081" cy="523220"/>
                </a:xfrm>
                <a:prstGeom prst="rect">
                  <a:avLst/>
                </a:prstGeom>
                <a:blipFill>
                  <a:blip r:embed="rId4"/>
                  <a:stretch>
                    <a:fillRect/>
                  </a:stretch>
                </a:blipFill>
              </p:spPr>
              <p:txBody>
                <a:bodyPr/>
                <a:lstStyle/>
                <a:p>
                  <a:r>
                    <a:rPr lang="en-US">
                      <a:noFill/>
                    </a:rPr>
                    <a:t> </a:t>
                  </a:r>
                </a:p>
              </p:txBody>
            </p:sp>
          </mc:Fallback>
        </mc:AlternateContent>
      </p:grpSp>
      <p:grpSp>
        <p:nvGrpSpPr>
          <p:cNvPr id="13" name="Group 12"/>
          <p:cNvGrpSpPr/>
          <p:nvPr/>
        </p:nvGrpSpPr>
        <p:grpSpPr>
          <a:xfrm>
            <a:off x="6629400" y="4040505"/>
            <a:ext cx="822960" cy="822960"/>
            <a:chOff x="5427679" y="3124200"/>
            <a:chExt cx="822960" cy="822960"/>
          </a:xfrm>
        </p:grpSpPr>
        <p:sp>
          <p:nvSpPr>
            <p:cNvPr id="14" name="Oval 13"/>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15" name="TextBox 14"/>
                <p:cNvSpPr txBox="1"/>
                <p:nvPr/>
              </p:nvSpPr>
              <p:spPr>
                <a:xfrm>
                  <a:off x="5540494" y="3255020"/>
                  <a:ext cx="67884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𝐴</m:t>
                            </m:r>
                          </m:e>
                          <m:sub>
                            <m:r>
                              <a:rPr lang="en-US" sz="2800" b="0" i="1" dirty="0" smtClean="0">
                                <a:latin typeface="Cambria Math" panose="02040503050406030204" pitchFamily="18" charset="0"/>
                              </a:rPr>
                              <m:t>2</m:t>
                            </m:r>
                          </m:sub>
                        </m:sSub>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5540494" y="3255020"/>
                  <a:ext cx="678840" cy="523220"/>
                </a:xfrm>
                <a:prstGeom prst="rect">
                  <a:avLst/>
                </a:prstGeom>
                <a:blipFill>
                  <a:blip r:embed="rId5"/>
                  <a:stretch>
                    <a:fillRect/>
                  </a:stretch>
                </a:blipFill>
              </p:spPr>
              <p:txBody>
                <a:bodyPr/>
                <a:lstStyle/>
                <a:p>
                  <a:r>
                    <a:rPr lang="en-US">
                      <a:noFill/>
                    </a:rPr>
                    <a:t> </a:t>
                  </a:r>
                </a:p>
              </p:txBody>
            </p:sp>
          </mc:Fallback>
        </mc:AlternateContent>
      </p:grpSp>
      <p:grpSp>
        <p:nvGrpSpPr>
          <p:cNvPr id="16" name="Group 15"/>
          <p:cNvGrpSpPr/>
          <p:nvPr/>
        </p:nvGrpSpPr>
        <p:grpSpPr>
          <a:xfrm>
            <a:off x="9387840" y="4040505"/>
            <a:ext cx="822960" cy="822960"/>
            <a:chOff x="5427679" y="3124200"/>
            <a:chExt cx="822960" cy="822960"/>
          </a:xfrm>
        </p:grpSpPr>
        <p:sp>
          <p:nvSpPr>
            <p:cNvPr id="17" name="Oval 16"/>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mc:AlternateContent xmlns:mc="http://schemas.openxmlformats.org/markup-compatibility/2006" xmlns:a14="http://schemas.microsoft.com/office/drawing/2010/main">
          <mc:Choice Requires="a14">
            <p:sp>
              <p:nvSpPr>
                <p:cNvPr id="18" name="TextBox 17"/>
                <p:cNvSpPr txBox="1"/>
                <p:nvPr/>
              </p:nvSpPr>
              <p:spPr>
                <a:xfrm>
                  <a:off x="5548156" y="3255020"/>
                  <a:ext cx="67108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𝐵</m:t>
                            </m:r>
                          </m:e>
                          <m:sub>
                            <m:r>
                              <a:rPr lang="en-US" sz="2800" b="0" i="1" dirty="0" smtClean="0">
                                <a:latin typeface="Cambria Math" panose="02040503050406030204" pitchFamily="18" charset="0"/>
                              </a:rPr>
                              <m:t>2</m:t>
                            </m:r>
                          </m:sub>
                        </m:sSub>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5548156" y="3255020"/>
                  <a:ext cx="671081" cy="523220"/>
                </a:xfrm>
                <a:prstGeom prst="rect">
                  <a:avLst/>
                </a:prstGeom>
                <a:blipFill>
                  <a:blip r:embed="rId6"/>
                  <a:stretch>
                    <a:fillRect/>
                  </a:stretch>
                </a:blipFill>
              </p:spPr>
              <p:txBody>
                <a:bodyPr/>
                <a:lstStyle/>
                <a:p>
                  <a:r>
                    <a:rPr lang="en-US">
                      <a:noFill/>
                    </a:rPr>
                    <a:t> </a:t>
                  </a:r>
                </a:p>
              </p:txBody>
            </p:sp>
          </mc:Fallback>
        </mc:AlternateContent>
      </p:grpSp>
      <p:cxnSp>
        <p:nvCxnSpPr>
          <p:cNvPr id="19" name="Straight Connector 18"/>
          <p:cNvCxnSpPr>
            <a:stCxn id="8" idx="4"/>
            <a:endCxn id="14" idx="0"/>
          </p:cNvCxnSpPr>
          <p:nvPr/>
        </p:nvCxnSpPr>
        <p:spPr bwMode="auto">
          <a:xfrm>
            <a:off x="7040880" y="2651760"/>
            <a:ext cx="0" cy="1388745"/>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20" name="Straight Connector 19"/>
          <p:cNvCxnSpPr>
            <a:stCxn id="11" idx="4"/>
            <a:endCxn id="17" idx="0"/>
          </p:cNvCxnSpPr>
          <p:nvPr/>
        </p:nvCxnSpPr>
        <p:spPr bwMode="auto">
          <a:xfrm>
            <a:off x="9799320" y="2655570"/>
            <a:ext cx="0" cy="1384935"/>
          </a:xfrm>
          <a:prstGeom prst="line">
            <a:avLst/>
          </a:prstGeom>
          <a:solidFill>
            <a:schemeClr val="accent1"/>
          </a:solidFill>
          <a:ln w="25400"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21" name="TextBox 20"/>
              <p:cNvSpPr txBox="1"/>
              <p:nvPr/>
            </p:nvSpPr>
            <p:spPr>
              <a:xfrm>
                <a:off x="7096314" y="3027402"/>
                <a:ext cx="47288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21" name="TextBox 20"/>
              <p:cNvSpPr txBox="1">
                <a:spLocks noRot="1" noChangeAspect="1" noMove="1" noResize="1" noEditPoints="1" noAdjustHandles="1" noChangeArrowheads="1" noChangeShapeType="1" noTextEdit="1"/>
              </p:cNvSpPr>
              <p:nvPr/>
            </p:nvSpPr>
            <p:spPr>
              <a:xfrm>
                <a:off x="7096314" y="3027402"/>
                <a:ext cx="472886" cy="55399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9854753" y="3010257"/>
                <a:ext cx="47288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22" name="TextBox 21"/>
              <p:cNvSpPr txBox="1">
                <a:spLocks noRot="1" noChangeAspect="1" noMove="1" noResize="1" noEditPoints="1" noAdjustHandles="1" noChangeArrowheads="1" noChangeShapeType="1" noTextEdit="1"/>
              </p:cNvSpPr>
              <p:nvPr/>
            </p:nvSpPr>
            <p:spPr>
              <a:xfrm>
                <a:off x="9854753" y="3010257"/>
                <a:ext cx="472886" cy="55399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7565174" y="2027337"/>
                <a:ext cx="14667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{10,11,12}</m:t>
                      </m:r>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7565174" y="2027337"/>
                <a:ext cx="1466748" cy="369332"/>
              </a:xfrm>
              <a:prstGeom prst="rect">
                <a:avLst/>
              </a:prstGeom>
              <a:blipFill>
                <a:blip r:embed="rId9"/>
                <a:stretch>
                  <a:fillRect l="-6224" r="-6639" b="-3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10323614" y="2027337"/>
                <a:ext cx="14667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{10,11,12}</m:t>
                      </m:r>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10323614" y="2027337"/>
                <a:ext cx="1466748" cy="369332"/>
              </a:xfrm>
              <a:prstGeom prst="rect">
                <a:avLst/>
              </a:prstGeom>
              <a:blipFill>
                <a:blip r:embed="rId10"/>
                <a:stretch>
                  <a:fillRect l="-6667" r="-6667" b="-3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7565174" y="4248269"/>
                <a:ext cx="14667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{10,11,12}</m:t>
                      </m:r>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7565174" y="4248269"/>
                <a:ext cx="1466748" cy="369332"/>
              </a:xfrm>
              <a:prstGeom prst="rect">
                <a:avLst/>
              </a:prstGeom>
              <a:blipFill>
                <a:blip r:embed="rId11"/>
                <a:stretch>
                  <a:fillRect l="-6224" r="-6639" b="-3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10323614" y="4245129"/>
                <a:ext cx="14667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{10,11,12}</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10323614" y="4245129"/>
                <a:ext cx="1466748" cy="369332"/>
              </a:xfrm>
              <a:prstGeom prst="rect">
                <a:avLst/>
              </a:prstGeom>
              <a:blipFill>
                <a:blip r:embed="rId12"/>
                <a:stretch>
                  <a:fillRect l="-6667" r="-6667" b="-37705"/>
                </a:stretch>
              </a:blipFill>
            </p:spPr>
            <p:txBody>
              <a:bodyPr/>
              <a:lstStyle/>
              <a:p>
                <a:r>
                  <a:rPr lang="en-US">
                    <a:noFill/>
                  </a:rPr>
                  <a:t> </a:t>
                </a:r>
              </a:p>
            </p:txBody>
          </p:sp>
        </mc:Fallback>
      </mc:AlternateContent>
      <p:sp>
        <p:nvSpPr>
          <p:cNvPr id="4" name="TextBox 3"/>
          <p:cNvSpPr txBox="1"/>
          <p:nvPr/>
        </p:nvSpPr>
        <p:spPr>
          <a:xfrm>
            <a:off x="1493915" y="5181600"/>
            <a:ext cx="9859885" cy="1569660"/>
          </a:xfrm>
          <a:prstGeom prst="rect">
            <a:avLst/>
          </a:prstGeom>
          <a:solidFill>
            <a:schemeClr val="bg1"/>
          </a:solidFill>
        </p:spPr>
        <p:txBody>
          <a:bodyPr wrap="square" rtlCol="0">
            <a:spAutoFit/>
          </a:bodyPr>
          <a:lstStyle/>
          <a:p>
            <a:r>
              <a:rPr lang="en-US" i="1" dirty="0" smtClean="0"/>
              <a:t>Now suppose that only one classroom is available.</a:t>
            </a:r>
          </a:p>
          <a:p>
            <a:r>
              <a:rPr lang="en-US" i="1" dirty="0" smtClean="0"/>
              <a:t>How could you capture this additional constraint on the assignments?</a:t>
            </a:r>
          </a:p>
          <a:p>
            <a:r>
              <a:rPr lang="en-US" i="1" dirty="0" smtClean="0"/>
              <a:t>Answer: Create ALL-DIFF problem, no slots can share values</a:t>
            </a:r>
          </a:p>
          <a:p>
            <a:r>
              <a:rPr lang="en-US" i="1" dirty="0"/>
              <a:t>	 </a:t>
            </a:r>
            <a:r>
              <a:rPr lang="en-US" i="1" dirty="0" smtClean="0"/>
              <a:t>  In this case there would be no solution</a:t>
            </a:r>
            <a:endParaRPr lang="en-US" i="1" dirty="0"/>
          </a:p>
        </p:txBody>
      </p:sp>
    </p:spTree>
    <p:extLst>
      <p:ext uri="{BB962C8B-B14F-4D97-AF65-F5344CB8AC3E}">
        <p14:creationId xmlns:p14="http://schemas.microsoft.com/office/powerpoint/2010/main" val="2413443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Sudoku</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914400" y="1066800"/>
                <a:ext cx="6019800" cy="5105400"/>
              </a:xfrm>
            </p:spPr>
            <p:txBody>
              <a:bodyPr/>
              <a:lstStyle/>
              <a:p>
                <a:r>
                  <a:rPr lang="en-US" dirty="0" smtClean="0"/>
                  <a:t>Populate the squares with numbers from 1-9, satisfying the constraints</a:t>
                </a:r>
              </a:p>
              <a:p>
                <a:r>
                  <a:rPr lang="en-US" dirty="0" smtClean="0"/>
                  <a:t>Variables: 81 squares</a:t>
                </a:r>
              </a:p>
              <a:p>
                <a:r>
                  <a:rPr lang="en-US" dirty="0" smtClean="0"/>
                  <a:t>Values: </a:t>
                </a:r>
                <a14:m>
                  <m:oMath xmlns:m="http://schemas.openxmlformats.org/officeDocument/2006/math">
                    <m:r>
                      <a:rPr lang="en-US" b="0" i="1" smtClean="0">
                        <a:latin typeface="Cambria Math" panose="02040503050406030204" pitchFamily="18" charset="0"/>
                      </a:rPr>
                      <m:t>{1,…,9}</m:t>
                    </m:r>
                  </m:oMath>
                </a14:m>
                <a:endParaRPr lang="en-US" dirty="0" smtClean="0"/>
              </a:p>
              <a:p>
                <a:r>
                  <a:rPr lang="en-US" dirty="0" smtClean="0"/>
                  <a:t>Constraints:</a:t>
                </a:r>
              </a:p>
              <a:p>
                <a:r>
                  <a:rPr lang="en-US" dirty="0"/>
                  <a:t>	</a:t>
                </a:r>
                <a:r>
                  <a:rPr lang="en-US" dirty="0" smtClean="0"/>
                  <a:t>Row: All values used exactly once</a:t>
                </a:r>
              </a:p>
              <a:p>
                <a:r>
                  <a:rPr lang="en-US" dirty="0" smtClean="0"/>
                  <a:t>	Col: All values used exactly once</a:t>
                </a:r>
              </a:p>
              <a:p>
                <a:r>
                  <a:rPr lang="en-US" dirty="0"/>
                  <a:t>	</a:t>
                </a:r>
                <a:r>
                  <a:rPr lang="en-US" dirty="0" smtClean="0"/>
                  <a:t>Box: </a:t>
                </a:r>
                <a:r>
                  <a:rPr lang="en-US" dirty="0"/>
                  <a:t>All values used exactly </a:t>
                </a:r>
                <a:r>
                  <a:rPr lang="en-US" dirty="0" smtClean="0"/>
                  <a:t>once</a:t>
                </a:r>
              </a:p>
              <a:p>
                <a:endParaRPr lang="en-US" dirty="0"/>
              </a:p>
              <a:p>
                <a:r>
                  <a:rPr lang="en-US" dirty="0" smtClean="0"/>
                  <a:t>Possible assignments: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9</m:t>
                        </m:r>
                      </m:e>
                      <m:sup>
                        <m:r>
                          <a:rPr lang="en-US" b="0" i="1" smtClean="0">
                            <a:latin typeface="Cambria Math" panose="02040503050406030204" pitchFamily="18" charset="0"/>
                          </a:rPr>
                          <m:t>81</m:t>
                        </m:r>
                      </m:sup>
                    </m:sSup>
                  </m:oMath>
                </a14:m>
                <a:endParaRPr lang="en-US" dirty="0" smtClean="0"/>
              </a:p>
              <a:p>
                <a:r>
                  <a:rPr lang="en-US" dirty="0"/>
                  <a:t>	</a:t>
                </a:r>
                <a:r>
                  <a:rPr lang="en-US" dirty="0" smtClean="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914400" y="1066800"/>
                <a:ext cx="6019800" cy="5105400"/>
              </a:xfrm>
              <a:blipFill>
                <a:blip r:embed="rId2"/>
                <a:stretch>
                  <a:fillRect l="-2024" t="-1193" r="-405" b="-2029"/>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pPr>
              <a:defRPr/>
            </a:pPr>
            <a:r>
              <a:rPr lang="it-IT" smtClean="0"/>
              <a:t>Intro to AI, Georgia Tech © Jim Rehg 2016</a:t>
            </a:r>
            <a:endParaRPr lang="en-US"/>
          </a:p>
        </p:txBody>
      </p:sp>
      <p:sp>
        <p:nvSpPr>
          <p:cNvPr id="6" name="Slide Number Placeholder 5"/>
          <p:cNvSpPr>
            <a:spLocks noGrp="1"/>
          </p:cNvSpPr>
          <p:nvPr>
            <p:ph type="sldNum" sz="quarter" idx="12"/>
          </p:nvPr>
        </p:nvSpPr>
        <p:spPr/>
        <p:txBody>
          <a:bodyPr/>
          <a:lstStyle/>
          <a:p>
            <a:fld id="{3F600294-8B41-4065-BE7A-18CBE0C5B58F}" type="slidenum">
              <a:rPr lang="en-US" altLang="en-US" smtClean="0"/>
              <a:pPr/>
              <a:t>14</a:t>
            </a:fld>
            <a:endParaRPr lang="en-US" altLang="en-US"/>
          </a:p>
        </p:txBody>
      </p:sp>
      <p:pic>
        <p:nvPicPr>
          <p:cNvPr id="7" name="364px-Sudoku-by-L2G-20050714.svg.png"/>
          <p:cNvPicPr/>
          <p:nvPr/>
        </p:nvPicPr>
        <p:blipFill>
          <a:blip r:embed="rId3">
            <a:extLst/>
          </a:blip>
          <a:stretch>
            <a:fillRect/>
          </a:stretch>
        </p:blipFill>
        <p:spPr>
          <a:xfrm>
            <a:off x="7620000" y="1524000"/>
            <a:ext cx="3860800" cy="3860800"/>
          </a:xfrm>
          <a:prstGeom prst="rect">
            <a:avLst/>
          </a:prstGeom>
          <a:ln w="12700">
            <a:miter lim="400000"/>
          </a:ln>
        </p:spPr>
      </p:pic>
    </p:spTree>
    <p:extLst>
      <p:ext uri="{BB962C8B-B14F-4D97-AF65-F5344CB8AC3E}">
        <p14:creationId xmlns:p14="http://schemas.microsoft.com/office/powerpoint/2010/main" val="1320225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N-Queens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914400" y="914400"/>
                <a:ext cx="5943600" cy="5257800"/>
              </a:xfrm>
            </p:spPr>
            <p:txBody>
              <a:bodyPr/>
              <a:lstStyle/>
              <a:p>
                <a:r>
                  <a:rPr lang="en-US" dirty="0" smtClean="0"/>
                  <a:t>Place N Queens on an N x N chessboard such that no Queen can attack another</a:t>
                </a:r>
              </a:p>
              <a:p>
                <a:r>
                  <a:rPr lang="en-US" dirty="0" smtClean="0"/>
                  <a:t>Variables: N rows</a:t>
                </a:r>
              </a:p>
              <a:p>
                <a:r>
                  <a:rPr lang="en-US" dirty="0" smtClean="0"/>
                  <a:t>Values: {1,…,N} (Queen position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𝑖</m:t>
                        </m:r>
                      </m:sub>
                    </m:sSub>
                  </m:oMath>
                </a14:m>
                <a:r>
                  <a:rPr lang="en-US" dirty="0" smtClean="0"/>
                  <a:t>)</a:t>
                </a:r>
              </a:p>
              <a:p>
                <a:r>
                  <a:rPr lang="en-US" dirty="0" smtClean="0"/>
                  <a:t>Constraints:</a:t>
                </a:r>
              </a:p>
              <a:p>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b="0" i="1" smtClean="0">
                            <a:latin typeface="Cambria Math" panose="02040503050406030204" pitchFamily="18" charset="0"/>
                          </a:rPr>
                          <m:t>𝑗</m:t>
                        </m:r>
                      </m:sub>
                    </m:sSub>
                  </m:oMath>
                </a14:m>
                <a:r>
                  <a:rPr lang="en-US" dirty="0" smtClean="0"/>
                  <a:t>  (ALL-DIFF on positions)</a:t>
                </a:r>
              </a:p>
              <a:p>
                <a:r>
                  <a:rPr lang="en-US" dirty="0"/>
                  <a:t>	</a:t>
                </a:r>
                <a14:m>
                  <m:oMath xmlns:m="http://schemas.openxmlformats.org/officeDocument/2006/math">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𝑗</m:t>
                            </m:r>
                          </m:sub>
                        </m:sSub>
                      </m:e>
                    </m:d>
                    <m:r>
                      <a:rPr lang="en-US" i="1" smtClean="0">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e>
                    </m:d>
                  </m:oMath>
                </a14:m>
                <a:r>
                  <a:rPr lang="en-US" dirty="0" smtClean="0"/>
                  <a:t>  (different 	diagonals, also ALL-DIFF)</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914400" y="914400"/>
                <a:ext cx="5943600" cy="5257800"/>
              </a:xfrm>
              <a:blipFill>
                <a:blip r:embed="rId3"/>
                <a:stretch>
                  <a:fillRect l="-2051" t="-1159" r="-1026"/>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pPr>
              <a:defRPr/>
            </a:pPr>
            <a:r>
              <a:rPr lang="it-IT" smtClean="0"/>
              <a:t>Intro to AI, Georgia Tech © Jim Rehg 2016</a:t>
            </a:r>
            <a:endParaRPr lang="en-US"/>
          </a:p>
        </p:txBody>
      </p:sp>
      <p:sp>
        <p:nvSpPr>
          <p:cNvPr id="6" name="Slide Number Placeholder 5"/>
          <p:cNvSpPr>
            <a:spLocks noGrp="1"/>
          </p:cNvSpPr>
          <p:nvPr>
            <p:ph type="sldNum" sz="quarter" idx="12"/>
          </p:nvPr>
        </p:nvSpPr>
        <p:spPr/>
        <p:txBody>
          <a:bodyPr/>
          <a:lstStyle/>
          <a:p>
            <a:fld id="{3F600294-8B41-4065-BE7A-18CBE0C5B58F}" type="slidenum">
              <a:rPr lang="en-US" altLang="en-US" smtClean="0"/>
              <a:pPr/>
              <a:t>15</a:t>
            </a:fld>
            <a:endParaRPr lang="en-US" altLang="en-US"/>
          </a:p>
        </p:txBody>
      </p:sp>
      <p:pic>
        <p:nvPicPr>
          <p:cNvPr id="7" name="Picture 2" descr="https://developers.google.com/optimization/images/queens/sol_4x4_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8200" y="1752600"/>
            <a:ext cx="2895600" cy="28956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TextBox 7"/>
              <p:cNvSpPr txBox="1"/>
              <p:nvPr/>
            </p:nvSpPr>
            <p:spPr>
              <a:xfrm>
                <a:off x="7162011" y="1828800"/>
                <a:ext cx="133959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=3</m:t>
                      </m:r>
                    </m:oMath>
                  </m:oMathPara>
                </a14:m>
                <a:endParaRPr lang="en-US"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7162011" y="1828800"/>
                <a:ext cx="1339597"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153740" y="2514600"/>
                <a:ext cx="134786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=1</m:t>
                      </m:r>
                    </m:oMath>
                  </m:oMathPara>
                </a14:m>
                <a:endParaRPr lang="en-US"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7153740" y="2514600"/>
                <a:ext cx="1347868"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7153740" y="3310265"/>
                <a:ext cx="134786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=4</m:t>
                      </m:r>
                    </m:oMath>
                  </m:oMathPara>
                </a14:m>
                <a:endParaRPr lang="en-US"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7153740" y="3310265"/>
                <a:ext cx="1347868"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153740" y="4026857"/>
                <a:ext cx="134786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4</m:t>
                          </m:r>
                        </m:sub>
                      </m:sSub>
                      <m:r>
                        <a:rPr lang="en-US" sz="2800" b="0" i="1" smtClean="0">
                          <a:latin typeface="Cambria Math" panose="02040503050406030204" pitchFamily="18" charset="0"/>
                        </a:rPr>
                        <m:t>=2</m:t>
                      </m:r>
                    </m:oMath>
                  </m:oMathPara>
                </a14:m>
                <a:endParaRPr lang="en-US"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7153740" y="4026857"/>
                <a:ext cx="1347868" cy="523220"/>
              </a:xfrm>
              <a:prstGeom prst="rect">
                <a:avLst/>
              </a:prstGeom>
              <a:blipFill>
                <a:blip r:embed="rId8"/>
                <a:stretch>
                  <a:fillRect/>
                </a:stretch>
              </a:blipFill>
            </p:spPr>
            <p:txBody>
              <a:bodyPr/>
              <a:lstStyle/>
              <a:p>
                <a:r>
                  <a:rPr lang="en-US">
                    <a:noFill/>
                  </a:rPr>
                  <a:t> </a:t>
                </a:r>
              </a:p>
            </p:txBody>
          </p:sp>
        </mc:Fallback>
      </mc:AlternateContent>
      <p:sp>
        <p:nvSpPr>
          <p:cNvPr id="12" name="TextBox 11"/>
          <p:cNvSpPr txBox="1"/>
          <p:nvPr/>
        </p:nvSpPr>
        <p:spPr>
          <a:xfrm>
            <a:off x="8369547" y="4920645"/>
            <a:ext cx="3060453" cy="461665"/>
          </a:xfrm>
          <a:prstGeom prst="rect">
            <a:avLst/>
          </a:prstGeom>
          <a:noFill/>
        </p:spPr>
        <p:txBody>
          <a:bodyPr wrap="none" rtlCol="0">
            <a:spAutoFit/>
          </a:bodyPr>
          <a:lstStyle/>
          <a:p>
            <a:r>
              <a:rPr lang="en-US" dirty="0" smtClean="0"/>
              <a:t>Solution to 4 Queens</a:t>
            </a:r>
            <a:endParaRPr lang="en-US" dirty="0"/>
          </a:p>
        </p:txBody>
      </p:sp>
    </p:spTree>
    <p:extLst>
      <p:ext uri="{BB962C8B-B14F-4D97-AF65-F5344CB8AC3E}">
        <p14:creationId xmlns:p14="http://schemas.microsoft.com/office/powerpoint/2010/main" val="1734223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 Satisfaction Problems in Discrete Variables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solidFill>
                      <a:schemeClr val="accent2"/>
                    </a:solidFill>
                  </a:rPr>
                  <a:t>Finite domains</a:t>
                </a:r>
              </a:p>
              <a:p>
                <a:r>
                  <a:rPr lang="en-US" dirty="0"/>
                  <a:t>	</a:t>
                </a:r>
                <a:r>
                  <a:rPr lang="en-US" dirty="0" smtClean="0"/>
                  <a:t>Constraints can be enumerated, </a:t>
                </a:r>
                <a14:m>
                  <m:oMath xmlns:m="http://schemas.openxmlformats.org/officeDocument/2006/math">
                    <m:r>
                      <m:rPr>
                        <m:sty m:val="p"/>
                      </m:rPr>
                      <a:rPr lang="en-US" b="0" i="0" smtClean="0">
                        <a:latin typeface="Cambria Math" panose="02040503050406030204" pitchFamily="18" charset="0"/>
                      </a:rPr>
                      <m:t>O</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𝑁</m:t>
                            </m:r>
                          </m:sup>
                        </m:sSup>
                      </m:e>
                    </m:d>
                  </m:oMath>
                </a14:m>
                <a:r>
                  <a:rPr lang="en-US" dirty="0" smtClean="0"/>
                  <a:t> complete assignments</a:t>
                </a:r>
              </a:p>
              <a:p>
                <a:r>
                  <a:rPr lang="en-US" dirty="0" smtClean="0">
                    <a:solidFill>
                      <a:schemeClr val="accent2"/>
                    </a:solidFill>
                  </a:rPr>
                  <a:t>Infinite domains</a:t>
                </a:r>
              </a:p>
              <a:p>
                <a:r>
                  <a:rPr lang="en-US" dirty="0"/>
                  <a:t>	</a:t>
                </a:r>
                <a:r>
                  <a:rPr lang="en-US" dirty="0" smtClean="0"/>
                  <a:t>Constraint language needed (e.g.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+5</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oMath>
                </a14:m>
                <a:endParaRPr lang="en-US" b="0" dirty="0" smtClean="0">
                  <a:ea typeface="Cambria Math" panose="02040503050406030204" pitchFamily="18" charset="0"/>
                </a:endParaRPr>
              </a:p>
              <a:p>
                <a:r>
                  <a:rPr lang="en-US" dirty="0" smtClean="0">
                    <a:solidFill>
                      <a:schemeClr val="accent2"/>
                    </a:solidFill>
                    <a:ea typeface="Cambria Math" panose="02040503050406030204" pitchFamily="18" charset="0"/>
                  </a:rPr>
                  <a:t>Types of constraints</a:t>
                </a:r>
              </a:p>
              <a:p>
                <a:r>
                  <a:rPr lang="en-US" dirty="0">
                    <a:ea typeface="Cambria Math" panose="02040503050406030204" pitchFamily="18" charset="0"/>
                  </a:rPr>
                  <a:t>	</a:t>
                </a:r>
                <a:r>
                  <a:rPr lang="en-US" dirty="0" smtClean="0">
                    <a:ea typeface="Cambria Math" panose="02040503050406030204" pitchFamily="18" charset="0"/>
                  </a:rPr>
                  <a:t>By arity: unary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SA</m:t>
                    </m:r>
                    <m:r>
                      <a:rPr lang="en-US" b="0" i="1" smtClean="0">
                        <a:latin typeface="Cambria Math" panose="02040503050406030204" pitchFamily="18" charset="0"/>
                        <a:ea typeface="Cambria Math" panose="02040503050406030204" pitchFamily="18" charset="0"/>
                      </a:rPr>
                      <m:t>≠</m:t>
                    </m:r>
                  </m:oMath>
                </a14:m>
                <a:r>
                  <a:rPr lang="en-US" dirty="0" smtClean="0">
                    <a:ea typeface="Cambria Math" panose="02040503050406030204" pitchFamily="18" charset="0"/>
                  </a:rPr>
                  <a:t> green), binary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SA</m:t>
                    </m:r>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WA</m:t>
                    </m:r>
                  </m:oMath>
                </a14:m>
                <a:r>
                  <a:rPr lang="en-US" dirty="0" smtClean="0">
                    <a:ea typeface="Cambria Math" panose="02040503050406030204" pitchFamily="18" charset="0"/>
                  </a:rPr>
                  <a:t>), </a:t>
                </a:r>
                <a:br>
                  <a:rPr lang="en-US" dirty="0" smtClean="0">
                    <a:ea typeface="Cambria Math" panose="02040503050406030204" pitchFamily="18" charset="0"/>
                  </a:rPr>
                </a:br>
                <a:r>
                  <a:rPr lang="en-US" dirty="0" smtClean="0">
                    <a:ea typeface="Cambria Math" panose="02040503050406030204" pitchFamily="18" charset="0"/>
                  </a:rPr>
                  <a:t>	higher order (3 or more variables)</a:t>
                </a:r>
                <a:endParaRPr lang="en-US" b="0" dirty="0" smtClean="0">
                  <a:ea typeface="Cambria Math" panose="02040503050406030204" pitchFamily="18" charset="0"/>
                </a:endParaRPr>
              </a:p>
              <a:p>
                <a:r>
                  <a:rPr lang="en-US" dirty="0" smtClean="0"/>
                  <a:t>	Linear constraints: </a:t>
                </a:r>
              </a:p>
              <a:p>
                <a:r>
                  <a:rPr lang="en-US" dirty="0"/>
                  <a:t>	</a:t>
                </a:r>
                <a:r>
                  <a:rPr lang="en-US" dirty="0" smtClean="0"/>
                  <a:t>	Assignment problem: Hungarian algorithm (polynomial)</a:t>
                </a:r>
              </a:p>
              <a:p>
                <a:r>
                  <a:rPr lang="en-US" dirty="0"/>
                  <a:t>	</a:t>
                </a:r>
                <a:r>
                  <a:rPr lang="en-US" dirty="0" smtClean="0"/>
                  <a:t>	General linear (and nonlinear) constraints: NP</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43" t="-1333" b="-3515"/>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16</a:t>
            </a:fld>
            <a:endParaRPr lang="en-US" altLang="en-US"/>
          </a:p>
        </p:txBody>
      </p:sp>
    </p:spTree>
    <p:extLst>
      <p:ext uri="{BB962C8B-B14F-4D97-AF65-F5344CB8AC3E}">
        <p14:creationId xmlns:p14="http://schemas.microsoft.com/office/powerpoint/2010/main" val="328294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CSPs in Continuous Variables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Example: Job shop scheduling</a:t>
                </a:r>
              </a:p>
              <a:p>
                <a:r>
                  <a:rPr lang="en-US" dirty="0"/>
                  <a:t>	</a:t>
                </a:r>
                <a:r>
                  <a:rPr lang="en-US" dirty="0" smtClean="0"/>
                  <a:t>Start and end times and durations are real-valued</a:t>
                </a:r>
              </a:p>
              <a:p>
                <a:r>
                  <a:rPr lang="en-US" dirty="0"/>
                  <a:t>	</a:t>
                </a:r>
                <a:r>
                  <a:rPr lang="en-US" dirty="0" smtClean="0"/>
                  <a:t>e.g. </a:t>
                </a:r>
                <a:r>
                  <a:rPr lang="en-US" i="1" dirty="0"/>
                  <a:t>Start time for job 2 must occur after </a:t>
                </a:r>
                <a:r>
                  <a:rPr lang="en-US" i="1" dirty="0" smtClean="0"/>
                  <a:t>job 1 is completed if they require the same resource</a:t>
                </a:r>
                <a:r>
                  <a:rPr lang="en-US" dirty="0" smtClean="0"/>
                  <a:t>. </a:t>
                </a:r>
              </a:p>
              <a:p>
                <a:r>
                  <a:rPr lang="en-US" dirty="0"/>
                  <a:t>	</a:t>
                </a:r>
                <a:r>
                  <a:rPr lang="en-US" dirty="0" smtClean="0"/>
                  <a:t>With start times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oMath>
                </a14:m>
                <a:r>
                  <a:rPr lang="en-US" dirty="0" smtClean="0"/>
                  <a:t> and durations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m:t>
                        </m:r>
                      </m:sub>
                    </m:sSub>
                  </m:oMath>
                </a14:m>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2</m:t>
                        </m:r>
                      </m:sub>
                    </m:sSub>
                  </m:oMath>
                </a14:m>
                <a:endParaRPr lang="en-US" dirty="0" smtClean="0"/>
              </a:p>
              <a:p>
                <a:r>
                  <a:rPr lang="en-US" dirty="0" smtClean="0"/>
                  <a:t>Types of constraints</a:t>
                </a:r>
              </a:p>
              <a:p>
                <a:r>
                  <a:rPr lang="en-US" dirty="0"/>
                  <a:t>	</a:t>
                </a:r>
                <a:r>
                  <a:rPr lang="en-US" dirty="0" smtClean="0"/>
                  <a:t>Linear equality constraints: Gaussian elimination (polynomial)</a:t>
                </a:r>
              </a:p>
              <a:p>
                <a:r>
                  <a:rPr lang="en-US" dirty="0"/>
                  <a:t>	</a:t>
                </a:r>
                <a:r>
                  <a:rPr lang="en-US" dirty="0" smtClean="0"/>
                  <a:t>Linear inequality constraints: Linear programming (exponential)</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43" t="-133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17</a:t>
            </a:fld>
            <a:endParaRPr lang="en-US" altLang="en-US"/>
          </a:p>
        </p:txBody>
      </p:sp>
    </p:spTree>
    <p:extLst>
      <p:ext uri="{BB962C8B-B14F-4D97-AF65-F5344CB8AC3E}">
        <p14:creationId xmlns:p14="http://schemas.microsoft.com/office/powerpoint/2010/main" val="4210231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CSPs via Search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143000"/>
                <a:ext cx="10896600" cy="5029200"/>
              </a:xfrm>
            </p:spPr>
            <p:txBody>
              <a:bodyPr/>
              <a:lstStyle/>
              <a:p>
                <a:r>
                  <a:rPr lang="en-US" dirty="0" smtClean="0"/>
                  <a:t>State Model</a:t>
                </a:r>
              </a:p>
              <a:p>
                <a:r>
                  <a:rPr lang="en-US" dirty="0"/>
                  <a:t>	</a:t>
                </a:r>
                <a:r>
                  <a:rPr lang="en-US" dirty="0" smtClean="0"/>
                  <a:t>State: assignment to </a:t>
                </a:r>
                <a14:m>
                  <m:oMath xmlns:m="http://schemas.openxmlformats.org/officeDocument/2006/math">
                    <m:r>
                      <a:rPr lang="en-US" b="0" i="1" smtClean="0">
                        <a:latin typeface="Cambria Math" panose="02040503050406030204" pitchFamily="18" charset="0"/>
                      </a:rPr>
                      <m:t>𝑘</m:t>
                    </m:r>
                  </m:oMath>
                </a14:m>
                <a:r>
                  <a:rPr lang="en-US" dirty="0" smtClean="0"/>
                  <a:t> variables with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r>
                      <a:rPr lang="en-US" b="0" i="1" smtClean="0">
                        <a:latin typeface="Cambria Math" panose="02040503050406030204" pitchFamily="18" charset="0"/>
                      </a:rPr>
                      <m:t>𝑁</m:t>
                    </m:r>
                  </m:oMath>
                </a14:m>
                <a:r>
                  <a:rPr lang="en-US" dirty="0" smtClean="0"/>
                  <a:t> unassigned</a:t>
                </a:r>
              </a:p>
              <a:p>
                <a:r>
                  <a:rPr lang="en-US" dirty="0"/>
                  <a:t>	</a:t>
                </a:r>
                <a:r>
                  <a:rPr lang="en-US" dirty="0" smtClean="0"/>
                  <a:t>Legal (consistent) assignment: No constraints violated</a:t>
                </a:r>
              </a:p>
              <a:p>
                <a:r>
                  <a:rPr lang="en-US" dirty="0"/>
                  <a:t>	</a:t>
                </a:r>
                <a:r>
                  <a:rPr lang="en-US" dirty="0" smtClean="0"/>
                  <a:t>Complete assignment: All variables assigned</a:t>
                </a:r>
              </a:p>
              <a:p>
                <a:r>
                  <a:rPr lang="en-US" dirty="0"/>
                  <a:t>	</a:t>
                </a:r>
                <a:r>
                  <a:rPr lang="en-US" dirty="0" smtClean="0"/>
                  <a:t>Goal states(s): All complete and consistent assignments</a:t>
                </a:r>
              </a:p>
              <a:p>
                <a:r>
                  <a:rPr lang="en-US" dirty="0" smtClean="0"/>
                  <a:t>Initial State: All variables are unassigned</a:t>
                </a:r>
              </a:p>
              <a:p>
                <a:r>
                  <a:rPr lang="en-US" dirty="0" smtClean="0"/>
                  <a:t>Successor State: Assign a value to the next variable (e.g.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r>
                          <a:rPr lang="en-US" b="0" i="1" smtClean="0">
                            <a:latin typeface="Cambria Math" panose="02040503050406030204" pitchFamily="18" charset="0"/>
                          </a:rPr>
                          <m:t>+1</m:t>
                        </m:r>
                      </m:sub>
                    </m:sSub>
                  </m:oMath>
                </a14:m>
                <a:r>
                  <a:rPr lang="en-US" dirty="0" smtClean="0"/>
                  <a:t>), keeping all other variables unchanged</a:t>
                </a:r>
              </a:p>
              <a:p>
                <a:r>
                  <a:rPr lang="en-US" dirty="0" smtClean="0"/>
                  <a:t>No cost on transitions: just find a solution, don’t consider path costs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143000"/>
                <a:ext cx="10896600" cy="5029200"/>
              </a:xfrm>
              <a:blipFill>
                <a:blip r:embed="rId2"/>
                <a:stretch>
                  <a:fillRect l="-1119" t="-1333" r="-56"/>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18</a:t>
            </a:fld>
            <a:endParaRPr lang="en-US" altLang="en-US"/>
          </a:p>
        </p:txBody>
      </p:sp>
    </p:spTree>
    <p:extLst>
      <p:ext uri="{BB962C8B-B14F-4D97-AF65-F5344CB8AC3E}">
        <p14:creationId xmlns:p14="http://schemas.microsoft.com/office/powerpoint/2010/main" val="432868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3" name="Group 172"/>
          <p:cNvGrpSpPr/>
          <p:nvPr/>
        </p:nvGrpSpPr>
        <p:grpSpPr>
          <a:xfrm>
            <a:off x="8326227" y="1143000"/>
            <a:ext cx="3560973" cy="2225609"/>
            <a:chOff x="-1447800" y="962025"/>
            <a:chExt cx="8458200" cy="5286375"/>
          </a:xfrm>
        </p:grpSpPr>
        <p:pic>
          <p:nvPicPr>
            <p:cNvPr id="174" name="droppedImage.pdf"/>
            <p:cNvPicPr/>
            <p:nvPr/>
          </p:nvPicPr>
          <p:blipFill rotWithShape="1">
            <a:blip r:embed="rId3">
              <a:extLst/>
            </a:blip>
            <a:srcRect l="3099" t="20318" r="30301" b="26881"/>
            <a:stretch/>
          </p:blipFill>
          <p:spPr>
            <a:xfrm>
              <a:off x="-1447800" y="962025"/>
              <a:ext cx="8458200" cy="5181600"/>
            </a:xfrm>
            <a:prstGeom prst="rect">
              <a:avLst/>
            </a:prstGeom>
            <a:ln w="12700">
              <a:miter lim="400000"/>
            </a:ln>
          </p:spPr>
        </p:pic>
        <p:sp>
          <p:nvSpPr>
            <p:cNvPr id="175" name="Rectangle 174"/>
            <p:cNvSpPr/>
            <p:nvPr/>
          </p:nvSpPr>
          <p:spPr bwMode="auto">
            <a:xfrm>
              <a:off x="-1295400" y="5638800"/>
              <a:ext cx="5715000" cy="609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grpSp>
      <p:sp>
        <p:nvSpPr>
          <p:cNvPr id="6" name="Title 5"/>
          <p:cNvSpPr>
            <a:spLocks noGrp="1"/>
          </p:cNvSpPr>
          <p:nvPr>
            <p:ph type="title"/>
          </p:nvPr>
        </p:nvSpPr>
        <p:spPr/>
        <p:txBody>
          <a:bodyPr/>
          <a:lstStyle/>
          <a:p>
            <a:r>
              <a:rPr lang="en-US" dirty="0" smtClean="0"/>
              <a:t>Backtracking Search</a:t>
            </a:r>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19</a:t>
            </a:fld>
            <a:endParaRPr lang="en-US" altLang="en-US"/>
          </a:p>
        </p:txBody>
      </p:sp>
      <p:grpSp>
        <p:nvGrpSpPr>
          <p:cNvPr id="34" name="Group 33"/>
          <p:cNvGrpSpPr>
            <a:grpSpLocks noChangeAspect="1"/>
          </p:cNvGrpSpPr>
          <p:nvPr/>
        </p:nvGrpSpPr>
        <p:grpSpPr>
          <a:xfrm>
            <a:off x="5464681" y="1006800"/>
            <a:ext cx="1262638" cy="914400"/>
            <a:chOff x="6096000" y="1138237"/>
            <a:chExt cx="5013960" cy="3631098"/>
          </a:xfrm>
        </p:grpSpPr>
        <p:cxnSp>
          <p:nvCxnSpPr>
            <p:cNvPr id="7" name="Straight Connector 6"/>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7" name="Oval 16"/>
            <p:cNvSpPr/>
            <p:nvPr/>
          </p:nvSpPr>
          <p:spPr bwMode="auto">
            <a:xfrm>
              <a:off x="6096000" y="218796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0" name="Oval 19"/>
            <p:cNvSpPr/>
            <p:nvPr/>
          </p:nvSpPr>
          <p:spPr bwMode="auto">
            <a:xfrm>
              <a:off x="7438401" y="1138237"/>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3" name="Oval 22"/>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6" name="Oval 25"/>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9" name="Oval 28"/>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32" name="Oval 31"/>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pSp>
        <p:nvGrpSpPr>
          <p:cNvPr id="35" name="Group 34"/>
          <p:cNvGrpSpPr>
            <a:grpSpLocks noChangeAspect="1"/>
          </p:cNvGrpSpPr>
          <p:nvPr/>
        </p:nvGrpSpPr>
        <p:grpSpPr>
          <a:xfrm>
            <a:off x="3537962" y="2438400"/>
            <a:ext cx="1262638" cy="914400"/>
            <a:chOff x="6096000" y="1138237"/>
            <a:chExt cx="5013960" cy="3631098"/>
          </a:xfrm>
        </p:grpSpPr>
        <p:cxnSp>
          <p:nvCxnSpPr>
            <p:cNvPr id="36" name="Straight Connector 35"/>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9" name="Straight Connector 38"/>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3" name="Straight Connector 42"/>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5" name="Oval 44"/>
            <p:cNvSpPr/>
            <p:nvPr/>
          </p:nvSpPr>
          <p:spPr bwMode="auto">
            <a:xfrm>
              <a:off x="6096000" y="2187969"/>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46" name="Oval 45"/>
            <p:cNvSpPr/>
            <p:nvPr/>
          </p:nvSpPr>
          <p:spPr bwMode="auto">
            <a:xfrm>
              <a:off x="7438401" y="1138237"/>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47" name="Oval 46"/>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48" name="Oval 47"/>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49" name="Oval 48"/>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50" name="Oval 49"/>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pSp>
        <p:nvGrpSpPr>
          <p:cNvPr id="51" name="Group 50"/>
          <p:cNvGrpSpPr>
            <a:grpSpLocks noChangeAspect="1"/>
          </p:cNvGrpSpPr>
          <p:nvPr/>
        </p:nvGrpSpPr>
        <p:grpSpPr>
          <a:xfrm>
            <a:off x="5562600" y="2438400"/>
            <a:ext cx="1262639" cy="914400"/>
            <a:chOff x="6096000" y="1138237"/>
            <a:chExt cx="5013960" cy="3631098"/>
          </a:xfrm>
        </p:grpSpPr>
        <p:cxnSp>
          <p:nvCxnSpPr>
            <p:cNvPr id="52" name="Straight Connector 51"/>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4" name="Straight Connector 53"/>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5" name="Straight Connector 54"/>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8" name="Straight Connector 57"/>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0" name="Straight Connector 59"/>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1" name="Oval 60"/>
            <p:cNvSpPr/>
            <p:nvPr/>
          </p:nvSpPr>
          <p:spPr bwMode="auto">
            <a:xfrm>
              <a:off x="6096000" y="2187969"/>
              <a:ext cx="822960" cy="822960"/>
            </a:xfrm>
            <a:prstGeom prst="ellipse">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62" name="Oval 61"/>
            <p:cNvSpPr/>
            <p:nvPr/>
          </p:nvSpPr>
          <p:spPr bwMode="auto">
            <a:xfrm>
              <a:off x="7438401" y="1138237"/>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63" name="Oval 62"/>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64" name="Oval 63"/>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65" name="Oval 64"/>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66" name="Oval 65"/>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pSp>
        <p:nvGrpSpPr>
          <p:cNvPr id="67" name="Group 66"/>
          <p:cNvGrpSpPr>
            <a:grpSpLocks noChangeAspect="1"/>
          </p:cNvGrpSpPr>
          <p:nvPr/>
        </p:nvGrpSpPr>
        <p:grpSpPr>
          <a:xfrm>
            <a:off x="7620000" y="2438400"/>
            <a:ext cx="1262638" cy="914400"/>
            <a:chOff x="6096000" y="1138237"/>
            <a:chExt cx="5013960" cy="3631098"/>
          </a:xfrm>
        </p:grpSpPr>
        <p:cxnSp>
          <p:nvCxnSpPr>
            <p:cNvPr id="68" name="Straight Connector 67"/>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9" name="Straight Connector 68"/>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0" name="Straight Connector 69"/>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1" name="Straight Connector 70"/>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2" name="Straight Connector 71"/>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4" name="Straight Connector 73"/>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5" name="Straight Connector 74"/>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6" name="Straight Connector 75"/>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77" name="Oval 76"/>
            <p:cNvSpPr/>
            <p:nvPr/>
          </p:nvSpPr>
          <p:spPr bwMode="auto">
            <a:xfrm>
              <a:off x="6096000" y="2187969"/>
              <a:ext cx="822960" cy="822960"/>
            </a:xfrm>
            <a:prstGeom prst="ellipse">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78" name="Oval 77"/>
            <p:cNvSpPr/>
            <p:nvPr/>
          </p:nvSpPr>
          <p:spPr bwMode="auto">
            <a:xfrm>
              <a:off x="7438401" y="1138237"/>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79" name="Oval 78"/>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80" name="Oval 79"/>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81" name="Oval 80"/>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82" name="Oval 81"/>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pSp>
        <p:nvGrpSpPr>
          <p:cNvPr id="181" name="Group 180"/>
          <p:cNvGrpSpPr/>
          <p:nvPr/>
        </p:nvGrpSpPr>
        <p:grpSpPr>
          <a:xfrm>
            <a:off x="4495800" y="1981200"/>
            <a:ext cx="3276600" cy="381000"/>
            <a:chOff x="4495800" y="1981200"/>
            <a:chExt cx="3276600" cy="381000"/>
          </a:xfrm>
        </p:grpSpPr>
        <p:cxnSp>
          <p:nvCxnSpPr>
            <p:cNvPr id="133" name="Straight Connector 132"/>
            <p:cNvCxnSpPr/>
            <p:nvPr/>
          </p:nvCxnSpPr>
          <p:spPr bwMode="auto">
            <a:xfrm flipH="1">
              <a:off x="4495800" y="1983188"/>
              <a:ext cx="1686470" cy="379012"/>
            </a:xfrm>
            <a:prstGeom prst="line">
              <a:avLst/>
            </a:prstGeom>
            <a:solidFill>
              <a:schemeClr val="accent1"/>
            </a:solidFill>
            <a:ln w="38100" cap="flat" cmpd="sng" algn="ctr">
              <a:solidFill>
                <a:srgbClr val="7030A0"/>
              </a:solidFill>
              <a:prstDash val="solid"/>
              <a:round/>
              <a:headEnd type="none" w="med" len="med"/>
              <a:tailEnd type="none" w="med" len="med"/>
            </a:ln>
            <a:effectLst/>
          </p:spPr>
        </p:cxnSp>
        <p:cxnSp>
          <p:nvCxnSpPr>
            <p:cNvPr id="137" name="Straight Connector 136"/>
            <p:cNvCxnSpPr/>
            <p:nvPr/>
          </p:nvCxnSpPr>
          <p:spPr bwMode="auto">
            <a:xfrm>
              <a:off x="6182269" y="1981200"/>
              <a:ext cx="0" cy="381000"/>
            </a:xfrm>
            <a:prstGeom prst="line">
              <a:avLst/>
            </a:prstGeom>
            <a:solidFill>
              <a:schemeClr val="accent1"/>
            </a:solidFill>
            <a:ln w="38100" cap="flat" cmpd="sng" algn="ctr">
              <a:solidFill>
                <a:srgbClr val="7030A0"/>
              </a:solidFill>
              <a:prstDash val="solid"/>
              <a:round/>
              <a:headEnd type="none" w="med" len="med"/>
              <a:tailEnd type="none" w="med" len="med"/>
            </a:ln>
            <a:effectLst/>
          </p:spPr>
        </p:cxnSp>
        <p:cxnSp>
          <p:nvCxnSpPr>
            <p:cNvPr id="141" name="Straight Connector 140"/>
            <p:cNvCxnSpPr/>
            <p:nvPr/>
          </p:nvCxnSpPr>
          <p:spPr bwMode="auto">
            <a:xfrm>
              <a:off x="6166077" y="1981200"/>
              <a:ext cx="1606323" cy="381000"/>
            </a:xfrm>
            <a:prstGeom prst="line">
              <a:avLst/>
            </a:prstGeom>
            <a:solidFill>
              <a:schemeClr val="accent1"/>
            </a:solidFill>
            <a:ln w="38100" cap="flat" cmpd="sng" algn="ctr">
              <a:solidFill>
                <a:srgbClr val="7030A0"/>
              </a:solidFill>
              <a:prstDash val="solid"/>
              <a:round/>
              <a:headEnd type="none" w="med" len="med"/>
              <a:tailEnd type="none" w="med" len="med"/>
            </a:ln>
            <a:effectLst/>
          </p:spPr>
        </p:cxnSp>
      </p:grpSp>
      <p:sp>
        <p:nvSpPr>
          <p:cNvPr id="238" name="TextBox 237"/>
          <p:cNvSpPr txBox="1"/>
          <p:nvPr/>
        </p:nvSpPr>
        <p:spPr>
          <a:xfrm>
            <a:off x="6943824" y="1855619"/>
            <a:ext cx="1394356" cy="369332"/>
          </a:xfrm>
          <a:prstGeom prst="rect">
            <a:avLst/>
          </a:prstGeom>
          <a:noFill/>
        </p:spPr>
        <p:txBody>
          <a:bodyPr wrap="none" rtlCol="0">
            <a:spAutoFit/>
          </a:bodyPr>
          <a:lstStyle/>
          <a:p>
            <a:r>
              <a:rPr lang="en-US" sz="1800" dirty="0" smtClean="0"/>
              <a:t>Expand WA</a:t>
            </a:r>
            <a:endParaRPr lang="en-US" sz="1800" dirty="0"/>
          </a:p>
        </p:txBody>
      </p:sp>
    </p:spTree>
    <p:extLst>
      <p:ext uri="{BB962C8B-B14F-4D97-AF65-F5344CB8AC3E}">
        <p14:creationId xmlns:p14="http://schemas.microsoft.com/office/powerpoint/2010/main" val="851994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Administrative Updates</a:t>
            </a:r>
            <a:endParaRPr lang="en-US" dirty="0"/>
          </a:p>
        </p:txBody>
      </p:sp>
      <p:sp>
        <p:nvSpPr>
          <p:cNvPr id="3" name="Content Placeholder 2"/>
          <p:cNvSpPr>
            <a:spLocks noGrp="1"/>
          </p:cNvSpPr>
          <p:nvPr>
            <p:ph idx="1"/>
          </p:nvPr>
        </p:nvSpPr>
        <p:spPr/>
        <p:txBody>
          <a:bodyPr/>
          <a:lstStyle/>
          <a:p>
            <a:r>
              <a:rPr lang="en-US" b="1" dirty="0" smtClean="0"/>
              <a:t>Project 1 is due Sunday Feb 14 at midnight</a:t>
            </a:r>
          </a:p>
          <a:p>
            <a:r>
              <a:rPr lang="en-US" dirty="0"/>
              <a:t>	</a:t>
            </a:r>
            <a:r>
              <a:rPr lang="en-US" dirty="0" smtClean="0"/>
              <a:t>The submission site closes at 1am on Feb 15</a:t>
            </a:r>
          </a:p>
          <a:p>
            <a:r>
              <a:rPr lang="en-US" dirty="0"/>
              <a:t>	</a:t>
            </a:r>
            <a:r>
              <a:rPr lang="en-US" dirty="0" smtClean="0"/>
              <a:t>Be sure to upload your solutions before the site closes</a:t>
            </a:r>
          </a:p>
          <a:p>
            <a:r>
              <a:rPr lang="en-US" dirty="0"/>
              <a:t>	</a:t>
            </a:r>
            <a:r>
              <a:rPr lang="en-US" dirty="0" smtClean="0"/>
              <a:t>You have a one hour grace period in case of network issues etc.</a:t>
            </a:r>
          </a:p>
          <a:p>
            <a:r>
              <a:rPr lang="en-US" dirty="0"/>
              <a:t>	</a:t>
            </a:r>
            <a:r>
              <a:rPr lang="en-US" b="1" i="1" dirty="0"/>
              <a:t>No late submissions will be accepted</a:t>
            </a:r>
          </a:p>
          <a:p>
            <a:endParaRPr lang="en-US" dirty="0" smtClean="0"/>
          </a:p>
          <a:p>
            <a:r>
              <a:rPr lang="en-US" b="1" dirty="0" smtClean="0"/>
              <a:t>Midterm exam will be held in-class on Monday Feb 29</a:t>
            </a:r>
          </a:p>
          <a:p>
            <a:r>
              <a:rPr lang="en-US" b="1" dirty="0"/>
              <a:t>	</a:t>
            </a:r>
            <a:r>
              <a:rPr lang="en-US" dirty="0" smtClean="0"/>
              <a:t>Exercises on combinatorial search (Chapter 3) released today</a:t>
            </a:r>
          </a:p>
          <a:p>
            <a:r>
              <a:rPr lang="en-US" dirty="0"/>
              <a:t>	</a:t>
            </a:r>
            <a:r>
              <a:rPr lang="en-US" dirty="0" smtClean="0"/>
              <a:t>These will not be graded, but we will release solutions</a:t>
            </a:r>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2</a:t>
            </a:fld>
            <a:endParaRPr lang="en-US" altLang="en-US"/>
          </a:p>
        </p:txBody>
      </p:sp>
    </p:spTree>
    <p:extLst>
      <p:ext uri="{BB962C8B-B14F-4D97-AF65-F5344CB8AC3E}">
        <p14:creationId xmlns:p14="http://schemas.microsoft.com/office/powerpoint/2010/main" val="3898896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3" name="Group 172"/>
          <p:cNvGrpSpPr/>
          <p:nvPr/>
        </p:nvGrpSpPr>
        <p:grpSpPr>
          <a:xfrm>
            <a:off x="8326227" y="1143000"/>
            <a:ext cx="3560973" cy="2225609"/>
            <a:chOff x="-1447800" y="962025"/>
            <a:chExt cx="8458200" cy="5286375"/>
          </a:xfrm>
        </p:grpSpPr>
        <p:pic>
          <p:nvPicPr>
            <p:cNvPr id="174" name="droppedImage.pdf"/>
            <p:cNvPicPr/>
            <p:nvPr/>
          </p:nvPicPr>
          <p:blipFill rotWithShape="1">
            <a:blip r:embed="rId3">
              <a:extLst/>
            </a:blip>
            <a:srcRect l="3099" t="20318" r="30301" b="26881"/>
            <a:stretch/>
          </p:blipFill>
          <p:spPr>
            <a:xfrm>
              <a:off x="-1447800" y="962025"/>
              <a:ext cx="8458200" cy="5181600"/>
            </a:xfrm>
            <a:prstGeom prst="rect">
              <a:avLst/>
            </a:prstGeom>
            <a:ln w="12700">
              <a:miter lim="400000"/>
            </a:ln>
          </p:spPr>
        </p:pic>
        <p:sp>
          <p:nvSpPr>
            <p:cNvPr id="175" name="Rectangle 174"/>
            <p:cNvSpPr/>
            <p:nvPr/>
          </p:nvSpPr>
          <p:spPr bwMode="auto">
            <a:xfrm>
              <a:off x="-1295400" y="5638800"/>
              <a:ext cx="5715000" cy="609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grpSp>
      <p:sp>
        <p:nvSpPr>
          <p:cNvPr id="6" name="Title 5"/>
          <p:cNvSpPr>
            <a:spLocks noGrp="1"/>
          </p:cNvSpPr>
          <p:nvPr>
            <p:ph type="title"/>
          </p:nvPr>
        </p:nvSpPr>
        <p:spPr/>
        <p:txBody>
          <a:bodyPr/>
          <a:lstStyle/>
          <a:p>
            <a:r>
              <a:rPr lang="en-US" dirty="0" smtClean="0"/>
              <a:t>Backtracking Search</a:t>
            </a:r>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20</a:t>
            </a:fld>
            <a:endParaRPr lang="en-US" altLang="en-US"/>
          </a:p>
        </p:txBody>
      </p:sp>
      <p:grpSp>
        <p:nvGrpSpPr>
          <p:cNvPr id="34" name="Group 33"/>
          <p:cNvGrpSpPr>
            <a:grpSpLocks noChangeAspect="1"/>
          </p:cNvGrpSpPr>
          <p:nvPr/>
        </p:nvGrpSpPr>
        <p:grpSpPr>
          <a:xfrm>
            <a:off x="5464681" y="1006800"/>
            <a:ext cx="1262638" cy="914400"/>
            <a:chOff x="6096000" y="1138237"/>
            <a:chExt cx="5013960" cy="3631098"/>
          </a:xfrm>
        </p:grpSpPr>
        <p:cxnSp>
          <p:nvCxnSpPr>
            <p:cNvPr id="7" name="Straight Connector 6"/>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7" name="Oval 16"/>
            <p:cNvSpPr/>
            <p:nvPr/>
          </p:nvSpPr>
          <p:spPr bwMode="auto">
            <a:xfrm>
              <a:off x="6096000" y="218796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0" name="Oval 19"/>
            <p:cNvSpPr/>
            <p:nvPr/>
          </p:nvSpPr>
          <p:spPr bwMode="auto">
            <a:xfrm>
              <a:off x="7438401" y="1138237"/>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3" name="Oval 22"/>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6" name="Oval 25"/>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9" name="Oval 28"/>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32" name="Oval 31"/>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pSp>
        <p:nvGrpSpPr>
          <p:cNvPr id="35" name="Group 34"/>
          <p:cNvGrpSpPr>
            <a:grpSpLocks noChangeAspect="1"/>
          </p:cNvGrpSpPr>
          <p:nvPr/>
        </p:nvGrpSpPr>
        <p:grpSpPr>
          <a:xfrm>
            <a:off x="3537962" y="2438400"/>
            <a:ext cx="1262638" cy="914400"/>
            <a:chOff x="6096000" y="1138237"/>
            <a:chExt cx="5013960" cy="3631098"/>
          </a:xfrm>
        </p:grpSpPr>
        <p:cxnSp>
          <p:nvCxnSpPr>
            <p:cNvPr id="36" name="Straight Connector 35"/>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9" name="Straight Connector 38"/>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3" name="Straight Connector 42"/>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5" name="Oval 44"/>
            <p:cNvSpPr/>
            <p:nvPr/>
          </p:nvSpPr>
          <p:spPr bwMode="auto">
            <a:xfrm>
              <a:off x="6096000" y="2187969"/>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46" name="Oval 45"/>
            <p:cNvSpPr/>
            <p:nvPr/>
          </p:nvSpPr>
          <p:spPr bwMode="auto">
            <a:xfrm>
              <a:off x="7438401" y="1138237"/>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47" name="Oval 46"/>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48" name="Oval 47"/>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49" name="Oval 48"/>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50" name="Oval 49"/>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pSp>
        <p:nvGrpSpPr>
          <p:cNvPr id="51" name="Group 50"/>
          <p:cNvGrpSpPr>
            <a:grpSpLocks noChangeAspect="1"/>
          </p:cNvGrpSpPr>
          <p:nvPr/>
        </p:nvGrpSpPr>
        <p:grpSpPr>
          <a:xfrm>
            <a:off x="5562600" y="2438400"/>
            <a:ext cx="1262639" cy="914400"/>
            <a:chOff x="6096000" y="1138237"/>
            <a:chExt cx="5013960" cy="3631098"/>
          </a:xfrm>
        </p:grpSpPr>
        <p:cxnSp>
          <p:nvCxnSpPr>
            <p:cNvPr id="52" name="Straight Connector 51"/>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4" name="Straight Connector 53"/>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5" name="Straight Connector 54"/>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8" name="Straight Connector 57"/>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0" name="Straight Connector 59"/>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1" name="Oval 60"/>
            <p:cNvSpPr/>
            <p:nvPr/>
          </p:nvSpPr>
          <p:spPr bwMode="auto">
            <a:xfrm>
              <a:off x="6096000" y="2187969"/>
              <a:ext cx="822960" cy="822960"/>
            </a:xfrm>
            <a:prstGeom prst="ellipse">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62" name="Oval 61"/>
            <p:cNvSpPr/>
            <p:nvPr/>
          </p:nvSpPr>
          <p:spPr bwMode="auto">
            <a:xfrm>
              <a:off x="7438401" y="1138237"/>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63" name="Oval 62"/>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64" name="Oval 63"/>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65" name="Oval 64"/>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66" name="Oval 65"/>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pSp>
        <p:nvGrpSpPr>
          <p:cNvPr id="67" name="Group 66"/>
          <p:cNvGrpSpPr>
            <a:grpSpLocks noChangeAspect="1"/>
          </p:cNvGrpSpPr>
          <p:nvPr/>
        </p:nvGrpSpPr>
        <p:grpSpPr>
          <a:xfrm>
            <a:off x="7620000" y="2438400"/>
            <a:ext cx="1262638" cy="914400"/>
            <a:chOff x="6096000" y="1138237"/>
            <a:chExt cx="5013960" cy="3631098"/>
          </a:xfrm>
        </p:grpSpPr>
        <p:cxnSp>
          <p:nvCxnSpPr>
            <p:cNvPr id="68" name="Straight Connector 67"/>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9" name="Straight Connector 68"/>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0" name="Straight Connector 69"/>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1" name="Straight Connector 70"/>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2" name="Straight Connector 71"/>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4" name="Straight Connector 73"/>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5" name="Straight Connector 74"/>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6" name="Straight Connector 75"/>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77" name="Oval 76"/>
            <p:cNvSpPr/>
            <p:nvPr/>
          </p:nvSpPr>
          <p:spPr bwMode="auto">
            <a:xfrm>
              <a:off x="6096000" y="2187969"/>
              <a:ext cx="822960" cy="822960"/>
            </a:xfrm>
            <a:prstGeom prst="ellipse">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78" name="Oval 77"/>
            <p:cNvSpPr/>
            <p:nvPr/>
          </p:nvSpPr>
          <p:spPr bwMode="auto">
            <a:xfrm>
              <a:off x="7438401" y="1138237"/>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79" name="Oval 78"/>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80" name="Oval 79"/>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81" name="Oval 80"/>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82" name="Oval 81"/>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pSp>
        <p:nvGrpSpPr>
          <p:cNvPr id="83" name="Group 82"/>
          <p:cNvGrpSpPr>
            <a:grpSpLocks noChangeAspect="1"/>
          </p:cNvGrpSpPr>
          <p:nvPr/>
        </p:nvGrpSpPr>
        <p:grpSpPr>
          <a:xfrm>
            <a:off x="1556762" y="3889369"/>
            <a:ext cx="1262638" cy="914400"/>
            <a:chOff x="6096000" y="1138237"/>
            <a:chExt cx="5013960" cy="3631098"/>
          </a:xfrm>
        </p:grpSpPr>
        <p:cxnSp>
          <p:nvCxnSpPr>
            <p:cNvPr id="84" name="Straight Connector 83"/>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5" name="Straight Connector 84"/>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6" name="Straight Connector 85"/>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7" name="Straight Connector 86"/>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8" name="Straight Connector 87"/>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9" name="Straight Connector 88"/>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0" name="Straight Connector 89"/>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1" name="Straight Connector 90"/>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2" name="Straight Connector 91"/>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93" name="Oval 92"/>
            <p:cNvSpPr/>
            <p:nvPr/>
          </p:nvSpPr>
          <p:spPr bwMode="auto">
            <a:xfrm>
              <a:off x="6096000" y="2187969"/>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94" name="Oval 93"/>
            <p:cNvSpPr/>
            <p:nvPr/>
          </p:nvSpPr>
          <p:spPr bwMode="auto">
            <a:xfrm>
              <a:off x="7438401" y="1138237"/>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95" name="Oval 94"/>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96" name="Oval 95"/>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97" name="Oval 96"/>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98" name="Oval 97"/>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pSp>
        <p:nvGrpSpPr>
          <p:cNvPr id="99" name="Group 98"/>
          <p:cNvGrpSpPr>
            <a:grpSpLocks noChangeAspect="1"/>
          </p:cNvGrpSpPr>
          <p:nvPr/>
        </p:nvGrpSpPr>
        <p:grpSpPr>
          <a:xfrm>
            <a:off x="3562968" y="3889369"/>
            <a:ext cx="1262638" cy="914400"/>
            <a:chOff x="6096000" y="1138237"/>
            <a:chExt cx="5013960" cy="3631098"/>
          </a:xfrm>
        </p:grpSpPr>
        <p:cxnSp>
          <p:nvCxnSpPr>
            <p:cNvPr id="100" name="Straight Connector 99"/>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1" name="Straight Connector 100"/>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2" name="Straight Connector 101"/>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3" name="Straight Connector 102"/>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4" name="Straight Connector 103"/>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5" name="Straight Connector 104"/>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6" name="Straight Connector 105"/>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7" name="Straight Connector 106"/>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8" name="Straight Connector 107"/>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09" name="Oval 108"/>
            <p:cNvSpPr/>
            <p:nvPr/>
          </p:nvSpPr>
          <p:spPr bwMode="auto">
            <a:xfrm>
              <a:off x="6096000" y="2187969"/>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10" name="Oval 109"/>
            <p:cNvSpPr/>
            <p:nvPr/>
          </p:nvSpPr>
          <p:spPr bwMode="auto">
            <a:xfrm>
              <a:off x="7438401" y="1138237"/>
              <a:ext cx="822960" cy="822960"/>
            </a:xfrm>
            <a:prstGeom prst="ellipse">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11" name="Oval 110"/>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12" name="Oval 111"/>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13" name="Oval 112"/>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14" name="Oval 113"/>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pSp>
        <p:nvGrpSpPr>
          <p:cNvPr id="116" name="Group 115"/>
          <p:cNvGrpSpPr>
            <a:grpSpLocks noChangeAspect="1"/>
          </p:cNvGrpSpPr>
          <p:nvPr/>
        </p:nvGrpSpPr>
        <p:grpSpPr>
          <a:xfrm>
            <a:off x="5638800" y="3889369"/>
            <a:ext cx="1262638" cy="914400"/>
            <a:chOff x="6096000" y="1138237"/>
            <a:chExt cx="5013960" cy="3631098"/>
          </a:xfrm>
        </p:grpSpPr>
        <p:cxnSp>
          <p:nvCxnSpPr>
            <p:cNvPr id="117" name="Straight Connector 116"/>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8" name="Straight Connector 117"/>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9" name="Straight Connector 118"/>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0" name="Straight Connector 119"/>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1" name="Straight Connector 120"/>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2" name="Straight Connector 121"/>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3" name="Straight Connector 122"/>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4" name="Straight Connector 123"/>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5" name="Straight Connector 124"/>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26" name="Oval 125"/>
            <p:cNvSpPr/>
            <p:nvPr/>
          </p:nvSpPr>
          <p:spPr bwMode="auto">
            <a:xfrm>
              <a:off x="6096000" y="2187969"/>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27" name="Oval 126"/>
            <p:cNvSpPr/>
            <p:nvPr/>
          </p:nvSpPr>
          <p:spPr bwMode="auto">
            <a:xfrm>
              <a:off x="7438401" y="1138237"/>
              <a:ext cx="822960" cy="822960"/>
            </a:xfrm>
            <a:prstGeom prst="ellipse">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28" name="Oval 127"/>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29" name="Oval 128"/>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30" name="Oval 129"/>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31" name="Oval 130"/>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pSp>
        <p:nvGrpSpPr>
          <p:cNvPr id="181" name="Group 180"/>
          <p:cNvGrpSpPr/>
          <p:nvPr/>
        </p:nvGrpSpPr>
        <p:grpSpPr>
          <a:xfrm>
            <a:off x="4495800" y="1981200"/>
            <a:ext cx="3276600" cy="381000"/>
            <a:chOff x="4495800" y="1981200"/>
            <a:chExt cx="3276600" cy="381000"/>
          </a:xfrm>
        </p:grpSpPr>
        <p:cxnSp>
          <p:nvCxnSpPr>
            <p:cNvPr id="133" name="Straight Connector 132"/>
            <p:cNvCxnSpPr/>
            <p:nvPr/>
          </p:nvCxnSpPr>
          <p:spPr bwMode="auto">
            <a:xfrm flipH="1">
              <a:off x="4495800" y="1983188"/>
              <a:ext cx="1686470" cy="379012"/>
            </a:xfrm>
            <a:prstGeom prst="line">
              <a:avLst/>
            </a:prstGeom>
            <a:solidFill>
              <a:schemeClr val="accent1"/>
            </a:solidFill>
            <a:ln w="38100" cap="flat" cmpd="sng" algn="ctr">
              <a:solidFill>
                <a:srgbClr val="7030A0"/>
              </a:solidFill>
              <a:prstDash val="solid"/>
              <a:round/>
              <a:headEnd type="none" w="med" len="med"/>
              <a:tailEnd type="none" w="med" len="med"/>
            </a:ln>
            <a:effectLst/>
          </p:spPr>
        </p:cxnSp>
        <p:cxnSp>
          <p:nvCxnSpPr>
            <p:cNvPr id="137" name="Straight Connector 136"/>
            <p:cNvCxnSpPr/>
            <p:nvPr/>
          </p:nvCxnSpPr>
          <p:spPr bwMode="auto">
            <a:xfrm>
              <a:off x="6182269" y="1981200"/>
              <a:ext cx="0" cy="381000"/>
            </a:xfrm>
            <a:prstGeom prst="line">
              <a:avLst/>
            </a:prstGeom>
            <a:solidFill>
              <a:schemeClr val="accent1"/>
            </a:solidFill>
            <a:ln w="38100" cap="flat" cmpd="sng" algn="ctr">
              <a:solidFill>
                <a:srgbClr val="7030A0"/>
              </a:solidFill>
              <a:prstDash val="solid"/>
              <a:round/>
              <a:headEnd type="none" w="med" len="med"/>
              <a:tailEnd type="none" w="med" len="med"/>
            </a:ln>
            <a:effectLst/>
          </p:spPr>
        </p:cxnSp>
        <p:cxnSp>
          <p:nvCxnSpPr>
            <p:cNvPr id="141" name="Straight Connector 140"/>
            <p:cNvCxnSpPr/>
            <p:nvPr/>
          </p:nvCxnSpPr>
          <p:spPr bwMode="auto">
            <a:xfrm>
              <a:off x="6166077" y="1981200"/>
              <a:ext cx="1606323" cy="381000"/>
            </a:xfrm>
            <a:prstGeom prst="line">
              <a:avLst/>
            </a:prstGeom>
            <a:solidFill>
              <a:schemeClr val="accent1"/>
            </a:solidFill>
            <a:ln w="38100" cap="flat" cmpd="sng" algn="ctr">
              <a:solidFill>
                <a:srgbClr val="7030A0"/>
              </a:solidFill>
              <a:prstDash val="solid"/>
              <a:round/>
              <a:headEnd type="none" w="med" len="med"/>
              <a:tailEnd type="none" w="med" len="med"/>
            </a:ln>
            <a:effectLst/>
          </p:spPr>
        </p:cxnSp>
      </p:grpSp>
      <p:grpSp>
        <p:nvGrpSpPr>
          <p:cNvPr id="182" name="Group 181"/>
          <p:cNvGrpSpPr/>
          <p:nvPr/>
        </p:nvGrpSpPr>
        <p:grpSpPr>
          <a:xfrm>
            <a:off x="2514600" y="3429000"/>
            <a:ext cx="3276600" cy="381000"/>
            <a:chOff x="4495800" y="1981200"/>
            <a:chExt cx="3276600" cy="381000"/>
          </a:xfrm>
        </p:grpSpPr>
        <p:cxnSp>
          <p:nvCxnSpPr>
            <p:cNvPr id="183" name="Straight Connector 182"/>
            <p:cNvCxnSpPr/>
            <p:nvPr/>
          </p:nvCxnSpPr>
          <p:spPr bwMode="auto">
            <a:xfrm flipH="1">
              <a:off x="4495800" y="1983188"/>
              <a:ext cx="1686470" cy="379012"/>
            </a:xfrm>
            <a:prstGeom prst="line">
              <a:avLst/>
            </a:prstGeom>
            <a:solidFill>
              <a:schemeClr val="accent1"/>
            </a:solidFill>
            <a:ln w="38100" cap="flat" cmpd="sng" algn="ctr">
              <a:solidFill>
                <a:srgbClr val="7030A0"/>
              </a:solidFill>
              <a:prstDash val="solid"/>
              <a:round/>
              <a:headEnd type="none" w="med" len="med"/>
              <a:tailEnd type="none" w="med" len="med"/>
            </a:ln>
            <a:effectLst/>
          </p:spPr>
        </p:cxnSp>
        <p:cxnSp>
          <p:nvCxnSpPr>
            <p:cNvPr id="184" name="Straight Connector 183"/>
            <p:cNvCxnSpPr/>
            <p:nvPr/>
          </p:nvCxnSpPr>
          <p:spPr bwMode="auto">
            <a:xfrm>
              <a:off x="6182269" y="1981200"/>
              <a:ext cx="0" cy="381000"/>
            </a:xfrm>
            <a:prstGeom prst="line">
              <a:avLst/>
            </a:prstGeom>
            <a:solidFill>
              <a:schemeClr val="accent1"/>
            </a:solidFill>
            <a:ln w="38100" cap="flat" cmpd="sng" algn="ctr">
              <a:solidFill>
                <a:srgbClr val="7030A0"/>
              </a:solidFill>
              <a:prstDash val="solid"/>
              <a:round/>
              <a:headEnd type="none" w="med" len="med"/>
              <a:tailEnd type="none" w="med" len="med"/>
            </a:ln>
            <a:effectLst/>
          </p:spPr>
        </p:cxnSp>
        <p:cxnSp>
          <p:nvCxnSpPr>
            <p:cNvPr id="185" name="Straight Connector 184"/>
            <p:cNvCxnSpPr/>
            <p:nvPr/>
          </p:nvCxnSpPr>
          <p:spPr bwMode="auto">
            <a:xfrm>
              <a:off x="6166077" y="1981200"/>
              <a:ext cx="1606323" cy="381000"/>
            </a:xfrm>
            <a:prstGeom prst="line">
              <a:avLst/>
            </a:prstGeom>
            <a:solidFill>
              <a:schemeClr val="accent1"/>
            </a:solidFill>
            <a:ln w="38100" cap="flat" cmpd="sng" algn="ctr">
              <a:solidFill>
                <a:srgbClr val="7030A0"/>
              </a:solidFill>
              <a:prstDash val="solid"/>
              <a:round/>
              <a:headEnd type="none" w="med" len="med"/>
              <a:tailEnd type="none" w="med" len="med"/>
            </a:ln>
            <a:effectLst/>
          </p:spPr>
        </p:cxnSp>
      </p:grpSp>
      <p:grpSp>
        <p:nvGrpSpPr>
          <p:cNvPr id="21" name="Group 20"/>
          <p:cNvGrpSpPr/>
          <p:nvPr/>
        </p:nvGrpSpPr>
        <p:grpSpPr>
          <a:xfrm>
            <a:off x="405494" y="1877918"/>
            <a:ext cx="2392001" cy="1905782"/>
            <a:chOff x="405494" y="1877918"/>
            <a:chExt cx="2392001" cy="1905782"/>
          </a:xfrm>
        </p:grpSpPr>
        <p:sp>
          <p:nvSpPr>
            <p:cNvPr id="2" name="TextBox 1"/>
            <p:cNvSpPr txBox="1"/>
            <p:nvPr/>
          </p:nvSpPr>
          <p:spPr>
            <a:xfrm>
              <a:off x="405494" y="1877918"/>
              <a:ext cx="2392001" cy="1200329"/>
            </a:xfrm>
            <a:prstGeom prst="rect">
              <a:avLst/>
            </a:prstGeom>
            <a:noFill/>
          </p:spPr>
          <p:txBody>
            <a:bodyPr wrap="none" rtlCol="0">
              <a:spAutoFit/>
            </a:bodyPr>
            <a:lstStyle/>
            <a:p>
              <a:r>
                <a:rPr lang="en-US" dirty="0" smtClean="0"/>
                <a:t>Inconsistent</a:t>
              </a:r>
            </a:p>
            <a:p>
              <a:r>
                <a:rPr lang="en-US" dirty="0"/>
                <a:t>w</a:t>
              </a:r>
              <a:r>
                <a:rPr lang="en-US" dirty="0" smtClean="0"/>
                <a:t>ith constraints,</a:t>
              </a:r>
            </a:p>
            <a:p>
              <a:r>
                <a:rPr lang="en-US" dirty="0" smtClean="0"/>
                <a:t>backtrack</a:t>
              </a:r>
              <a:endParaRPr lang="en-US" dirty="0"/>
            </a:p>
          </p:txBody>
        </p:sp>
        <p:cxnSp>
          <p:nvCxnSpPr>
            <p:cNvPr id="16" name="Straight Arrow Connector 15"/>
            <p:cNvCxnSpPr/>
            <p:nvPr/>
          </p:nvCxnSpPr>
          <p:spPr bwMode="auto">
            <a:xfrm>
              <a:off x="1641462" y="3160429"/>
              <a:ext cx="262699" cy="623271"/>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grpSp>
      <p:sp>
        <p:nvSpPr>
          <p:cNvPr id="238" name="TextBox 237"/>
          <p:cNvSpPr txBox="1"/>
          <p:nvPr/>
        </p:nvSpPr>
        <p:spPr>
          <a:xfrm>
            <a:off x="6943824" y="1855619"/>
            <a:ext cx="1394356" cy="369332"/>
          </a:xfrm>
          <a:prstGeom prst="rect">
            <a:avLst/>
          </a:prstGeom>
          <a:noFill/>
        </p:spPr>
        <p:txBody>
          <a:bodyPr wrap="none" rtlCol="0">
            <a:spAutoFit/>
          </a:bodyPr>
          <a:lstStyle/>
          <a:p>
            <a:r>
              <a:rPr lang="en-US" sz="1800" dirty="0" smtClean="0"/>
              <a:t>Expand WA</a:t>
            </a:r>
            <a:endParaRPr lang="en-US" sz="1800" dirty="0"/>
          </a:p>
        </p:txBody>
      </p:sp>
      <p:sp>
        <p:nvSpPr>
          <p:cNvPr id="239" name="TextBox 238"/>
          <p:cNvSpPr txBox="1"/>
          <p:nvPr/>
        </p:nvSpPr>
        <p:spPr>
          <a:xfrm>
            <a:off x="4919822" y="3292545"/>
            <a:ext cx="1338828" cy="369332"/>
          </a:xfrm>
          <a:prstGeom prst="rect">
            <a:avLst/>
          </a:prstGeom>
          <a:noFill/>
        </p:spPr>
        <p:txBody>
          <a:bodyPr wrap="none" rtlCol="0">
            <a:spAutoFit/>
          </a:bodyPr>
          <a:lstStyle/>
          <a:p>
            <a:r>
              <a:rPr lang="en-US" sz="1800" dirty="0" smtClean="0"/>
              <a:t>Expand NT</a:t>
            </a:r>
            <a:endParaRPr lang="en-US" sz="1800" dirty="0"/>
          </a:p>
        </p:txBody>
      </p:sp>
      <p:graphicFrame>
        <p:nvGraphicFramePr>
          <p:cNvPr id="18" name="Table 17"/>
          <p:cNvGraphicFramePr>
            <a:graphicFrameLocks noGrp="1"/>
          </p:cNvGraphicFramePr>
          <p:nvPr>
            <p:extLst>
              <p:ext uri="{D42A27DB-BD31-4B8C-83A1-F6EECF244321}">
                <p14:modId xmlns:p14="http://schemas.microsoft.com/office/powerpoint/2010/main" val="353675162"/>
              </p:ext>
            </p:extLst>
          </p:nvPr>
        </p:nvGraphicFramePr>
        <p:xfrm>
          <a:off x="7601498" y="3837515"/>
          <a:ext cx="3990750" cy="741680"/>
        </p:xfrm>
        <a:graphic>
          <a:graphicData uri="http://schemas.openxmlformats.org/drawingml/2006/table">
            <a:tbl>
              <a:tblPr firstRow="1" bandRow="1">
                <a:tableStyleId>{5940675A-B579-460E-94D1-54222C63F5DA}</a:tableStyleId>
              </a:tblPr>
              <a:tblGrid>
                <a:gridCol w="665125">
                  <a:extLst>
                    <a:ext uri="{9D8B030D-6E8A-4147-A177-3AD203B41FA5}">
                      <a16:colId xmlns:a16="http://schemas.microsoft.com/office/drawing/2014/main" val="3331078665"/>
                    </a:ext>
                  </a:extLst>
                </a:gridCol>
                <a:gridCol w="665125">
                  <a:extLst>
                    <a:ext uri="{9D8B030D-6E8A-4147-A177-3AD203B41FA5}">
                      <a16:colId xmlns:a16="http://schemas.microsoft.com/office/drawing/2014/main" val="1571352655"/>
                    </a:ext>
                  </a:extLst>
                </a:gridCol>
                <a:gridCol w="665125">
                  <a:extLst>
                    <a:ext uri="{9D8B030D-6E8A-4147-A177-3AD203B41FA5}">
                      <a16:colId xmlns:a16="http://schemas.microsoft.com/office/drawing/2014/main" val="1119917290"/>
                    </a:ext>
                  </a:extLst>
                </a:gridCol>
                <a:gridCol w="665125">
                  <a:extLst>
                    <a:ext uri="{9D8B030D-6E8A-4147-A177-3AD203B41FA5}">
                      <a16:colId xmlns:a16="http://schemas.microsoft.com/office/drawing/2014/main" val="4236155832"/>
                    </a:ext>
                  </a:extLst>
                </a:gridCol>
                <a:gridCol w="665125">
                  <a:extLst>
                    <a:ext uri="{9D8B030D-6E8A-4147-A177-3AD203B41FA5}">
                      <a16:colId xmlns:a16="http://schemas.microsoft.com/office/drawing/2014/main" val="1673204895"/>
                    </a:ext>
                  </a:extLst>
                </a:gridCol>
                <a:gridCol w="665125">
                  <a:extLst>
                    <a:ext uri="{9D8B030D-6E8A-4147-A177-3AD203B41FA5}">
                      <a16:colId xmlns:a16="http://schemas.microsoft.com/office/drawing/2014/main" val="2992893677"/>
                    </a:ext>
                  </a:extLst>
                </a:gridCol>
              </a:tblGrid>
              <a:tr h="370840">
                <a:tc>
                  <a:txBody>
                    <a:bodyPr/>
                    <a:lstStyle/>
                    <a:p>
                      <a:pPr algn="ctr"/>
                      <a:r>
                        <a:rPr lang="en-US" sz="1600" dirty="0" smtClean="0"/>
                        <a:t>WA</a:t>
                      </a:r>
                      <a:endParaRPr lang="en-US" sz="1600" dirty="0"/>
                    </a:p>
                  </a:txBody>
                  <a:tcPr/>
                </a:tc>
                <a:tc>
                  <a:txBody>
                    <a:bodyPr/>
                    <a:lstStyle/>
                    <a:p>
                      <a:pPr algn="ctr"/>
                      <a:r>
                        <a:rPr lang="en-US" sz="1800" dirty="0" smtClean="0"/>
                        <a:t>NT</a:t>
                      </a:r>
                      <a:endParaRPr lang="en-US" sz="1800" dirty="0"/>
                    </a:p>
                  </a:txBody>
                  <a:tcPr/>
                </a:tc>
                <a:tc>
                  <a:txBody>
                    <a:bodyPr/>
                    <a:lstStyle/>
                    <a:p>
                      <a:r>
                        <a:rPr lang="en-US" sz="1600" dirty="0" smtClean="0"/>
                        <a:t>NSW</a:t>
                      </a:r>
                      <a:endParaRPr lang="en-US" sz="1600" dirty="0"/>
                    </a:p>
                  </a:txBody>
                  <a:tcPr/>
                </a:tc>
                <a:tc>
                  <a:txBody>
                    <a:bodyPr/>
                    <a:lstStyle/>
                    <a:p>
                      <a:pPr algn="ctr"/>
                      <a:r>
                        <a:rPr lang="en-US" dirty="0" smtClean="0"/>
                        <a:t>Q</a:t>
                      </a:r>
                      <a:endParaRPr lang="en-US" dirty="0"/>
                    </a:p>
                  </a:txBody>
                  <a:tcPr/>
                </a:tc>
                <a:tc>
                  <a:txBody>
                    <a:bodyPr/>
                    <a:lstStyle/>
                    <a:p>
                      <a:pPr algn="ctr"/>
                      <a:r>
                        <a:rPr lang="en-US" sz="1800" dirty="0" smtClean="0"/>
                        <a:t>SA</a:t>
                      </a:r>
                      <a:endParaRPr lang="en-US" sz="1800" dirty="0"/>
                    </a:p>
                  </a:txBody>
                  <a:tcPr/>
                </a:tc>
                <a:tc>
                  <a:txBody>
                    <a:bodyPr/>
                    <a:lstStyle/>
                    <a:p>
                      <a:pPr algn="ctr"/>
                      <a:r>
                        <a:rPr lang="en-US" dirty="0" smtClean="0"/>
                        <a:t>V</a:t>
                      </a:r>
                      <a:endParaRPr lang="en-US" dirty="0"/>
                    </a:p>
                  </a:txBody>
                  <a:tcPr/>
                </a:tc>
                <a:extLst>
                  <a:ext uri="{0D108BD9-81ED-4DB2-BD59-A6C34878D82A}">
                    <a16:rowId xmlns:a16="http://schemas.microsoft.com/office/drawing/2014/main" val="2821902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823524866"/>
                  </a:ext>
                </a:extLst>
              </a:tr>
            </a:tbl>
          </a:graphicData>
        </a:graphic>
      </p:graphicFrame>
      <p:sp>
        <p:nvSpPr>
          <p:cNvPr id="19" name="Rectangle 18"/>
          <p:cNvSpPr/>
          <p:nvPr/>
        </p:nvSpPr>
        <p:spPr bwMode="auto">
          <a:xfrm>
            <a:off x="7641516" y="4257338"/>
            <a:ext cx="571924"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43" name="Rectangle 242"/>
          <p:cNvSpPr/>
          <p:nvPr/>
        </p:nvSpPr>
        <p:spPr bwMode="auto">
          <a:xfrm>
            <a:off x="8314116" y="4254561"/>
            <a:ext cx="562604"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45" name="Rectangle 244"/>
          <p:cNvSpPr/>
          <p:nvPr/>
        </p:nvSpPr>
        <p:spPr bwMode="auto">
          <a:xfrm>
            <a:off x="8968076" y="4255575"/>
            <a:ext cx="164592"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46" name="Rectangle 245"/>
          <p:cNvSpPr/>
          <p:nvPr/>
        </p:nvSpPr>
        <p:spPr bwMode="auto">
          <a:xfrm>
            <a:off x="9179088" y="4254561"/>
            <a:ext cx="160831"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47" name="Rectangle 246"/>
          <p:cNvSpPr/>
          <p:nvPr/>
        </p:nvSpPr>
        <p:spPr bwMode="auto">
          <a:xfrm>
            <a:off x="9387093" y="4251996"/>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48" name="Rectangle 247"/>
          <p:cNvSpPr/>
          <p:nvPr/>
        </p:nvSpPr>
        <p:spPr bwMode="auto">
          <a:xfrm>
            <a:off x="9631356" y="4255575"/>
            <a:ext cx="164592"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49" name="Rectangle 248"/>
          <p:cNvSpPr/>
          <p:nvPr/>
        </p:nvSpPr>
        <p:spPr bwMode="auto">
          <a:xfrm>
            <a:off x="9842368" y="4254561"/>
            <a:ext cx="160831"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50" name="Rectangle 249"/>
          <p:cNvSpPr/>
          <p:nvPr/>
        </p:nvSpPr>
        <p:spPr bwMode="auto">
          <a:xfrm>
            <a:off x="10050373" y="4251996"/>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51" name="Rectangle 250"/>
          <p:cNvSpPr/>
          <p:nvPr/>
        </p:nvSpPr>
        <p:spPr bwMode="auto">
          <a:xfrm>
            <a:off x="10305567" y="4257338"/>
            <a:ext cx="164592"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52" name="Rectangle 251"/>
          <p:cNvSpPr/>
          <p:nvPr/>
        </p:nvSpPr>
        <p:spPr bwMode="auto">
          <a:xfrm>
            <a:off x="10516579" y="4256324"/>
            <a:ext cx="160831"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53" name="Rectangle 252"/>
          <p:cNvSpPr/>
          <p:nvPr/>
        </p:nvSpPr>
        <p:spPr bwMode="auto">
          <a:xfrm>
            <a:off x="10724584" y="4253759"/>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54" name="Rectangle 253"/>
          <p:cNvSpPr/>
          <p:nvPr/>
        </p:nvSpPr>
        <p:spPr bwMode="auto">
          <a:xfrm>
            <a:off x="10966179" y="4257338"/>
            <a:ext cx="164592"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55" name="Rectangle 254"/>
          <p:cNvSpPr/>
          <p:nvPr/>
        </p:nvSpPr>
        <p:spPr bwMode="auto">
          <a:xfrm>
            <a:off x="11177191" y="4256324"/>
            <a:ext cx="160831"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56" name="Rectangle 255"/>
          <p:cNvSpPr/>
          <p:nvPr/>
        </p:nvSpPr>
        <p:spPr bwMode="auto">
          <a:xfrm>
            <a:off x="11385196" y="4253759"/>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824747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3" name="Group 172"/>
          <p:cNvGrpSpPr/>
          <p:nvPr/>
        </p:nvGrpSpPr>
        <p:grpSpPr>
          <a:xfrm>
            <a:off x="8326227" y="1143000"/>
            <a:ext cx="3560973" cy="2225609"/>
            <a:chOff x="-1447800" y="962025"/>
            <a:chExt cx="8458200" cy="5286375"/>
          </a:xfrm>
        </p:grpSpPr>
        <p:pic>
          <p:nvPicPr>
            <p:cNvPr id="174" name="droppedImage.pdf"/>
            <p:cNvPicPr/>
            <p:nvPr/>
          </p:nvPicPr>
          <p:blipFill rotWithShape="1">
            <a:blip r:embed="rId3">
              <a:extLst/>
            </a:blip>
            <a:srcRect l="3099" t="20318" r="30301" b="26881"/>
            <a:stretch/>
          </p:blipFill>
          <p:spPr>
            <a:xfrm>
              <a:off x="-1447800" y="962025"/>
              <a:ext cx="8458200" cy="5181600"/>
            </a:xfrm>
            <a:prstGeom prst="rect">
              <a:avLst/>
            </a:prstGeom>
            <a:ln w="12700">
              <a:miter lim="400000"/>
            </a:ln>
          </p:spPr>
        </p:pic>
        <p:sp>
          <p:nvSpPr>
            <p:cNvPr id="175" name="Rectangle 174"/>
            <p:cNvSpPr/>
            <p:nvPr/>
          </p:nvSpPr>
          <p:spPr bwMode="auto">
            <a:xfrm>
              <a:off x="-1295400" y="5638800"/>
              <a:ext cx="5715000" cy="609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grpSp>
      <p:sp>
        <p:nvSpPr>
          <p:cNvPr id="6" name="Title 5"/>
          <p:cNvSpPr>
            <a:spLocks noGrp="1"/>
          </p:cNvSpPr>
          <p:nvPr>
            <p:ph type="title"/>
          </p:nvPr>
        </p:nvSpPr>
        <p:spPr/>
        <p:txBody>
          <a:bodyPr/>
          <a:lstStyle/>
          <a:p>
            <a:r>
              <a:rPr lang="en-US" dirty="0" smtClean="0"/>
              <a:t>Backtracking Search</a:t>
            </a:r>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21</a:t>
            </a:fld>
            <a:endParaRPr lang="en-US" altLang="en-US"/>
          </a:p>
        </p:txBody>
      </p:sp>
      <p:grpSp>
        <p:nvGrpSpPr>
          <p:cNvPr id="238" name="Group 237"/>
          <p:cNvGrpSpPr>
            <a:grpSpLocks noChangeAspect="1"/>
          </p:cNvGrpSpPr>
          <p:nvPr/>
        </p:nvGrpSpPr>
        <p:grpSpPr>
          <a:xfrm>
            <a:off x="3537962" y="2895600"/>
            <a:ext cx="1262638" cy="914400"/>
            <a:chOff x="6096000" y="1138237"/>
            <a:chExt cx="5013960" cy="3631098"/>
          </a:xfrm>
        </p:grpSpPr>
        <p:cxnSp>
          <p:nvCxnSpPr>
            <p:cNvPr id="240" name="Straight Connector 239"/>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41" name="Straight Connector 240"/>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42" name="Straight Connector 241"/>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46" name="Straight Connector 245"/>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47" name="Straight Connector 246"/>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48" name="Straight Connector 247"/>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49" name="Straight Connector 248"/>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0" name="Straight Connector 249"/>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1" name="Straight Connector 250"/>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52" name="Oval 251"/>
            <p:cNvSpPr/>
            <p:nvPr/>
          </p:nvSpPr>
          <p:spPr bwMode="auto">
            <a:xfrm>
              <a:off x="6096000" y="2187969"/>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53" name="Oval 252"/>
            <p:cNvSpPr/>
            <p:nvPr/>
          </p:nvSpPr>
          <p:spPr bwMode="auto">
            <a:xfrm>
              <a:off x="7438401" y="1138237"/>
              <a:ext cx="822960" cy="822960"/>
            </a:xfrm>
            <a:prstGeom prst="ellipse">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54" name="Oval 253"/>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55" name="Oval 254"/>
            <p:cNvSpPr/>
            <p:nvPr/>
          </p:nvSpPr>
          <p:spPr bwMode="auto">
            <a:xfrm>
              <a:off x="10287000" y="2773885"/>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56" name="Oval 255"/>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57" name="Oval 256"/>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pSp>
        <p:nvGrpSpPr>
          <p:cNvPr id="2" name="Group 1"/>
          <p:cNvGrpSpPr/>
          <p:nvPr/>
        </p:nvGrpSpPr>
        <p:grpSpPr>
          <a:xfrm>
            <a:off x="3537962" y="228600"/>
            <a:ext cx="5344676" cy="2317698"/>
            <a:chOff x="3537962" y="1006800"/>
            <a:chExt cx="5344676" cy="3796969"/>
          </a:xfrm>
        </p:grpSpPr>
        <p:grpSp>
          <p:nvGrpSpPr>
            <p:cNvPr id="34" name="Group 33"/>
            <p:cNvGrpSpPr>
              <a:grpSpLocks noChangeAspect="1"/>
            </p:cNvGrpSpPr>
            <p:nvPr/>
          </p:nvGrpSpPr>
          <p:grpSpPr>
            <a:xfrm>
              <a:off x="5464681" y="1006800"/>
              <a:ext cx="1262638" cy="914400"/>
              <a:chOff x="6096000" y="1138237"/>
              <a:chExt cx="5013960" cy="3631098"/>
            </a:xfrm>
          </p:grpSpPr>
          <p:cxnSp>
            <p:nvCxnSpPr>
              <p:cNvPr id="7" name="Straight Connector 6"/>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7" name="Oval 16"/>
              <p:cNvSpPr/>
              <p:nvPr/>
            </p:nvSpPr>
            <p:spPr bwMode="auto">
              <a:xfrm>
                <a:off x="6096000" y="218796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0" name="Oval 19"/>
              <p:cNvSpPr/>
              <p:nvPr/>
            </p:nvSpPr>
            <p:spPr bwMode="auto">
              <a:xfrm>
                <a:off x="7438401" y="1138237"/>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3" name="Oval 22"/>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6" name="Oval 25"/>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9" name="Oval 28"/>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32" name="Oval 31"/>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pSp>
          <p:nvGrpSpPr>
            <p:cNvPr id="35" name="Group 34"/>
            <p:cNvGrpSpPr>
              <a:grpSpLocks noChangeAspect="1"/>
            </p:cNvGrpSpPr>
            <p:nvPr/>
          </p:nvGrpSpPr>
          <p:grpSpPr>
            <a:xfrm>
              <a:off x="3537962" y="2438400"/>
              <a:ext cx="1262638" cy="914400"/>
              <a:chOff x="6096000" y="1138237"/>
              <a:chExt cx="5013960" cy="3631098"/>
            </a:xfrm>
          </p:grpSpPr>
          <p:cxnSp>
            <p:nvCxnSpPr>
              <p:cNvPr id="36" name="Straight Connector 35"/>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9" name="Straight Connector 38"/>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3" name="Straight Connector 42"/>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5" name="Oval 44"/>
              <p:cNvSpPr/>
              <p:nvPr/>
            </p:nvSpPr>
            <p:spPr bwMode="auto">
              <a:xfrm>
                <a:off x="6096000" y="2187969"/>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46" name="Oval 45"/>
              <p:cNvSpPr/>
              <p:nvPr/>
            </p:nvSpPr>
            <p:spPr bwMode="auto">
              <a:xfrm>
                <a:off x="7438401" y="1138237"/>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47" name="Oval 46"/>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48" name="Oval 47"/>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49" name="Oval 48"/>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50" name="Oval 49"/>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pSp>
          <p:nvGrpSpPr>
            <p:cNvPr id="51" name="Group 50"/>
            <p:cNvGrpSpPr>
              <a:grpSpLocks noChangeAspect="1"/>
            </p:cNvGrpSpPr>
            <p:nvPr/>
          </p:nvGrpSpPr>
          <p:grpSpPr>
            <a:xfrm>
              <a:off x="5562600" y="2438400"/>
              <a:ext cx="1262639" cy="914400"/>
              <a:chOff x="6096000" y="1138237"/>
              <a:chExt cx="5013960" cy="3631098"/>
            </a:xfrm>
          </p:grpSpPr>
          <p:cxnSp>
            <p:nvCxnSpPr>
              <p:cNvPr id="52" name="Straight Connector 51"/>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4" name="Straight Connector 53"/>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5" name="Straight Connector 54"/>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8" name="Straight Connector 57"/>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0" name="Straight Connector 59"/>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1" name="Oval 60"/>
              <p:cNvSpPr/>
              <p:nvPr/>
            </p:nvSpPr>
            <p:spPr bwMode="auto">
              <a:xfrm>
                <a:off x="6096000" y="2187969"/>
                <a:ext cx="822960" cy="822960"/>
              </a:xfrm>
              <a:prstGeom prst="ellipse">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62" name="Oval 61"/>
              <p:cNvSpPr/>
              <p:nvPr/>
            </p:nvSpPr>
            <p:spPr bwMode="auto">
              <a:xfrm>
                <a:off x="7438401" y="1138237"/>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63" name="Oval 62"/>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64" name="Oval 63"/>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65" name="Oval 64"/>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66" name="Oval 65"/>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pSp>
          <p:nvGrpSpPr>
            <p:cNvPr id="67" name="Group 66"/>
            <p:cNvGrpSpPr>
              <a:grpSpLocks noChangeAspect="1"/>
            </p:cNvGrpSpPr>
            <p:nvPr/>
          </p:nvGrpSpPr>
          <p:grpSpPr>
            <a:xfrm>
              <a:off x="7620000" y="2438400"/>
              <a:ext cx="1262638" cy="914400"/>
              <a:chOff x="6096000" y="1138237"/>
              <a:chExt cx="5013960" cy="3631098"/>
            </a:xfrm>
          </p:grpSpPr>
          <p:cxnSp>
            <p:nvCxnSpPr>
              <p:cNvPr id="68" name="Straight Connector 67"/>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9" name="Straight Connector 68"/>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0" name="Straight Connector 69"/>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1" name="Straight Connector 70"/>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2" name="Straight Connector 71"/>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4" name="Straight Connector 73"/>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5" name="Straight Connector 74"/>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6" name="Straight Connector 75"/>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77" name="Oval 76"/>
              <p:cNvSpPr/>
              <p:nvPr/>
            </p:nvSpPr>
            <p:spPr bwMode="auto">
              <a:xfrm>
                <a:off x="6096000" y="2187969"/>
                <a:ext cx="822960" cy="822960"/>
              </a:xfrm>
              <a:prstGeom prst="ellipse">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78" name="Oval 77"/>
              <p:cNvSpPr/>
              <p:nvPr/>
            </p:nvSpPr>
            <p:spPr bwMode="auto">
              <a:xfrm>
                <a:off x="7438401" y="1138237"/>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79" name="Oval 78"/>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80" name="Oval 79"/>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81" name="Oval 80"/>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82" name="Oval 81"/>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pSp>
          <p:nvGrpSpPr>
            <p:cNvPr id="99" name="Group 98"/>
            <p:cNvGrpSpPr>
              <a:grpSpLocks noChangeAspect="1"/>
            </p:cNvGrpSpPr>
            <p:nvPr/>
          </p:nvGrpSpPr>
          <p:grpSpPr>
            <a:xfrm>
              <a:off x="3562968" y="3889369"/>
              <a:ext cx="1262638" cy="914400"/>
              <a:chOff x="6096000" y="1138237"/>
              <a:chExt cx="5013960" cy="3631098"/>
            </a:xfrm>
          </p:grpSpPr>
          <p:cxnSp>
            <p:nvCxnSpPr>
              <p:cNvPr id="100" name="Straight Connector 99"/>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1" name="Straight Connector 100"/>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2" name="Straight Connector 101"/>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3" name="Straight Connector 102"/>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4" name="Straight Connector 103"/>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5" name="Straight Connector 104"/>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6" name="Straight Connector 105"/>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7" name="Straight Connector 106"/>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8" name="Straight Connector 107"/>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09" name="Oval 108"/>
              <p:cNvSpPr/>
              <p:nvPr/>
            </p:nvSpPr>
            <p:spPr bwMode="auto">
              <a:xfrm>
                <a:off x="6096000" y="2187969"/>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10" name="Oval 109"/>
              <p:cNvSpPr/>
              <p:nvPr/>
            </p:nvSpPr>
            <p:spPr bwMode="auto">
              <a:xfrm>
                <a:off x="7438401" y="1138237"/>
                <a:ext cx="822960" cy="822960"/>
              </a:xfrm>
              <a:prstGeom prst="ellipse">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11" name="Oval 110"/>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12" name="Oval 111"/>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13" name="Oval 112"/>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14" name="Oval 113"/>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pSp>
          <p:nvGrpSpPr>
            <p:cNvPr id="116" name="Group 115"/>
            <p:cNvGrpSpPr>
              <a:grpSpLocks noChangeAspect="1"/>
            </p:cNvGrpSpPr>
            <p:nvPr/>
          </p:nvGrpSpPr>
          <p:grpSpPr>
            <a:xfrm>
              <a:off x="5638800" y="3889369"/>
              <a:ext cx="1262638" cy="914400"/>
              <a:chOff x="6096000" y="1138237"/>
              <a:chExt cx="5013960" cy="3631098"/>
            </a:xfrm>
          </p:grpSpPr>
          <p:cxnSp>
            <p:nvCxnSpPr>
              <p:cNvPr id="117" name="Straight Connector 116"/>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8" name="Straight Connector 117"/>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9" name="Straight Connector 118"/>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0" name="Straight Connector 119"/>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1" name="Straight Connector 120"/>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2" name="Straight Connector 121"/>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3" name="Straight Connector 122"/>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4" name="Straight Connector 123"/>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5" name="Straight Connector 124"/>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26" name="Oval 125"/>
              <p:cNvSpPr/>
              <p:nvPr/>
            </p:nvSpPr>
            <p:spPr bwMode="auto">
              <a:xfrm>
                <a:off x="6096000" y="2187969"/>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27" name="Oval 126"/>
              <p:cNvSpPr/>
              <p:nvPr/>
            </p:nvSpPr>
            <p:spPr bwMode="auto">
              <a:xfrm>
                <a:off x="7438401" y="1138237"/>
                <a:ext cx="822960" cy="822960"/>
              </a:xfrm>
              <a:prstGeom prst="ellipse">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28" name="Oval 127"/>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29" name="Oval 128"/>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30" name="Oval 129"/>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31" name="Oval 130"/>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pSp>
          <p:nvGrpSpPr>
            <p:cNvPr id="181" name="Group 180"/>
            <p:cNvGrpSpPr/>
            <p:nvPr/>
          </p:nvGrpSpPr>
          <p:grpSpPr>
            <a:xfrm>
              <a:off x="4495800" y="1981200"/>
              <a:ext cx="3276600" cy="381000"/>
              <a:chOff x="4495800" y="1981200"/>
              <a:chExt cx="3276600" cy="381000"/>
            </a:xfrm>
          </p:grpSpPr>
          <p:cxnSp>
            <p:nvCxnSpPr>
              <p:cNvPr id="133" name="Straight Connector 132"/>
              <p:cNvCxnSpPr/>
              <p:nvPr/>
            </p:nvCxnSpPr>
            <p:spPr bwMode="auto">
              <a:xfrm flipH="1">
                <a:off x="4495800" y="1983188"/>
                <a:ext cx="1686470" cy="379012"/>
              </a:xfrm>
              <a:prstGeom prst="line">
                <a:avLst/>
              </a:prstGeom>
              <a:solidFill>
                <a:schemeClr val="accent1"/>
              </a:solidFill>
              <a:ln w="38100" cap="flat" cmpd="sng" algn="ctr">
                <a:solidFill>
                  <a:srgbClr val="7030A0"/>
                </a:solidFill>
                <a:prstDash val="solid"/>
                <a:round/>
                <a:headEnd type="none" w="med" len="med"/>
                <a:tailEnd type="none" w="med" len="med"/>
              </a:ln>
              <a:effectLst/>
            </p:spPr>
          </p:cxnSp>
          <p:cxnSp>
            <p:nvCxnSpPr>
              <p:cNvPr id="137" name="Straight Connector 136"/>
              <p:cNvCxnSpPr/>
              <p:nvPr/>
            </p:nvCxnSpPr>
            <p:spPr bwMode="auto">
              <a:xfrm>
                <a:off x="6182269" y="1981200"/>
                <a:ext cx="0" cy="381000"/>
              </a:xfrm>
              <a:prstGeom prst="line">
                <a:avLst/>
              </a:prstGeom>
              <a:solidFill>
                <a:schemeClr val="accent1"/>
              </a:solidFill>
              <a:ln w="38100" cap="flat" cmpd="sng" algn="ctr">
                <a:solidFill>
                  <a:srgbClr val="7030A0"/>
                </a:solidFill>
                <a:prstDash val="solid"/>
                <a:round/>
                <a:headEnd type="none" w="med" len="med"/>
                <a:tailEnd type="none" w="med" len="med"/>
              </a:ln>
              <a:effectLst/>
            </p:spPr>
          </p:cxnSp>
          <p:cxnSp>
            <p:nvCxnSpPr>
              <p:cNvPr id="141" name="Straight Connector 140"/>
              <p:cNvCxnSpPr/>
              <p:nvPr/>
            </p:nvCxnSpPr>
            <p:spPr bwMode="auto">
              <a:xfrm>
                <a:off x="6166077" y="1981200"/>
                <a:ext cx="1606323" cy="381000"/>
              </a:xfrm>
              <a:prstGeom prst="line">
                <a:avLst/>
              </a:prstGeom>
              <a:solidFill>
                <a:schemeClr val="accent1"/>
              </a:solidFill>
              <a:ln w="38100" cap="flat" cmpd="sng" algn="ctr">
                <a:solidFill>
                  <a:srgbClr val="7030A0"/>
                </a:solidFill>
                <a:prstDash val="solid"/>
                <a:round/>
                <a:headEnd type="none" w="med" len="med"/>
                <a:tailEnd type="none" w="med" len="med"/>
              </a:ln>
              <a:effectLst/>
            </p:spPr>
          </p:cxnSp>
        </p:grpSp>
        <p:grpSp>
          <p:nvGrpSpPr>
            <p:cNvPr id="182" name="Group 181"/>
            <p:cNvGrpSpPr/>
            <p:nvPr/>
          </p:nvGrpSpPr>
          <p:grpSpPr>
            <a:xfrm>
              <a:off x="4184877" y="3429000"/>
              <a:ext cx="1606323" cy="381000"/>
              <a:chOff x="6166077" y="1981200"/>
              <a:chExt cx="1606323" cy="381000"/>
            </a:xfrm>
          </p:grpSpPr>
          <p:cxnSp>
            <p:nvCxnSpPr>
              <p:cNvPr id="184" name="Straight Connector 183"/>
              <p:cNvCxnSpPr/>
              <p:nvPr/>
            </p:nvCxnSpPr>
            <p:spPr bwMode="auto">
              <a:xfrm>
                <a:off x="6182269" y="1981200"/>
                <a:ext cx="0" cy="381000"/>
              </a:xfrm>
              <a:prstGeom prst="line">
                <a:avLst/>
              </a:prstGeom>
              <a:solidFill>
                <a:schemeClr val="accent1"/>
              </a:solidFill>
              <a:ln w="38100" cap="flat" cmpd="sng" algn="ctr">
                <a:solidFill>
                  <a:srgbClr val="7030A0"/>
                </a:solidFill>
                <a:prstDash val="solid"/>
                <a:round/>
                <a:headEnd type="none" w="med" len="med"/>
                <a:tailEnd type="none" w="med" len="med"/>
              </a:ln>
              <a:effectLst/>
            </p:spPr>
          </p:cxnSp>
          <p:cxnSp>
            <p:nvCxnSpPr>
              <p:cNvPr id="185" name="Straight Connector 184"/>
              <p:cNvCxnSpPr/>
              <p:nvPr/>
            </p:nvCxnSpPr>
            <p:spPr bwMode="auto">
              <a:xfrm>
                <a:off x="6166077" y="1981200"/>
                <a:ext cx="1606323" cy="381000"/>
              </a:xfrm>
              <a:prstGeom prst="line">
                <a:avLst/>
              </a:prstGeom>
              <a:solidFill>
                <a:schemeClr val="accent1"/>
              </a:solidFill>
              <a:ln w="38100" cap="flat" cmpd="sng" algn="ctr">
                <a:solidFill>
                  <a:srgbClr val="7030A0"/>
                </a:solidFill>
                <a:prstDash val="solid"/>
                <a:round/>
                <a:headEnd type="none" w="med" len="med"/>
                <a:tailEnd type="none" w="med" len="med"/>
              </a:ln>
              <a:effectLst/>
            </p:spPr>
          </p:cxnSp>
        </p:grpSp>
      </p:grpSp>
      <p:cxnSp>
        <p:nvCxnSpPr>
          <p:cNvPr id="274" name="Straight Connector 273"/>
          <p:cNvCxnSpPr/>
          <p:nvPr/>
        </p:nvCxnSpPr>
        <p:spPr bwMode="auto">
          <a:xfrm>
            <a:off x="4212401" y="2546298"/>
            <a:ext cx="0" cy="349302"/>
          </a:xfrm>
          <a:prstGeom prst="line">
            <a:avLst/>
          </a:prstGeom>
          <a:solidFill>
            <a:schemeClr val="accent1"/>
          </a:solidFill>
          <a:ln w="38100" cap="flat" cmpd="sng" algn="ctr">
            <a:solidFill>
              <a:srgbClr val="7030A0"/>
            </a:solidFill>
            <a:prstDash val="solid"/>
            <a:round/>
            <a:headEnd type="none" w="med" len="med"/>
            <a:tailEnd type="none" w="med" len="med"/>
          </a:ln>
          <a:effectLst/>
        </p:spPr>
      </p:cxnSp>
      <p:graphicFrame>
        <p:nvGraphicFramePr>
          <p:cNvPr id="276" name="Table 275"/>
          <p:cNvGraphicFramePr>
            <a:graphicFrameLocks noGrp="1"/>
          </p:cNvGraphicFramePr>
          <p:nvPr>
            <p:extLst>
              <p:ext uri="{D42A27DB-BD31-4B8C-83A1-F6EECF244321}">
                <p14:modId xmlns:p14="http://schemas.microsoft.com/office/powerpoint/2010/main" val="3074696063"/>
              </p:ext>
            </p:extLst>
          </p:nvPr>
        </p:nvGraphicFramePr>
        <p:xfrm>
          <a:off x="5459620" y="2951283"/>
          <a:ext cx="3990750" cy="741680"/>
        </p:xfrm>
        <a:graphic>
          <a:graphicData uri="http://schemas.openxmlformats.org/drawingml/2006/table">
            <a:tbl>
              <a:tblPr firstRow="1" bandRow="1">
                <a:tableStyleId>{5940675A-B579-460E-94D1-54222C63F5DA}</a:tableStyleId>
              </a:tblPr>
              <a:tblGrid>
                <a:gridCol w="665125">
                  <a:extLst>
                    <a:ext uri="{9D8B030D-6E8A-4147-A177-3AD203B41FA5}">
                      <a16:colId xmlns:a16="http://schemas.microsoft.com/office/drawing/2014/main" val="3331078665"/>
                    </a:ext>
                  </a:extLst>
                </a:gridCol>
                <a:gridCol w="665125">
                  <a:extLst>
                    <a:ext uri="{9D8B030D-6E8A-4147-A177-3AD203B41FA5}">
                      <a16:colId xmlns:a16="http://schemas.microsoft.com/office/drawing/2014/main" val="1571352655"/>
                    </a:ext>
                  </a:extLst>
                </a:gridCol>
                <a:gridCol w="665125">
                  <a:extLst>
                    <a:ext uri="{9D8B030D-6E8A-4147-A177-3AD203B41FA5}">
                      <a16:colId xmlns:a16="http://schemas.microsoft.com/office/drawing/2014/main" val="1119917290"/>
                    </a:ext>
                  </a:extLst>
                </a:gridCol>
                <a:gridCol w="665125">
                  <a:extLst>
                    <a:ext uri="{9D8B030D-6E8A-4147-A177-3AD203B41FA5}">
                      <a16:colId xmlns:a16="http://schemas.microsoft.com/office/drawing/2014/main" val="4236155832"/>
                    </a:ext>
                  </a:extLst>
                </a:gridCol>
                <a:gridCol w="665125">
                  <a:extLst>
                    <a:ext uri="{9D8B030D-6E8A-4147-A177-3AD203B41FA5}">
                      <a16:colId xmlns:a16="http://schemas.microsoft.com/office/drawing/2014/main" val="1673204895"/>
                    </a:ext>
                  </a:extLst>
                </a:gridCol>
                <a:gridCol w="665125">
                  <a:extLst>
                    <a:ext uri="{9D8B030D-6E8A-4147-A177-3AD203B41FA5}">
                      <a16:colId xmlns:a16="http://schemas.microsoft.com/office/drawing/2014/main" val="2992893677"/>
                    </a:ext>
                  </a:extLst>
                </a:gridCol>
              </a:tblGrid>
              <a:tr h="370840">
                <a:tc>
                  <a:txBody>
                    <a:bodyPr/>
                    <a:lstStyle/>
                    <a:p>
                      <a:pPr algn="ctr"/>
                      <a:r>
                        <a:rPr lang="en-US" sz="1600" dirty="0" smtClean="0"/>
                        <a:t>WA</a:t>
                      </a:r>
                      <a:endParaRPr lang="en-US" sz="1600" dirty="0"/>
                    </a:p>
                  </a:txBody>
                  <a:tcPr/>
                </a:tc>
                <a:tc>
                  <a:txBody>
                    <a:bodyPr/>
                    <a:lstStyle/>
                    <a:p>
                      <a:pPr algn="ctr"/>
                      <a:r>
                        <a:rPr lang="en-US" sz="1800" dirty="0" smtClean="0"/>
                        <a:t>NT</a:t>
                      </a:r>
                      <a:endParaRPr lang="en-US" sz="1800" dirty="0"/>
                    </a:p>
                  </a:txBody>
                  <a:tcPr/>
                </a:tc>
                <a:tc>
                  <a:txBody>
                    <a:bodyPr/>
                    <a:lstStyle/>
                    <a:p>
                      <a:r>
                        <a:rPr lang="en-US" sz="1600" dirty="0" smtClean="0"/>
                        <a:t>NSW</a:t>
                      </a:r>
                      <a:endParaRPr lang="en-US" sz="1600" dirty="0"/>
                    </a:p>
                  </a:txBody>
                  <a:tcPr/>
                </a:tc>
                <a:tc>
                  <a:txBody>
                    <a:bodyPr/>
                    <a:lstStyle/>
                    <a:p>
                      <a:pPr algn="ctr"/>
                      <a:r>
                        <a:rPr lang="en-US" dirty="0" smtClean="0"/>
                        <a:t>Q</a:t>
                      </a:r>
                      <a:endParaRPr lang="en-US" dirty="0"/>
                    </a:p>
                  </a:txBody>
                  <a:tcPr/>
                </a:tc>
                <a:tc>
                  <a:txBody>
                    <a:bodyPr/>
                    <a:lstStyle/>
                    <a:p>
                      <a:pPr algn="ctr"/>
                      <a:r>
                        <a:rPr lang="en-US" sz="1800" dirty="0" smtClean="0"/>
                        <a:t>SA</a:t>
                      </a:r>
                      <a:endParaRPr lang="en-US" sz="1800" dirty="0"/>
                    </a:p>
                  </a:txBody>
                  <a:tcPr/>
                </a:tc>
                <a:tc>
                  <a:txBody>
                    <a:bodyPr/>
                    <a:lstStyle/>
                    <a:p>
                      <a:pPr algn="ctr"/>
                      <a:r>
                        <a:rPr lang="en-US" dirty="0" smtClean="0"/>
                        <a:t>V</a:t>
                      </a:r>
                      <a:endParaRPr lang="en-US" dirty="0"/>
                    </a:p>
                  </a:txBody>
                  <a:tcPr/>
                </a:tc>
                <a:extLst>
                  <a:ext uri="{0D108BD9-81ED-4DB2-BD59-A6C34878D82A}">
                    <a16:rowId xmlns:a16="http://schemas.microsoft.com/office/drawing/2014/main" val="2821902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823524866"/>
                  </a:ext>
                </a:extLst>
              </a:tr>
            </a:tbl>
          </a:graphicData>
        </a:graphic>
      </p:graphicFrame>
      <p:sp>
        <p:nvSpPr>
          <p:cNvPr id="277" name="Rectangle 276"/>
          <p:cNvSpPr/>
          <p:nvPr/>
        </p:nvSpPr>
        <p:spPr bwMode="auto">
          <a:xfrm>
            <a:off x="5499638" y="3371106"/>
            <a:ext cx="580016"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78" name="Rectangle 277"/>
          <p:cNvSpPr/>
          <p:nvPr/>
        </p:nvSpPr>
        <p:spPr bwMode="auto">
          <a:xfrm>
            <a:off x="6156658" y="3368329"/>
            <a:ext cx="592538"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79" name="Rectangle 278"/>
          <p:cNvSpPr/>
          <p:nvPr/>
        </p:nvSpPr>
        <p:spPr bwMode="auto">
          <a:xfrm>
            <a:off x="6826198" y="3369343"/>
            <a:ext cx="582018"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82" name="Rectangle 281"/>
          <p:cNvSpPr/>
          <p:nvPr/>
        </p:nvSpPr>
        <p:spPr bwMode="auto">
          <a:xfrm>
            <a:off x="7489478" y="3369343"/>
            <a:ext cx="164592"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83" name="Rectangle 282"/>
          <p:cNvSpPr/>
          <p:nvPr/>
        </p:nvSpPr>
        <p:spPr bwMode="auto">
          <a:xfrm>
            <a:off x="7700490" y="3368329"/>
            <a:ext cx="160831"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84" name="Rectangle 283"/>
          <p:cNvSpPr/>
          <p:nvPr/>
        </p:nvSpPr>
        <p:spPr bwMode="auto">
          <a:xfrm>
            <a:off x="7908495" y="3365764"/>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85" name="Rectangle 284"/>
          <p:cNvSpPr/>
          <p:nvPr/>
        </p:nvSpPr>
        <p:spPr bwMode="auto">
          <a:xfrm>
            <a:off x="8163689" y="3371106"/>
            <a:ext cx="164592"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86" name="Rectangle 285"/>
          <p:cNvSpPr/>
          <p:nvPr/>
        </p:nvSpPr>
        <p:spPr bwMode="auto">
          <a:xfrm>
            <a:off x="8374701" y="3370092"/>
            <a:ext cx="160831"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87" name="Rectangle 286"/>
          <p:cNvSpPr/>
          <p:nvPr/>
        </p:nvSpPr>
        <p:spPr bwMode="auto">
          <a:xfrm>
            <a:off x="8582706" y="3367527"/>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88" name="Rectangle 287"/>
          <p:cNvSpPr/>
          <p:nvPr/>
        </p:nvSpPr>
        <p:spPr bwMode="auto">
          <a:xfrm>
            <a:off x="8824301" y="3371106"/>
            <a:ext cx="164592"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89" name="Rectangle 288"/>
          <p:cNvSpPr/>
          <p:nvPr/>
        </p:nvSpPr>
        <p:spPr bwMode="auto">
          <a:xfrm>
            <a:off x="9035313" y="3370092"/>
            <a:ext cx="160831"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90" name="Rectangle 289"/>
          <p:cNvSpPr/>
          <p:nvPr/>
        </p:nvSpPr>
        <p:spPr bwMode="auto">
          <a:xfrm>
            <a:off x="9243318" y="3367527"/>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044408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3" name="Group 172"/>
          <p:cNvGrpSpPr/>
          <p:nvPr/>
        </p:nvGrpSpPr>
        <p:grpSpPr>
          <a:xfrm>
            <a:off x="8326227" y="1143000"/>
            <a:ext cx="3560973" cy="2225609"/>
            <a:chOff x="-1447800" y="962025"/>
            <a:chExt cx="8458200" cy="5286375"/>
          </a:xfrm>
        </p:grpSpPr>
        <p:pic>
          <p:nvPicPr>
            <p:cNvPr id="174" name="droppedImage.pdf"/>
            <p:cNvPicPr/>
            <p:nvPr/>
          </p:nvPicPr>
          <p:blipFill rotWithShape="1">
            <a:blip r:embed="rId3">
              <a:extLst/>
            </a:blip>
            <a:srcRect l="3099" t="20318" r="30301" b="26881"/>
            <a:stretch/>
          </p:blipFill>
          <p:spPr>
            <a:xfrm>
              <a:off x="-1447800" y="962025"/>
              <a:ext cx="8458200" cy="5181600"/>
            </a:xfrm>
            <a:prstGeom prst="rect">
              <a:avLst/>
            </a:prstGeom>
            <a:ln w="12700">
              <a:miter lim="400000"/>
            </a:ln>
          </p:spPr>
        </p:pic>
        <p:sp>
          <p:nvSpPr>
            <p:cNvPr id="175" name="Rectangle 174"/>
            <p:cNvSpPr/>
            <p:nvPr/>
          </p:nvSpPr>
          <p:spPr bwMode="auto">
            <a:xfrm>
              <a:off x="-1295400" y="5638800"/>
              <a:ext cx="5715000" cy="609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grpSp>
      <p:sp>
        <p:nvSpPr>
          <p:cNvPr id="6" name="Title 5"/>
          <p:cNvSpPr>
            <a:spLocks noGrp="1"/>
          </p:cNvSpPr>
          <p:nvPr>
            <p:ph type="title"/>
          </p:nvPr>
        </p:nvSpPr>
        <p:spPr/>
        <p:txBody>
          <a:bodyPr/>
          <a:lstStyle/>
          <a:p>
            <a:r>
              <a:rPr lang="en-US" dirty="0" smtClean="0"/>
              <a:t>Backtracking Search</a:t>
            </a:r>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22</a:t>
            </a:fld>
            <a:endParaRPr lang="en-US" altLang="en-US"/>
          </a:p>
        </p:txBody>
      </p:sp>
      <p:grpSp>
        <p:nvGrpSpPr>
          <p:cNvPr id="238" name="Group 237"/>
          <p:cNvGrpSpPr>
            <a:grpSpLocks noChangeAspect="1"/>
          </p:cNvGrpSpPr>
          <p:nvPr/>
        </p:nvGrpSpPr>
        <p:grpSpPr>
          <a:xfrm>
            <a:off x="3537962" y="2895600"/>
            <a:ext cx="1262638" cy="914400"/>
            <a:chOff x="6096000" y="1138237"/>
            <a:chExt cx="5013960" cy="3631098"/>
          </a:xfrm>
        </p:grpSpPr>
        <p:cxnSp>
          <p:nvCxnSpPr>
            <p:cNvPr id="240" name="Straight Connector 239"/>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41" name="Straight Connector 240"/>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42" name="Straight Connector 241"/>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46" name="Straight Connector 245"/>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47" name="Straight Connector 246"/>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48" name="Straight Connector 247"/>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49" name="Straight Connector 248"/>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0" name="Straight Connector 249"/>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1" name="Straight Connector 250"/>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52" name="Oval 251"/>
            <p:cNvSpPr/>
            <p:nvPr/>
          </p:nvSpPr>
          <p:spPr bwMode="auto">
            <a:xfrm>
              <a:off x="6096000" y="2187969"/>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53" name="Oval 252"/>
            <p:cNvSpPr/>
            <p:nvPr/>
          </p:nvSpPr>
          <p:spPr bwMode="auto">
            <a:xfrm>
              <a:off x="7438401" y="1138237"/>
              <a:ext cx="822960" cy="822960"/>
            </a:xfrm>
            <a:prstGeom prst="ellipse">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54" name="Oval 253"/>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55" name="Oval 254"/>
            <p:cNvSpPr/>
            <p:nvPr/>
          </p:nvSpPr>
          <p:spPr bwMode="auto">
            <a:xfrm>
              <a:off x="10287000" y="2773885"/>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56" name="Oval 255"/>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57" name="Oval 256"/>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pSp>
        <p:nvGrpSpPr>
          <p:cNvPr id="258" name="Group 257"/>
          <p:cNvGrpSpPr>
            <a:grpSpLocks noChangeAspect="1"/>
          </p:cNvGrpSpPr>
          <p:nvPr/>
        </p:nvGrpSpPr>
        <p:grpSpPr>
          <a:xfrm>
            <a:off x="3537962" y="4114800"/>
            <a:ext cx="1262638" cy="914400"/>
            <a:chOff x="6096000" y="1138237"/>
            <a:chExt cx="5013960" cy="3631098"/>
          </a:xfrm>
        </p:grpSpPr>
        <p:cxnSp>
          <p:nvCxnSpPr>
            <p:cNvPr id="259" name="Straight Connector 258"/>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0" name="Straight Connector 259"/>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1" name="Straight Connector 260"/>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2" name="Straight Connector 261"/>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3" name="Straight Connector 262"/>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4" name="Straight Connector 263"/>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5" name="Straight Connector 264"/>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6" name="Straight Connector 265"/>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7" name="Straight Connector 266"/>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68" name="Oval 267"/>
            <p:cNvSpPr/>
            <p:nvPr/>
          </p:nvSpPr>
          <p:spPr bwMode="auto">
            <a:xfrm>
              <a:off x="6096000" y="2187969"/>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69" name="Oval 268"/>
            <p:cNvSpPr/>
            <p:nvPr/>
          </p:nvSpPr>
          <p:spPr bwMode="auto">
            <a:xfrm>
              <a:off x="7438401" y="1138237"/>
              <a:ext cx="822960" cy="822960"/>
            </a:xfrm>
            <a:prstGeom prst="ellipse">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70" name="Oval 269"/>
            <p:cNvSpPr/>
            <p:nvPr/>
          </p:nvSpPr>
          <p:spPr bwMode="auto">
            <a:xfrm>
              <a:off x="9222011" y="1365009"/>
              <a:ext cx="822960" cy="822960"/>
            </a:xfrm>
            <a:prstGeom prst="ellipse">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71" name="Oval 270"/>
            <p:cNvSpPr/>
            <p:nvPr/>
          </p:nvSpPr>
          <p:spPr bwMode="auto">
            <a:xfrm>
              <a:off x="10287000" y="2773885"/>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72" name="Oval 271"/>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73" name="Oval 272"/>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pSp>
        <p:nvGrpSpPr>
          <p:cNvPr id="2" name="Group 1"/>
          <p:cNvGrpSpPr/>
          <p:nvPr/>
        </p:nvGrpSpPr>
        <p:grpSpPr>
          <a:xfrm>
            <a:off x="3537962" y="228600"/>
            <a:ext cx="5344676" cy="2317698"/>
            <a:chOff x="3537962" y="1006800"/>
            <a:chExt cx="5344676" cy="3796969"/>
          </a:xfrm>
        </p:grpSpPr>
        <p:grpSp>
          <p:nvGrpSpPr>
            <p:cNvPr id="34" name="Group 33"/>
            <p:cNvGrpSpPr>
              <a:grpSpLocks noChangeAspect="1"/>
            </p:cNvGrpSpPr>
            <p:nvPr/>
          </p:nvGrpSpPr>
          <p:grpSpPr>
            <a:xfrm>
              <a:off x="5464681" y="1006800"/>
              <a:ext cx="1262638" cy="914400"/>
              <a:chOff x="6096000" y="1138237"/>
              <a:chExt cx="5013960" cy="3631098"/>
            </a:xfrm>
          </p:grpSpPr>
          <p:cxnSp>
            <p:nvCxnSpPr>
              <p:cNvPr id="7" name="Straight Connector 6"/>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7" name="Oval 16"/>
              <p:cNvSpPr/>
              <p:nvPr/>
            </p:nvSpPr>
            <p:spPr bwMode="auto">
              <a:xfrm>
                <a:off x="6096000" y="218796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0" name="Oval 19"/>
              <p:cNvSpPr/>
              <p:nvPr/>
            </p:nvSpPr>
            <p:spPr bwMode="auto">
              <a:xfrm>
                <a:off x="7438401" y="1138237"/>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3" name="Oval 22"/>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6" name="Oval 25"/>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9" name="Oval 28"/>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32" name="Oval 31"/>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pSp>
          <p:nvGrpSpPr>
            <p:cNvPr id="35" name="Group 34"/>
            <p:cNvGrpSpPr>
              <a:grpSpLocks noChangeAspect="1"/>
            </p:cNvGrpSpPr>
            <p:nvPr/>
          </p:nvGrpSpPr>
          <p:grpSpPr>
            <a:xfrm>
              <a:off x="3537962" y="2438400"/>
              <a:ext cx="1262638" cy="914400"/>
              <a:chOff x="6096000" y="1138237"/>
              <a:chExt cx="5013960" cy="3631098"/>
            </a:xfrm>
          </p:grpSpPr>
          <p:cxnSp>
            <p:nvCxnSpPr>
              <p:cNvPr id="36" name="Straight Connector 35"/>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9" name="Straight Connector 38"/>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3" name="Straight Connector 42"/>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5" name="Oval 44"/>
              <p:cNvSpPr/>
              <p:nvPr/>
            </p:nvSpPr>
            <p:spPr bwMode="auto">
              <a:xfrm>
                <a:off x="6096000" y="2187969"/>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46" name="Oval 45"/>
              <p:cNvSpPr/>
              <p:nvPr/>
            </p:nvSpPr>
            <p:spPr bwMode="auto">
              <a:xfrm>
                <a:off x="7438401" y="1138237"/>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47" name="Oval 46"/>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48" name="Oval 47"/>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49" name="Oval 48"/>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50" name="Oval 49"/>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pSp>
          <p:nvGrpSpPr>
            <p:cNvPr id="51" name="Group 50"/>
            <p:cNvGrpSpPr>
              <a:grpSpLocks noChangeAspect="1"/>
            </p:cNvGrpSpPr>
            <p:nvPr/>
          </p:nvGrpSpPr>
          <p:grpSpPr>
            <a:xfrm>
              <a:off x="5562600" y="2438400"/>
              <a:ext cx="1262639" cy="914400"/>
              <a:chOff x="6096000" y="1138237"/>
              <a:chExt cx="5013960" cy="3631098"/>
            </a:xfrm>
          </p:grpSpPr>
          <p:cxnSp>
            <p:nvCxnSpPr>
              <p:cNvPr id="52" name="Straight Connector 51"/>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4" name="Straight Connector 53"/>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5" name="Straight Connector 54"/>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8" name="Straight Connector 57"/>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0" name="Straight Connector 59"/>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1" name="Oval 60"/>
              <p:cNvSpPr/>
              <p:nvPr/>
            </p:nvSpPr>
            <p:spPr bwMode="auto">
              <a:xfrm>
                <a:off x="6096000" y="2187969"/>
                <a:ext cx="822960" cy="822960"/>
              </a:xfrm>
              <a:prstGeom prst="ellipse">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62" name="Oval 61"/>
              <p:cNvSpPr/>
              <p:nvPr/>
            </p:nvSpPr>
            <p:spPr bwMode="auto">
              <a:xfrm>
                <a:off x="7438401" y="1138237"/>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63" name="Oval 62"/>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64" name="Oval 63"/>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65" name="Oval 64"/>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66" name="Oval 65"/>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pSp>
          <p:nvGrpSpPr>
            <p:cNvPr id="67" name="Group 66"/>
            <p:cNvGrpSpPr>
              <a:grpSpLocks noChangeAspect="1"/>
            </p:cNvGrpSpPr>
            <p:nvPr/>
          </p:nvGrpSpPr>
          <p:grpSpPr>
            <a:xfrm>
              <a:off x="7620000" y="2438400"/>
              <a:ext cx="1262638" cy="914400"/>
              <a:chOff x="6096000" y="1138237"/>
              <a:chExt cx="5013960" cy="3631098"/>
            </a:xfrm>
          </p:grpSpPr>
          <p:cxnSp>
            <p:nvCxnSpPr>
              <p:cNvPr id="68" name="Straight Connector 67"/>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9" name="Straight Connector 68"/>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0" name="Straight Connector 69"/>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1" name="Straight Connector 70"/>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2" name="Straight Connector 71"/>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4" name="Straight Connector 73"/>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5" name="Straight Connector 74"/>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6" name="Straight Connector 75"/>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77" name="Oval 76"/>
              <p:cNvSpPr/>
              <p:nvPr/>
            </p:nvSpPr>
            <p:spPr bwMode="auto">
              <a:xfrm>
                <a:off x="6096000" y="2187969"/>
                <a:ext cx="822960" cy="822960"/>
              </a:xfrm>
              <a:prstGeom prst="ellipse">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78" name="Oval 77"/>
              <p:cNvSpPr/>
              <p:nvPr/>
            </p:nvSpPr>
            <p:spPr bwMode="auto">
              <a:xfrm>
                <a:off x="7438401" y="1138237"/>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79" name="Oval 78"/>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80" name="Oval 79"/>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81" name="Oval 80"/>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82" name="Oval 81"/>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pSp>
          <p:nvGrpSpPr>
            <p:cNvPr id="99" name="Group 98"/>
            <p:cNvGrpSpPr>
              <a:grpSpLocks noChangeAspect="1"/>
            </p:cNvGrpSpPr>
            <p:nvPr/>
          </p:nvGrpSpPr>
          <p:grpSpPr>
            <a:xfrm>
              <a:off x="3562968" y="3889369"/>
              <a:ext cx="1262638" cy="914400"/>
              <a:chOff x="6096000" y="1138237"/>
              <a:chExt cx="5013960" cy="3631098"/>
            </a:xfrm>
          </p:grpSpPr>
          <p:cxnSp>
            <p:nvCxnSpPr>
              <p:cNvPr id="100" name="Straight Connector 99"/>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1" name="Straight Connector 100"/>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2" name="Straight Connector 101"/>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3" name="Straight Connector 102"/>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4" name="Straight Connector 103"/>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5" name="Straight Connector 104"/>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6" name="Straight Connector 105"/>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7" name="Straight Connector 106"/>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8" name="Straight Connector 107"/>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09" name="Oval 108"/>
              <p:cNvSpPr/>
              <p:nvPr/>
            </p:nvSpPr>
            <p:spPr bwMode="auto">
              <a:xfrm>
                <a:off x="6096000" y="2187969"/>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10" name="Oval 109"/>
              <p:cNvSpPr/>
              <p:nvPr/>
            </p:nvSpPr>
            <p:spPr bwMode="auto">
              <a:xfrm>
                <a:off x="7438401" y="1138237"/>
                <a:ext cx="822960" cy="822960"/>
              </a:xfrm>
              <a:prstGeom prst="ellipse">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11" name="Oval 110"/>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12" name="Oval 111"/>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13" name="Oval 112"/>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14" name="Oval 113"/>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pSp>
          <p:nvGrpSpPr>
            <p:cNvPr id="116" name="Group 115"/>
            <p:cNvGrpSpPr>
              <a:grpSpLocks noChangeAspect="1"/>
            </p:cNvGrpSpPr>
            <p:nvPr/>
          </p:nvGrpSpPr>
          <p:grpSpPr>
            <a:xfrm>
              <a:off x="5638800" y="3889369"/>
              <a:ext cx="1262638" cy="914400"/>
              <a:chOff x="6096000" y="1138237"/>
              <a:chExt cx="5013960" cy="3631098"/>
            </a:xfrm>
          </p:grpSpPr>
          <p:cxnSp>
            <p:nvCxnSpPr>
              <p:cNvPr id="117" name="Straight Connector 116"/>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8" name="Straight Connector 117"/>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9" name="Straight Connector 118"/>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0" name="Straight Connector 119"/>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1" name="Straight Connector 120"/>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2" name="Straight Connector 121"/>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3" name="Straight Connector 122"/>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4" name="Straight Connector 123"/>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5" name="Straight Connector 124"/>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26" name="Oval 125"/>
              <p:cNvSpPr/>
              <p:nvPr/>
            </p:nvSpPr>
            <p:spPr bwMode="auto">
              <a:xfrm>
                <a:off x="6096000" y="2187969"/>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27" name="Oval 126"/>
              <p:cNvSpPr/>
              <p:nvPr/>
            </p:nvSpPr>
            <p:spPr bwMode="auto">
              <a:xfrm>
                <a:off x="7438401" y="1138237"/>
                <a:ext cx="822960" cy="822960"/>
              </a:xfrm>
              <a:prstGeom prst="ellipse">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28" name="Oval 127"/>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29" name="Oval 128"/>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30" name="Oval 129"/>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31" name="Oval 130"/>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pSp>
          <p:nvGrpSpPr>
            <p:cNvPr id="181" name="Group 180"/>
            <p:cNvGrpSpPr/>
            <p:nvPr/>
          </p:nvGrpSpPr>
          <p:grpSpPr>
            <a:xfrm>
              <a:off x="4495800" y="1981200"/>
              <a:ext cx="3276600" cy="381000"/>
              <a:chOff x="4495800" y="1981200"/>
              <a:chExt cx="3276600" cy="381000"/>
            </a:xfrm>
          </p:grpSpPr>
          <p:cxnSp>
            <p:nvCxnSpPr>
              <p:cNvPr id="133" name="Straight Connector 132"/>
              <p:cNvCxnSpPr/>
              <p:nvPr/>
            </p:nvCxnSpPr>
            <p:spPr bwMode="auto">
              <a:xfrm flipH="1">
                <a:off x="4495800" y="1983188"/>
                <a:ext cx="1686470" cy="379012"/>
              </a:xfrm>
              <a:prstGeom prst="line">
                <a:avLst/>
              </a:prstGeom>
              <a:solidFill>
                <a:schemeClr val="accent1"/>
              </a:solidFill>
              <a:ln w="38100" cap="flat" cmpd="sng" algn="ctr">
                <a:solidFill>
                  <a:srgbClr val="7030A0"/>
                </a:solidFill>
                <a:prstDash val="solid"/>
                <a:round/>
                <a:headEnd type="none" w="med" len="med"/>
                <a:tailEnd type="none" w="med" len="med"/>
              </a:ln>
              <a:effectLst/>
            </p:spPr>
          </p:cxnSp>
          <p:cxnSp>
            <p:nvCxnSpPr>
              <p:cNvPr id="137" name="Straight Connector 136"/>
              <p:cNvCxnSpPr/>
              <p:nvPr/>
            </p:nvCxnSpPr>
            <p:spPr bwMode="auto">
              <a:xfrm>
                <a:off x="6182269" y="1981200"/>
                <a:ext cx="0" cy="381000"/>
              </a:xfrm>
              <a:prstGeom prst="line">
                <a:avLst/>
              </a:prstGeom>
              <a:solidFill>
                <a:schemeClr val="accent1"/>
              </a:solidFill>
              <a:ln w="38100" cap="flat" cmpd="sng" algn="ctr">
                <a:solidFill>
                  <a:srgbClr val="7030A0"/>
                </a:solidFill>
                <a:prstDash val="solid"/>
                <a:round/>
                <a:headEnd type="none" w="med" len="med"/>
                <a:tailEnd type="none" w="med" len="med"/>
              </a:ln>
              <a:effectLst/>
            </p:spPr>
          </p:cxnSp>
          <p:cxnSp>
            <p:nvCxnSpPr>
              <p:cNvPr id="141" name="Straight Connector 140"/>
              <p:cNvCxnSpPr/>
              <p:nvPr/>
            </p:nvCxnSpPr>
            <p:spPr bwMode="auto">
              <a:xfrm>
                <a:off x="6166077" y="1981200"/>
                <a:ext cx="1606323" cy="381000"/>
              </a:xfrm>
              <a:prstGeom prst="line">
                <a:avLst/>
              </a:prstGeom>
              <a:solidFill>
                <a:schemeClr val="accent1"/>
              </a:solidFill>
              <a:ln w="38100" cap="flat" cmpd="sng" algn="ctr">
                <a:solidFill>
                  <a:srgbClr val="7030A0"/>
                </a:solidFill>
                <a:prstDash val="solid"/>
                <a:round/>
                <a:headEnd type="none" w="med" len="med"/>
                <a:tailEnd type="none" w="med" len="med"/>
              </a:ln>
              <a:effectLst/>
            </p:spPr>
          </p:cxnSp>
        </p:grpSp>
        <p:grpSp>
          <p:nvGrpSpPr>
            <p:cNvPr id="182" name="Group 181"/>
            <p:cNvGrpSpPr/>
            <p:nvPr/>
          </p:nvGrpSpPr>
          <p:grpSpPr>
            <a:xfrm>
              <a:off x="4184877" y="3429000"/>
              <a:ext cx="1606323" cy="381000"/>
              <a:chOff x="6166077" y="1981200"/>
              <a:chExt cx="1606323" cy="381000"/>
            </a:xfrm>
          </p:grpSpPr>
          <p:cxnSp>
            <p:nvCxnSpPr>
              <p:cNvPr id="184" name="Straight Connector 183"/>
              <p:cNvCxnSpPr/>
              <p:nvPr/>
            </p:nvCxnSpPr>
            <p:spPr bwMode="auto">
              <a:xfrm>
                <a:off x="6182269" y="1981200"/>
                <a:ext cx="0" cy="381000"/>
              </a:xfrm>
              <a:prstGeom prst="line">
                <a:avLst/>
              </a:prstGeom>
              <a:solidFill>
                <a:schemeClr val="accent1"/>
              </a:solidFill>
              <a:ln w="38100" cap="flat" cmpd="sng" algn="ctr">
                <a:solidFill>
                  <a:srgbClr val="7030A0"/>
                </a:solidFill>
                <a:prstDash val="solid"/>
                <a:round/>
                <a:headEnd type="none" w="med" len="med"/>
                <a:tailEnd type="none" w="med" len="med"/>
              </a:ln>
              <a:effectLst/>
            </p:spPr>
          </p:cxnSp>
          <p:cxnSp>
            <p:nvCxnSpPr>
              <p:cNvPr id="185" name="Straight Connector 184"/>
              <p:cNvCxnSpPr/>
              <p:nvPr/>
            </p:nvCxnSpPr>
            <p:spPr bwMode="auto">
              <a:xfrm>
                <a:off x="6166077" y="1981200"/>
                <a:ext cx="1606323" cy="381000"/>
              </a:xfrm>
              <a:prstGeom prst="line">
                <a:avLst/>
              </a:prstGeom>
              <a:solidFill>
                <a:schemeClr val="accent1"/>
              </a:solidFill>
              <a:ln w="38100" cap="flat" cmpd="sng" algn="ctr">
                <a:solidFill>
                  <a:srgbClr val="7030A0"/>
                </a:solidFill>
                <a:prstDash val="solid"/>
                <a:round/>
                <a:headEnd type="none" w="med" len="med"/>
                <a:tailEnd type="none" w="med" len="med"/>
              </a:ln>
              <a:effectLst/>
            </p:spPr>
          </p:cxnSp>
        </p:grpSp>
      </p:grpSp>
      <p:cxnSp>
        <p:nvCxnSpPr>
          <p:cNvPr id="274" name="Straight Connector 273"/>
          <p:cNvCxnSpPr/>
          <p:nvPr/>
        </p:nvCxnSpPr>
        <p:spPr bwMode="auto">
          <a:xfrm>
            <a:off x="4212401" y="2546298"/>
            <a:ext cx="0" cy="349302"/>
          </a:xfrm>
          <a:prstGeom prst="line">
            <a:avLst/>
          </a:prstGeom>
          <a:solidFill>
            <a:schemeClr val="accent1"/>
          </a:solidFill>
          <a:ln w="38100" cap="flat" cmpd="sng" algn="ctr">
            <a:solidFill>
              <a:srgbClr val="7030A0"/>
            </a:solidFill>
            <a:prstDash val="solid"/>
            <a:round/>
            <a:headEnd type="none" w="med" len="med"/>
            <a:tailEnd type="none" w="med" len="med"/>
          </a:ln>
          <a:effectLst/>
        </p:spPr>
      </p:cxnSp>
      <p:cxnSp>
        <p:nvCxnSpPr>
          <p:cNvPr id="275" name="Straight Connector 274"/>
          <p:cNvCxnSpPr/>
          <p:nvPr/>
        </p:nvCxnSpPr>
        <p:spPr bwMode="auto">
          <a:xfrm>
            <a:off x="4212401" y="3765498"/>
            <a:ext cx="0" cy="349302"/>
          </a:xfrm>
          <a:prstGeom prst="line">
            <a:avLst/>
          </a:prstGeom>
          <a:solidFill>
            <a:schemeClr val="accent1"/>
          </a:solidFill>
          <a:ln w="38100" cap="flat" cmpd="sng" algn="ctr">
            <a:solidFill>
              <a:srgbClr val="7030A0"/>
            </a:solidFill>
            <a:prstDash val="solid"/>
            <a:round/>
            <a:headEnd type="none" w="med" len="med"/>
            <a:tailEnd type="none" w="med" len="med"/>
          </a:ln>
          <a:effectLst/>
        </p:spPr>
      </p:cxnSp>
      <p:graphicFrame>
        <p:nvGraphicFramePr>
          <p:cNvPr id="170" name="Table 169"/>
          <p:cNvGraphicFramePr>
            <a:graphicFrameLocks noGrp="1"/>
          </p:cNvGraphicFramePr>
          <p:nvPr>
            <p:extLst>
              <p:ext uri="{D42A27DB-BD31-4B8C-83A1-F6EECF244321}">
                <p14:modId xmlns:p14="http://schemas.microsoft.com/office/powerpoint/2010/main" val="53661781"/>
              </p:ext>
            </p:extLst>
          </p:nvPr>
        </p:nvGraphicFramePr>
        <p:xfrm>
          <a:off x="5459620" y="2951283"/>
          <a:ext cx="3990750" cy="741680"/>
        </p:xfrm>
        <a:graphic>
          <a:graphicData uri="http://schemas.openxmlformats.org/drawingml/2006/table">
            <a:tbl>
              <a:tblPr firstRow="1" bandRow="1">
                <a:tableStyleId>{5940675A-B579-460E-94D1-54222C63F5DA}</a:tableStyleId>
              </a:tblPr>
              <a:tblGrid>
                <a:gridCol w="665125">
                  <a:extLst>
                    <a:ext uri="{9D8B030D-6E8A-4147-A177-3AD203B41FA5}">
                      <a16:colId xmlns:a16="http://schemas.microsoft.com/office/drawing/2014/main" val="3331078665"/>
                    </a:ext>
                  </a:extLst>
                </a:gridCol>
                <a:gridCol w="665125">
                  <a:extLst>
                    <a:ext uri="{9D8B030D-6E8A-4147-A177-3AD203B41FA5}">
                      <a16:colId xmlns:a16="http://schemas.microsoft.com/office/drawing/2014/main" val="1571352655"/>
                    </a:ext>
                  </a:extLst>
                </a:gridCol>
                <a:gridCol w="665125">
                  <a:extLst>
                    <a:ext uri="{9D8B030D-6E8A-4147-A177-3AD203B41FA5}">
                      <a16:colId xmlns:a16="http://schemas.microsoft.com/office/drawing/2014/main" val="1119917290"/>
                    </a:ext>
                  </a:extLst>
                </a:gridCol>
                <a:gridCol w="665125">
                  <a:extLst>
                    <a:ext uri="{9D8B030D-6E8A-4147-A177-3AD203B41FA5}">
                      <a16:colId xmlns:a16="http://schemas.microsoft.com/office/drawing/2014/main" val="4236155832"/>
                    </a:ext>
                  </a:extLst>
                </a:gridCol>
                <a:gridCol w="665125">
                  <a:extLst>
                    <a:ext uri="{9D8B030D-6E8A-4147-A177-3AD203B41FA5}">
                      <a16:colId xmlns:a16="http://schemas.microsoft.com/office/drawing/2014/main" val="1673204895"/>
                    </a:ext>
                  </a:extLst>
                </a:gridCol>
                <a:gridCol w="665125">
                  <a:extLst>
                    <a:ext uri="{9D8B030D-6E8A-4147-A177-3AD203B41FA5}">
                      <a16:colId xmlns:a16="http://schemas.microsoft.com/office/drawing/2014/main" val="2992893677"/>
                    </a:ext>
                  </a:extLst>
                </a:gridCol>
              </a:tblGrid>
              <a:tr h="370840">
                <a:tc>
                  <a:txBody>
                    <a:bodyPr/>
                    <a:lstStyle/>
                    <a:p>
                      <a:pPr algn="ctr"/>
                      <a:r>
                        <a:rPr lang="en-US" sz="1600" dirty="0" smtClean="0"/>
                        <a:t>WA</a:t>
                      </a:r>
                      <a:endParaRPr lang="en-US" sz="1600" dirty="0"/>
                    </a:p>
                  </a:txBody>
                  <a:tcPr/>
                </a:tc>
                <a:tc>
                  <a:txBody>
                    <a:bodyPr/>
                    <a:lstStyle/>
                    <a:p>
                      <a:pPr algn="ctr"/>
                      <a:r>
                        <a:rPr lang="en-US" sz="1800" dirty="0" smtClean="0"/>
                        <a:t>NT</a:t>
                      </a:r>
                      <a:endParaRPr lang="en-US" sz="1800" dirty="0"/>
                    </a:p>
                  </a:txBody>
                  <a:tcPr/>
                </a:tc>
                <a:tc>
                  <a:txBody>
                    <a:bodyPr/>
                    <a:lstStyle/>
                    <a:p>
                      <a:r>
                        <a:rPr lang="en-US" sz="1600" dirty="0" smtClean="0"/>
                        <a:t>NSW</a:t>
                      </a:r>
                      <a:endParaRPr lang="en-US" sz="1600" dirty="0"/>
                    </a:p>
                  </a:txBody>
                  <a:tcPr/>
                </a:tc>
                <a:tc>
                  <a:txBody>
                    <a:bodyPr/>
                    <a:lstStyle/>
                    <a:p>
                      <a:pPr algn="ctr"/>
                      <a:r>
                        <a:rPr lang="en-US" dirty="0" smtClean="0"/>
                        <a:t>Q</a:t>
                      </a:r>
                      <a:endParaRPr lang="en-US" dirty="0"/>
                    </a:p>
                  </a:txBody>
                  <a:tcPr/>
                </a:tc>
                <a:tc>
                  <a:txBody>
                    <a:bodyPr/>
                    <a:lstStyle/>
                    <a:p>
                      <a:pPr algn="ctr"/>
                      <a:r>
                        <a:rPr lang="en-US" sz="1800" dirty="0" smtClean="0"/>
                        <a:t>SA</a:t>
                      </a:r>
                      <a:endParaRPr lang="en-US" sz="1800" dirty="0"/>
                    </a:p>
                  </a:txBody>
                  <a:tcPr/>
                </a:tc>
                <a:tc>
                  <a:txBody>
                    <a:bodyPr/>
                    <a:lstStyle/>
                    <a:p>
                      <a:pPr algn="ctr"/>
                      <a:r>
                        <a:rPr lang="en-US" dirty="0" smtClean="0"/>
                        <a:t>V</a:t>
                      </a:r>
                      <a:endParaRPr lang="en-US" dirty="0"/>
                    </a:p>
                  </a:txBody>
                  <a:tcPr/>
                </a:tc>
                <a:extLst>
                  <a:ext uri="{0D108BD9-81ED-4DB2-BD59-A6C34878D82A}">
                    <a16:rowId xmlns:a16="http://schemas.microsoft.com/office/drawing/2014/main" val="2821902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823524866"/>
                  </a:ext>
                </a:extLst>
              </a:tr>
            </a:tbl>
          </a:graphicData>
        </a:graphic>
      </p:graphicFrame>
      <p:sp>
        <p:nvSpPr>
          <p:cNvPr id="171" name="Rectangle 170"/>
          <p:cNvSpPr/>
          <p:nvPr/>
        </p:nvSpPr>
        <p:spPr bwMode="auto">
          <a:xfrm>
            <a:off x="5499638" y="3371106"/>
            <a:ext cx="580016"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72" name="Rectangle 171"/>
          <p:cNvSpPr/>
          <p:nvPr/>
        </p:nvSpPr>
        <p:spPr bwMode="auto">
          <a:xfrm>
            <a:off x="6156658" y="3368329"/>
            <a:ext cx="592538"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76" name="Rectangle 175"/>
          <p:cNvSpPr/>
          <p:nvPr/>
        </p:nvSpPr>
        <p:spPr bwMode="auto">
          <a:xfrm>
            <a:off x="6826198" y="3369343"/>
            <a:ext cx="582018"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77" name="Rectangle 176"/>
          <p:cNvSpPr/>
          <p:nvPr/>
        </p:nvSpPr>
        <p:spPr bwMode="auto">
          <a:xfrm>
            <a:off x="7489478" y="3369343"/>
            <a:ext cx="164592"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78" name="Rectangle 177"/>
          <p:cNvSpPr/>
          <p:nvPr/>
        </p:nvSpPr>
        <p:spPr bwMode="auto">
          <a:xfrm>
            <a:off x="7700490" y="3368329"/>
            <a:ext cx="160831"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79" name="Rectangle 178"/>
          <p:cNvSpPr/>
          <p:nvPr/>
        </p:nvSpPr>
        <p:spPr bwMode="auto">
          <a:xfrm>
            <a:off x="7908495" y="3365764"/>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80" name="Rectangle 179"/>
          <p:cNvSpPr/>
          <p:nvPr/>
        </p:nvSpPr>
        <p:spPr bwMode="auto">
          <a:xfrm>
            <a:off x="8163689" y="3371106"/>
            <a:ext cx="164592"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83" name="Rectangle 182"/>
          <p:cNvSpPr/>
          <p:nvPr/>
        </p:nvSpPr>
        <p:spPr bwMode="auto">
          <a:xfrm>
            <a:off x="8374701" y="3370092"/>
            <a:ext cx="160831"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86" name="Rectangle 185"/>
          <p:cNvSpPr/>
          <p:nvPr/>
        </p:nvSpPr>
        <p:spPr bwMode="auto">
          <a:xfrm>
            <a:off x="8582706" y="3367527"/>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87" name="Rectangle 186"/>
          <p:cNvSpPr/>
          <p:nvPr/>
        </p:nvSpPr>
        <p:spPr bwMode="auto">
          <a:xfrm>
            <a:off x="8824301" y="3371106"/>
            <a:ext cx="164592"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88" name="Rectangle 187"/>
          <p:cNvSpPr/>
          <p:nvPr/>
        </p:nvSpPr>
        <p:spPr bwMode="auto">
          <a:xfrm>
            <a:off x="9035313" y="3370092"/>
            <a:ext cx="160831"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89" name="Rectangle 188"/>
          <p:cNvSpPr/>
          <p:nvPr/>
        </p:nvSpPr>
        <p:spPr bwMode="auto">
          <a:xfrm>
            <a:off x="9243318" y="3367527"/>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graphicFrame>
        <p:nvGraphicFramePr>
          <p:cNvPr id="190" name="Table 189"/>
          <p:cNvGraphicFramePr>
            <a:graphicFrameLocks noGrp="1"/>
          </p:cNvGraphicFramePr>
          <p:nvPr>
            <p:extLst>
              <p:ext uri="{D42A27DB-BD31-4B8C-83A1-F6EECF244321}">
                <p14:modId xmlns:p14="http://schemas.microsoft.com/office/powerpoint/2010/main" val="35237277"/>
              </p:ext>
            </p:extLst>
          </p:nvPr>
        </p:nvGraphicFramePr>
        <p:xfrm>
          <a:off x="5459620" y="4221175"/>
          <a:ext cx="3990750" cy="741680"/>
        </p:xfrm>
        <a:graphic>
          <a:graphicData uri="http://schemas.openxmlformats.org/drawingml/2006/table">
            <a:tbl>
              <a:tblPr firstRow="1" bandRow="1">
                <a:tableStyleId>{5940675A-B579-460E-94D1-54222C63F5DA}</a:tableStyleId>
              </a:tblPr>
              <a:tblGrid>
                <a:gridCol w="665125">
                  <a:extLst>
                    <a:ext uri="{9D8B030D-6E8A-4147-A177-3AD203B41FA5}">
                      <a16:colId xmlns:a16="http://schemas.microsoft.com/office/drawing/2014/main" val="3331078665"/>
                    </a:ext>
                  </a:extLst>
                </a:gridCol>
                <a:gridCol w="665125">
                  <a:extLst>
                    <a:ext uri="{9D8B030D-6E8A-4147-A177-3AD203B41FA5}">
                      <a16:colId xmlns:a16="http://schemas.microsoft.com/office/drawing/2014/main" val="1571352655"/>
                    </a:ext>
                  </a:extLst>
                </a:gridCol>
                <a:gridCol w="665125">
                  <a:extLst>
                    <a:ext uri="{9D8B030D-6E8A-4147-A177-3AD203B41FA5}">
                      <a16:colId xmlns:a16="http://schemas.microsoft.com/office/drawing/2014/main" val="1119917290"/>
                    </a:ext>
                  </a:extLst>
                </a:gridCol>
                <a:gridCol w="665125">
                  <a:extLst>
                    <a:ext uri="{9D8B030D-6E8A-4147-A177-3AD203B41FA5}">
                      <a16:colId xmlns:a16="http://schemas.microsoft.com/office/drawing/2014/main" val="4236155832"/>
                    </a:ext>
                  </a:extLst>
                </a:gridCol>
                <a:gridCol w="665125">
                  <a:extLst>
                    <a:ext uri="{9D8B030D-6E8A-4147-A177-3AD203B41FA5}">
                      <a16:colId xmlns:a16="http://schemas.microsoft.com/office/drawing/2014/main" val="1673204895"/>
                    </a:ext>
                  </a:extLst>
                </a:gridCol>
                <a:gridCol w="665125">
                  <a:extLst>
                    <a:ext uri="{9D8B030D-6E8A-4147-A177-3AD203B41FA5}">
                      <a16:colId xmlns:a16="http://schemas.microsoft.com/office/drawing/2014/main" val="2992893677"/>
                    </a:ext>
                  </a:extLst>
                </a:gridCol>
              </a:tblGrid>
              <a:tr h="370840">
                <a:tc>
                  <a:txBody>
                    <a:bodyPr/>
                    <a:lstStyle/>
                    <a:p>
                      <a:pPr algn="ctr"/>
                      <a:r>
                        <a:rPr lang="en-US" sz="1600" dirty="0" smtClean="0"/>
                        <a:t>WA</a:t>
                      </a:r>
                      <a:endParaRPr lang="en-US" sz="1600" dirty="0"/>
                    </a:p>
                  </a:txBody>
                  <a:tcPr/>
                </a:tc>
                <a:tc>
                  <a:txBody>
                    <a:bodyPr/>
                    <a:lstStyle/>
                    <a:p>
                      <a:pPr algn="ctr"/>
                      <a:r>
                        <a:rPr lang="en-US" sz="1800" dirty="0" smtClean="0"/>
                        <a:t>NT</a:t>
                      </a:r>
                      <a:endParaRPr lang="en-US" sz="1800" dirty="0"/>
                    </a:p>
                  </a:txBody>
                  <a:tcPr/>
                </a:tc>
                <a:tc>
                  <a:txBody>
                    <a:bodyPr/>
                    <a:lstStyle/>
                    <a:p>
                      <a:r>
                        <a:rPr lang="en-US" sz="1600" dirty="0" smtClean="0"/>
                        <a:t>NSW</a:t>
                      </a:r>
                      <a:endParaRPr lang="en-US" sz="1600" dirty="0"/>
                    </a:p>
                  </a:txBody>
                  <a:tcPr/>
                </a:tc>
                <a:tc>
                  <a:txBody>
                    <a:bodyPr/>
                    <a:lstStyle/>
                    <a:p>
                      <a:pPr algn="ctr"/>
                      <a:r>
                        <a:rPr lang="en-US" dirty="0" smtClean="0"/>
                        <a:t>Q</a:t>
                      </a:r>
                      <a:endParaRPr lang="en-US" dirty="0"/>
                    </a:p>
                  </a:txBody>
                  <a:tcPr/>
                </a:tc>
                <a:tc>
                  <a:txBody>
                    <a:bodyPr/>
                    <a:lstStyle/>
                    <a:p>
                      <a:pPr algn="ctr"/>
                      <a:r>
                        <a:rPr lang="en-US" sz="1800" dirty="0" smtClean="0"/>
                        <a:t>SA</a:t>
                      </a:r>
                      <a:endParaRPr lang="en-US" sz="1800" dirty="0"/>
                    </a:p>
                  </a:txBody>
                  <a:tcPr/>
                </a:tc>
                <a:tc>
                  <a:txBody>
                    <a:bodyPr/>
                    <a:lstStyle/>
                    <a:p>
                      <a:pPr algn="ctr"/>
                      <a:r>
                        <a:rPr lang="en-US" dirty="0" smtClean="0"/>
                        <a:t>V</a:t>
                      </a:r>
                      <a:endParaRPr lang="en-US" dirty="0"/>
                    </a:p>
                  </a:txBody>
                  <a:tcPr/>
                </a:tc>
                <a:extLst>
                  <a:ext uri="{0D108BD9-81ED-4DB2-BD59-A6C34878D82A}">
                    <a16:rowId xmlns:a16="http://schemas.microsoft.com/office/drawing/2014/main" val="2821902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823524866"/>
                  </a:ext>
                </a:extLst>
              </a:tr>
            </a:tbl>
          </a:graphicData>
        </a:graphic>
      </p:graphicFrame>
      <p:sp>
        <p:nvSpPr>
          <p:cNvPr id="191" name="Rectangle 190"/>
          <p:cNvSpPr/>
          <p:nvPr/>
        </p:nvSpPr>
        <p:spPr bwMode="auto">
          <a:xfrm>
            <a:off x="5499638" y="4640998"/>
            <a:ext cx="580016"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92" name="Rectangle 191"/>
          <p:cNvSpPr/>
          <p:nvPr/>
        </p:nvSpPr>
        <p:spPr bwMode="auto">
          <a:xfrm>
            <a:off x="6156658" y="4638221"/>
            <a:ext cx="592538"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93" name="Rectangle 192"/>
          <p:cNvSpPr/>
          <p:nvPr/>
        </p:nvSpPr>
        <p:spPr bwMode="auto">
          <a:xfrm>
            <a:off x="6826198" y="4639235"/>
            <a:ext cx="582018"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96" name="Rectangle 195"/>
          <p:cNvSpPr/>
          <p:nvPr/>
        </p:nvSpPr>
        <p:spPr bwMode="auto">
          <a:xfrm>
            <a:off x="7494147" y="4635656"/>
            <a:ext cx="578940"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97" name="Rectangle 196"/>
          <p:cNvSpPr/>
          <p:nvPr/>
        </p:nvSpPr>
        <p:spPr bwMode="auto">
          <a:xfrm>
            <a:off x="8163689" y="4640998"/>
            <a:ext cx="164592"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98" name="Rectangle 197"/>
          <p:cNvSpPr/>
          <p:nvPr/>
        </p:nvSpPr>
        <p:spPr bwMode="auto">
          <a:xfrm>
            <a:off x="8374701" y="4639984"/>
            <a:ext cx="160831"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99" name="Rectangle 198"/>
          <p:cNvSpPr/>
          <p:nvPr/>
        </p:nvSpPr>
        <p:spPr bwMode="auto">
          <a:xfrm>
            <a:off x="8582706" y="4637419"/>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00" name="Rectangle 199"/>
          <p:cNvSpPr/>
          <p:nvPr/>
        </p:nvSpPr>
        <p:spPr bwMode="auto">
          <a:xfrm>
            <a:off x="8824301" y="4640998"/>
            <a:ext cx="164592"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01" name="Rectangle 200"/>
          <p:cNvSpPr/>
          <p:nvPr/>
        </p:nvSpPr>
        <p:spPr bwMode="auto">
          <a:xfrm>
            <a:off x="9035313" y="4639984"/>
            <a:ext cx="160831"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02" name="Rectangle 201"/>
          <p:cNvSpPr/>
          <p:nvPr/>
        </p:nvSpPr>
        <p:spPr bwMode="auto">
          <a:xfrm>
            <a:off x="9243318" y="4637419"/>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595104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3" name="Group 172"/>
          <p:cNvGrpSpPr/>
          <p:nvPr/>
        </p:nvGrpSpPr>
        <p:grpSpPr>
          <a:xfrm>
            <a:off x="8326227" y="1143000"/>
            <a:ext cx="3560973" cy="2225609"/>
            <a:chOff x="-1447800" y="962025"/>
            <a:chExt cx="8458200" cy="5286375"/>
          </a:xfrm>
        </p:grpSpPr>
        <p:pic>
          <p:nvPicPr>
            <p:cNvPr id="174" name="droppedImage.pdf"/>
            <p:cNvPicPr/>
            <p:nvPr/>
          </p:nvPicPr>
          <p:blipFill rotWithShape="1">
            <a:blip r:embed="rId3">
              <a:extLst/>
            </a:blip>
            <a:srcRect l="3099" t="20318" r="30301" b="26881"/>
            <a:stretch/>
          </p:blipFill>
          <p:spPr>
            <a:xfrm>
              <a:off x="-1447800" y="962025"/>
              <a:ext cx="8458200" cy="5181600"/>
            </a:xfrm>
            <a:prstGeom prst="rect">
              <a:avLst/>
            </a:prstGeom>
            <a:ln w="12700">
              <a:miter lim="400000"/>
            </a:ln>
          </p:spPr>
        </p:pic>
        <p:sp>
          <p:nvSpPr>
            <p:cNvPr id="175" name="Rectangle 174"/>
            <p:cNvSpPr/>
            <p:nvPr/>
          </p:nvSpPr>
          <p:spPr bwMode="auto">
            <a:xfrm>
              <a:off x="-1295400" y="5638800"/>
              <a:ext cx="5715000" cy="609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grpSp>
      <p:sp>
        <p:nvSpPr>
          <p:cNvPr id="6" name="Title 5"/>
          <p:cNvSpPr>
            <a:spLocks noGrp="1"/>
          </p:cNvSpPr>
          <p:nvPr>
            <p:ph type="title"/>
          </p:nvPr>
        </p:nvSpPr>
        <p:spPr/>
        <p:txBody>
          <a:bodyPr/>
          <a:lstStyle/>
          <a:p>
            <a:r>
              <a:rPr lang="en-US" dirty="0" smtClean="0"/>
              <a:t>Backtracking Search</a:t>
            </a:r>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23</a:t>
            </a:fld>
            <a:endParaRPr lang="en-US" altLang="en-US"/>
          </a:p>
        </p:txBody>
      </p:sp>
      <p:grpSp>
        <p:nvGrpSpPr>
          <p:cNvPr id="238" name="Group 237"/>
          <p:cNvGrpSpPr>
            <a:grpSpLocks noChangeAspect="1"/>
          </p:cNvGrpSpPr>
          <p:nvPr/>
        </p:nvGrpSpPr>
        <p:grpSpPr>
          <a:xfrm>
            <a:off x="3537962" y="2895600"/>
            <a:ext cx="1262638" cy="914400"/>
            <a:chOff x="6096000" y="1138237"/>
            <a:chExt cx="5013960" cy="3631098"/>
          </a:xfrm>
        </p:grpSpPr>
        <p:cxnSp>
          <p:nvCxnSpPr>
            <p:cNvPr id="240" name="Straight Connector 239"/>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41" name="Straight Connector 240"/>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42" name="Straight Connector 241"/>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46" name="Straight Connector 245"/>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47" name="Straight Connector 246"/>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48" name="Straight Connector 247"/>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49" name="Straight Connector 248"/>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0" name="Straight Connector 249"/>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1" name="Straight Connector 250"/>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52" name="Oval 251"/>
            <p:cNvSpPr/>
            <p:nvPr/>
          </p:nvSpPr>
          <p:spPr bwMode="auto">
            <a:xfrm>
              <a:off x="6096000" y="2187969"/>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53" name="Oval 252"/>
            <p:cNvSpPr/>
            <p:nvPr/>
          </p:nvSpPr>
          <p:spPr bwMode="auto">
            <a:xfrm>
              <a:off x="7438401" y="1138237"/>
              <a:ext cx="822960" cy="822960"/>
            </a:xfrm>
            <a:prstGeom prst="ellipse">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54" name="Oval 253"/>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55" name="Oval 254"/>
            <p:cNvSpPr/>
            <p:nvPr/>
          </p:nvSpPr>
          <p:spPr bwMode="auto">
            <a:xfrm>
              <a:off x="10287000" y="2773885"/>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56" name="Oval 255"/>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57" name="Oval 256"/>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pSp>
        <p:nvGrpSpPr>
          <p:cNvPr id="258" name="Group 257"/>
          <p:cNvGrpSpPr>
            <a:grpSpLocks noChangeAspect="1"/>
          </p:cNvGrpSpPr>
          <p:nvPr/>
        </p:nvGrpSpPr>
        <p:grpSpPr>
          <a:xfrm>
            <a:off x="3537962" y="4114800"/>
            <a:ext cx="1262638" cy="914400"/>
            <a:chOff x="6096000" y="1138237"/>
            <a:chExt cx="5013960" cy="3631098"/>
          </a:xfrm>
        </p:grpSpPr>
        <p:cxnSp>
          <p:nvCxnSpPr>
            <p:cNvPr id="259" name="Straight Connector 258"/>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0" name="Straight Connector 259"/>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1" name="Straight Connector 260"/>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2" name="Straight Connector 261"/>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3" name="Straight Connector 262"/>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4" name="Straight Connector 263"/>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5" name="Straight Connector 264"/>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6" name="Straight Connector 265"/>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7" name="Straight Connector 266"/>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68" name="Oval 267"/>
            <p:cNvSpPr/>
            <p:nvPr/>
          </p:nvSpPr>
          <p:spPr bwMode="auto">
            <a:xfrm>
              <a:off x="6096000" y="2187969"/>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69" name="Oval 268"/>
            <p:cNvSpPr/>
            <p:nvPr/>
          </p:nvSpPr>
          <p:spPr bwMode="auto">
            <a:xfrm>
              <a:off x="7438401" y="1138237"/>
              <a:ext cx="822960" cy="822960"/>
            </a:xfrm>
            <a:prstGeom prst="ellipse">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70" name="Oval 269"/>
            <p:cNvSpPr/>
            <p:nvPr/>
          </p:nvSpPr>
          <p:spPr bwMode="auto">
            <a:xfrm>
              <a:off x="9222011" y="1365009"/>
              <a:ext cx="822960" cy="822960"/>
            </a:xfrm>
            <a:prstGeom prst="ellipse">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71" name="Oval 270"/>
            <p:cNvSpPr/>
            <p:nvPr/>
          </p:nvSpPr>
          <p:spPr bwMode="auto">
            <a:xfrm>
              <a:off x="10287000" y="2773885"/>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72" name="Oval 271"/>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73" name="Oval 272"/>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pSp>
        <p:nvGrpSpPr>
          <p:cNvPr id="2" name="Group 1"/>
          <p:cNvGrpSpPr/>
          <p:nvPr/>
        </p:nvGrpSpPr>
        <p:grpSpPr>
          <a:xfrm>
            <a:off x="3537962" y="228600"/>
            <a:ext cx="5344676" cy="2317698"/>
            <a:chOff x="3537962" y="1006800"/>
            <a:chExt cx="5344676" cy="3796969"/>
          </a:xfrm>
        </p:grpSpPr>
        <p:grpSp>
          <p:nvGrpSpPr>
            <p:cNvPr id="34" name="Group 33"/>
            <p:cNvGrpSpPr>
              <a:grpSpLocks noChangeAspect="1"/>
            </p:cNvGrpSpPr>
            <p:nvPr/>
          </p:nvGrpSpPr>
          <p:grpSpPr>
            <a:xfrm>
              <a:off x="5464681" y="1006800"/>
              <a:ext cx="1262638" cy="914400"/>
              <a:chOff x="6096000" y="1138237"/>
              <a:chExt cx="5013960" cy="3631098"/>
            </a:xfrm>
          </p:grpSpPr>
          <p:cxnSp>
            <p:nvCxnSpPr>
              <p:cNvPr id="7" name="Straight Connector 6"/>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7" name="Oval 16"/>
              <p:cNvSpPr/>
              <p:nvPr/>
            </p:nvSpPr>
            <p:spPr bwMode="auto">
              <a:xfrm>
                <a:off x="6096000" y="218796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0" name="Oval 19"/>
              <p:cNvSpPr/>
              <p:nvPr/>
            </p:nvSpPr>
            <p:spPr bwMode="auto">
              <a:xfrm>
                <a:off x="7438401" y="1138237"/>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3" name="Oval 22"/>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6" name="Oval 25"/>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9" name="Oval 28"/>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32" name="Oval 31"/>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pSp>
          <p:nvGrpSpPr>
            <p:cNvPr id="35" name="Group 34"/>
            <p:cNvGrpSpPr>
              <a:grpSpLocks noChangeAspect="1"/>
            </p:cNvGrpSpPr>
            <p:nvPr/>
          </p:nvGrpSpPr>
          <p:grpSpPr>
            <a:xfrm>
              <a:off x="3537962" y="2438400"/>
              <a:ext cx="1262638" cy="914400"/>
              <a:chOff x="6096000" y="1138237"/>
              <a:chExt cx="5013960" cy="3631098"/>
            </a:xfrm>
          </p:grpSpPr>
          <p:cxnSp>
            <p:nvCxnSpPr>
              <p:cNvPr id="36" name="Straight Connector 35"/>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9" name="Straight Connector 38"/>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3" name="Straight Connector 42"/>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5" name="Oval 44"/>
              <p:cNvSpPr/>
              <p:nvPr/>
            </p:nvSpPr>
            <p:spPr bwMode="auto">
              <a:xfrm>
                <a:off x="6096000" y="2187969"/>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46" name="Oval 45"/>
              <p:cNvSpPr/>
              <p:nvPr/>
            </p:nvSpPr>
            <p:spPr bwMode="auto">
              <a:xfrm>
                <a:off x="7438401" y="1138237"/>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47" name="Oval 46"/>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48" name="Oval 47"/>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49" name="Oval 48"/>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50" name="Oval 49"/>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pSp>
          <p:nvGrpSpPr>
            <p:cNvPr id="51" name="Group 50"/>
            <p:cNvGrpSpPr>
              <a:grpSpLocks noChangeAspect="1"/>
            </p:cNvGrpSpPr>
            <p:nvPr/>
          </p:nvGrpSpPr>
          <p:grpSpPr>
            <a:xfrm>
              <a:off x="5562600" y="2438400"/>
              <a:ext cx="1262639" cy="914400"/>
              <a:chOff x="6096000" y="1138237"/>
              <a:chExt cx="5013960" cy="3631098"/>
            </a:xfrm>
          </p:grpSpPr>
          <p:cxnSp>
            <p:nvCxnSpPr>
              <p:cNvPr id="52" name="Straight Connector 51"/>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4" name="Straight Connector 53"/>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5" name="Straight Connector 54"/>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8" name="Straight Connector 57"/>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0" name="Straight Connector 59"/>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1" name="Oval 60"/>
              <p:cNvSpPr/>
              <p:nvPr/>
            </p:nvSpPr>
            <p:spPr bwMode="auto">
              <a:xfrm>
                <a:off x="6096000" y="2187969"/>
                <a:ext cx="822960" cy="822960"/>
              </a:xfrm>
              <a:prstGeom prst="ellipse">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62" name="Oval 61"/>
              <p:cNvSpPr/>
              <p:nvPr/>
            </p:nvSpPr>
            <p:spPr bwMode="auto">
              <a:xfrm>
                <a:off x="7438401" y="1138237"/>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63" name="Oval 62"/>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64" name="Oval 63"/>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65" name="Oval 64"/>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66" name="Oval 65"/>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pSp>
          <p:nvGrpSpPr>
            <p:cNvPr id="67" name="Group 66"/>
            <p:cNvGrpSpPr>
              <a:grpSpLocks noChangeAspect="1"/>
            </p:cNvGrpSpPr>
            <p:nvPr/>
          </p:nvGrpSpPr>
          <p:grpSpPr>
            <a:xfrm>
              <a:off x="7620000" y="2438400"/>
              <a:ext cx="1262638" cy="914400"/>
              <a:chOff x="6096000" y="1138237"/>
              <a:chExt cx="5013960" cy="3631098"/>
            </a:xfrm>
          </p:grpSpPr>
          <p:cxnSp>
            <p:nvCxnSpPr>
              <p:cNvPr id="68" name="Straight Connector 67"/>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9" name="Straight Connector 68"/>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0" name="Straight Connector 69"/>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1" name="Straight Connector 70"/>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2" name="Straight Connector 71"/>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4" name="Straight Connector 73"/>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5" name="Straight Connector 74"/>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6" name="Straight Connector 75"/>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77" name="Oval 76"/>
              <p:cNvSpPr/>
              <p:nvPr/>
            </p:nvSpPr>
            <p:spPr bwMode="auto">
              <a:xfrm>
                <a:off x="6096000" y="2187969"/>
                <a:ext cx="822960" cy="822960"/>
              </a:xfrm>
              <a:prstGeom prst="ellipse">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78" name="Oval 77"/>
              <p:cNvSpPr/>
              <p:nvPr/>
            </p:nvSpPr>
            <p:spPr bwMode="auto">
              <a:xfrm>
                <a:off x="7438401" y="1138237"/>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79" name="Oval 78"/>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80" name="Oval 79"/>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81" name="Oval 80"/>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82" name="Oval 81"/>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pSp>
          <p:nvGrpSpPr>
            <p:cNvPr id="99" name="Group 98"/>
            <p:cNvGrpSpPr>
              <a:grpSpLocks noChangeAspect="1"/>
            </p:cNvGrpSpPr>
            <p:nvPr/>
          </p:nvGrpSpPr>
          <p:grpSpPr>
            <a:xfrm>
              <a:off x="3562968" y="3889369"/>
              <a:ext cx="1262638" cy="914400"/>
              <a:chOff x="6096000" y="1138237"/>
              <a:chExt cx="5013960" cy="3631098"/>
            </a:xfrm>
          </p:grpSpPr>
          <p:cxnSp>
            <p:nvCxnSpPr>
              <p:cNvPr id="100" name="Straight Connector 99"/>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1" name="Straight Connector 100"/>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2" name="Straight Connector 101"/>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3" name="Straight Connector 102"/>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4" name="Straight Connector 103"/>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5" name="Straight Connector 104"/>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6" name="Straight Connector 105"/>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7" name="Straight Connector 106"/>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8" name="Straight Connector 107"/>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09" name="Oval 108"/>
              <p:cNvSpPr/>
              <p:nvPr/>
            </p:nvSpPr>
            <p:spPr bwMode="auto">
              <a:xfrm>
                <a:off x="6096000" y="2187969"/>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10" name="Oval 109"/>
              <p:cNvSpPr/>
              <p:nvPr/>
            </p:nvSpPr>
            <p:spPr bwMode="auto">
              <a:xfrm>
                <a:off x="7438401" y="1138237"/>
                <a:ext cx="822960" cy="822960"/>
              </a:xfrm>
              <a:prstGeom prst="ellipse">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11" name="Oval 110"/>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12" name="Oval 111"/>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13" name="Oval 112"/>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14" name="Oval 113"/>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pSp>
          <p:nvGrpSpPr>
            <p:cNvPr id="116" name="Group 115"/>
            <p:cNvGrpSpPr>
              <a:grpSpLocks noChangeAspect="1"/>
            </p:cNvGrpSpPr>
            <p:nvPr/>
          </p:nvGrpSpPr>
          <p:grpSpPr>
            <a:xfrm>
              <a:off x="5638800" y="3889369"/>
              <a:ext cx="1262638" cy="914400"/>
              <a:chOff x="6096000" y="1138237"/>
              <a:chExt cx="5013960" cy="3631098"/>
            </a:xfrm>
          </p:grpSpPr>
          <p:cxnSp>
            <p:nvCxnSpPr>
              <p:cNvPr id="117" name="Straight Connector 116"/>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8" name="Straight Connector 117"/>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9" name="Straight Connector 118"/>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0" name="Straight Connector 119"/>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1" name="Straight Connector 120"/>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2" name="Straight Connector 121"/>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3" name="Straight Connector 122"/>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4" name="Straight Connector 123"/>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5" name="Straight Connector 124"/>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26" name="Oval 125"/>
              <p:cNvSpPr/>
              <p:nvPr/>
            </p:nvSpPr>
            <p:spPr bwMode="auto">
              <a:xfrm>
                <a:off x="6096000" y="2187969"/>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27" name="Oval 126"/>
              <p:cNvSpPr/>
              <p:nvPr/>
            </p:nvSpPr>
            <p:spPr bwMode="auto">
              <a:xfrm>
                <a:off x="7438401" y="1138237"/>
                <a:ext cx="822960" cy="822960"/>
              </a:xfrm>
              <a:prstGeom prst="ellipse">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28" name="Oval 127"/>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29" name="Oval 128"/>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30" name="Oval 129"/>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31" name="Oval 130"/>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pSp>
          <p:nvGrpSpPr>
            <p:cNvPr id="181" name="Group 180"/>
            <p:cNvGrpSpPr/>
            <p:nvPr/>
          </p:nvGrpSpPr>
          <p:grpSpPr>
            <a:xfrm>
              <a:off x="4495800" y="1981200"/>
              <a:ext cx="3276600" cy="381000"/>
              <a:chOff x="4495800" y="1981200"/>
              <a:chExt cx="3276600" cy="381000"/>
            </a:xfrm>
          </p:grpSpPr>
          <p:cxnSp>
            <p:nvCxnSpPr>
              <p:cNvPr id="133" name="Straight Connector 132"/>
              <p:cNvCxnSpPr/>
              <p:nvPr/>
            </p:nvCxnSpPr>
            <p:spPr bwMode="auto">
              <a:xfrm flipH="1">
                <a:off x="4495800" y="1983188"/>
                <a:ext cx="1686470" cy="379012"/>
              </a:xfrm>
              <a:prstGeom prst="line">
                <a:avLst/>
              </a:prstGeom>
              <a:solidFill>
                <a:schemeClr val="accent1"/>
              </a:solidFill>
              <a:ln w="38100" cap="flat" cmpd="sng" algn="ctr">
                <a:solidFill>
                  <a:srgbClr val="7030A0"/>
                </a:solidFill>
                <a:prstDash val="solid"/>
                <a:round/>
                <a:headEnd type="none" w="med" len="med"/>
                <a:tailEnd type="none" w="med" len="med"/>
              </a:ln>
              <a:effectLst/>
            </p:spPr>
          </p:cxnSp>
          <p:cxnSp>
            <p:nvCxnSpPr>
              <p:cNvPr id="137" name="Straight Connector 136"/>
              <p:cNvCxnSpPr/>
              <p:nvPr/>
            </p:nvCxnSpPr>
            <p:spPr bwMode="auto">
              <a:xfrm>
                <a:off x="6182269" y="1981200"/>
                <a:ext cx="0" cy="381000"/>
              </a:xfrm>
              <a:prstGeom prst="line">
                <a:avLst/>
              </a:prstGeom>
              <a:solidFill>
                <a:schemeClr val="accent1"/>
              </a:solidFill>
              <a:ln w="38100" cap="flat" cmpd="sng" algn="ctr">
                <a:solidFill>
                  <a:srgbClr val="7030A0"/>
                </a:solidFill>
                <a:prstDash val="solid"/>
                <a:round/>
                <a:headEnd type="none" w="med" len="med"/>
                <a:tailEnd type="none" w="med" len="med"/>
              </a:ln>
              <a:effectLst/>
            </p:spPr>
          </p:cxnSp>
          <p:cxnSp>
            <p:nvCxnSpPr>
              <p:cNvPr id="141" name="Straight Connector 140"/>
              <p:cNvCxnSpPr/>
              <p:nvPr/>
            </p:nvCxnSpPr>
            <p:spPr bwMode="auto">
              <a:xfrm>
                <a:off x="6166077" y="1981200"/>
                <a:ext cx="1606323" cy="381000"/>
              </a:xfrm>
              <a:prstGeom prst="line">
                <a:avLst/>
              </a:prstGeom>
              <a:solidFill>
                <a:schemeClr val="accent1"/>
              </a:solidFill>
              <a:ln w="38100" cap="flat" cmpd="sng" algn="ctr">
                <a:solidFill>
                  <a:srgbClr val="7030A0"/>
                </a:solidFill>
                <a:prstDash val="solid"/>
                <a:round/>
                <a:headEnd type="none" w="med" len="med"/>
                <a:tailEnd type="none" w="med" len="med"/>
              </a:ln>
              <a:effectLst/>
            </p:spPr>
          </p:cxnSp>
        </p:grpSp>
        <p:grpSp>
          <p:nvGrpSpPr>
            <p:cNvPr id="182" name="Group 181"/>
            <p:cNvGrpSpPr/>
            <p:nvPr/>
          </p:nvGrpSpPr>
          <p:grpSpPr>
            <a:xfrm>
              <a:off x="4184877" y="3429000"/>
              <a:ext cx="1606323" cy="381000"/>
              <a:chOff x="6166077" y="1981200"/>
              <a:chExt cx="1606323" cy="381000"/>
            </a:xfrm>
          </p:grpSpPr>
          <p:cxnSp>
            <p:nvCxnSpPr>
              <p:cNvPr id="184" name="Straight Connector 183"/>
              <p:cNvCxnSpPr/>
              <p:nvPr/>
            </p:nvCxnSpPr>
            <p:spPr bwMode="auto">
              <a:xfrm>
                <a:off x="6182269" y="1981200"/>
                <a:ext cx="0" cy="381000"/>
              </a:xfrm>
              <a:prstGeom prst="line">
                <a:avLst/>
              </a:prstGeom>
              <a:solidFill>
                <a:schemeClr val="accent1"/>
              </a:solidFill>
              <a:ln w="38100" cap="flat" cmpd="sng" algn="ctr">
                <a:solidFill>
                  <a:srgbClr val="7030A0"/>
                </a:solidFill>
                <a:prstDash val="solid"/>
                <a:round/>
                <a:headEnd type="none" w="med" len="med"/>
                <a:tailEnd type="none" w="med" len="med"/>
              </a:ln>
              <a:effectLst/>
            </p:spPr>
          </p:cxnSp>
          <p:cxnSp>
            <p:nvCxnSpPr>
              <p:cNvPr id="185" name="Straight Connector 184"/>
              <p:cNvCxnSpPr/>
              <p:nvPr/>
            </p:nvCxnSpPr>
            <p:spPr bwMode="auto">
              <a:xfrm>
                <a:off x="6166077" y="1981200"/>
                <a:ext cx="1606323" cy="381000"/>
              </a:xfrm>
              <a:prstGeom prst="line">
                <a:avLst/>
              </a:prstGeom>
              <a:solidFill>
                <a:schemeClr val="accent1"/>
              </a:solidFill>
              <a:ln w="38100" cap="flat" cmpd="sng" algn="ctr">
                <a:solidFill>
                  <a:srgbClr val="7030A0"/>
                </a:solidFill>
                <a:prstDash val="solid"/>
                <a:round/>
                <a:headEnd type="none" w="med" len="med"/>
                <a:tailEnd type="none" w="med" len="med"/>
              </a:ln>
              <a:effectLst/>
            </p:spPr>
          </p:cxnSp>
        </p:grpSp>
      </p:grpSp>
      <p:cxnSp>
        <p:nvCxnSpPr>
          <p:cNvPr id="274" name="Straight Connector 273"/>
          <p:cNvCxnSpPr/>
          <p:nvPr/>
        </p:nvCxnSpPr>
        <p:spPr bwMode="auto">
          <a:xfrm>
            <a:off x="4212401" y="2546298"/>
            <a:ext cx="0" cy="349302"/>
          </a:xfrm>
          <a:prstGeom prst="line">
            <a:avLst/>
          </a:prstGeom>
          <a:solidFill>
            <a:schemeClr val="accent1"/>
          </a:solidFill>
          <a:ln w="38100" cap="flat" cmpd="sng" algn="ctr">
            <a:solidFill>
              <a:srgbClr val="7030A0"/>
            </a:solidFill>
            <a:prstDash val="solid"/>
            <a:round/>
            <a:headEnd type="none" w="med" len="med"/>
            <a:tailEnd type="none" w="med" len="med"/>
          </a:ln>
          <a:effectLst/>
        </p:spPr>
      </p:cxnSp>
      <p:cxnSp>
        <p:nvCxnSpPr>
          <p:cNvPr id="275" name="Straight Connector 274"/>
          <p:cNvCxnSpPr/>
          <p:nvPr/>
        </p:nvCxnSpPr>
        <p:spPr bwMode="auto">
          <a:xfrm>
            <a:off x="4212401" y="3765498"/>
            <a:ext cx="0" cy="349302"/>
          </a:xfrm>
          <a:prstGeom prst="line">
            <a:avLst/>
          </a:prstGeom>
          <a:solidFill>
            <a:schemeClr val="accent1"/>
          </a:solidFill>
          <a:ln w="38100" cap="flat" cmpd="sng" algn="ctr">
            <a:solidFill>
              <a:srgbClr val="7030A0"/>
            </a:solidFill>
            <a:prstDash val="solid"/>
            <a:round/>
            <a:headEnd type="none" w="med" len="med"/>
            <a:tailEnd type="none" w="med" len="med"/>
          </a:ln>
          <a:effectLst/>
        </p:spPr>
      </p:cxnSp>
      <p:cxnSp>
        <p:nvCxnSpPr>
          <p:cNvPr id="304" name="Straight Connector 303"/>
          <p:cNvCxnSpPr/>
          <p:nvPr/>
        </p:nvCxnSpPr>
        <p:spPr bwMode="auto">
          <a:xfrm>
            <a:off x="4201069" y="5044149"/>
            <a:ext cx="1137966" cy="478368"/>
          </a:xfrm>
          <a:prstGeom prst="line">
            <a:avLst/>
          </a:prstGeom>
          <a:solidFill>
            <a:schemeClr val="accent1"/>
          </a:solidFill>
          <a:ln w="38100" cap="flat" cmpd="sng" algn="ctr">
            <a:solidFill>
              <a:srgbClr val="7030A0"/>
            </a:solidFill>
            <a:prstDash val="solid"/>
            <a:round/>
            <a:headEnd type="none" w="med" len="med"/>
            <a:tailEnd type="none" w="med" len="med"/>
          </a:ln>
          <a:effectLst/>
        </p:spPr>
      </p:cxnSp>
      <p:cxnSp>
        <p:nvCxnSpPr>
          <p:cNvPr id="305" name="Straight Connector 304"/>
          <p:cNvCxnSpPr/>
          <p:nvPr/>
        </p:nvCxnSpPr>
        <p:spPr bwMode="auto">
          <a:xfrm>
            <a:off x="4212401" y="5029200"/>
            <a:ext cx="0" cy="533400"/>
          </a:xfrm>
          <a:prstGeom prst="line">
            <a:avLst/>
          </a:prstGeom>
          <a:solidFill>
            <a:schemeClr val="accent1"/>
          </a:solidFill>
          <a:ln w="38100" cap="flat" cmpd="sng" algn="ctr">
            <a:solidFill>
              <a:srgbClr val="7030A0"/>
            </a:solidFill>
            <a:prstDash val="solid"/>
            <a:round/>
            <a:headEnd type="none" w="med" len="med"/>
            <a:tailEnd type="none" w="med" len="med"/>
          </a:ln>
          <a:effectLst/>
        </p:spPr>
      </p:cxnSp>
      <p:cxnSp>
        <p:nvCxnSpPr>
          <p:cNvPr id="306" name="Straight Connector 305"/>
          <p:cNvCxnSpPr/>
          <p:nvPr/>
        </p:nvCxnSpPr>
        <p:spPr bwMode="auto">
          <a:xfrm flipH="1">
            <a:off x="3074435" y="5043031"/>
            <a:ext cx="1137966" cy="478368"/>
          </a:xfrm>
          <a:prstGeom prst="line">
            <a:avLst/>
          </a:prstGeom>
          <a:solidFill>
            <a:schemeClr val="accent1"/>
          </a:solidFill>
          <a:ln w="38100" cap="flat" cmpd="sng" algn="ctr">
            <a:solidFill>
              <a:srgbClr val="7030A0"/>
            </a:solidFill>
            <a:prstDash val="solid"/>
            <a:round/>
            <a:headEnd type="none" w="med" len="med"/>
            <a:tailEnd type="none" w="med" len="med"/>
          </a:ln>
          <a:effectLst/>
        </p:spPr>
      </p:cxnSp>
      <p:sp>
        <p:nvSpPr>
          <p:cNvPr id="25" name="TextBox 24"/>
          <p:cNvSpPr txBox="1"/>
          <p:nvPr/>
        </p:nvSpPr>
        <p:spPr>
          <a:xfrm>
            <a:off x="1220605" y="5728511"/>
            <a:ext cx="5960927" cy="461665"/>
          </a:xfrm>
          <a:prstGeom prst="rect">
            <a:avLst/>
          </a:prstGeom>
          <a:noFill/>
        </p:spPr>
        <p:txBody>
          <a:bodyPr wrap="none" rtlCol="0">
            <a:spAutoFit/>
          </a:bodyPr>
          <a:lstStyle/>
          <a:p>
            <a:r>
              <a:rPr lang="en-US" dirty="0" smtClean="0"/>
              <a:t>No legal assignments for SA </a:t>
            </a:r>
            <a:r>
              <a:rPr lang="en-US" dirty="0" smtClean="0">
                <a:sym typeface="Wingdings" panose="05000000000000000000" pitchFamily="2" charset="2"/>
              </a:rPr>
              <a:t> </a:t>
            </a:r>
            <a:r>
              <a:rPr lang="en-US" i="1" dirty="0" smtClean="0">
                <a:sym typeface="Wingdings" panose="05000000000000000000" pitchFamily="2" charset="2"/>
              </a:rPr>
              <a:t>Backtrack!</a:t>
            </a:r>
            <a:endParaRPr lang="en-US" i="1" dirty="0"/>
          </a:p>
        </p:txBody>
      </p:sp>
      <p:sp>
        <p:nvSpPr>
          <p:cNvPr id="307" name="TextBox 306"/>
          <p:cNvSpPr txBox="1"/>
          <p:nvPr/>
        </p:nvSpPr>
        <p:spPr>
          <a:xfrm>
            <a:off x="169690" y="1895714"/>
            <a:ext cx="3122289" cy="1569660"/>
          </a:xfrm>
          <a:prstGeom prst="rect">
            <a:avLst/>
          </a:prstGeom>
          <a:noFill/>
        </p:spPr>
        <p:txBody>
          <a:bodyPr wrap="square" rtlCol="0">
            <a:spAutoFit/>
          </a:bodyPr>
          <a:lstStyle/>
          <a:p>
            <a:r>
              <a:rPr lang="en-US" dirty="0" smtClean="0"/>
              <a:t>If no consistent</a:t>
            </a:r>
          </a:p>
          <a:p>
            <a:r>
              <a:rPr lang="en-US" dirty="0"/>
              <a:t>a</a:t>
            </a:r>
            <a:r>
              <a:rPr lang="en-US" dirty="0" smtClean="0"/>
              <a:t>ssignment at current depth, then </a:t>
            </a:r>
            <a:r>
              <a:rPr lang="en-US" i="1" dirty="0" smtClean="0"/>
              <a:t>backtrack</a:t>
            </a:r>
            <a:r>
              <a:rPr lang="en-US" dirty="0" smtClean="0"/>
              <a:t> to previous depth</a:t>
            </a:r>
            <a:endParaRPr lang="en-US" dirty="0"/>
          </a:p>
        </p:txBody>
      </p:sp>
      <p:graphicFrame>
        <p:nvGraphicFramePr>
          <p:cNvPr id="176" name="Table 175"/>
          <p:cNvGraphicFramePr>
            <a:graphicFrameLocks noGrp="1"/>
          </p:cNvGraphicFramePr>
          <p:nvPr>
            <p:extLst>
              <p:ext uri="{D42A27DB-BD31-4B8C-83A1-F6EECF244321}">
                <p14:modId xmlns:p14="http://schemas.microsoft.com/office/powerpoint/2010/main" val="652404629"/>
              </p:ext>
            </p:extLst>
          </p:nvPr>
        </p:nvGraphicFramePr>
        <p:xfrm>
          <a:off x="5459620" y="2951283"/>
          <a:ext cx="3990750" cy="741680"/>
        </p:xfrm>
        <a:graphic>
          <a:graphicData uri="http://schemas.openxmlformats.org/drawingml/2006/table">
            <a:tbl>
              <a:tblPr firstRow="1" bandRow="1">
                <a:tableStyleId>{5940675A-B579-460E-94D1-54222C63F5DA}</a:tableStyleId>
              </a:tblPr>
              <a:tblGrid>
                <a:gridCol w="665125">
                  <a:extLst>
                    <a:ext uri="{9D8B030D-6E8A-4147-A177-3AD203B41FA5}">
                      <a16:colId xmlns:a16="http://schemas.microsoft.com/office/drawing/2014/main" val="3331078665"/>
                    </a:ext>
                  </a:extLst>
                </a:gridCol>
                <a:gridCol w="665125">
                  <a:extLst>
                    <a:ext uri="{9D8B030D-6E8A-4147-A177-3AD203B41FA5}">
                      <a16:colId xmlns:a16="http://schemas.microsoft.com/office/drawing/2014/main" val="1571352655"/>
                    </a:ext>
                  </a:extLst>
                </a:gridCol>
                <a:gridCol w="665125">
                  <a:extLst>
                    <a:ext uri="{9D8B030D-6E8A-4147-A177-3AD203B41FA5}">
                      <a16:colId xmlns:a16="http://schemas.microsoft.com/office/drawing/2014/main" val="1119917290"/>
                    </a:ext>
                  </a:extLst>
                </a:gridCol>
                <a:gridCol w="665125">
                  <a:extLst>
                    <a:ext uri="{9D8B030D-6E8A-4147-A177-3AD203B41FA5}">
                      <a16:colId xmlns:a16="http://schemas.microsoft.com/office/drawing/2014/main" val="4236155832"/>
                    </a:ext>
                  </a:extLst>
                </a:gridCol>
                <a:gridCol w="665125">
                  <a:extLst>
                    <a:ext uri="{9D8B030D-6E8A-4147-A177-3AD203B41FA5}">
                      <a16:colId xmlns:a16="http://schemas.microsoft.com/office/drawing/2014/main" val="1673204895"/>
                    </a:ext>
                  </a:extLst>
                </a:gridCol>
                <a:gridCol w="665125">
                  <a:extLst>
                    <a:ext uri="{9D8B030D-6E8A-4147-A177-3AD203B41FA5}">
                      <a16:colId xmlns:a16="http://schemas.microsoft.com/office/drawing/2014/main" val="2992893677"/>
                    </a:ext>
                  </a:extLst>
                </a:gridCol>
              </a:tblGrid>
              <a:tr h="370840">
                <a:tc>
                  <a:txBody>
                    <a:bodyPr/>
                    <a:lstStyle/>
                    <a:p>
                      <a:pPr algn="ctr"/>
                      <a:r>
                        <a:rPr lang="en-US" sz="1600" dirty="0" smtClean="0"/>
                        <a:t>WA</a:t>
                      </a:r>
                      <a:endParaRPr lang="en-US" sz="1600" dirty="0"/>
                    </a:p>
                  </a:txBody>
                  <a:tcPr/>
                </a:tc>
                <a:tc>
                  <a:txBody>
                    <a:bodyPr/>
                    <a:lstStyle/>
                    <a:p>
                      <a:pPr algn="ctr"/>
                      <a:r>
                        <a:rPr lang="en-US" sz="1800" dirty="0" smtClean="0"/>
                        <a:t>NT</a:t>
                      </a:r>
                      <a:endParaRPr lang="en-US" sz="1800" dirty="0"/>
                    </a:p>
                  </a:txBody>
                  <a:tcPr/>
                </a:tc>
                <a:tc>
                  <a:txBody>
                    <a:bodyPr/>
                    <a:lstStyle/>
                    <a:p>
                      <a:r>
                        <a:rPr lang="en-US" sz="1600" dirty="0" smtClean="0"/>
                        <a:t>NSW</a:t>
                      </a:r>
                      <a:endParaRPr lang="en-US" sz="1600" dirty="0"/>
                    </a:p>
                  </a:txBody>
                  <a:tcPr/>
                </a:tc>
                <a:tc>
                  <a:txBody>
                    <a:bodyPr/>
                    <a:lstStyle/>
                    <a:p>
                      <a:pPr algn="ctr"/>
                      <a:r>
                        <a:rPr lang="en-US" dirty="0" smtClean="0"/>
                        <a:t>Q</a:t>
                      </a:r>
                      <a:endParaRPr lang="en-US" dirty="0"/>
                    </a:p>
                  </a:txBody>
                  <a:tcPr/>
                </a:tc>
                <a:tc>
                  <a:txBody>
                    <a:bodyPr/>
                    <a:lstStyle/>
                    <a:p>
                      <a:pPr algn="ctr"/>
                      <a:r>
                        <a:rPr lang="en-US" sz="1800" dirty="0" smtClean="0"/>
                        <a:t>SA</a:t>
                      </a:r>
                      <a:endParaRPr lang="en-US" sz="1800" dirty="0"/>
                    </a:p>
                  </a:txBody>
                  <a:tcPr/>
                </a:tc>
                <a:tc>
                  <a:txBody>
                    <a:bodyPr/>
                    <a:lstStyle/>
                    <a:p>
                      <a:pPr algn="ctr"/>
                      <a:r>
                        <a:rPr lang="en-US" dirty="0" smtClean="0"/>
                        <a:t>V</a:t>
                      </a:r>
                      <a:endParaRPr lang="en-US" dirty="0"/>
                    </a:p>
                  </a:txBody>
                  <a:tcPr/>
                </a:tc>
                <a:extLst>
                  <a:ext uri="{0D108BD9-81ED-4DB2-BD59-A6C34878D82A}">
                    <a16:rowId xmlns:a16="http://schemas.microsoft.com/office/drawing/2014/main" val="2821902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823524866"/>
                  </a:ext>
                </a:extLst>
              </a:tr>
            </a:tbl>
          </a:graphicData>
        </a:graphic>
      </p:graphicFrame>
      <p:sp>
        <p:nvSpPr>
          <p:cNvPr id="177" name="Rectangle 176"/>
          <p:cNvSpPr/>
          <p:nvPr/>
        </p:nvSpPr>
        <p:spPr bwMode="auto">
          <a:xfrm>
            <a:off x="5499638" y="3371106"/>
            <a:ext cx="580016"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78" name="Rectangle 177"/>
          <p:cNvSpPr/>
          <p:nvPr/>
        </p:nvSpPr>
        <p:spPr bwMode="auto">
          <a:xfrm>
            <a:off x="6156658" y="3368329"/>
            <a:ext cx="592538"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79" name="Rectangle 178"/>
          <p:cNvSpPr/>
          <p:nvPr/>
        </p:nvSpPr>
        <p:spPr bwMode="auto">
          <a:xfrm>
            <a:off x="6826198" y="3369343"/>
            <a:ext cx="582018"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80" name="Rectangle 179"/>
          <p:cNvSpPr/>
          <p:nvPr/>
        </p:nvSpPr>
        <p:spPr bwMode="auto">
          <a:xfrm>
            <a:off x="7489478" y="3369343"/>
            <a:ext cx="164592"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83" name="Rectangle 182"/>
          <p:cNvSpPr/>
          <p:nvPr/>
        </p:nvSpPr>
        <p:spPr bwMode="auto">
          <a:xfrm>
            <a:off x="7700490" y="3368329"/>
            <a:ext cx="160831"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86" name="Rectangle 185"/>
          <p:cNvSpPr/>
          <p:nvPr/>
        </p:nvSpPr>
        <p:spPr bwMode="auto">
          <a:xfrm>
            <a:off x="7908495" y="3365764"/>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87" name="Rectangle 186"/>
          <p:cNvSpPr/>
          <p:nvPr/>
        </p:nvSpPr>
        <p:spPr bwMode="auto">
          <a:xfrm>
            <a:off x="8163689" y="3371106"/>
            <a:ext cx="164592"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88" name="Rectangle 187"/>
          <p:cNvSpPr/>
          <p:nvPr/>
        </p:nvSpPr>
        <p:spPr bwMode="auto">
          <a:xfrm>
            <a:off x="8374701" y="3370092"/>
            <a:ext cx="160831"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89" name="Rectangle 188"/>
          <p:cNvSpPr/>
          <p:nvPr/>
        </p:nvSpPr>
        <p:spPr bwMode="auto">
          <a:xfrm>
            <a:off x="8582706" y="3367527"/>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90" name="Rectangle 189"/>
          <p:cNvSpPr/>
          <p:nvPr/>
        </p:nvSpPr>
        <p:spPr bwMode="auto">
          <a:xfrm>
            <a:off x="8824301" y="3371106"/>
            <a:ext cx="164592"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91" name="Rectangle 190"/>
          <p:cNvSpPr/>
          <p:nvPr/>
        </p:nvSpPr>
        <p:spPr bwMode="auto">
          <a:xfrm>
            <a:off x="9035313" y="3370092"/>
            <a:ext cx="160831"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92" name="Rectangle 191"/>
          <p:cNvSpPr/>
          <p:nvPr/>
        </p:nvSpPr>
        <p:spPr bwMode="auto">
          <a:xfrm>
            <a:off x="9243318" y="3367527"/>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graphicFrame>
        <p:nvGraphicFramePr>
          <p:cNvPr id="193" name="Table 192"/>
          <p:cNvGraphicFramePr>
            <a:graphicFrameLocks noGrp="1"/>
          </p:cNvGraphicFramePr>
          <p:nvPr>
            <p:extLst>
              <p:ext uri="{D42A27DB-BD31-4B8C-83A1-F6EECF244321}">
                <p14:modId xmlns:p14="http://schemas.microsoft.com/office/powerpoint/2010/main" val="3986527696"/>
              </p:ext>
            </p:extLst>
          </p:nvPr>
        </p:nvGraphicFramePr>
        <p:xfrm>
          <a:off x="5459620" y="4221175"/>
          <a:ext cx="3990750" cy="741680"/>
        </p:xfrm>
        <a:graphic>
          <a:graphicData uri="http://schemas.openxmlformats.org/drawingml/2006/table">
            <a:tbl>
              <a:tblPr firstRow="1" bandRow="1">
                <a:tableStyleId>{5940675A-B579-460E-94D1-54222C63F5DA}</a:tableStyleId>
              </a:tblPr>
              <a:tblGrid>
                <a:gridCol w="665125">
                  <a:extLst>
                    <a:ext uri="{9D8B030D-6E8A-4147-A177-3AD203B41FA5}">
                      <a16:colId xmlns:a16="http://schemas.microsoft.com/office/drawing/2014/main" val="3331078665"/>
                    </a:ext>
                  </a:extLst>
                </a:gridCol>
                <a:gridCol w="665125">
                  <a:extLst>
                    <a:ext uri="{9D8B030D-6E8A-4147-A177-3AD203B41FA5}">
                      <a16:colId xmlns:a16="http://schemas.microsoft.com/office/drawing/2014/main" val="1571352655"/>
                    </a:ext>
                  </a:extLst>
                </a:gridCol>
                <a:gridCol w="665125">
                  <a:extLst>
                    <a:ext uri="{9D8B030D-6E8A-4147-A177-3AD203B41FA5}">
                      <a16:colId xmlns:a16="http://schemas.microsoft.com/office/drawing/2014/main" val="1119917290"/>
                    </a:ext>
                  </a:extLst>
                </a:gridCol>
                <a:gridCol w="665125">
                  <a:extLst>
                    <a:ext uri="{9D8B030D-6E8A-4147-A177-3AD203B41FA5}">
                      <a16:colId xmlns:a16="http://schemas.microsoft.com/office/drawing/2014/main" val="4236155832"/>
                    </a:ext>
                  </a:extLst>
                </a:gridCol>
                <a:gridCol w="665125">
                  <a:extLst>
                    <a:ext uri="{9D8B030D-6E8A-4147-A177-3AD203B41FA5}">
                      <a16:colId xmlns:a16="http://schemas.microsoft.com/office/drawing/2014/main" val="1673204895"/>
                    </a:ext>
                  </a:extLst>
                </a:gridCol>
                <a:gridCol w="665125">
                  <a:extLst>
                    <a:ext uri="{9D8B030D-6E8A-4147-A177-3AD203B41FA5}">
                      <a16:colId xmlns:a16="http://schemas.microsoft.com/office/drawing/2014/main" val="2992893677"/>
                    </a:ext>
                  </a:extLst>
                </a:gridCol>
              </a:tblGrid>
              <a:tr h="370840">
                <a:tc>
                  <a:txBody>
                    <a:bodyPr/>
                    <a:lstStyle/>
                    <a:p>
                      <a:pPr algn="ctr"/>
                      <a:r>
                        <a:rPr lang="en-US" sz="1600" dirty="0" smtClean="0"/>
                        <a:t>WA</a:t>
                      </a:r>
                      <a:endParaRPr lang="en-US" sz="1600" dirty="0"/>
                    </a:p>
                  </a:txBody>
                  <a:tcPr/>
                </a:tc>
                <a:tc>
                  <a:txBody>
                    <a:bodyPr/>
                    <a:lstStyle/>
                    <a:p>
                      <a:pPr algn="ctr"/>
                      <a:r>
                        <a:rPr lang="en-US" sz="1800" dirty="0" smtClean="0"/>
                        <a:t>NT</a:t>
                      </a:r>
                      <a:endParaRPr lang="en-US" sz="1800" dirty="0"/>
                    </a:p>
                  </a:txBody>
                  <a:tcPr/>
                </a:tc>
                <a:tc>
                  <a:txBody>
                    <a:bodyPr/>
                    <a:lstStyle/>
                    <a:p>
                      <a:r>
                        <a:rPr lang="en-US" sz="1600" dirty="0" smtClean="0"/>
                        <a:t>NSW</a:t>
                      </a:r>
                      <a:endParaRPr lang="en-US" sz="1600" dirty="0"/>
                    </a:p>
                  </a:txBody>
                  <a:tcPr/>
                </a:tc>
                <a:tc>
                  <a:txBody>
                    <a:bodyPr/>
                    <a:lstStyle/>
                    <a:p>
                      <a:pPr algn="ctr"/>
                      <a:r>
                        <a:rPr lang="en-US" dirty="0" smtClean="0"/>
                        <a:t>Q</a:t>
                      </a:r>
                      <a:endParaRPr lang="en-US" dirty="0"/>
                    </a:p>
                  </a:txBody>
                  <a:tcPr/>
                </a:tc>
                <a:tc>
                  <a:txBody>
                    <a:bodyPr/>
                    <a:lstStyle/>
                    <a:p>
                      <a:pPr algn="ctr"/>
                      <a:r>
                        <a:rPr lang="en-US" sz="1800" dirty="0" smtClean="0"/>
                        <a:t>SA</a:t>
                      </a:r>
                      <a:endParaRPr lang="en-US" sz="1800" dirty="0"/>
                    </a:p>
                  </a:txBody>
                  <a:tcPr/>
                </a:tc>
                <a:tc>
                  <a:txBody>
                    <a:bodyPr/>
                    <a:lstStyle/>
                    <a:p>
                      <a:pPr algn="ctr"/>
                      <a:r>
                        <a:rPr lang="en-US" dirty="0" smtClean="0"/>
                        <a:t>V</a:t>
                      </a:r>
                      <a:endParaRPr lang="en-US" dirty="0"/>
                    </a:p>
                  </a:txBody>
                  <a:tcPr/>
                </a:tc>
                <a:extLst>
                  <a:ext uri="{0D108BD9-81ED-4DB2-BD59-A6C34878D82A}">
                    <a16:rowId xmlns:a16="http://schemas.microsoft.com/office/drawing/2014/main" val="2821902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823524866"/>
                  </a:ext>
                </a:extLst>
              </a:tr>
            </a:tbl>
          </a:graphicData>
        </a:graphic>
      </p:graphicFrame>
      <p:sp>
        <p:nvSpPr>
          <p:cNvPr id="194" name="Rectangle 193"/>
          <p:cNvSpPr/>
          <p:nvPr/>
        </p:nvSpPr>
        <p:spPr bwMode="auto">
          <a:xfrm>
            <a:off x="5499638" y="4640998"/>
            <a:ext cx="580016"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95" name="Rectangle 194"/>
          <p:cNvSpPr/>
          <p:nvPr/>
        </p:nvSpPr>
        <p:spPr bwMode="auto">
          <a:xfrm>
            <a:off x="6156658" y="4638221"/>
            <a:ext cx="592538"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96" name="Rectangle 195"/>
          <p:cNvSpPr/>
          <p:nvPr/>
        </p:nvSpPr>
        <p:spPr bwMode="auto">
          <a:xfrm>
            <a:off x="6826198" y="4639235"/>
            <a:ext cx="582018"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97" name="Rectangle 196"/>
          <p:cNvSpPr/>
          <p:nvPr/>
        </p:nvSpPr>
        <p:spPr bwMode="auto">
          <a:xfrm>
            <a:off x="7494147" y="4635656"/>
            <a:ext cx="578940"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98" name="Rectangle 197"/>
          <p:cNvSpPr/>
          <p:nvPr/>
        </p:nvSpPr>
        <p:spPr bwMode="auto">
          <a:xfrm>
            <a:off x="8163689" y="4640998"/>
            <a:ext cx="164592"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199" name="Rectangle 198"/>
          <p:cNvSpPr/>
          <p:nvPr/>
        </p:nvSpPr>
        <p:spPr bwMode="auto">
          <a:xfrm>
            <a:off x="8374701" y="4639984"/>
            <a:ext cx="160831"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00" name="Rectangle 199"/>
          <p:cNvSpPr/>
          <p:nvPr/>
        </p:nvSpPr>
        <p:spPr bwMode="auto">
          <a:xfrm>
            <a:off x="8582706" y="4637419"/>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01" name="Rectangle 200"/>
          <p:cNvSpPr/>
          <p:nvPr/>
        </p:nvSpPr>
        <p:spPr bwMode="auto">
          <a:xfrm>
            <a:off x="8824301" y="4640998"/>
            <a:ext cx="164592" cy="27166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02" name="Rectangle 201"/>
          <p:cNvSpPr/>
          <p:nvPr/>
        </p:nvSpPr>
        <p:spPr bwMode="auto">
          <a:xfrm>
            <a:off x="9035313" y="4639984"/>
            <a:ext cx="160831" cy="271665"/>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03" name="Rectangle 202"/>
          <p:cNvSpPr/>
          <p:nvPr/>
        </p:nvSpPr>
        <p:spPr bwMode="auto">
          <a:xfrm>
            <a:off x="9243318" y="4637419"/>
            <a:ext cx="164592" cy="2716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55817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Queens Example</a:t>
            </a:r>
            <a:endParaRPr lang="en-US" dirty="0"/>
          </a:p>
        </p:txBody>
      </p:sp>
      <p:sp>
        <p:nvSpPr>
          <p:cNvPr id="3" name="Footer Placeholder 2"/>
          <p:cNvSpPr>
            <a:spLocks noGrp="1"/>
          </p:cNvSpPr>
          <p:nvPr>
            <p:ph type="ftr" sz="quarter" idx="11"/>
          </p:nvPr>
        </p:nvSpPr>
        <p:spPr/>
        <p:txBody>
          <a:bodyPr/>
          <a:lstStyle/>
          <a:p>
            <a:pPr>
              <a:defRPr/>
            </a:pPr>
            <a:r>
              <a:rPr lang="it-IT" smtClean="0"/>
              <a:t>Intro to AI, Georgia Tech © Jim Rehg 2016</a:t>
            </a:r>
            <a:endParaRPr lang="en-US"/>
          </a:p>
        </p:txBody>
      </p:sp>
      <p:sp>
        <p:nvSpPr>
          <p:cNvPr id="4" name="Slide Number Placeholder 3"/>
          <p:cNvSpPr>
            <a:spLocks noGrp="1"/>
          </p:cNvSpPr>
          <p:nvPr>
            <p:ph type="sldNum" sz="quarter" idx="12"/>
          </p:nvPr>
        </p:nvSpPr>
        <p:spPr/>
        <p:txBody>
          <a:bodyPr/>
          <a:lstStyle/>
          <a:p>
            <a:fld id="{D2B79143-CF5E-43B5-8978-F6EC5F8B0AC1}" type="slidenum">
              <a:rPr lang="en-US" altLang="en-US" smtClean="0"/>
              <a:pPr/>
              <a:t>24</a:t>
            </a:fld>
            <a:endParaRPr lang="en-US" altLang="en-US"/>
          </a:p>
        </p:txBody>
      </p:sp>
      <p:pic>
        <p:nvPicPr>
          <p:cNvPr id="5" name="Picture 4"/>
          <p:cNvPicPr>
            <a:picLocks noChangeAspect="1"/>
          </p:cNvPicPr>
          <p:nvPr/>
        </p:nvPicPr>
        <p:blipFill>
          <a:blip r:embed="rId3"/>
          <a:stretch>
            <a:fillRect/>
          </a:stretch>
        </p:blipFill>
        <p:spPr>
          <a:xfrm>
            <a:off x="2743200" y="914400"/>
            <a:ext cx="5644718" cy="4343400"/>
          </a:xfrm>
          <a:prstGeom prst="rect">
            <a:avLst/>
          </a:prstGeom>
        </p:spPr>
      </p:pic>
      <p:sp>
        <p:nvSpPr>
          <p:cNvPr id="6" name="Rectangle 5"/>
          <p:cNvSpPr/>
          <p:nvPr/>
        </p:nvSpPr>
        <p:spPr bwMode="auto">
          <a:xfrm>
            <a:off x="2743200" y="914400"/>
            <a:ext cx="2286000" cy="762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7" name="TextBox 6"/>
          <p:cNvSpPr txBox="1"/>
          <p:nvPr/>
        </p:nvSpPr>
        <p:spPr>
          <a:xfrm>
            <a:off x="228600" y="6258128"/>
            <a:ext cx="3808222" cy="338554"/>
          </a:xfrm>
          <a:prstGeom prst="rect">
            <a:avLst/>
          </a:prstGeom>
          <a:noFill/>
        </p:spPr>
        <p:txBody>
          <a:bodyPr wrap="none" rtlCol="0">
            <a:spAutoFit/>
          </a:bodyPr>
          <a:lstStyle/>
          <a:p>
            <a:r>
              <a:rPr lang="en-US" sz="1600" dirty="0" smtClean="0"/>
              <a:t>Figure credit: </a:t>
            </a:r>
            <a:r>
              <a:rPr lang="en-US" sz="1600" dirty="0" err="1" smtClean="0"/>
              <a:t>Hajjat</a:t>
            </a:r>
            <a:r>
              <a:rPr lang="en-US" sz="1600" dirty="0" smtClean="0"/>
              <a:t> </a:t>
            </a:r>
            <a:r>
              <a:rPr lang="en-US" sz="1600" dirty="0" err="1" smtClean="0"/>
              <a:t>Ghaderi</a:t>
            </a:r>
            <a:r>
              <a:rPr lang="en-US" sz="1600" dirty="0" smtClean="0"/>
              <a:t>, U. Toronto</a:t>
            </a:r>
            <a:endParaRPr lang="en-US" sz="1600" dirty="0"/>
          </a:p>
        </p:txBody>
      </p:sp>
    </p:spTree>
    <p:extLst>
      <p:ext uri="{BB962C8B-B14F-4D97-AF65-F5344CB8AC3E}">
        <p14:creationId xmlns:p14="http://schemas.microsoft.com/office/powerpoint/2010/main" val="3075502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852158" y="903297"/>
            <a:ext cx="6487684" cy="5192703"/>
          </a:xfrm>
          <a:prstGeom prst="rect">
            <a:avLst/>
          </a:prstGeom>
        </p:spPr>
      </p:pic>
      <p:sp>
        <p:nvSpPr>
          <p:cNvPr id="7" name="Rectangle 6"/>
          <p:cNvSpPr/>
          <p:nvPr/>
        </p:nvSpPr>
        <p:spPr bwMode="auto">
          <a:xfrm>
            <a:off x="2743200" y="914400"/>
            <a:ext cx="2286000" cy="762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sp>
        <p:nvSpPr>
          <p:cNvPr id="2" name="Title 1"/>
          <p:cNvSpPr>
            <a:spLocks noGrp="1"/>
          </p:cNvSpPr>
          <p:nvPr>
            <p:ph type="title"/>
          </p:nvPr>
        </p:nvSpPr>
        <p:spPr/>
        <p:txBody>
          <a:bodyPr/>
          <a:lstStyle/>
          <a:p>
            <a:r>
              <a:rPr lang="en-US" dirty="0" smtClean="0"/>
              <a:t>4 Queens Example</a:t>
            </a:r>
            <a:endParaRPr lang="en-US" dirty="0"/>
          </a:p>
        </p:txBody>
      </p:sp>
      <p:sp>
        <p:nvSpPr>
          <p:cNvPr id="3" name="Footer Placeholder 2"/>
          <p:cNvSpPr>
            <a:spLocks noGrp="1"/>
          </p:cNvSpPr>
          <p:nvPr>
            <p:ph type="ftr" sz="quarter" idx="11"/>
          </p:nvPr>
        </p:nvSpPr>
        <p:spPr/>
        <p:txBody>
          <a:bodyPr/>
          <a:lstStyle/>
          <a:p>
            <a:pPr>
              <a:defRPr/>
            </a:pPr>
            <a:r>
              <a:rPr lang="it-IT" smtClean="0"/>
              <a:t>Intro to AI, Georgia Tech © Jim Rehg 2016</a:t>
            </a:r>
            <a:endParaRPr lang="en-US"/>
          </a:p>
        </p:txBody>
      </p:sp>
      <p:sp>
        <p:nvSpPr>
          <p:cNvPr id="4" name="Slide Number Placeholder 3"/>
          <p:cNvSpPr>
            <a:spLocks noGrp="1"/>
          </p:cNvSpPr>
          <p:nvPr>
            <p:ph type="sldNum" sz="quarter" idx="12"/>
          </p:nvPr>
        </p:nvSpPr>
        <p:spPr/>
        <p:txBody>
          <a:bodyPr/>
          <a:lstStyle/>
          <a:p>
            <a:fld id="{D2B79143-CF5E-43B5-8978-F6EC5F8B0AC1}" type="slidenum">
              <a:rPr lang="en-US" altLang="en-US" smtClean="0"/>
              <a:pPr/>
              <a:t>25</a:t>
            </a:fld>
            <a:endParaRPr lang="en-US" altLang="en-US"/>
          </a:p>
        </p:txBody>
      </p:sp>
      <p:sp>
        <p:nvSpPr>
          <p:cNvPr id="9" name="TextBox 8"/>
          <p:cNvSpPr txBox="1"/>
          <p:nvPr/>
        </p:nvSpPr>
        <p:spPr>
          <a:xfrm>
            <a:off x="228600" y="6258128"/>
            <a:ext cx="3808222" cy="338554"/>
          </a:xfrm>
          <a:prstGeom prst="rect">
            <a:avLst/>
          </a:prstGeom>
          <a:noFill/>
        </p:spPr>
        <p:txBody>
          <a:bodyPr wrap="none" rtlCol="0">
            <a:spAutoFit/>
          </a:bodyPr>
          <a:lstStyle/>
          <a:p>
            <a:r>
              <a:rPr lang="en-US" sz="1600" dirty="0" smtClean="0"/>
              <a:t>Figure credit: </a:t>
            </a:r>
            <a:r>
              <a:rPr lang="en-US" sz="1600" dirty="0" err="1" smtClean="0"/>
              <a:t>Hajjat</a:t>
            </a:r>
            <a:r>
              <a:rPr lang="en-US" sz="1600" dirty="0" smtClean="0"/>
              <a:t> </a:t>
            </a:r>
            <a:r>
              <a:rPr lang="en-US" sz="1600" dirty="0" err="1" smtClean="0"/>
              <a:t>Ghaderi</a:t>
            </a:r>
            <a:r>
              <a:rPr lang="en-US" sz="1600" dirty="0" smtClean="0"/>
              <a:t>, U. Toronto</a:t>
            </a:r>
            <a:endParaRPr lang="en-US" sz="1600" dirty="0"/>
          </a:p>
        </p:txBody>
      </p:sp>
    </p:spTree>
    <p:extLst>
      <p:ext uri="{BB962C8B-B14F-4D97-AF65-F5344CB8AC3E}">
        <p14:creationId xmlns:p14="http://schemas.microsoft.com/office/powerpoint/2010/main" val="1624142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Pseudocode for Backtracking Search</a:t>
            </a:r>
            <a:endParaRPr lang="en-US"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457200" y="990600"/>
                <a:ext cx="11353800" cy="5029200"/>
              </a:xfrm>
              <a:solidFill>
                <a:schemeClr val="bg1"/>
              </a:solidFill>
            </p:spPr>
            <p:txBody>
              <a:bodyPr/>
              <a:lstStyle/>
              <a:p>
                <a:r>
                  <a:rPr lang="en-US" sz="2400" b="1" dirty="0"/>
                  <a:t>f</a:t>
                </a:r>
                <a:r>
                  <a:rPr lang="en-US" sz="2400" b="1" dirty="0" smtClean="0"/>
                  <a:t>unction</a:t>
                </a:r>
                <a:r>
                  <a:rPr lang="en-US" sz="2400" dirty="0" smtClean="0"/>
                  <a:t> BACKTRACK(</a:t>
                </a:r>
                <a:r>
                  <a:rPr lang="en-US" sz="2400" i="1" dirty="0" smtClean="0"/>
                  <a:t>assignment</a:t>
                </a:r>
                <a:r>
                  <a:rPr lang="en-US" sz="2400" dirty="0" smtClean="0"/>
                  <a:t>, </a:t>
                </a:r>
                <a:r>
                  <a:rPr lang="en-US" sz="2400" i="1" dirty="0" err="1" smtClean="0"/>
                  <a:t>csp</a:t>
                </a:r>
                <a:r>
                  <a:rPr lang="en-US" sz="2400" dirty="0" smtClean="0"/>
                  <a:t>)</a:t>
                </a:r>
              </a:p>
              <a:p>
                <a:r>
                  <a:rPr lang="en-US" sz="2400" dirty="0"/>
                  <a:t>	</a:t>
                </a:r>
                <a:r>
                  <a:rPr lang="en-US" sz="2400" b="1" dirty="0" smtClean="0"/>
                  <a:t>if </a:t>
                </a:r>
                <a:r>
                  <a:rPr lang="en-US" sz="2400" i="1" dirty="0" smtClean="0"/>
                  <a:t>assignment</a:t>
                </a:r>
                <a:r>
                  <a:rPr lang="en-US" sz="2400" dirty="0" smtClean="0"/>
                  <a:t> is complete, </a:t>
                </a:r>
                <a:r>
                  <a:rPr lang="en-US" sz="2400" b="1" dirty="0" smtClean="0"/>
                  <a:t>then return </a:t>
                </a:r>
                <a:r>
                  <a:rPr lang="en-US" sz="2400" i="1" dirty="0" smtClean="0"/>
                  <a:t>assignment</a:t>
                </a:r>
              </a:p>
              <a:p>
                <a:r>
                  <a:rPr lang="en-US" sz="2400" dirty="0" smtClean="0"/>
                  <a:t>	</a:t>
                </a:r>
                <a:r>
                  <a:rPr lang="en-US" sz="2400" i="1" dirty="0" err="1" smtClean="0"/>
                  <a:t>var</a:t>
                </a:r>
                <a:r>
                  <a:rPr lang="en-US" sz="2400" dirty="0" smtClean="0"/>
                  <a:t> </a:t>
                </a:r>
                <a:r>
                  <a:rPr lang="en-US" sz="2400" dirty="0" smtClean="0">
                    <a:sym typeface="Wingdings" panose="05000000000000000000" pitchFamily="2" charset="2"/>
                  </a:rPr>
                  <a:t> SELECT-UNASSIGNED-VARIABLE(</a:t>
                </a:r>
                <a:r>
                  <a:rPr lang="en-US" sz="2400" i="1" dirty="0" err="1" smtClean="0">
                    <a:sym typeface="Wingdings" panose="05000000000000000000" pitchFamily="2" charset="2"/>
                  </a:rPr>
                  <a:t>csp</a:t>
                </a:r>
                <a:r>
                  <a:rPr lang="en-US" sz="2400" dirty="0" smtClean="0">
                    <a:sym typeface="Wingdings" panose="05000000000000000000" pitchFamily="2" charset="2"/>
                  </a:rPr>
                  <a:t>)</a:t>
                </a:r>
              </a:p>
              <a:p>
                <a:r>
                  <a:rPr lang="en-US" sz="2400" dirty="0">
                    <a:sym typeface="Wingdings" panose="05000000000000000000" pitchFamily="2" charset="2"/>
                  </a:rPr>
                  <a:t>	</a:t>
                </a:r>
                <a:r>
                  <a:rPr lang="en-US" sz="2400" b="1" dirty="0" err="1" smtClean="0">
                    <a:sym typeface="Wingdings" panose="05000000000000000000" pitchFamily="2" charset="2"/>
                  </a:rPr>
                  <a:t>foreach</a:t>
                </a:r>
                <a:r>
                  <a:rPr lang="en-US" sz="2400" dirty="0" smtClean="0">
                    <a:sym typeface="Wingdings" panose="05000000000000000000" pitchFamily="2" charset="2"/>
                  </a:rPr>
                  <a:t> </a:t>
                </a:r>
                <a:r>
                  <a:rPr lang="en-US" sz="2400" i="1" dirty="0" err="1" smtClean="0">
                    <a:sym typeface="Wingdings" panose="05000000000000000000" pitchFamily="2" charset="2"/>
                  </a:rPr>
                  <a:t>val</a:t>
                </a:r>
                <a:r>
                  <a:rPr lang="en-US" sz="2400" dirty="0" smtClean="0">
                    <a:sym typeface="Wingdings" panose="05000000000000000000" pitchFamily="2" charset="2"/>
                  </a:rPr>
                  <a:t> </a:t>
                </a:r>
                <a:r>
                  <a:rPr lang="en-US" sz="2400" b="1" dirty="0" smtClean="0">
                    <a:sym typeface="Wingdings" panose="05000000000000000000" pitchFamily="2" charset="2"/>
                  </a:rPr>
                  <a:t>in</a:t>
                </a:r>
                <a:r>
                  <a:rPr lang="en-US" sz="2400" dirty="0" smtClean="0">
                    <a:sym typeface="Wingdings" panose="05000000000000000000" pitchFamily="2" charset="2"/>
                  </a:rPr>
                  <a:t> ORDER-DOMAIN-VALUES(</a:t>
                </a:r>
                <a:r>
                  <a:rPr lang="en-US" sz="2400" i="1" dirty="0" err="1" smtClean="0">
                    <a:sym typeface="Wingdings" panose="05000000000000000000" pitchFamily="2" charset="2"/>
                  </a:rPr>
                  <a:t>var</a:t>
                </a:r>
                <a:r>
                  <a:rPr lang="en-US" sz="2400" dirty="0" smtClean="0">
                    <a:sym typeface="Wingdings" panose="05000000000000000000" pitchFamily="2" charset="2"/>
                  </a:rPr>
                  <a:t>, </a:t>
                </a:r>
                <a:r>
                  <a:rPr lang="en-US" sz="2400" i="1" dirty="0" smtClean="0">
                    <a:sym typeface="Wingdings" panose="05000000000000000000" pitchFamily="2" charset="2"/>
                  </a:rPr>
                  <a:t>assignment</a:t>
                </a:r>
                <a:r>
                  <a:rPr lang="en-US" sz="2400" dirty="0" smtClean="0">
                    <a:sym typeface="Wingdings" panose="05000000000000000000" pitchFamily="2" charset="2"/>
                  </a:rPr>
                  <a:t>, </a:t>
                </a:r>
                <a:r>
                  <a:rPr lang="en-US" sz="2400" i="1" dirty="0" err="1" smtClean="0">
                    <a:sym typeface="Wingdings" panose="05000000000000000000" pitchFamily="2" charset="2"/>
                  </a:rPr>
                  <a:t>csp</a:t>
                </a:r>
                <a:r>
                  <a:rPr lang="en-US" sz="2400" dirty="0" smtClean="0">
                    <a:sym typeface="Wingdings" panose="05000000000000000000" pitchFamily="2" charset="2"/>
                  </a:rPr>
                  <a:t>) </a:t>
                </a:r>
                <a:r>
                  <a:rPr lang="en-US" sz="2400" b="1" dirty="0" smtClean="0">
                    <a:sym typeface="Wingdings" panose="05000000000000000000" pitchFamily="2" charset="2"/>
                  </a:rPr>
                  <a:t>do</a:t>
                </a:r>
                <a:endParaRPr lang="en-US" sz="2400" dirty="0" smtClean="0">
                  <a:sym typeface="Wingdings" panose="05000000000000000000" pitchFamily="2" charset="2"/>
                </a:endParaRPr>
              </a:p>
              <a:p>
                <a:r>
                  <a:rPr lang="en-US" sz="2400" b="1" dirty="0">
                    <a:sym typeface="Wingdings" panose="05000000000000000000" pitchFamily="2" charset="2"/>
                  </a:rPr>
                  <a:t>	</a:t>
                </a:r>
                <a:r>
                  <a:rPr lang="en-US" sz="2400" b="1" dirty="0" smtClean="0">
                    <a:sym typeface="Wingdings" panose="05000000000000000000" pitchFamily="2" charset="2"/>
                  </a:rPr>
                  <a:t>	if</a:t>
                </a:r>
                <a:r>
                  <a:rPr lang="en-US" sz="2400" dirty="0" smtClean="0">
                    <a:sym typeface="Wingdings" panose="05000000000000000000" pitchFamily="2" charset="2"/>
                  </a:rPr>
                  <a:t> </a:t>
                </a:r>
                <a:r>
                  <a:rPr lang="en-US" sz="2400" i="1" dirty="0" err="1" smtClean="0">
                    <a:sym typeface="Wingdings" panose="05000000000000000000" pitchFamily="2" charset="2"/>
                  </a:rPr>
                  <a:t>val</a:t>
                </a:r>
                <a:r>
                  <a:rPr lang="en-US" sz="2400" dirty="0" smtClean="0">
                    <a:sym typeface="Wingdings" panose="05000000000000000000" pitchFamily="2" charset="2"/>
                  </a:rPr>
                  <a:t> is consistent with </a:t>
                </a:r>
                <a:r>
                  <a:rPr lang="en-US" sz="2400" i="1" dirty="0" smtClean="0">
                    <a:sym typeface="Wingdings" panose="05000000000000000000" pitchFamily="2" charset="2"/>
                  </a:rPr>
                  <a:t>assignment</a:t>
                </a:r>
                <a:r>
                  <a:rPr lang="en-US" sz="2400" dirty="0" smtClean="0">
                    <a:sym typeface="Wingdings" panose="05000000000000000000" pitchFamily="2" charset="2"/>
                  </a:rPr>
                  <a:t> </a:t>
                </a:r>
                <a:r>
                  <a:rPr lang="en-US" sz="2400" b="1" dirty="0" smtClean="0">
                    <a:sym typeface="Wingdings" panose="05000000000000000000" pitchFamily="2" charset="2"/>
                  </a:rPr>
                  <a:t>then </a:t>
                </a:r>
              </a:p>
              <a:p>
                <a:r>
                  <a:rPr lang="en-US" sz="2400" b="1" dirty="0">
                    <a:sym typeface="Wingdings" panose="05000000000000000000" pitchFamily="2" charset="2"/>
                  </a:rPr>
                  <a:t>	</a:t>
                </a:r>
                <a:r>
                  <a:rPr lang="en-US" sz="2400" b="1" dirty="0" smtClean="0">
                    <a:sym typeface="Wingdings" panose="05000000000000000000" pitchFamily="2" charset="2"/>
                  </a:rPr>
                  <a:t>	     </a:t>
                </a:r>
                <a:r>
                  <a:rPr lang="en-US" sz="2400" dirty="0" smtClean="0">
                    <a:sym typeface="Wingdings" panose="05000000000000000000" pitchFamily="2" charset="2"/>
                  </a:rPr>
                  <a:t>add </a:t>
                </a:r>
                <a:r>
                  <a:rPr lang="en-US" sz="2400" dirty="0">
                    <a:sym typeface="Wingdings" panose="05000000000000000000" pitchFamily="2" charset="2"/>
                  </a:rPr>
                  <a:t>{</a:t>
                </a:r>
                <a:r>
                  <a:rPr lang="en-US" sz="2400" i="1" dirty="0" err="1">
                    <a:sym typeface="Wingdings" panose="05000000000000000000" pitchFamily="2" charset="2"/>
                  </a:rPr>
                  <a:t>var</a:t>
                </a:r>
                <a:r>
                  <a:rPr lang="en-US" sz="2400" dirty="0">
                    <a:sym typeface="Wingdings" panose="05000000000000000000" pitchFamily="2" charset="2"/>
                  </a:rPr>
                  <a:t> = </a:t>
                </a:r>
                <a:r>
                  <a:rPr lang="en-US" sz="2400" i="1" dirty="0" err="1">
                    <a:sym typeface="Wingdings" panose="05000000000000000000" pitchFamily="2" charset="2"/>
                  </a:rPr>
                  <a:t>val</a:t>
                </a:r>
                <a:r>
                  <a:rPr lang="en-US" sz="2400" dirty="0">
                    <a:sym typeface="Wingdings" panose="05000000000000000000" pitchFamily="2" charset="2"/>
                  </a:rPr>
                  <a:t>} to </a:t>
                </a:r>
                <a:r>
                  <a:rPr lang="en-US" sz="2400" i="1" dirty="0">
                    <a:sym typeface="Wingdings" panose="05000000000000000000" pitchFamily="2" charset="2"/>
                  </a:rPr>
                  <a:t>assignment</a:t>
                </a:r>
                <a:endParaRPr lang="en-US" sz="2400" dirty="0" smtClean="0">
                  <a:sym typeface="Wingdings" panose="05000000000000000000" pitchFamily="2" charset="2"/>
                </a:endParaRPr>
              </a:p>
              <a:p>
                <a:r>
                  <a:rPr lang="en-US" sz="2400" b="1" dirty="0">
                    <a:sym typeface="Wingdings" panose="05000000000000000000" pitchFamily="2" charset="2"/>
                  </a:rPr>
                  <a:t>	</a:t>
                </a:r>
                <a:r>
                  <a:rPr lang="en-US" sz="2400" b="1" dirty="0" smtClean="0">
                    <a:sym typeface="Wingdings" panose="05000000000000000000" pitchFamily="2" charset="2"/>
                  </a:rPr>
                  <a:t>	     </a:t>
                </a:r>
                <a:r>
                  <a:rPr lang="en-US" sz="2400" i="1" dirty="0" smtClean="0">
                    <a:sym typeface="Wingdings" panose="05000000000000000000" pitchFamily="2" charset="2"/>
                  </a:rPr>
                  <a:t>inferences</a:t>
                </a:r>
                <a:r>
                  <a:rPr lang="en-US" sz="2400" dirty="0" smtClean="0">
                    <a:sym typeface="Wingdings" panose="05000000000000000000" pitchFamily="2" charset="2"/>
                  </a:rPr>
                  <a:t>  INFERENCE(</a:t>
                </a:r>
                <a:r>
                  <a:rPr lang="en-US" sz="2400" i="1" dirty="0" err="1" smtClean="0">
                    <a:sym typeface="Wingdings" panose="05000000000000000000" pitchFamily="2" charset="2"/>
                  </a:rPr>
                  <a:t>csp</a:t>
                </a:r>
                <a:r>
                  <a:rPr lang="en-US" sz="2400" dirty="0" smtClean="0">
                    <a:sym typeface="Wingdings" panose="05000000000000000000" pitchFamily="2" charset="2"/>
                  </a:rPr>
                  <a:t>, </a:t>
                </a:r>
                <a:r>
                  <a:rPr lang="en-US" sz="2400" i="1" dirty="0" err="1" smtClean="0">
                    <a:sym typeface="Wingdings" panose="05000000000000000000" pitchFamily="2" charset="2"/>
                  </a:rPr>
                  <a:t>var</a:t>
                </a:r>
                <a:r>
                  <a:rPr lang="en-US" sz="2400" dirty="0" smtClean="0">
                    <a:sym typeface="Wingdings" panose="05000000000000000000" pitchFamily="2" charset="2"/>
                  </a:rPr>
                  <a:t>, </a:t>
                </a:r>
                <a:r>
                  <a:rPr lang="en-US" sz="2400" i="1" dirty="0" err="1" smtClean="0">
                    <a:sym typeface="Wingdings" panose="05000000000000000000" pitchFamily="2" charset="2"/>
                  </a:rPr>
                  <a:t>val</a:t>
                </a:r>
                <a:r>
                  <a:rPr lang="en-US" sz="2400" dirty="0" smtClean="0">
                    <a:sym typeface="Wingdings" panose="05000000000000000000" pitchFamily="2" charset="2"/>
                  </a:rPr>
                  <a:t>)</a:t>
                </a:r>
              </a:p>
              <a:p>
                <a:r>
                  <a:rPr lang="en-US" sz="2400" b="1" dirty="0">
                    <a:sym typeface="Wingdings" panose="05000000000000000000" pitchFamily="2" charset="2"/>
                  </a:rPr>
                  <a:t>	</a:t>
                </a:r>
                <a:r>
                  <a:rPr lang="en-US" sz="2400" b="1" dirty="0" smtClean="0">
                    <a:sym typeface="Wingdings" panose="05000000000000000000" pitchFamily="2" charset="2"/>
                  </a:rPr>
                  <a:t>	     if </a:t>
                </a:r>
                <a:r>
                  <a:rPr lang="en-US" sz="2400" dirty="0" smtClean="0">
                    <a:sym typeface="Wingdings" panose="05000000000000000000" pitchFamily="2" charset="2"/>
                  </a:rPr>
                  <a:t>inferences </a:t>
                </a:r>
                <a14:m>
                  <m:oMath xmlns:m="http://schemas.openxmlformats.org/officeDocument/2006/math">
                    <m:r>
                      <a:rPr lang="en-US" sz="2400" i="1" smtClean="0">
                        <a:latin typeface="Cambria Math" panose="02040503050406030204" pitchFamily="18" charset="0"/>
                        <a:ea typeface="Cambria Math" panose="02040503050406030204" pitchFamily="18" charset="0"/>
                        <a:sym typeface="Wingdings" panose="05000000000000000000" pitchFamily="2" charset="2"/>
                      </a:rPr>
                      <m:t>≠</m:t>
                    </m:r>
                  </m:oMath>
                </a14:m>
                <a:r>
                  <a:rPr lang="en-US" sz="2400" b="1" dirty="0" smtClean="0"/>
                  <a:t> </a:t>
                </a:r>
                <a:r>
                  <a:rPr lang="en-US" sz="2400" dirty="0" smtClean="0"/>
                  <a:t>failure </a:t>
                </a:r>
                <a:r>
                  <a:rPr lang="en-US" sz="2400" b="1" dirty="0" smtClean="0"/>
                  <a:t>then</a:t>
                </a:r>
              </a:p>
              <a:p>
                <a:r>
                  <a:rPr lang="en-US" sz="2400" b="1" dirty="0"/>
                  <a:t>	</a:t>
                </a:r>
                <a:r>
                  <a:rPr lang="en-US" sz="2400" b="1" dirty="0" smtClean="0"/>
                  <a:t>		</a:t>
                </a:r>
                <a:r>
                  <a:rPr lang="en-US" sz="2400" dirty="0"/>
                  <a:t>a</a:t>
                </a:r>
                <a:r>
                  <a:rPr lang="en-US" sz="2400" dirty="0" smtClean="0"/>
                  <a:t>dd </a:t>
                </a:r>
                <a:r>
                  <a:rPr lang="en-US" sz="2400" i="1" dirty="0" smtClean="0"/>
                  <a:t>inferences</a:t>
                </a:r>
                <a:r>
                  <a:rPr lang="en-US" sz="2400" dirty="0" smtClean="0"/>
                  <a:t> to </a:t>
                </a:r>
                <a:r>
                  <a:rPr lang="en-US" sz="2400" i="1" dirty="0" smtClean="0"/>
                  <a:t>assignment</a:t>
                </a:r>
              </a:p>
              <a:p>
                <a:r>
                  <a:rPr lang="en-US" sz="2400" b="1" dirty="0"/>
                  <a:t>	</a:t>
                </a:r>
                <a:r>
                  <a:rPr lang="en-US" sz="2400" b="1" dirty="0" smtClean="0"/>
                  <a:t>		</a:t>
                </a:r>
                <a:r>
                  <a:rPr lang="en-US" sz="2400" i="1" dirty="0" smtClean="0"/>
                  <a:t>result</a:t>
                </a:r>
                <a:r>
                  <a:rPr lang="en-US" sz="2400" dirty="0" smtClean="0"/>
                  <a:t> </a:t>
                </a:r>
                <a:r>
                  <a:rPr lang="en-US" sz="2400" dirty="0" smtClean="0">
                    <a:sym typeface="Wingdings" panose="05000000000000000000" pitchFamily="2" charset="2"/>
                  </a:rPr>
                  <a:t> BACKTRACK(</a:t>
                </a:r>
                <a:r>
                  <a:rPr lang="en-US" sz="2400" i="1" dirty="0" smtClean="0"/>
                  <a:t>assignment</a:t>
                </a:r>
                <a:r>
                  <a:rPr lang="en-US" sz="2400" dirty="0"/>
                  <a:t>, </a:t>
                </a:r>
                <a:r>
                  <a:rPr lang="en-US" sz="2400" i="1" dirty="0" err="1"/>
                  <a:t>csp</a:t>
                </a:r>
                <a:r>
                  <a:rPr lang="en-US" sz="2400" dirty="0" smtClean="0"/>
                  <a:t>)</a:t>
                </a:r>
              </a:p>
              <a:p>
                <a:r>
                  <a:rPr lang="en-US" sz="2400" dirty="0"/>
                  <a:t>	</a:t>
                </a:r>
                <a:r>
                  <a:rPr lang="en-US" sz="2400" dirty="0" smtClean="0"/>
                  <a:t>		</a:t>
                </a:r>
                <a:r>
                  <a:rPr lang="en-US" sz="2400" b="1" dirty="0" smtClean="0"/>
                  <a:t>if</a:t>
                </a:r>
                <a:r>
                  <a:rPr lang="en-US" sz="2400" dirty="0" smtClean="0"/>
                  <a:t> </a:t>
                </a:r>
                <a:r>
                  <a:rPr lang="en-US" sz="2400" i="1" dirty="0" smtClean="0"/>
                  <a:t>result</a:t>
                </a:r>
                <a:r>
                  <a:rPr lang="en-US" sz="2400" dirty="0" smtClean="0"/>
                  <a:t> </a:t>
                </a:r>
                <a14:m>
                  <m:oMath xmlns:m="http://schemas.openxmlformats.org/officeDocument/2006/math">
                    <m:r>
                      <a:rPr lang="en-US" sz="2400" i="1">
                        <a:latin typeface="Cambria Math" panose="02040503050406030204" pitchFamily="18" charset="0"/>
                        <a:ea typeface="Cambria Math" panose="02040503050406030204" pitchFamily="18" charset="0"/>
                        <a:sym typeface="Wingdings" panose="05000000000000000000" pitchFamily="2" charset="2"/>
                      </a:rPr>
                      <m:t>≠</m:t>
                    </m:r>
                  </m:oMath>
                </a14:m>
                <a:r>
                  <a:rPr lang="en-US" sz="2400" b="1" dirty="0"/>
                  <a:t> </a:t>
                </a:r>
                <a:r>
                  <a:rPr lang="en-US" sz="2400" i="1" dirty="0"/>
                  <a:t>failure</a:t>
                </a:r>
                <a:r>
                  <a:rPr lang="en-US" sz="2400" dirty="0"/>
                  <a:t> </a:t>
                </a:r>
                <a:r>
                  <a:rPr lang="en-US" sz="2400" b="1" dirty="0" smtClean="0"/>
                  <a:t>then return </a:t>
                </a:r>
                <a:r>
                  <a:rPr lang="en-US" sz="2400" i="1" dirty="0" smtClean="0"/>
                  <a:t>result</a:t>
                </a:r>
              </a:p>
              <a:p>
                <a:r>
                  <a:rPr lang="en-US" sz="2400" dirty="0"/>
                  <a:t>	</a:t>
                </a:r>
                <a:r>
                  <a:rPr lang="en-US" sz="2400" dirty="0" smtClean="0"/>
                  <a:t>	remove </a:t>
                </a:r>
                <a:r>
                  <a:rPr lang="en-US" sz="2400" dirty="0">
                    <a:sym typeface="Wingdings" panose="05000000000000000000" pitchFamily="2" charset="2"/>
                  </a:rPr>
                  <a:t>{</a:t>
                </a:r>
                <a:r>
                  <a:rPr lang="en-US" sz="2400" i="1" dirty="0" err="1">
                    <a:sym typeface="Wingdings" panose="05000000000000000000" pitchFamily="2" charset="2"/>
                  </a:rPr>
                  <a:t>var</a:t>
                </a:r>
                <a:r>
                  <a:rPr lang="en-US" sz="2400" dirty="0">
                    <a:sym typeface="Wingdings" panose="05000000000000000000" pitchFamily="2" charset="2"/>
                  </a:rPr>
                  <a:t> = </a:t>
                </a:r>
                <a:r>
                  <a:rPr lang="en-US" sz="2400" i="1" dirty="0" err="1">
                    <a:sym typeface="Wingdings" panose="05000000000000000000" pitchFamily="2" charset="2"/>
                  </a:rPr>
                  <a:t>val</a:t>
                </a:r>
                <a:r>
                  <a:rPr lang="en-US" sz="2400" dirty="0">
                    <a:sym typeface="Wingdings" panose="05000000000000000000" pitchFamily="2" charset="2"/>
                  </a:rPr>
                  <a:t>} </a:t>
                </a:r>
                <a:r>
                  <a:rPr lang="en-US" sz="2400" dirty="0" smtClean="0">
                    <a:sym typeface="Wingdings" panose="05000000000000000000" pitchFamily="2" charset="2"/>
                  </a:rPr>
                  <a:t>and </a:t>
                </a:r>
                <a:r>
                  <a:rPr lang="en-US" sz="2400" i="1" dirty="0" smtClean="0">
                    <a:sym typeface="Wingdings" panose="05000000000000000000" pitchFamily="2" charset="2"/>
                  </a:rPr>
                  <a:t>inferences </a:t>
                </a:r>
                <a:r>
                  <a:rPr lang="en-US" sz="2400" dirty="0" smtClean="0">
                    <a:sym typeface="Wingdings" panose="05000000000000000000" pitchFamily="2" charset="2"/>
                  </a:rPr>
                  <a:t>from</a:t>
                </a:r>
                <a:r>
                  <a:rPr lang="en-US" sz="2400" i="1" dirty="0" smtClean="0">
                    <a:sym typeface="Wingdings" panose="05000000000000000000" pitchFamily="2" charset="2"/>
                  </a:rPr>
                  <a:t> </a:t>
                </a:r>
                <a:r>
                  <a:rPr lang="en-US" sz="2400" i="1" dirty="0" smtClean="0"/>
                  <a:t>assignment</a:t>
                </a:r>
              </a:p>
              <a:p>
                <a:r>
                  <a:rPr lang="en-US" sz="2400" i="1" dirty="0">
                    <a:sym typeface="Wingdings" panose="05000000000000000000" pitchFamily="2" charset="2"/>
                  </a:rPr>
                  <a:t>	</a:t>
                </a:r>
                <a:r>
                  <a:rPr lang="en-US" sz="2400" b="1" dirty="0" smtClean="0">
                    <a:sym typeface="Wingdings" panose="05000000000000000000" pitchFamily="2" charset="2"/>
                  </a:rPr>
                  <a:t>return</a:t>
                </a:r>
                <a:r>
                  <a:rPr lang="en-US" sz="2400" i="1" dirty="0" smtClean="0">
                    <a:sym typeface="Wingdings" panose="05000000000000000000" pitchFamily="2" charset="2"/>
                  </a:rPr>
                  <a:t> failure </a:t>
                </a:r>
                <a:r>
                  <a:rPr lang="en-US" sz="2400" dirty="0" smtClean="0">
                    <a:sym typeface="Wingdings" panose="05000000000000000000" pitchFamily="2" charset="2"/>
                  </a:rPr>
                  <a:t> </a:t>
                </a:r>
                <a:r>
                  <a:rPr lang="en-US" sz="2400" dirty="0" smtClean="0"/>
                  <a:t> </a:t>
                </a:r>
                <a:endParaRPr lang="en-US" sz="2400" dirty="0"/>
              </a:p>
              <a:p>
                <a:endParaRPr lang="en-US" b="1"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457200" y="990600"/>
                <a:ext cx="11353800" cy="5029200"/>
              </a:xfrm>
              <a:blipFill>
                <a:blip r:embed="rId2"/>
                <a:stretch>
                  <a:fillRect l="-805" t="-848" b="-16606"/>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pPr>
              <a:defRPr/>
            </a:pPr>
            <a:r>
              <a:rPr lang="it-IT" dirty="0" smtClean="0"/>
              <a:t>Intro to AI, Georgia Tech © Jim Rehg 2016</a:t>
            </a:r>
            <a:endParaRPr lang="en-US" dirty="0"/>
          </a:p>
        </p:txBody>
      </p:sp>
      <p:sp>
        <p:nvSpPr>
          <p:cNvPr id="4" name="Slide Number Placeholder 3"/>
          <p:cNvSpPr>
            <a:spLocks noGrp="1"/>
          </p:cNvSpPr>
          <p:nvPr>
            <p:ph type="sldNum" sz="quarter" idx="12"/>
          </p:nvPr>
        </p:nvSpPr>
        <p:spPr/>
        <p:txBody>
          <a:bodyPr/>
          <a:lstStyle/>
          <a:p>
            <a:fld id="{D2B79143-CF5E-43B5-8978-F6EC5F8B0AC1}" type="slidenum">
              <a:rPr lang="en-US" altLang="en-US" smtClean="0"/>
              <a:pPr/>
              <a:t>26</a:t>
            </a:fld>
            <a:endParaRPr lang="en-US" altLang="en-US"/>
          </a:p>
        </p:txBody>
      </p:sp>
    </p:spTree>
    <p:extLst>
      <p:ext uri="{BB962C8B-B14F-4D97-AF65-F5344CB8AC3E}">
        <p14:creationId xmlns:p14="http://schemas.microsoft.com/office/powerpoint/2010/main" val="3619243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Pseudocode for Backtracking Search</a:t>
            </a:r>
            <a:endParaRPr lang="en-US"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457200" y="990600"/>
                <a:ext cx="11353800" cy="5029200"/>
              </a:xfrm>
              <a:solidFill>
                <a:schemeClr val="bg1"/>
              </a:solidFill>
            </p:spPr>
            <p:txBody>
              <a:bodyPr/>
              <a:lstStyle/>
              <a:p>
                <a:r>
                  <a:rPr lang="en-US" sz="2400" b="1" dirty="0"/>
                  <a:t>f</a:t>
                </a:r>
                <a:r>
                  <a:rPr lang="en-US" sz="2400" b="1" dirty="0" smtClean="0"/>
                  <a:t>unction</a:t>
                </a:r>
                <a:r>
                  <a:rPr lang="en-US" sz="2400" dirty="0" smtClean="0"/>
                  <a:t> BACKTRACK(</a:t>
                </a:r>
                <a:r>
                  <a:rPr lang="en-US" sz="2400" i="1" dirty="0" smtClean="0"/>
                  <a:t>assignment</a:t>
                </a:r>
                <a:r>
                  <a:rPr lang="en-US" sz="2400" dirty="0" smtClean="0"/>
                  <a:t>, </a:t>
                </a:r>
                <a:r>
                  <a:rPr lang="en-US" sz="2400" i="1" dirty="0" err="1" smtClean="0"/>
                  <a:t>csp</a:t>
                </a:r>
                <a:r>
                  <a:rPr lang="en-US" sz="2400" dirty="0" smtClean="0"/>
                  <a:t>)</a:t>
                </a:r>
              </a:p>
              <a:p>
                <a:r>
                  <a:rPr lang="en-US" sz="2400" dirty="0"/>
                  <a:t>	</a:t>
                </a:r>
                <a:r>
                  <a:rPr lang="en-US" sz="2400" b="1" dirty="0" smtClean="0"/>
                  <a:t>if </a:t>
                </a:r>
                <a:r>
                  <a:rPr lang="en-US" sz="2400" i="1" dirty="0" smtClean="0"/>
                  <a:t>assignment</a:t>
                </a:r>
                <a:r>
                  <a:rPr lang="en-US" sz="2400" dirty="0" smtClean="0"/>
                  <a:t> is complete, </a:t>
                </a:r>
                <a:r>
                  <a:rPr lang="en-US" sz="2400" b="1" dirty="0" smtClean="0"/>
                  <a:t>then return </a:t>
                </a:r>
                <a:r>
                  <a:rPr lang="en-US" sz="2400" i="1" dirty="0" smtClean="0"/>
                  <a:t>assignment</a:t>
                </a:r>
              </a:p>
              <a:p>
                <a:r>
                  <a:rPr lang="en-US" sz="2400" dirty="0" smtClean="0"/>
                  <a:t>	</a:t>
                </a:r>
                <a:r>
                  <a:rPr lang="en-US" sz="2400" i="1" dirty="0" err="1" smtClean="0"/>
                  <a:t>var</a:t>
                </a:r>
                <a:r>
                  <a:rPr lang="en-US" sz="2400" dirty="0" smtClean="0"/>
                  <a:t> </a:t>
                </a:r>
                <a:r>
                  <a:rPr lang="en-US" sz="2400" dirty="0" smtClean="0">
                    <a:sym typeface="Wingdings" panose="05000000000000000000" pitchFamily="2" charset="2"/>
                  </a:rPr>
                  <a:t> SELECT-UNASSIGNED-VARIABLE(</a:t>
                </a:r>
                <a:r>
                  <a:rPr lang="en-US" sz="2400" i="1" dirty="0" err="1" smtClean="0">
                    <a:sym typeface="Wingdings" panose="05000000000000000000" pitchFamily="2" charset="2"/>
                  </a:rPr>
                  <a:t>csp</a:t>
                </a:r>
                <a:r>
                  <a:rPr lang="en-US" sz="2400" dirty="0" smtClean="0">
                    <a:sym typeface="Wingdings" panose="05000000000000000000" pitchFamily="2" charset="2"/>
                  </a:rPr>
                  <a:t>)</a:t>
                </a:r>
              </a:p>
              <a:p>
                <a:r>
                  <a:rPr lang="en-US" sz="2400" dirty="0">
                    <a:sym typeface="Wingdings" panose="05000000000000000000" pitchFamily="2" charset="2"/>
                  </a:rPr>
                  <a:t>	</a:t>
                </a:r>
                <a:r>
                  <a:rPr lang="en-US" sz="2400" b="1" dirty="0" err="1" smtClean="0">
                    <a:sym typeface="Wingdings" panose="05000000000000000000" pitchFamily="2" charset="2"/>
                  </a:rPr>
                  <a:t>foreach</a:t>
                </a:r>
                <a:r>
                  <a:rPr lang="en-US" sz="2400" dirty="0" smtClean="0">
                    <a:sym typeface="Wingdings" panose="05000000000000000000" pitchFamily="2" charset="2"/>
                  </a:rPr>
                  <a:t> </a:t>
                </a:r>
                <a:r>
                  <a:rPr lang="en-US" sz="2400" i="1" dirty="0" err="1" smtClean="0">
                    <a:sym typeface="Wingdings" panose="05000000000000000000" pitchFamily="2" charset="2"/>
                  </a:rPr>
                  <a:t>val</a:t>
                </a:r>
                <a:r>
                  <a:rPr lang="en-US" sz="2400" dirty="0" smtClean="0">
                    <a:sym typeface="Wingdings" panose="05000000000000000000" pitchFamily="2" charset="2"/>
                  </a:rPr>
                  <a:t> </a:t>
                </a:r>
                <a:r>
                  <a:rPr lang="en-US" sz="2400" b="1" dirty="0" smtClean="0">
                    <a:sym typeface="Wingdings" panose="05000000000000000000" pitchFamily="2" charset="2"/>
                  </a:rPr>
                  <a:t>in</a:t>
                </a:r>
                <a:r>
                  <a:rPr lang="en-US" sz="2400" dirty="0" smtClean="0">
                    <a:sym typeface="Wingdings" panose="05000000000000000000" pitchFamily="2" charset="2"/>
                  </a:rPr>
                  <a:t> ORDER-DOMAIN-VALUES(</a:t>
                </a:r>
                <a:r>
                  <a:rPr lang="en-US" sz="2400" i="1" dirty="0" err="1" smtClean="0">
                    <a:sym typeface="Wingdings" panose="05000000000000000000" pitchFamily="2" charset="2"/>
                  </a:rPr>
                  <a:t>var</a:t>
                </a:r>
                <a:r>
                  <a:rPr lang="en-US" sz="2400" dirty="0" smtClean="0">
                    <a:sym typeface="Wingdings" panose="05000000000000000000" pitchFamily="2" charset="2"/>
                  </a:rPr>
                  <a:t>, </a:t>
                </a:r>
                <a:r>
                  <a:rPr lang="en-US" sz="2400" i="1" dirty="0" smtClean="0">
                    <a:sym typeface="Wingdings" panose="05000000000000000000" pitchFamily="2" charset="2"/>
                  </a:rPr>
                  <a:t>assignment</a:t>
                </a:r>
                <a:r>
                  <a:rPr lang="en-US" sz="2400" dirty="0" smtClean="0">
                    <a:sym typeface="Wingdings" panose="05000000000000000000" pitchFamily="2" charset="2"/>
                  </a:rPr>
                  <a:t>, </a:t>
                </a:r>
                <a:r>
                  <a:rPr lang="en-US" sz="2400" i="1" dirty="0" err="1" smtClean="0">
                    <a:sym typeface="Wingdings" panose="05000000000000000000" pitchFamily="2" charset="2"/>
                  </a:rPr>
                  <a:t>csp</a:t>
                </a:r>
                <a:r>
                  <a:rPr lang="en-US" sz="2400" dirty="0" smtClean="0">
                    <a:sym typeface="Wingdings" panose="05000000000000000000" pitchFamily="2" charset="2"/>
                  </a:rPr>
                  <a:t>) </a:t>
                </a:r>
                <a:r>
                  <a:rPr lang="en-US" sz="2400" b="1" dirty="0" smtClean="0">
                    <a:sym typeface="Wingdings" panose="05000000000000000000" pitchFamily="2" charset="2"/>
                  </a:rPr>
                  <a:t>do</a:t>
                </a:r>
                <a:endParaRPr lang="en-US" sz="2400" dirty="0" smtClean="0">
                  <a:sym typeface="Wingdings" panose="05000000000000000000" pitchFamily="2" charset="2"/>
                </a:endParaRPr>
              </a:p>
              <a:p>
                <a:r>
                  <a:rPr lang="en-US" sz="2400" b="1" dirty="0">
                    <a:sym typeface="Wingdings" panose="05000000000000000000" pitchFamily="2" charset="2"/>
                  </a:rPr>
                  <a:t>	</a:t>
                </a:r>
                <a:r>
                  <a:rPr lang="en-US" sz="2400" b="1" dirty="0" smtClean="0">
                    <a:sym typeface="Wingdings" panose="05000000000000000000" pitchFamily="2" charset="2"/>
                  </a:rPr>
                  <a:t>	if</a:t>
                </a:r>
                <a:r>
                  <a:rPr lang="en-US" sz="2400" dirty="0" smtClean="0">
                    <a:sym typeface="Wingdings" panose="05000000000000000000" pitchFamily="2" charset="2"/>
                  </a:rPr>
                  <a:t> </a:t>
                </a:r>
                <a:r>
                  <a:rPr lang="en-US" sz="2400" i="1" dirty="0" err="1" smtClean="0">
                    <a:sym typeface="Wingdings" panose="05000000000000000000" pitchFamily="2" charset="2"/>
                  </a:rPr>
                  <a:t>val</a:t>
                </a:r>
                <a:r>
                  <a:rPr lang="en-US" sz="2400" dirty="0" smtClean="0">
                    <a:sym typeface="Wingdings" panose="05000000000000000000" pitchFamily="2" charset="2"/>
                  </a:rPr>
                  <a:t> is consistent with </a:t>
                </a:r>
                <a:r>
                  <a:rPr lang="en-US" sz="2400" i="1" dirty="0" smtClean="0">
                    <a:sym typeface="Wingdings" panose="05000000000000000000" pitchFamily="2" charset="2"/>
                  </a:rPr>
                  <a:t>assignment</a:t>
                </a:r>
                <a:r>
                  <a:rPr lang="en-US" sz="2400" dirty="0" smtClean="0">
                    <a:sym typeface="Wingdings" panose="05000000000000000000" pitchFamily="2" charset="2"/>
                  </a:rPr>
                  <a:t> </a:t>
                </a:r>
                <a:r>
                  <a:rPr lang="en-US" sz="2400" b="1" dirty="0" smtClean="0">
                    <a:sym typeface="Wingdings" panose="05000000000000000000" pitchFamily="2" charset="2"/>
                  </a:rPr>
                  <a:t>then </a:t>
                </a:r>
              </a:p>
              <a:p>
                <a:r>
                  <a:rPr lang="en-US" sz="2400" b="1" dirty="0" smtClean="0">
                    <a:sym typeface="Wingdings" panose="05000000000000000000" pitchFamily="2" charset="2"/>
                  </a:rPr>
                  <a:t>		     </a:t>
                </a:r>
                <a:r>
                  <a:rPr lang="en-US" sz="2400" dirty="0" smtClean="0">
                    <a:sym typeface="Wingdings" panose="05000000000000000000" pitchFamily="2" charset="2"/>
                  </a:rPr>
                  <a:t>add </a:t>
                </a:r>
                <a:r>
                  <a:rPr lang="en-US" sz="2400" dirty="0">
                    <a:sym typeface="Wingdings" panose="05000000000000000000" pitchFamily="2" charset="2"/>
                  </a:rPr>
                  <a:t>{</a:t>
                </a:r>
                <a:r>
                  <a:rPr lang="en-US" sz="2400" i="1" dirty="0" err="1">
                    <a:sym typeface="Wingdings" panose="05000000000000000000" pitchFamily="2" charset="2"/>
                  </a:rPr>
                  <a:t>var</a:t>
                </a:r>
                <a:r>
                  <a:rPr lang="en-US" sz="2400" dirty="0">
                    <a:sym typeface="Wingdings" panose="05000000000000000000" pitchFamily="2" charset="2"/>
                  </a:rPr>
                  <a:t> = </a:t>
                </a:r>
                <a:r>
                  <a:rPr lang="en-US" sz="2400" i="1" dirty="0" err="1">
                    <a:sym typeface="Wingdings" panose="05000000000000000000" pitchFamily="2" charset="2"/>
                  </a:rPr>
                  <a:t>val</a:t>
                </a:r>
                <a:r>
                  <a:rPr lang="en-US" sz="2400" dirty="0">
                    <a:sym typeface="Wingdings" panose="05000000000000000000" pitchFamily="2" charset="2"/>
                  </a:rPr>
                  <a:t>} to </a:t>
                </a:r>
                <a:r>
                  <a:rPr lang="en-US" sz="2400" i="1" dirty="0">
                    <a:sym typeface="Wingdings" panose="05000000000000000000" pitchFamily="2" charset="2"/>
                  </a:rPr>
                  <a:t>assignment</a:t>
                </a:r>
                <a:endParaRPr lang="en-US" sz="2400" dirty="0" smtClean="0">
                  <a:sym typeface="Wingdings" panose="05000000000000000000" pitchFamily="2" charset="2"/>
                </a:endParaRPr>
              </a:p>
              <a:p>
                <a:r>
                  <a:rPr lang="en-US" sz="2400" b="1" dirty="0">
                    <a:sym typeface="Wingdings" panose="05000000000000000000" pitchFamily="2" charset="2"/>
                  </a:rPr>
                  <a:t>	</a:t>
                </a:r>
                <a:r>
                  <a:rPr lang="en-US" sz="2400" b="1" dirty="0" smtClean="0">
                    <a:sym typeface="Wingdings" panose="05000000000000000000" pitchFamily="2" charset="2"/>
                  </a:rPr>
                  <a:t>	     </a:t>
                </a:r>
                <a:r>
                  <a:rPr lang="en-US" sz="2400" i="1" dirty="0" smtClean="0">
                    <a:sym typeface="Wingdings" panose="05000000000000000000" pitchFamily="2" charset="2"/>
                  </a:rPr>
                  <a:t>inferences</a:t>
                </a:r>
                <a:r>
                  <a:rPr lang="en-US" sz="2400" dirty="0" smtClean="0">
                    <a:sym typeface="Wingdings" panose="05000000000000000000" pitchFamily="2" charset="2"/>
                  </a:rPr>
                  <a:t>  INFERENCE(</a:t>
                </a:r>
                <a:r>
                  <a:rPr lang="en-US" sz="2400" i="1" dirty="0" err="1" smtClean="0">
                    <a:sym typeface="Wingdings" panose="05000000000000000000" pitchFamily="2" charset="2"/>
                  </a:rPr>
                  <a:t>csp</a:t>
                </a:r>
                <a:r>
                  <a:rPr lang="en-US" sz="2400" dirty="0" smtClean="0">
                    <a:sym typeface="Wingdings" panose="05000000000000000000" pitchFamily="2" charset="2"/>
                  </a:rPr>
                  <a:t>, </a:t>
                </a:r>
                <a:r>
                  <a:rPr lang="en-US" sz="2400" i="1" dirty="0" err="1" smtClean="0">
                    <a:sym typeface="Wingdings" panose="05000000000000000000" pitchFamily="2" charset="2"/>
                  </a:rPr>
                  <a:t>var</a:t>
                </a:r>
                <a:r>
                  <a:rPr lang="en-US" sz="2400" dirty="0" smtClean="0">
                    <a:sym typeface="Wingdings" panose="05000000000000000000" pitchFamily="2" charset="2"/>
                  </a:rPr>
                  <a:t>, </a:t>
                </a:r>
                <a:r>
                  <a:rPr lang="en-US" sz="2400" i="1" dirty="0" err="1" smtClean="0">
                    <a:sym typeface="Wingdings" panose="05000000000000000000" pitchFamily="2" charset="2"/>
                  </a:rPr>
                  <a:t>val</a:t>
                </a:r>
                <a:r>
                  <a:rPr lang="en-US" sz="2400" dirty="0" smtClean="0">
                    <a:sym typeface="Wingdings" panose="05000000000000000000" pitchFamily="2" charset="2"/>
                  </a:rPr>
                  <a:t>)</a:t>
                </a:r>
              </a:p>
              <a:p>
                <a:r>
                  <a:rPr lang="en-US" sz="2400" b="1" dirty="0">
                    <a:sym typeface="Wingdings" panose="05000000000000000000" pitchFamily="2" charset="2"/>
                  </a:rPr>
                  <a:t>	</a:t>
                </a:r>
                <a:r>
                  <a:rPr lang="en-US" sz="2400" b="1" dirty="0" smtClean="0">
                    <a:sym typeface="Wingdings" panose="05000000000000000000" pitchFamily="2" charset="2"/>
                  </a:rPr>
                  <a:t>	     if </a:t>
                </a:r>
                <a:r>
                  <a:rPr lang="en-US" sz="2400" dirty="0" smtClean="0">
                    <a:sym typeface="Wingdings" panose="05000000000000000000" pitchFamily="2" charset="2"/>
                  </a:rPr>
                  <a:t>inferences </a:t>
                </a:r>
                <a14:m>
                  <m:oMath xmlns:m="http://schemas.openxmlformats.org/officeDocument/2006/math">
                    <m:r>
                      <a:rPr lang="en-US" sz="2400" i="1" smtClean="0">
                        <a:latin typeface="Cambria Math" panose="02040503050406030204" pitchFamily="18" charset="0"/>
                        <a:ea typeface="Cambria Math" panose="02040503050406030204" pitchFamily="18" charset="0"/>
                        <a:sym typeface="Wingdings" panose="05000000000000000000" pitchFamily="2" charset="2"/>
                      </a:rPr>
                      <m:t>≠</m:t>
                    </m:r>
                  </m:oMath>
                </a14:m>
                <a:r>
                  <a:rPr lang="en-US" sz="2400" b="1" dirty="0" smtClean="0"/>
                  <a:t> </a:t>
                </a:r>
                <a:r>
                  <a:rPr lang="en-US" sz="2400" dirty="0" smtClean="0"/>
                  <a:t>failure </a:t>
                </a:r>
                <a:r>
                  <a:rPr lang="en-US" sz="2400" b="1" dirty="0" smtClean="0"/>
                  <a:t>then</a:t>
                </a:r>
              </a:p>
              <a:p>
                <a:r>
                  <a:rPr lang="en-US" sz="2400" b="1" dirty="0"/>
                  <a:t>	</a:t>
                </a:r>
                <a:r>
                  <a:rPr lang="en-US" sz="2400" b="1" dirty="0" smtClean="0"/>
                  <a:t>		</a:t>
                </a:r>
                <a:r>
                  <a:rPr lang="en-US" sz="2400" dirty="0"/>
                  <a:t>a</a:t>
                </a:r>
                <a:r>
                  <a:rPr lang="en-US" sz="2400" dirty="0" smtClean="0"/>
                  <a:t>dd </a:t>
                </a:r>
                <a:r>
                  <a:rPr lang="en-US" sz="2400" i="1" dirty="0" smtClean="0"/>
                  <a:t>inferences</a:t>
                </a:r>
                <a:r>
                  <a:rPr lang="en-US" sz="2400" dirty="0" smtClean="0"/>
                  <a:t> to </a:t>
                </a:r>
                <a:r>
                  <a:rPr lang="en-US" sz="2400" i="1" dirty="0" smtClean="0"/>
                  <a:t>assignment</a:t>
                </a:r>
              </a:p>
              <a:p>
                <a:r>
                  <a:rPr lang="en-US" sz="2400" b="1" dirty="0"/>
                  <a:t>	</a:t>
                </a:r>
                <a:r>
                  <a:rPr lang="en-US" sz="2400" b="1" dirty="0" smtClean="0"/>
                  <a:t>		</a:t>
                </a:r>
                <a:r>
                  <a:rPr lang="en-US" sz="2400" i="1" dirty="0" smtClean="0"/>
                  <a:t>result</a:t>
                </a:r>
                <a:r>
                  <a:rPr lang="en-US" sz="2400" dirty="0" smtClean="0"/>
                  <a:t> </a:t>
                </a:r>
                <a:r>
                  <a:rPr lang="en-US" sz="2400" dirty="0" smtClean="0">
                    <a:sym typeface="Wingdings" panose="05000000000000000000" pitchFamily="2" charset="2"/>
                  </a:rPr>
                  <a:t> BACKTRACK(</a:t>
                </a:r>
                <a:r>
                  <a:rPr lang="en-US" sz="2400" i="1" dirty="0" smtClean="0"/>
                  <a:t>assignment</a:t>
                </a:r>
                <a:r>
                  <a:rPr lang="en-US" sz="2400" dirty="0"/>
                  <a:t>, </a:t>
                </a:r>
                <a:r>
                  <a:rPr lang="en-US" sz="2400" i="1" dirty="0" err="1"/>
                  <a:t>csp</a:t>
                </a:r>
                <a:r>
                  <a:rPr lang="en-US" sz="2400" dirty="0" smtClean="0"/>
                  <a:t>)</a:t>
                </a:r>
              </a:p>
              <a:p>
                <a:r>
                  <a:rPr lang="en-US" sz="2400" dirty="0"/>
                  <a:t>	</a:t>
                </a:r>
                <a:r>
                  <a:rPr lang="en-US" sz="2400" dirty="0" smtClean="0"/>
                  <a:t>		</a:t>
                </a:r>
                <a:r>
                  <a:rPr lang="en-US" sz="2400" b="1" dirty="0" smtClean="0"/>
                  <a:t>if</a:t>
                </a:r>
                <a:r>
                  <a:rPr lang="en-US" sz="2400" dirty="0" smtClean="0"/>
                  <a:t> </a:t>
                </a:r>
                <a:r>
                  <a:rPr lang="en-US" sz="2400" i="1" dirty="0" smtClean="0"/>
                  <a:t>result</a:t>
                </a:r>
                <a:r>
                  <a:rPr lang="en-US" sz="2400" dirty="0" smtClean="0"/>
                  <a:t> </a:t>
                </a:r>
                <a14:m>
                  <m:oMath xmlns:m="http://schemas.openxmlformats.org/officeDocument/2006/math">
                    <m:r>
                      <a:rPr lang="en-US" sz="2400" i="1">
                        <a:latin typeface="Cambria Math" panose="02040503050406030204" pitchFamily="18" charset="0"/>
                        <a:ea typeface="Cambria Math" panose="02040503050406030204" pitchFamily="18" charset="0"/>
                        <a:sym typeface="Wingdings" panose="05000000000000000000" pitchFamily="2" charset="2"/>
                      </a:rPr>
                      <m:t>≠</m:t>
                    </m:r>
                  </m:oMath>
                </a14:m>
                <a:r>
                  <a:rPr lang="en-US" sz="2400" b="1" dirty="0"/>
                  <a:t> </a:t>
                </a:r>
                <a:r>
                  <a:rPr lang="en-US" sz="2400" i="1" dirty="0"/>
                  <a:t>failure</a:t>
                </a:r>
                <a:r>
                  <a:rPr lang="en-US" sz="2400" dirty="0"/>
                  <a:t> </a:t>
                </a:r>
                <a:r>
                  <a:rPr lang="en-US" sz="2400" b="1" dirty="0" smtClean="0"/>
                  <a:t>then return </a:t>
                </a:r>
                <a:r>
                  <a:rPr lang="en-US" sz="2400" i="1" dirty="0" smtClean="0"/>
                  <a:t>result</a:t>
                </a:r>
              </a:p>
              <a:p>
                <a:r>
                  <a:rPr lang="en-US" sz="2400" dirty="0"/>
                  <a:t>	</a:t>
                </a:r>
                <a:r>
                  <a:rPr lang="en-US" sz="2400" dirty="0" smtClean="0"/>
                  <a:t>	remove </a:t>
                </a:r>
                <a:r>
                  <a:rPr lang="en-US" sz="2400" dirty="0">
                    <a:sym typeface="Wingdings" panose="05000000000000000000" pitchFamily="2" charset="2"/>
                  </a:rPr>
                  <a:t>{</a:t>
                </a:r>
                <a:r>
                  <a:rPr lang="en-US" sz="2400" i="1" dirty="0" err="1">
                    <a:sym typeface="Wingdings" panose="05000000000000000000" pitchFamily="2" charset="2"/>
                  </a:rPr>
                  <a:t>var</a:t>
                </a:r>
                <a:r>
                  <a:rPr lang="en-US" sz="2400" dirty="0">
                    <a:sym typeface="Wingdings" panose="05000000000000000000" pitchFamily="2" charset="2"/>
                  </a:rPr>
                  <a:t> = </a:t>
                </a:r>
                <a:r>
                  <a:rPr lang="en-US" sz="2400" i="1" dirty="0" err="1">
                    <a:sym typeface="Wingdings" panose="05000000000000000000" pitchFamily="2" charset="2"/>
                  </a:rPr>
                  <a:t>val</a:t>
                </a:r>
                <a:r>
                  <a:rPr lang="en-US" sz="2400" dirty="0">
                    <a:sym typeface="Wingdings" panose="05000000000000000000" pitchFamily="2" charset="2"/>
                  </a:rPr>
                  <a:t>} </a:t>
                </a:r>
                <a:r>
                  <a:rPr lang="en-US" sz="2400" dirty="0" smtClean="0">
                    <a:sym typeface="Wingdings" panose="05000000000000000000" pitchFamily="2" charset="2"/>
                  </a:rPr>
                  <a:t>and </a:t>
                </a:r>
                <a:r>
                  <a:rPr lang="en-US" sz="2400" i="1" dirty="0" smtClean="0">
                    <a:sym typeface="Wingdings" panose="05000000000000000000" pitchFamily="2" charset="2"/>
                  </a:rPr>
                  <a:t>inferences </a:t>
                </a:r>
                <a:r>
                  <a:rPr lang="en-US" sz="2400" dirty="0" smtClean="0">
                    <a:sym typeface="Wingdings" panose="05000000000000000000" pitchFamily="2" charset="2"/>
                  </a:rPr>
                  <a:t>from</a:t>
                </a:r>
                <a:r>
                  <a:rPr lang="en-US" sz="2400" i="1" dirty="0" smtClean="0">
                    <a:sym typeface="Wingdings" panose="05000000000000000000" pitchFamily="2" charset="2"/>
                  </a:rPr>
                  <a:t> </a:t>
                </a:r>
                <a:r>
                  <a:rPr lang="en-US" sz="2400" i="1" dirty="0" smtClean="0"/>
                  <a:t>assignment</a:t>
                </a:r>
              </a:p>
              <a:p>
                <a:r>
                  <a:rPr lang="en-US" sz="2400" i="1" dirty="0">
                    <a:sym typeface="Wingdings" panose="05000000000000000000" pitchFamily="2" charset="2"/>
                  </a:rPr>
                  <a:t>	</a:t>
                </a:r>
                <a:r>
                  <a:rPr lang="en-US" sz="2400" b="1" dirty="0" smtClean="0">
                    <a:sym typeface="Wingdings" panose="05000000000000000000" pitchFamily="2" charset="2"/>
                  </a:rPr>
                  <a:t>return</a:t>
                </a:r>
                <a:r>
                  <a:rPr lang="en-US" sz="2400" i="1" dirty="0" smtClean="0">
                    <a:sym typeface="Wingdings" panose="05000000000000000000" pitchFamily="2" charset="2"/>
                  </a:rPr>
                  <a:t> failure </a:t>
                </a:r>
                <a:r>
                  <a:rPr lang="en-US" sz="2400" dirty="0" smtClean="0">
                    <a:sym typeface="Wingdings" panose="05000000000000000000" pitchFamily="2" charset="2"/>
                  </a:rPr>
                  <a:t> </a:t>
                </a:r>
                <a:r>
                  <a:rPr lang="en-US" sz="2400" dirty="0" smtClean="0"/>
                  <a:t> </a:t>
                </a:r>
                <a:endParaRPr lang="en-US" sz="2400" dirty="0"/>
              </a:p>
              <a:p>
                <a:endParaRPr lang="en-US" b="1"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457200" y="990600"/>
                <a:ext cx="11353800" cy="5029200"/>
              </a:xfrm>
              <a:blipFill>
                <a:blip r:embed="rId2"/>
                <a:stretch>
                  <a:fillRect l="-805" t="-848" b="-16606"/>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pPr>
              <a:defRPr/>
            </a:pPr>
            <a:r>
              <a:rPr lang="it-IT" dirty="0" smtClean="0"/>
              <a:t>Intro to AI, Georgia Tech © Jim Rehg 2016</a:t>
            </a:r>
            <a:endParaRPr lang="en-US" dirty="0"/>
          </a:p>
        </p:txBody>
      </p:sp>
      <p:sp>
        <p:nvSpPr>
          <p:cNvPr id="4" name="Slide Number Placeholder 3"/>
          <p:cNvSpPr>
            <a:spLocks noGrp="1"/>
          </p:cNvSpPr>
          <p:nvPr>
            <p:ph type="sldNum" sz="quarter" idx="12"/>
          </p:nvPr>
        </p:nvSpPr>
        <p:spPr/>
        <p:txBody>
          <a:bodyPr/>
          <a:lstStyle/>
          <a:p>
            <a:fld id="{D2B79143-CF5E-43B5-8978-F6EC5F8B0AC1}" type="slidenum">
              <a:rPr lang="en-US" altLang="en-US" smtClean="0"/>
              <a:pPr/>
              <a:t>27</a:t>
            </a:fld>
            <a:endParaRPr lang="en-US" altLang="en-US"/>
          </a:p>
        </p:txBody>
      </p:sp>
      <p:sp>
        <p:nvSpPr>
          <p:cNvPr id="7" name="TextBox 6"/>
          <p:cNvSpPr txBox="1"/>
          <p:nvPr/>
        </p:nvSpPr>
        <p:spPr>
          <a:xfrm>
            <a:off x="8229600" y="3124200"/>
            <a:ext cx="3711272" cy="1569660"/>
          </a:xfrm>
          <a:prstGeom prst="rect">
            <a:avLst/>
          </a:prstGeom>
          <a:noFill/>
        </p:spPr>
        <p:txBody>
          <a:bodyPr wrap="none" rtlCol="0">
            <a:spAutoFit/>
          </a:bodyPr>
          <a:lstStyle/>
          <a:p>
            <a:r>
              <a:rPr lang="en-US" dirty="0" smtClean="0">
                <a:solidFill>
                  <a:srgbClr val="7030A0"/>
                </a:solidFill>
              </a:rPr>
              <a:t>Given a valid assignment,</a:t>
            </a:r>
            <a:br>
              <a:rPr lang="en-US" dirty="0" smtClean="0">
                <a:solidFill>
                  <a:srgbClr val="7030A0"/>
                </a:solidFill>
              </a:rPr>
            </a:br>
            <a:r>
              <a:rPr lang="en-US" dirty="0" smtClean="0">
                <a:solidFill>
                  <a:srgbClr val="7030A0"/>
                </a:solidFill>
              </a:rPr>
              <a:t>add to solution and call </a:t>
            </a:r>
            <a:br>
              <a:rPr lang="en-US" dirty="0" smtClean="0">
                <a:solidFill>
                  <a:srgbClr val="7030A0"/>
                </a:solidFill>
              </a:rPr>
            </a:br>
            <a:r>
              <a:rPr lang="en-US" dirty="0" smtClean="0">
                <a:solidFill>
                  <a:srgbClr val="7030A0"/>
                </a:solidFill>
              </a:rPr>
              <a:t>BACKTRACK recursively</a:t>
            </a:r>
            <a:br>
              <a:rPr lang="en-US" dirty="0" smtClean="0">
                <a:solidFill>
                  <a:srgbClr val="7030A0"/>
                </a:solidFill>
              </a:rPr>
            </a:br>
            <a:r>
              <a:rPr lang="en-US" dirty="0" smtClean="0">
                <a:solidFill>
                  <a:srgbClr val="7030A0"/>
                </a:solidFill>
              </a:rPr>
              <a:t>to go deeper</a:t>
            </a:r>
            <a:endParaRPr lang="en-US" dirty="0">
              <a:solidFill>
                <a:srgbClr val="7030A0"/>
              </a:solidFill>
            </a:endParaRPr>
          </a:p>
        </p:txBody>
      </p:sp>
      <p:sp>
        <p:nvSpPr>
          <p:cNvPr id="8" name="Rectangle 7"/>
          <p:cNvSpPr/>
          <p:nvPr/>
        </p:nvSpPr>
        <p:spPr bwMode="auto">
          <a:xfrm>
            <a:off x="1295400" y="2819400"/>
            <a:ext cx="6731000" cy="2590800"/>
          </a:xfrm>
          <a:prstGeom prst="rect">
            <a:avLst/>
          </a:prstGeom>
          <a:noFill/>
          <a:ln w="38100"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cxnSp>
        <p:nvCxnSpPr>
          <p:cNvPr id="10" name="Straight Connector 9"/>
          <p:cNvCxnSpPr/>
          <p:nvPr/>
        </p:nvCxnSpPr>
        <p:spPr bwMode="auto">
          <a:xfrm>
            <a:off x="7391400" y="5638800"/>
            <a:ext cx="1346200" cy="0"/>
          </a:xfrm>
          <a:prstGeom prst="line">
            <a:avLst/>
          </a:prstGeom>
          <a:solidFill>
            <a:schemeClr val="accent1"/>
          </a:solidFill>
          <a:ln w="38100" cap="flat" cmpd="sng" algn="ctr">
            <a:solidFill>
              <a:srgbClr val="C00000"/>
            </a:solidFill>
            <a:prstDash val="solid"/>
            <a:round/>
            <a:headEnd type="none" w="med" len="med"/>
            <a:tailEnd type="none" w="med" len="med"/>
          </a:ln>
          <a:effectLst/>
        </p:spPr>
      </p:cxnSp>
      <p:cxnSp>
        <p:nvCxnSpPr>
          <p:cNvPr id="12" name="Straight Arrow Connector 11"/>
          <p:cNvCxnSpPr/>
          <p:nvPr/>
        </p:nvCxnSpPr>
        <p:spPr bwMode="auto">
          <a:xfrm>
            <a:off x="8737600" y="5638800"/>
            <a:ext cx="0" cy="609600"/>
          </a:xfrm>
          <a:prstGeom prst="straightConnector1">
            <a:avLst/>
          </a:prstGeom>
          <a:solidFill>
            <a:schemeClr val="accent1"/>
          </a:solidFill>
          <a:ln w="38100" cap="flat" cmpd="sng" algn="ctr">
            <a:solidFill>
              <a:srgbClr val="C00000"/>
            </a:solidFill>
            <a:prstDash val="solid"/>
            <a:round/>
            <a:headEnd type="none" w="med" len="med"/>
            <a:tailEnd type="arrow"/>
          </a:ln>
          <a:effectLst/>
        </p:spPr>
      </p:cxnSp>
      <p:sp>
        <p:nvSpPr>
          <p:cNvPr id="13" name="TextBox 12"/>
          <p:cNvSpPr txBox="1"/>
          <p:nvPr/>
        </p:nvSpPr>
        <p:spPr>
          <a:xfrm>
            <a:off x="8915400" y="5135940"/>
            <a:ext cx="3200400" cy="1569660"/>
          </a:xfrm>
          <a:prstGeom prst="rect">
            <a:avLst/>
          </a:prstGeom>
          <a:solidFill>
            <a:schemeClr val="bg1"/>
          </a:solidFill>
        </p:spPr>
        <p:txBody>
          <a:bodyPr wrap="square" rtlCol="0">
            <a:spAutoFit/>
          </a:bodyPr>
          <a:lstStyle/>
          <a:p>
            <a:r>
              <a:rPr lang="en-US" dirty="0" smtClean="0">
                <a:solidFill>
                  <a:srgbClr val="C00000"/>
                </a:solidFill>
              </a:rPr>
              <a:t>If you can’t go deeper,</a:t>
            </a:r>
          </a:p>
          <a:p>
            <a:r>
              <a:rPr lang="en-US" dirty="0">
                <a:solidFill>
                  <a:srgbClr val="C00000"/>
                </a:solidFill>
              </a:rPr>
              <a:t>r</a:t>
            </a:r>
            <a:r>
              <a:rPr lang="en-US" dirty="0" smtClean="0">
                <a:solidFill>
                  <a:srgbClr val="C00000"/>
                </a:solidFill>
              </a:rPr>
              <a:t>emove last value and</a:t>
            </a:r>
            <a:br>
              <a:rPr lang="en-US" dirty="0" smtClean="0">
                <a:solidFill>
                  <a:srgbClr val="C00000"/>
                </a:solidFill>
              </a:rPr>
            </a:br>
            <a:r>
              <a:rPr lang="en-US" dirty="0" smtClean="0">
                <a:solidFill>
                  <a:srgbClr val="C00000"/>
                </a:solidFill>
              </a:rPr>
              <a:t>pop to previous level</a:t>
            </a:r>
          </a:p>
          <a:p>
            <a:r>
              <a:rPr lang="en-US" dirty="0">
                <a:solidFill>
                  <a:srgbClr val="C00000"/>
                </a:solidFill>
              </a:rPr>
              <a:t>o</a:t>
            </a:r>
            <a:r>
              <a:rPr lang="en-US" dirty="0" smtClean="0">
                <a:solidFill>
                  <a:srgbClr val="C00000"/>
                </a:solidFill>
              </a:rPr>
              <a:t>f tree to try again</a:t>
            </a:r>
            <a:endParaRPr lang="en-US" dirty="0">
              <a:solidFill>
                <a:srgbClr val="C00000"/>
              </a:solidFill>
            </a:endParaRPr>
          </a:p>
        </p:txBody>
      </p:sp>
    </p:spTree>
    <p:extLst>
      <p:ext uri="{BB962C8B-B14F-4D97-AF65-F5344CB8AC3E}">
        <p14:creationId xmlns:p14="http://schemas.microsoft.com/office/powerpoint/2010/main" val="3766721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Pseudocode for Backtracking Search</a:t>
            </a:r>
            <a:endParaRPr lang="en-US"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457200" y="990600"/>
                <a:ext cx="11353800" cy="5029200"/>
              </a:xfrm>
              <a:solidFill>
                <a:schemeClr val="bg1"/>
              </a:solidFill>
            </p:spPr>
            <p:txBody>
              <a:bodyPr/>
              <a:lstStyle/>
              <a:p>
                <a:r>
                  <a:rPr lang="en-US" sz="2400" b="1" dirty="0"/>
                  <a:t>f</a:t>
                </a:r>
                <a:r>
                  <a:rPr lang="en-US" sz="2400" b="1" dirty="0" smtClean="0"/>
                  <a:t>unction</a:t>
                </a:r>
                <a:r>
                  <a:rPr lang="en-US" sz="2400" dirty="0" smtClean="0"/>
                  <a:t> BACKTRACK(</a:t>
                </a:r>
                <a:r>
                  <a:rPr lang="en-US" sz="2400" i="1" dirty="0" smtClean="0"/>
                  <a:t>assignment</a:t>
                </a:r>
                <a:r>
                  <a:rPr lang="en-US" sz="2400" dirty="0" smtClean="0"/>
                  <a:t>, </a:t>
                </a:r>
                <a:r>
                  <a:rPr lang="en-US" sz="2400" i="1" dirty="0" err="1" smtClean="0"/>
                  <a:t>csp</a:t>
                </a:r>
                <a:r>
                  <a:rPr lang="en-US" sz="2400" dirty="0" smtClean="0"/>
                  <a:t>)</a:t>
                </a:r>
              </a:p>
              <a:p>
                <a:r>
                  <a:rPr lang="en-US" sz="2400" dirty="0"/>
                  <a:t>	</a:t>
                </a:r>
                <a:r>
                  <a:rPr lang="en-US" sz="2400" b="1" dirty="0" smtClean="0"/>
                  <a:t>if </a:t>
                </a:r>
                <a:r>
                  <a:rPr lang="en-US" sz="2400" i="1" dirty="0" smtClean="0"/>
                  <a:t>assignment</a:t>
                </a:r>
                <a:r>
                  <a:rPr lang="en-US" sz="2400" dirty="0" smtClean="0"/>
                  <a:t> is complete, </a:t>
                </a:r>
                <a:r>
                  <a:rPr lang="en-US" sz="2400" b="1" dirty="0" smtClean="0"/>
                  <a:t>then return </a:t>
                </a:r>
                <a:r>
                  <a:rPr lang="en-US" sz="2400" i="1" dirty="0" smtClean="0"/>
                  <a:t>assignment</a:t>
                </a:r>
              </a:p>
              <a:p>
                <a:r>
                  <a:rPr lang="en-US" sz="2400" dirty="0" smtClean="0"/>
                  <a:t>	</a:t>
                </a:r>
                <a:r>
                  <a:rPr lang="en-US" sz="2400" i="1" dirty="0" err="1" smtClean="0"/>
                  <a:t>var</a:t>
                </a:r>
                <a:r>
                  <a:rPr lang="en-US" sz="2400" dirty="0" smtClean="0"/>
                  <a:t> </a:t>
                </a:r>
                <a:r>
                  <a:rPr lang="en-US" sz="2400" dirty="0" smtClean="0">
                    <a:sym typeface="Wingdings" panose="05000000000000000000" pitchFamily="2" charset="2"/>
                  </a:rPr>
                  <a:t> </a:t>
                </a:r>
                <a:r>
                  <a:rPr lang="en-US" sz="2400" u="sng" dirty="0" smtClean="0">
                    <a:solidFill>
                      <a:schemeClr val="accent2"/>
                    </a:solidFill>
                    <a:sym typeface="Wingdings" panose="05000000000000000000" pitchFamily="2" charset="2"/>
                  </a:rPr>
                  <a:t>SELECT-UNASSIGNED-VARIABLE</a:t>
                </a:r>
                <a:r>
                  <a:rPr lang="en-US" sz="2400" dirty="0" smtClean="0">
                    <a:sym typeface="Wingdings" panose="05000000000000000000" pitchFamily="2" charset="2"/>
                  </a:rPr>
                  <a:t>(</a:t>
                </a:r>
                <a:r>
                  <a:rPr lang="en-US" sz="2400" i="1" dirty="0" err="1" smtClean="0">
                    <a:sym typeface="Wingdings" panose="05000000000000000000" pitchFamily="2" charset="2"/>
                  </a:rPr>
                  <a:t>csp</a:t>
                </a:r>
                <a:r>
                  <a:rPr lang="en-US" sz="2400" dirty="0" smtClean="0">
                    <a:sym typeface="Wingdings" panose="05000000000000000000" pitchFamily="2" charset="2"/>
                  </a:rPr>
                  <a:t>)</a:t>
                </a:r>
              </a:p>
              <a:p>
                <a:r>
                  <a:rPr lang="en-US" sz="2400" dirty="0">
                    <a:sym typeface="Wingdings" panose="05000000000000000000" pitchFamily="2" charset="2"/>
                  </a:rPr>
                  <a:t>	</a:t>
                </a:r>
                <a:r>
                  <a:rPr lang="en-US" sz="2400" b="1" dirty="0" err="1" smtClean="0">
                    <a:sym typeface="Wingdings" panose="05000000000000000000" pitchFamily="2" charset="2"/>
                  </a:rPr>
                  <a:t>foreach</a:t>
                </a:r>
                <a:r>
                  <a:rPr lang="en-US" sz="2400" dirty="0" smtClean="0">
                    <a:sym typeface="Wingdings" panose="05000000000000000000" pitchFamily="2" charset="2"/>
                  </a:rPr>
                  <a:t> </a:t>
                </a:r>
                <a:r>
                  <a:rPr lang="en-US" sz="2400" i="1" dirty="0" err="1" smtClean="0">
                    <a:sym typeface="Wingdings" panose="05000000000000000000" pitchFamily="2" charset="2"/>
                  </a:rPr>
                  <a:t>val</a:t>
                </a:r>
                <a:r>
                  <a:rPr lang="en-US" sz="2400" dirty="0" smtClean="0">
                    <a:sym typeface="Wingdings" panose="05000000000000000000" pitchFamily="2" charset="2"/>
                  </a:rPr>
                  <a:t> </a:t>
                </a:r>
                <a:r>
                  <a:rPr lang="en-US" sz="2400" b="1" dirty="0" smtClean="0">
                    <a:sym typeface="Wingdings" panose="05000000000000000000" pitchFamily="2" charset="2"/>
                  </a:rPr>
                  <a:t>in</a:t>
                </a:r>
                <a:r>
                  <a:rPr lang="en-US" sz="2400" dirty="0" smtClean="0">
                    <a:sym typeface="Wingdings" panose="05000000000000000000" pitchFamily="2" charset="2"/>
                  </a:rPr>
                  <a:t> </a:t>
                </a:r>
                <a:r>
                  <a:rPr lang="en-US" sz="2400" u="sng" dirty="0" smtClean="0">
                    <a:solidFill>
                      <a:schemeClr val="accent2"/>
                    </a:solidFill>
                    <a:sym typeface="Wingdings" panose="05000000000000000000" pitchFamily="2" charset="2"/>
                  </a:rPr>
                  <a:t>ORDER-DOMAIN-VALUES</a:t>
                </a:r>
                <a:r>
                  <a:rPr lang="en-US" sz="2400" dirty="0" smtClean="0">
                    <a:sym typeface="Wingdings" panose="05000000000000000000" pitchFamily="2" charset="2"/>
                  </a:rPr>
                  <a:t>(</a:t>
                </a:r>
                <a:r>
                  <a:rPr lang="en-US" sz="2400" i="1" dirty="0" err="1" smtClean="0">
                    <a:sym typeface="Wingdings" panose="05000000000000000000" pitchFamily="2" charset="2"/>
                  </a:rPr>
                  <a:t>var</a:t>
                </a:r>
                <a:r>
                  <a:rPr lang="en-US" sz="2400" dirty="0" smtClean="0">
                    <a:sym typeface="Wingdings" panose="05000000000000000000" pitchFamily="2" charset="2"/>
                  </a:rPr>
                  <a:t>, </a:t>
                </a:r>
                <a:r>
                  <a:rPr lang="en-US" sz="2400" i="1" dirty="0" smtClean="0">
                    <a:sym typeface="Wingdings" panose="05000000000000000000" pitchFamily="2" charset="2"/>
                  </a:rPr>
                  <a:t>assignment</a:t>
                </a:r>
                <a:r>
                  <a:rPr lang="en-US" sz="2400" dirty="0" smtClean="0">
                    <a:sym typeface="Wingdings" panose="05000000000000000000" pitchFamily="2" charset="2"/>
                  </a:rPr>
                  <a:t>, </a:t>
                </a:r>
                <a:r>
                  <a:rPr lang="en-US" sz="2400" i="1" dirty="0" err="1" smtClean="0">
                    <a:sym typeface="Wingdings" panose="05000000000000000000" pitchFamily="2" charset="2"/>
                  </a:rPr>
                  <a:t>csp</a:t>
                </a:r>
                <a:r>
                  <a:rPr lang="en-US" sz="2400" dirty="0" smtClean="0">
                    <a:sym typeface="Wingdings" panose="05000000000000000000" pitchFamily="2" charset="2"/>
                  </a:rPr>
                  <a:t>) </a:t>
                </a:r>
                <a:r>
                  <a:rPr lang="en-US" sz="2400" b="1" dirty="0" smtClean="0">
                    <a:sym typeface="Wingdings" panose="05000000000000000000" pitchFamily="2" charset="2"/>
                  </a:rPr>
                  <a:t>do</a:t>
                </a:r>
                <a:endParaRPr lang="en-US" sz="2400" dirty="0" smtClean="0">
                  <a:sym typeface="Wingdings" panose="05000000000000000000" pitchFamily="2" charset="2"/>
                </a:endParaRPr>
              </a:p>
              <a:p>
                <a:r>
                  <a:rPr lang="en-US" sz="2400" b="1" dirty="0">
                    <a:sym typeface="Wingdings" panose="05000000000000000000" pitchFamily="2" charset="2"/>
                  </a:rPr>
                  <a:t>	</a:t>
                </a:r>
                <a:r>
                  <a:rPr lang="en-US" sz="2400" b="1" dirty="0" smtClean="0">
                    <a:sym typeface="Wingdings" panose="05000000000000000000" pitchFamily="2" charset="2"/>
                  </a:rPr>
                  <a:t>	if</a:t>
                </a:r>
                <a:r>
                  <a:rPr lang="en-US" sz="2400" dirty="0" smtClean="0">
                    <a:sym typeface="Wingdings" panose="05000000000000000000" pitchFamily="2" charset="2"/>
                  </a:rPr>
                  <a:t> </a:t>
                </a:r>
                <a:r>
                  <a:rPr lang="en-US" sz="2400" i="1" dirty="0" err="1" smtClean="0">
                    <a:sym typeface="Wingdings" panose="05000000000000000000" pitchFamily="2" charset="2"/>
                  </a:rPr>
                  <a:t>val</a:t>
                </a:r>
                <a:r>
                  <a:rPr lang="en-US" sz="2400" dirty="0" smtClean="0">
                    <a:sym typeface="Wingdings" panose="05000000000000000000" pitchFamily="2" charset="2"/>
                  </a:rPr>
                  <a:t> is consistent with </a:t>
                </a:r>
                <a:r>
                  <a:rPr lang="en-US" sz="2400" i="1" dirty="0" smtClean="0">
                    <a:sym typeface="Wingdings" panose="05000000000000000000" pitchFamily="2" charset="2"/>
                  </a:rPr>
                  <a:t>assignment</a:t>
                </a:r>
                <a:r>
                  <a:rPr lang="en-US" sz="2400" dirty="0" smtClean="0">
                    <a:sym typeface="Wingdings" panose="05000000000000000000" pitchFamily="2" charset="2"/>
                  </a:rPr>
                  <a:t> </a:t>
                </a:r>
                <a:r>
                  <a:rPr lang="en-US" sz="2400" b="1" dirty="0" smtClean="0">
                    <a:sym typeface="Wingdings" panose="05000000000000000000" pitchFamily="2" charset="2"/>
                  </a:rPr>
                  <a:t>then </a:t>
                </a:r>
              </a:p>
              <a:p>
                <a:r>
                  <a:rPr lang="en-US" sz="2400" b="1" dirty="0">
                    <a:sym typeface="Wingdings" panose="05000000000000000000" pitchFamily="2" charset="2"/>
                  </a:rPr>
                  <a:t>	</a:t>
                </a:r>
                <a:r>
                  <a:rPr lang="en-US" sz="2400" b="1" dirty="0" smtClean="0">
                    <a:sym typeface="Wingdings" panose="05000000000000000000" pitchFamily="2" charset="2"/>
                  </a:rPr>
                  <a:t>	     </a:t>
                </a:r>
                <a:r>
                  <a:rPr lang="en-US" sz="2400" dirty="0" smtClean="0">
                    <a:sym typeface="Wingdings" panose="05000000000000000000" pitchFamily="2" charset="2"/>
                  </a:rPr>
                  <a:t>add </a:t>
                </a:r>
                <a:r>
                  <a:rPr lang="en-US" sz="2400" dirty="0">
                    <a:sym typeface="Wingdings" panose="05000000000000000000" pitchFamily="2" charset="2"/>
                  </a:rPr>
                  <a:t>{</a:t>
                </a:r>
                <a:r>
                  <a:rPr lang="en-US" sz="2400" i="1" dirty="0" err="1">
                    <a:sym typeface="Wingdings" panose="05000000000000000000" pitchFamily="2" charset="2"/>
                  </a:rPr>
                  <a:t>var</a:t>
                </a:r>
                <a:r>
                  <a:rPr lang="en-US" sz="2400" dirty="0">
                    <a:sym typeface="Wingdings" panose="05000000000000000000" pitchFamily="2" charset="2"/>
                  </a:rPr>
                  <a:t> = </a:t>
                </a:r>
                <a:r>
                  <a:rPr lang="en-US" sz="2400" i="1" dirty="0" err="1">
                    <a:sym typeface="Wingdings" panose="05000000000000000000" pitchFamily="2" charset="2"/>
                  </a:rPr>
                  <a:t>val</a:t>
                </a:r>
                <a:r>
                  <a:rPr lang="en-US" sz="2400" dirty="0">
                    <a:sym typeface="Wingdings" panose="05000000000000000000" pitchFamily="2" charset="2"/>
                  </a:rPr>
                  <a:t>} to </a:t>
                </a:r>
                <a:r>
                  <a:rPr lang="en-US" sz="2400" i="1" dirty="0">
                    <a:sym typeface="Wingdings" panose="05000000000000000000" pitchFamily="2" charset="2"/>
                  </a:rPr>
                  <a:t>assignment</a:t>
                </a:r>
                <a:endParaRPr lang="en-US" sz="2400" dirty="0" smtClean="0">
                  <a:sym typeface="Wingdings" panose="05000000000000000000" pitchFamily="2" charset="2"/>
                </a:endParaRPr>
              </a:p>
              <a:p>
                <a:r>
                  <a:rPr lang="en-US" sz="2400" b="1" dirty="0">
                    <a:sym typeface="Wingdings" panose="05000000000000000000" pitchFamily="2" charset="2"/>
                  </a:rPr>
                  <a:t>	</a:t>
                </a:r>
                <a:r>
                  <a:rPr lang="en-US" sz="2400" b="1" dirty="0" smtClean="0">
                    <a:sym typeface="Wingdings" panose="05000000000000000000" pitchFamily="2" charset="2"/>
                  </a:rPr>
                  <a:t>	     </a:t>
                </a:r>
                <a:r>
                  <a:rPr lang="en-US" sz="2400" i="1" dirty="0" smtClean="0">
                    <a:sym typeface="Wingdings" panose="05000000000000000000" pitchFamily="2" charset="2"/>
                  </a:rPr>
                  <a:t>inferences</a:t>
                </a:r>
                <a:r>
                  <a:rPr lang="en-US" sz="2400" dirty="0" smtClean="0">
                    <a:sym typeface="Wingdings" panose="05000000000000000000" pitchFamily="2" charset="2"/>
                  </a:rPr>
                  <a:t>  </a:t>
                </a:r>
                <a:r>
                  <a:rPr lang="en-US" sz="2400" u="sng" dirty="0" smtClean="0">
                    <a:solidFill>
                      <a:srgbClr val="C00000"/>
                    </a:solidFill>
                    <a:sym typeface="Wingdings" panose="05000000000000000000" pitchFamily="2" charset="2"/>
                  </a:rPr>
                  <a:t>INFERENCE</a:t>
                </a:r>
                <a:r>
                  <a:rPr lang="en-US" sz="2400" dirty="0" smtClean="0">
                    <a:sym typeface="Wingdings" panose="05000000000000000000" pitchFamily="2" charset="2"/>
                  </a:rPr>
                  <a:t>(</a:t>
                </a:r>
                <a:r>
                  <a:rPr lang="en-US" sz="2400" i="1" dirty="0" err="1" smtClean="0">
                    <a:sym typeface="Wingdings" panose="05000000000000000000" pitchFamily="2" charset="2"/>
                  </a:rPr>
                  <a:t>csp</a:t>
                </a:r>
                <a:r>
                  <a:rPr lang="en-US" sz="2400" dirty="0" smtClean="0">
                    <a:sym typeface="Wingdings" panose="05000000000000000000" pitchFamily="2" charset="2"/>
                  </a:rPr>
                  <a:t>, </a:t>
                </a:r>
                <a:r>
                  <a:rPr lang="en-US" sz="2400" i="1" dirty="0" err="1" smtClean="0">
                    <a:sym typeface="Wingdings" panose="05000000000000000000" pitchFamily="2" charset="2"/>
                  </a:rPr>
                  <a:t>var</a:t>
                </a:r>
                <a:r>
                  <a:rPr lang="en-US" sz="2400" dirty="0" smtClean="0">
                    <a:sym typeface="Wingdings" panose="05000000000000000000" pitchFamily="2" charset="2"/>
                  </a:rPr>
                  <a:t>, </a:t>
                </a:r>
                <a:r>
                  <a:rPr lang="en-US" sz="2400" i="1" dirty="0" err="1" smtClean="0">
                    <a:sym typeface="Wingdings" panose="05000000000000000000" pitchFamily="2" charset="2"/>
                  </a:rPr>
                  <a:t>val</a:t>
                </a:r>
                <a:r>
                  <a:rPr lang="en-US" sz="2400" dirty="0" smtClean="0">
                    <a:sym typeface="Wingdings" panose="05000000000000000000" pitchFamily="2" charset="2"/>
                  </a:rPr>
                  <a:t>)</a:t>
                </a:r>
              </a:p>
              <a:p>
                <a:r>
                  <a:rPr lang="en-US" sz="2400" b="1" dirty="0">
                    <a:sym typeface="Wingdings" panose="05000000000000000000" pitchFamily="2" charset="2"/>
                  </a:rPr>
                  <a:t>	</a:t>
                </a:r>
                <a:r>
                  <a:rPr lang="en-US" sz="2400" b="1" dirty="0" smtClean="0">
                    <a:sym typeface="Wingdings" panose="05000000000000000000" pitchFamily="2" charset="2"/>
                  </a:rPr>
                  <a:t>	     if </a:t>
                </a:r>
                <a:r>
                  <a:rPr lang="en-US" sz="2400" dirty="0" smtClean="0">
                    <a:sym typeface="Wingdings" panose="05000000000000000000" pitchFamily="2" charset="2"/>
                  </a:rPr>
                  <a:t>inferences </a:t>
                </a:r>
                <a14:m>
                  <m:oMath xmlns:m="http://schemas.openxmlformats.org/officeDocument/2006/math">
                    <m:r>
                      <a:rPr lang="en-US" sz="2400" i="1" smtClean="0">
                        <a:latin typeface="Cambria Math" panose="02040503050406030204" pitchFamily="18" charset="0"/>
                        <a:ea typeface="Cambria Math" panose="02040503050406030204" pitchFamily="18" charset="0"/>
                        <a:sym typeface="Wingdings" panose="05000000000000000000" pitchFamily="2" charset="2"/>
                      </a:rPr>
                      <m:t>≠</m:t>
                    </m:r>
                  </m:oMath>
                </a14:m>
                <a:r>
                  <a:rPr lang="en-US" sz="2400" b="1" dirty="0" smtClean="0"/>
                  <a:t> </a:t>
                </a:r>
                <a:r>
                  <a:rPr lang="en-US" sz="2400" dirty="0" smtClean="0"/>
                  <a:t>failure </a:t>
                </a:r>
                <a:r>
                  <a:rPr lang="en-US" sz="2400" b="1" dirty="0" smtClean="0"/>
                  <a:t>then</a:t>
                </a:r>
              </a:p>
              <a:p>
                <a:r>
                  <a:rPr lang="en-US" sz="2400" b="1" dirty="0"/>
                  <a:t>	</a:t>
                </a:r>
                <a:r>
                  <a:rPr lang="en-US" sz="2400" b="1" dirty="0" smtClean="0"/>
                  <a:t>		</a:t>
                </a:r>
                <a:r>
                  <a:rPr lang="en-US" sz="2400" dirty="0"/>
                  <a:t>a</a:t>
                </a:r>
                <a:r>
                  <a:rPr lang="en-US" sz="2400" dirty="0" smtClean="0"/>
                  <a:t>dd </a:t>
                </a:r>
                <a:r>
                  <a:rPr lang="en-US" sz="2400" i="1" dirty="0" smtClean="0"/>
                  <a:t>inferences</a:t>
                </a:r>
                <a:r>
                  <a:rPr lang="en-US" sz="2400" dirty="0" smtClean="0"/>
                  <a:t> to </a:t>
                </a:r>
                <a:r>
                  <a:rPr lang="en-US" sz="2400" i="1" dirty="0" smtClean="0"/>
                  <a:t>assignment</a:t>
                </a:r>
              </a:p>
              <a:p>
                <a:r>
                  <a:rPr lang="en-US" sz="2400" b="1" dirty="0"/>
                  <a:t>	</a:t>
                </a:r>
                <a:r>
                  <a:rPr lang="en-US" sz="2400" b="1" dirty="0" smtClean="0"/>
                  <a:t>		</a:t>
                </a:r>
                <a:r>
                  <a:rPr lang="en-US" sz="2400" i="1" dirty="0" smtClean="0"/>
                  <a:t>result</a:t>
                </a:r>
                <a:r>
                  <a:rPr lang="en-US" sz="2400" dirty="0" smtClean="0"/>
                  <a:t> </a:t>
                </a:r>
                <a:r>
                  <a:rPr lang="en-US" sz="2400" dirty="0" smtClean="0">
                    <a:sym typeface="Wingdings" panose="05000000000000000000" pitchFamily="2" charset="2"/>
                  </a:rPr>
                  <a:t> BACKTRACK(</a:t>
                </a:r>
                <a:r>
                  <a:rPr lang="en-US" sz="2400" i="1" dirty="0" smtClean="0"/>
                  <a:t>assignment</a:t>
                </a:r>
                <a:r>
                  <a:rPr lang="en-US" sz="2400" dirty="0"/>
                  <a:t>, </a:t>
                </a:r>
                <a:r>
                  <a:rPr lang="en-US" sz="2400" i="1" dirty="0" err="1"/>
                  <a:t>csp</a:t>
                </a:r>
                <a:r>
                  <a:rPr lang="en-US" sz="2400" dirty="0" smtClean="0"/>
                  <a:t>)</a:t>
                </a:r>
              </a:p>
              <a:p>
                <a:r>
                  <a:rPr lang="en-US" sz="2400" dirty="0"/>
                  <a:t>	</a:t>
                </a:r>
                <a:r>
                  <a:rPr lang="en-US" sz="2400" dirty="0" smtClean="0"/>
                  <a:t>		</a:t>
                </a:r>
                <a:r>
                  <a:rPr lang="en-US" sz="2400" b="1" dirty="0" smtClean="0"/>
                  <a:t>if</a:t>
                </a:r>
                <a:r>
                  <a:rPr lang="en-US" sz="2400" dirty="0" smtClean="0"/>
                  <a:t> </a:t>
                </a:r>
                <a:r>
                  <a:rPr lang="en-US" sz="2400" i="1" dirty="0" smtClean="0"/>
                  <a:t>result</a:t>
                </a:r>
                <a:r>
                  <a:rPr lang="en-US" sz="2400" dirty="0" smtClean="0"/>
                  <a:t> </a:t>
                </a:r>
                <a14:m>
                  <m:oMath xmlns:m="http://schemas.openxmlformats.org/officeDocument/2006/math">
                    <m:r>
                      <a:rPr lang="en-US" sz="2400" i="1">
                        <a:latin typeface="Cambria Math" panose="02040503050406030204" pitchFamily="18" charset="0"/>
                        <a:ea typeface="Cambria Math" panose="02040503050406030204" pitchFamily="18" charset="0"/>
                        <a:sym typeface="Wingdings" panose="05000000000000000000" pitchFamily="2" charset="2"/>
                      </a:rPr>
                      <m:t>≠</m:t>
                    </m:r>
                  </m:oMath>
                </a14:m>
                <a:r>
                  <a:rPr lang="en-US" sz="2400" b="1" dirty="0"/>
                  <a:t> </a:t>
                </a:r>
                <a:r>
                  <a:rPr lang="en-US" sz="2400" i="1" dirty="0"/>
                  <a:t>failure</a:t>
                </a:r>
                <a:r>
                  <a:rPr lang="en-US" sz="2400" dirty="0"/>
                  <a:t> </a:t>
                </a:r>
                <a:r>
                  <a:rPr lang="en-US" sz="2400" b="1" dirty="0" smtClean="0"/>
                  <a:t>then return </a:t>
                </a:r>
                <a:r>
                  <a:rPr lang="en-US" sz="2400" i="1" dirty="0" smtClean="0"/>
                  <a:t>result</a:t>
                </a:r>
              </a:p>
              <a:p>
                <a:r>
                  <a:rPr lang="en-US" sz="2400" dirty="0"/>
                  <a:t>	</a:t>
                </a:r>
                <a:r>
                  <a:rPr lang="en-US" sz="2400" dirty="0" smtClean="0"/>
                  <a:t>	remove </a:t>
                </a:r>
                <a:r>
                  <a:rPr lang="en-US" sz="2400" dirty="0">
                    <a:sym typeface="Wingdings" panose="05000000000000000000" pitchFamily="2" charset="2"/>
                  </a:rPr>
                  <a:t>{</a:t>
                </a:r>
                <a:r>
                  <a:rPr lang="en-US" sz="2400" i="1" dirty="0" err="1">
                    <a:sym typeface="Wingdings" panose="05000000000000000000" pitchFamily="2" charset="2"/>
                  </a:rPr>
                  <a:t>var</a:t>
                </a:r>
                <a:r>
                  <a:rPr lang="en-US" sz="2400" dirty="0">
                    <a:sym typeface="Wingdings" panose="05000000000000000000" pitchFamily="2" charset="2"/>
                  </a:rPr>
                  <a:t> = </a:t>
                </a:r>
                <a:r>
                  <a:rPr lang="en-US" sz="2400" i="1" dirty="0" err="1">
                    <a:sym typeface="Wingdings" panose="05000000000000000000" pitchFamily="2" charset="2"/>
                  </a:rPr>
                  <a:t>val</a:t>
                </a:r>
                <a:r>
                  <a:rPr lang="en-US" sz="2400" dirty="0">
                    <a:sym typeface="Wingdings" panose="05000000000000000000" pitchFamily="2" charset="2"/>
                  </a:rPr>
                  <a:t>} </a:t>
                </a:r>
                <a:r>
                  <a:rPr lang="en-US" sz="2400" dirty="0" smtClean="0">
                    <a:sym typeface="Wingdings" panose="05000000000000000000" pitchFamily="2" charset="2"/>
                  </a:rPr>
                  <a:t>and </a:t>
                </a:r>
                <a:r>
                  <a:rPr lang="en-US" sz="2400" i="1" dirty="0" smtClean="0">
                    <a:sym typeface="Wingdings" panose="05000000000000000000" pitchFamily="2" charset="2"/>
                  </a:rPr>
                  <a:t>inferences </a:t>
                </a:r>
                <a:r>
                  <a:rPr lang="en-US" sz="2400" dirty="0" smtClean="0">
                    <a:sym typeface="Wingdings" panose="05000000000000000000" pitchFamily="2" charset="2"/>
                  </a:rPr>
                  <a:t>from</a:t>
                </a:r>
                <a:r>
                  <a:rPr lang="en-US" sz="2400" i="1" dirty="0" smtClean="0">
                    <a:sym typeface="Wingdings" panose="05000000000000000000" pitchFamily="2" charset="2"/>
                  </a:rPr>
                  <a:t> </a:t>
                </a:r>
                <a:r>
                  <a:rPr lang="en-US" sz="2400" i="1" dirty="0" smtClean="0"/>
                  <a:t>assignment</a:t>
                </a:r>
              </a:p>
              <a:p>
                <a:r>
                  <a:rPr lang="en-US" sz="2400" i="1" dirty="0">
                    <a:sym typeface="Wingdings" panose="05000000000000000000" pitchFamily="2" charset="2"/>
                  </a:rPr>
                  <a:t>	</a:t>
                </a:r>
                <a:r>
                  <a:rPr lang="en-US" sz="2400" b="1" dirty="0" smtClean="0">
                    <a:sym typeface="Wingdings" panose="05000000000000000000" pitchFamily="2" charset="2"/>
                  </a:rPr>
                  <a:t>return</a:t>
                </a:r>
                <a:r>
                  <a:rPr lang="en-US" sz="2400" i="1" dirty="0" smtClean="0">
                    <a:sym typeface="Wingdings" panose="05000000000000000000" pitchFamily="2" charset="2"/>
                  </a:rPr>
                  <a:t> failure </a:t>
                </a:r>
                <a:r>
                  <a:rPr lang="en-US" sz="2400" dirty="0" smtClean="0">
                    <a:sym typeface="Wingdings" panose="05000000000000000000" pitchFamily="2" charset="2"/>
                  </a:rPr>
                  <a:t> </a:t>
                </a:r>
                <a:r>
                  <a:rPr lang="en-US" sz="2400" dirty="0" smtClean="0"/>
                  <a:t> </a:t>
                </a:r>
                <a:endParaRPr lang="en-US" sz="2400" dirty="0"/>
              </a:p>
              <a:p>
                <a:endParaRPr lang="en-US" b="1"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457200" y="990600"/>
                <a:ext cx="11353800" cy="5029200"/>
              </a:xfrm>
              <a:blipFill>
                <a:blip r:embed="rId2"/>
                <a:stretch>
                  <a:fillRect l="-805" t="-848" b="-16606"/>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pPr>
              <a:defRPr/>
            </a:pPr>
            <a:r>
              <a:rPr lang="it-IT" dirty="0" smtClean="0"/>
              <a:t>Intro to AI, Georgia Tech © Jim Rehg 2016</a:t>
            </a:r>
            <a:endParaRPr lang="en-US" dirty="0"/>
          </a:p>
        </p:txBody>
      </p:sp>
      <p:sp>
        <p:nvSpPr>
          <p:cNvPr id="4" name="Slide Number Placeholder 3"/>
          <p:cNvSpPr>
            <a:spLocks noGrp="1"/>
          </p:cNvSpPr>
          <p:nvPr>
            <p:ph type="sldNum" sz="quarter" idx="12"/>
          </p:nvPr>
        </p:nvSpPr>
        <p:spPr/>
        <p:txBody>
          <a:bodyPr/>
          <a:lstStyle/>
          <a:p>
            <a:fld id="{D2B79143-CF5E-43B5-8978-F6EC5F8B0AC1}" type="slidenum">
              <a:rPr lang="en-US" altLang="en-US" smtClean="0"/>
              <a:pPr/>
              <a:t>28</a:t>
            </a:fld>
            <a:endParaRPr lang="en-US" altLang="en-US"/>
          </a:p>
        </p:txBody>
      </p:sp>
      <p:sp>
        <p:nvSpPr>
          <p:cNvPr id="2" name="TextBox 1"/>
          <p:cNvSpPr txBox="1"/>
          <p:nvPr/>
        </p:nvSpPr>
        <p:spPr>
          <a:xfrm>
            <a:off x="8423918" y="990600"/>
            <a:ext cx="3421129" cy="1200329"/>
          </a:xfrm>
          <a:prstGeom prst="rect">
            <a:avLst/>
          </a:prstGeom>
          <a:noFill/>
        </p:spPr>
        <p:txBody>
          <a:bodyPr wrap="none" rtlCol="0">
            <a:spAutoFit/>
          </a:bodyPr>
          <a:lstStyle/>
          <a:p>
            <a:r>
              <a:rPr lang="en-US" dirty="0" smtClean="0">
                <a:solidFill>
                  <a:schemeClr val="accent2"/>
                </a:solidFill>
              </a:rPr>
              <a:t>Use heuristics to select</a:t>
            </a:r>
          </a:p>
          <a:p>
            <a:r>
              <a:rPr lang="en-US" dirty="0" smtClean="0">
                <a:solidFill>
                  <a:schemeClr val="accent2"/>
                </a:solidFill>
              </a:rPr>
              <a:t>variables and values to </a:t>
            </a:r>
            <a:br>
              <a:rPr lang="en-US" dirty="0" smtClean="0">
                <a:solidFill>
                  <a:schemeClr val="accent2"/>
                </a:solidFill>
              </a:rPr>
            </a:br>
            <a:r>
              <a:rPr lang="en-US" dirty="0" smtClean="0">
                <a:solidFill>
                  <a:schemeClr val="accent2"/>
                </a:solidFill>
              </a:rPr>
              <a:t>expand first</a:t>
            </a:r>
            <a:endParaRPr lang="en-US" dirty="0">
              <a:solidFill>
                <a:schemeClr val="accent2"/>
              </a:solidFill>
            </a:endParaRPr>
          </a:p>
        </p:txBody>
      </p:sp>
      <p:sp>
        <p:nvSpPr>
          <p:cNvPr id="7" name="TextBox 6"/>
          <p:cNvSpPr txBox="1"/>
          <p:nvPr/>
        </p:nvSpPr>
        <p:spPr>
          <a:xfrm>
            <a:off x="8423918" y="3505200"/>
            <a:ext cx="3607078" cy="1200329"/>
          </a:xfrm>
          <a:prstGeom prst="rect">
            <a:avLst/>
          </a:prstGeom>
          <a:noFill/>
        </p:spPr>
        <p:txBody>
          <a:bodyPr wrap="none" rtlCol="0">
            <a:spAutoFit/>
          </a:bodyPr>
          <a:lstStyle/>
          <a:p>
            <a:r>
              <a:rPr lang="en-US" dirty="0" smtClean="0">
                <a:solidFill>
                  <a:srgbClr val="C00000"/>
                </a:solidFill>
              </a:rPr>
              <a:t>Use inference to check</a:t>
            </a:r>
          </a:p>
          <a:p>
            <a:r>
              <a:rPr lang="en-US" dirty="0">
                <a:solidFill>
                  <a:srgbClr val="C00000"/>
                </a:solidFill>
              </a:rPr>
              <a:t>o</a:t>
            </a:r>
            <a:r>
              <a:rPr lang="en-US" dirty="0" smtClean="0">
                <a:solidFill>
                  <a:srgbClr val="C00000"/>
                </a:solidFill>
              </a:rPr>
              <a:t>utcome of assignments,</a:t>
            </a:r>
          </a:p>
          <a:p>
            <a:r>
              <a:rPr lang="en-US" dirty="0">
                <a:solidFill>
                  <a:srgbClr val="C00000"/>
                </a:solidFill>
              </a:rPr>
              <a:t>r</a:t>
            </a:r>
            <a:r>
              <a:rPr lang="en-US" dirty="0" smtClean="0">
                <a:solidFill>
                  <a:srgbClr val="C00000"/>
                </a:solidFill>
              </a:rPr>
              <a:t>educing search space</a:t>
            </a:r>
            <a:endParaRPr lang="en-US" dirty="0">
              <a:solidFill>
                <a:srgbClr val="C00000"/>
              </a:solidFill>
            </a:endParaRPr>
          </a:p>
        </p:txBody>
      </p:sp>
    </p:spTree>
    <p:extLst>
      <p:ext uri="{BB962C8B-B14F-4D97-AF65-F5344CB8AC3E}">
        <p14:creationId xmlns:p14="http://schemas.microsoft.com/office/powerpoint/2010/main" val="3438329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Improve Backtracking Search</a:t>
            </a:r>
            <a:endParaRPr lang="en-US" dirty="0"/>
          </a:p>
        </p:txBody>
      </p:sp>
      <p:sp>
        <p:nvSpPr>
          <p:cNvPr id="3" name="Content Placeholder 2"/>
          <p:cNvSpPr>
            <a:spLocks noGrp="1"/>
          </p:cNvSpPr>
          <p:nvPr>
            <p:ph idx="1"/>
          </p:nvPr>
        </p:nvSpPr>
        <p:spPr/>
        <p:txBody>
          <a:bodyPr/>
          <a:lstStyle/>
          <a:p>
            <a:r>
              <a:rPr lang="en-US" dirty="0" smtClean="0"/>
              <a:t>What variable to assign next?</a:t>
            </a:r>
          </a:p>
          <a:p>
            <a:endParaRPr lang="en-US" dirty="0"/>
          </a:p>
          <a:p>
            <a:r>
              <a:rPr lang="en-US" dirty="0" smtClean="0"/>
              <a:t>What order to use for values of a variable?</a:t>
            </a:r>
          </a:p>
          <a:p>
            <a:endParaRPr lang="en-US" dirty="0"/>
          </a:p>
          <a:p>
            <a:r>
              <a:rPr lang="en-US" dirty="0" smtClean="0"/>
              <a:t>What inferences can be made from an assignment?</a:t>
            </a:r>
          </a:p>
          <a:p>
            <a:endParaRPr lang="en-US" dirty="0"/>
          </a:p>
          <a:p>
            <a:r>
              <a:rPr lang="en-US" dirty="0" smtClean="0"/>
              <a:t>How can we take advantage of problem structure?</a:t>
            </a:r>
            <a:endParaRPr lang="en-US" dirty="0"/>
          </a:p>
          <a:p>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29</a:t>
            </a:fld>
            <a:endParaRPr lang="en-US" altLang="en-US"/>
          </a:p>
        </p:txBody>
      </p:sp>
    </p:spTree>
    <p:extLst>
      <p:ext uri="{BB962C8B-B14F-4D97-AF65-F5344CB8AC3E}">
        <p14:creationId xmlns:p14="http://schemas.microsoft.com/office/powerpoint/2010/main" val="3555263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So Far</a:t>
            </a:r>
            <a:endParaRPr lang="en-US" dirty="0"/>
          </a:p>
        </p:txBody>
      </p:sp>
      <p:sp>
        <p:nvSpPr>
          <p:cNvPr id="3" name="Content Placeholder 2"/>
          <p:cNvSpPr>
            <a:spLocks noGrp="1"/>
          </p:cNvSpPr>
          <p:nvPr>
            <p:ph idx="1"/>
          </p:nvPr>
        </p:nvSpPr>
        <p:spPr/>
        <p:txBody>
          <a:bodyPr/>
          <a:lstStyle/>
          <a:p>
            <a:r>
              <a:rPr lang="en-US" dirty="0" smtClean="0">
                <a:solidFill>
                  <a:schemeClr val="accent2"/>
                </a:solidFill>
              </a:rPr>
              <a:t>Classical (combinatorial) search:</a:t>
            </a:r>
          </a:p>
          <a:p>
            <a:r>
              <a:rPr lang="en-US" dirty="0"/>
              <a:t>	</a:t>
            </a:r>
            <a:r>
              <a:rPr lang="en-US" dirty="0" smtClean="0"/>
              <a:t>State space has no </a:t>
            </a:r>
            <a:r>
              <a:rPr lang="en-US" i="1" dirty="0" smtClean="0"/>
              <a:t>explicitly represented </a:t>
            </a:r>
            <a:r>
              <a:rPr lang="en-US" dirty="0" smtClean="0"/>
              <a:t>structure</a:t>
            </a:r>
          </a:p>
          <a:p>
            <a:r>
              <a:rPr lang="en-US" dirty="0"/>
              <a:t>	</a:t>
            </a:r>
            <a:r>
              <a:rPr lang="en-US" dirty="0" smtClean="0"/>
              <a:t>Implicit structure in generating successors and testing for goals</a:t>
            </a:r>
          </a:p>
          <a:p>
            <a:r>
              <a:rPr lang="en-US" dirty="0"/>
              <a:t>	</a:t>
            </a:r>
            <a:r>
              <a:rPr lang="en-US" dirty="0" smtClean="0"/>
              <a:t>Heuristics encode </a:t>
            </a:r>
            <a:r>
              <a:rPr lang="en-US" i="1" dirty="0" smtClean="0"/>
              <a:t>problem-specific</a:t>
            </a:r>
            <a:r>
              <a:rPr lang="en-US" dirty="0" smtClean="0"/>
              <a:t> information to guide search</a:t>
            </a:r>
          </a:p>
          <a:p>
            <a:endParaRPr lang="en-US" dirty="0" smtClean="0"/>
          </a:p>
          <a:p>
            <a:r>
              <a:rPr lang="en-US" dirty="0" smtClean="0">
                <a:solidFill>
                  <a:schemeClr val="accent2"/>
                </a:solidFill>
              </a:rPr>
              <a:t>Constraint Satisfaction</a:t>
            </a:r>
          </a:p>
          <a:p>
            <a:r>
              <a:rPr lang="en-US" dirty="0"/>
              <a:t>	</a:t>
            </a:r>
            <a:r>
              <a:rPr lang="en-US" dirty="0" smtClean="0"/>
              <a:t>Type of search problem, goal is to </a:t>
            </a:r>
            <a:r>
              <a:rPr lang="en-US" i="1" dirty="0" smtClean="0"/>
              <a:t>assign values to variables</a:t>
            </a:r>
          </a:p>
          <a:p>
            <a:r>
              <a:rPr lang="en-US" dirty="0"/>
              <a:t>	</a:t>
            </a:r>
            <a:r>
              <a:rPr lang="en-US" dirty="0" smtClean="0"/>
              <a:t>Structure of state space and goal test can be exploited</a:t>
            </a:r>
          </a:p>
          <a:p>
            <a:r>
              <a:rPr lang="en-US" dirty="0"/>
              <a:t>	</a:t>
            </a:r>
            <a:r>
              <a:rPr lang="en-US" dirty="0" smtClean="0"/>
              <a:t>Develop </a:t>
            </a:r>
            <a:r>
              <a:rPr lang="en-US" i="1" dirty="0" smtClean="0"/>
              <a:t>general-purpose</a:t>
            </a:r>
            <a:r>
              <a:rPr lang="en-US" dirty="0" smtClean="0"/>
              <a:t> reusable solution methods</a:t>
            </a:r>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3</a:t>
            </a:fld>
            <a:endParaRPr lang="en-US" altLang="en-US"/>
          </a:p>
        </p:txBody>
      </p:sp>
    </p:spTree>
    <p:extLst>
      <p:ext uri="{BB962C8B-B14F-4D97-AF65-F5344CB8AC3E}">
        <p14:creationId xmlns:p14="http://schemas.microsoft.com/office/powerpoint/2010/main" val="9680660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Improve Backtracking Search</a:t>
            </a:r>
            <a:endParaRPr lang="en-US" dirty="0"/>
          </a:p>
        </p:txBody>
      </p:sp>
      <p:sp>
        <p:nvSpPr>
          <p:cNvPr id="3" name="Content Placeholder 2"/>
          <p:cNvSpPr>
            <a:spLocks noGrp="1"/>
          </p:cNvSpPr>
          <p:nvPr>
            <p:ph idx="1"/>
          </p:nvPr>
        </p:nvSpPr>
        <p:spPr/>
        <p:txBody>
          <a:bodyPr/>
          <a:lstStyle/>
          <a:p>
            <a:r>
              <a:rPr lang="en-US" dirty="0" smtClean="0">
                <a:solidFill>
                  <a:schemeClr val="accent2"/>
                </a:solidFill>
              </a:rPr>
              <a:t>What variable to assign next?</a:t>
            </a:r>
          </a:p>
          <a:p>
            <a:r>
              <a:rPr lang="en-US" dirty="0" smtClean="0"/>
              <a:t>	</a:t>
            </a:r>
            <a:r>
              <a:rPr lang="en-US" i="1" dirty="0" smtClean="0">
                <a:solidFill>
                  <a:schemeClr val="accent2"/>
                </a:solidFill>
              </a:rPr>
              <a:t>Choose variable with fewest values left </a:t>
            </a:r>
            <a:r>
              <a:rPr lang="en-US" dirty="0" smtClean="0">
                <a:solidFill>
                  <a:schemeClr val="accent2"/>
                </a:solidFill>
                <a:sym typeface="Wingdings" panose="05000000000000000000" pitchFamily="2" charset="2"/>
              </a:rPr>
              <a:t></a:t>
            </a:r>
            <a:r>
              <a:rPr lang="en-US" i="1" dirty="0" smtClean="0">
                <a:solidFill>
                  <a:schemeClr val="accent2"/>
                </a:solidFill>
                <a:sym typeface="Wingdings" panose="05000000000000000000" pitchFamily="2" charset="2"/>
              </a:rPr>
              <a:t> fail first</a:t>
            </a:r>
            <a:endParaRPr lang="en-US" i="1" dirty="0">
              <a:solidFill>
                <a:schemeClr val="accent2"/>
              </a:solidFill>
            </a:endParaRPr>
          </a:p>
          <a:p>
            <a:r>
              <a:rPr lang="en-US" dirty="0" smtClean="0"/>
              <a:t>What order to use for values of a variable?</a:t>
            </a:r>
          </a:p>
          <a:p>
            <a:endParaRPr lang="en-US" dirty="0"/>
          </a:p>
          <a:p>
            <a:r>
              <a:rPr lang="en-US" dirty="0" smtClean="0"/>
              <a:t>What inferences can be made from an assignment?</a:t>
            </a:r>
          </a:p>
          <a:p>
            <a:endParaRPr lang="en-US" dirty="0"/>
          </a:p>
          <a:p>
            <a:r>
              <a:rPr lang="en-US" dirty="0" smtClean="0"/>
              <a:t>How can we take advantage of problem structure?</a:t>
            </a:r>
            <a:endParaRPr lang="en-US" dirty="0"/>
          </a:p>
          <a:p>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30</a:t>
            </a:fld>
            <a:endParaRPr lang="en-US" altLang="en-US" dirty="0"/>
          </a:p>
        </p:txBody>
      </p:sp>
    </p:spTree>
    <p:extLst>
      <p:ext uri="{BB962C8B-B14F-4D97-AF65-F5344CB8AC3E}">
        <p14:creationId xmlns:p14="http://schemas.microsoft.com/office/powerpoint/2010/main" val="28794629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Minimum Remaining Values (MRV)</a:t>
            </a:r>
            <a:endParaRPr lang="en-US" dirty="0"/>
          </a:p>
        </p:txBody>
      </p:sp>
      <p:sp>
        <p:nvSpPr>
          <p:cNvPr id="72" name="Content Placeholder 71"/>
          <p:cNvSpPr>
            <a:spLocks noGrp="1"/>
          </p:cNvSpPr>
          <p:nvPr>
            <p:ph idx="1"/>
          </p:nvPr>
        </p:nvSpPr>
        <p:spPr>
          <a:xfrm>
            <a:off x="762000" y="1143000"/>
            <a:ext cx="10668000" cy="876209"/>
          </a:xfrm>
        </p:spPr>
        <p:txBody>
          <a:bodyPr/>
          <a:lstStyle/>
          <a:p>
            <a:r>
              <a:rPr lang="en-US" i="1" dirty="0" smtClean="0"/>
              <a:t>Choose the variable with the fewest remaining legal values</a:t>
            </a:r>
            <a:endParaRPr lang="en-US" i="1"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31</a:t>
            </a:fld>
            <a:endParaRPr lang="en-US" altLang="en-US"/>
          </a:p>
        </p:txBody>
      </p:sp>
      <p:grpSp>
        <p:nvGrpSpPr>
          <p:cNvPr id="7" name="Group 6"/>
          <p:cNvGrpSpPr>
            <a:grpSpLocks noChangeAspect="1"/>
          </p:cNvGrpSpPr>
          <p:nvPr/>
        </p:nvGrpSpPr>
        <p:grpSpPr>
          <a:xfrm>
            <a:off x="914400" y="2923407"/>
            <a:ext cx="1788737" cy="1295400"/>
            <a:chOff x="6096000" y="1138237"/>
            <a:chExt cx="5013960" cy="3631098"/>
          </a:xfrm>
        </p:grpSpPr>
        <p:cxnSp>
          <p:nvCxnSpPr>
            <p:cNvPr id="8" name="Straight Connector 7"/>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7" name="Oval 16"/>
            <p:cNvSpPr/>
            <p:nvPr/>
          </p:nvSpPr>
          <p:spPr bwMode="auto">
            <a:xfrm>
              <a:off x="6096000" y="218796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8" name="Oval 17"/>
            <p:cNvSpPr/>
            <p:nvPr/>
          </p:nvSpPr>
          <p:spPr bwMode="auto">
            <a:xfrm>
              <a:off x="7438401" y="1138237"/>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9" name="Oval 18"/>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0" name="Oval 19"/>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1" name="Oval 20"/>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2" name="Oval 21"/>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pSp>
        <p:nvGrpSpPr>
          <p:cNvPr id="23" name="Group 22"/>
          <p:cNvGrpSpPr>
            <a:grpSpLocks noChangeAspect="1"/>
          </p:cNvGrpSpPr>
          <p:nvPr/>
        </p:nvGrpSpPr>
        <p:grpSpPr>
          <a:xfrm>
            <a:off x="3670954" y="2923407"/>
            <a:ext cx="1788737" cy="1295400"/>
            <a:chOff x="6096000" y="1138237"/>
            <a:chExt cx="5013960" cy="3631098"/>
          </a:xfrm>
        </p:grpSpPr>
        <p:cxnSp>
          <p:nvCxnSpPr>
            <p:cNvPr id="24" name="Straight Connector 23"/>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3" name="Oval 32"/>
            <p:cNvSpPr/>
            <p:nvPr/>
          </p:nvSpPr>
          <p:spPr bwMode="auto">
            <a:xfrm>
              <a:off x="6096000" y="2187969"/>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34" name="Oval 33"/>
            <p:cNvSpPr/>
            <p:nvPr/>
          </p:nvSpPr>
          <p:spPr bwMode="auto">
            <a:xfrm>
              <a:off x="7438401" y="1138237"/>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35" name="Oval 34"/>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36" name="Oval 35"/>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37" name="Oval 36"/>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38" name="Oval 37"/>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cxnSp>
        <p:nvCxnSpPr>
          <p:cNvPr id="74" name="Straight Arrow Connector 73"/>
          <p:cNvCxnSpPr/>
          <p:nvPr/>
        </p:nvCxnSpPr>
        <p:spPr bwMode="auto">
          <a:xfrm>
            <a:off x="2819400" y="3466288"/>
            <a:ext cx="685800" cy="0"/>
          </a:xfrm>
          <a:prstGeom prst="straightConnector1">
            <a:avLst/>
          </a:prstGeom>
          <a:solidFill>
            <a:schemeClr val="accent1"/>
          </a:solidFill>
          <a:ln w="34925" cap="flat" cmpd="sng" algn="ctr">
            <a:solidFill>
              <a:schemeClr val="tx1"/>
            </a:solidFill>
            <a:prstDash val="solid"/>
            <a:round/>
            <a:headEnd type="none" w="med" len="med"/>
            <a:tailEnd type="arrow"/>
          </a:ln>
          <a:effectLst/>
        </p:spPr>
      </p:cxnSp>
      <p:grpSp>
        <p:nvGrpSpPr>
          <p:cNvPr id="39" name="Group 38"/>
          <p:cNvGrpSpPr/>
          <p:nvPr/>
        </p:nvGrpSpPr>
        <p:grpSpPr>
          <a:xfrm>
            <a:off x="199416" y="4893037"/>
            <a:ext cx="2538093" cy="1744321"/>
            <a:chOff x="5980168" y="1138237"/>
            <a:chExt cx="5283467" cy="3631098"/>
          </a:xfrm>
        </p:grpSpPr>
        <p:cxnSp>
          <p:nvCxnSpPr>
            <p:cNvPr id="40" name="Straight Connector 39"/>
            <p:cNvCxnSpPr/>
            <p:nvPr/>
          </p:nvCxnSpPr>
          <p:spPr bwMode="auto">
            <a:xfrm flipV="1">
              <a:off x="6507479" y="1576707"/>
              <a:ext cx="1340445" cy="1022741"/>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a:off x="6507479" y="2599448"/>
              <a:ext cx="1668176" cy="814517"/>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a:off x="7847924" y="1576707"/>
              <a:ext cx="328949" cy="182411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3" name="Straight Connector 42"/>
            <p:cNvCxnSpPr/>
            <p:nvPr/>
          </p:nvCxnSpPr>
          <p:spPr bwMode="auto">
            <a:xfrm>
              <a:off x="8171684" y="3412136"/>
              <a:ext cx="1376681" cy="943486"/>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flipV="1">
              <a:off x="9545321" y="3185364"/>
              <a:ext cx="1153158" cy="117025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flipH="1" flipV="1">
              <a:off x="9630316" y="1776488"/>
              <a:ext cx="1028534" cy="1348146"/>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flipH="1" flipV="1">
              <a:off x="7846638" y="1593608"/>
              <a:ext cx="1782462" cy="20773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flipV="1">
              <a:off x="8176875" y="1801338"/>
              <a:ext cx="1452223" cy="1612627"/>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flipV="1">
              <a:off x="8176873" y="3185364"/>
              <a:ext cx="2521606" cy="228601"/>
            </a:xfrm>
            <a:prstGeom prst="line">
              <a:avLst/>
            </a:prstGeom>
            <a:solidFill>
              <a:schemeClr val="accent1"/>
            </a:solidFill>
            <a:ln w="25400" cap="flat" cmpd="sng" algn="ctr">
              <a:solidFill>
                <a:schemeClr val="tx1"/>
              </a:solidFill>
              <a:prstDash val="solid"/>
              <a:round/>
              <a:headEnd type="none" w="med" len="med"/>
              <a:tailEnd type="none" w="med" len="med"/>
            </a:ln>
            <a:effectLst/>
          </p:spPr>
        </p:cxnSp>
        <p:grpSp>
          <p:nvGrpSpPr>
            <p:cNvPr id="49" name="Group 48"/>
            <p:cNvGrpSpPr/>
            <p:nvPr/>
          </p:nvGrpSpPr>
          <p:grpSpPr>
            <a:xfrm>
              <a:off x="5980168" y="2187969"/>
              <a:ext cx="1055937" cy="822960"/>
              <a:chOff x="5311847" y="3124200"/>
              <a:chExt cx="1055937" cy="822960"/>
            </a:xfrm>
          </p:grpSpPr>
          <p:sp>
            <p:nvSpPr>
              <p:cNvPr id="65" name="Oval 64"/>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66" name="TextBox 65"/>
              <p:cNvSpPr txBox="1"/>
              <p:nvPr/>
            </p:nvSpPr>
            <p:spPr>
              <a:xfrm>
                <a:off x="5311847" y="3197625"/>
                <a:ext cx="1055937" cy="704757"/>
              </a:xfrm>
              <a:prstGeom prst="rect">
                <a:avLst/>
              </a:prstGeom>
              <a:noFill/>
            </p:spPr>
            <p:txBody>
              <a:bodyPr wrap="none" rtlCol="0">
                <a:spAutoFit/>
              </a:bodyPr>
              <a:lstStyle/>
              <a:p>
                <a:r>
                  <a:rPr lang="en-US" sz="1600" dirty="0" smtClean="0"/>
                  <a:t>WA</a:t>
                </a:r>
                <a:endParaRPr lang="en-US" sz="1600" dirty="0"/>
              </a:p>
            </p:txBody>
          </p:sp>
        </p:grpSp>
        <p:grpSp>
          <p:nvGrpSpPr>
            <p:cNvPr id="50" name="Group 49"/>
            <p:cNvGrpSpPr/>
            <p:nvPr/>
          </p:nvGrpSpPr>
          <p:grpSpPr>
            <a:xfrm>
              <a:off x="7399608" y="1138237"/>
              <a:ext cx="951688" cy="822960"/>
              <a:chOff x="6580179" y="3057618"/>
              <a:chExt cx="951688" cy="822960"/>
            </a:xfrm>
          </p:grpSpPr>
          <p:sp>
            <p:nvSpPr>
              <p:cNvPr id="63" name="Oval 62"/>
              <p:cNvSpPr/>
              <p:nvPr/>
            </p:nvSpPr>
            <p:spPr bwMode="auto">
              <a:xfrm>
                <a:off x="6618972" y="3057618"/>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64" name="TextBox 63"/>
              <p:cNvSpPr txBox="1"/>
              <p:nvPr/>
            </p:nvSpPr>
            <p:spPr>
              <a:xfrm>
                <a:off x="6580179" y="3154430"/>
                <a:ext cx="951688" cy="704757"/>
              </a:xfrm>
              <a:prstGeom prst="rect">
                <a:avLst/>
              </a:prstGeom>
              <a:noFill/>
            </p:spPr>
            <p:txBody>
              <a:bodyPr wrap="none" rtlCol="0">
                <a:spAutoFit/>
              </a:bodyPr>
              <a:lstStyle/>
              <a:p>
                <a:r>
                  <a:rPr lang="en-US" sz="1600" dirty="0" smtClean="0"/>
                  <a:t>NT</a:t>
                </a:r>
                <a:endParaRPr lang="en-US" sz="1600" dirty="0"/>
              </a:p>
            </p:txBody>
          </p:sp>
        </p:grpSp>
        <p:grpSp>
          <p:nvGrpSpPr>
            <p:cNvPr id="51" name="Group 50"/>
            <p:cNvGrpSpPr/>
            <p:nvPr/>
          </p:nvGrpSpPr>
          <p:grpSpPr>
            <a:xfrm>
              <a:off x="9222011" y="1365009"/>
              <a:ext cx="822960" cy="822960"/>
              <a:chOff x="762000" y="4640580"/>
              <a:chExt cx="822960" cy="822960"/>
            </a:xfrm>
          </p:grpSpPr>
          <p:sp>
            <p:nvSpPr>
              <p:cNvPr id="61" name="Oval 60"/>
              <p:cNvSpPr/>
              <p:nvPr/>
            </p:nvSpPr>
            <p:spPr bwMode="auto">
              <a:xfrm>
                <a:off x="762000" y="464058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62" name="TextBox 61"/>
              <p:cNvSpPr txBox="1"/>
              <p:nvPr/>
            </p:nvSpPr>
            <p:spPr>
              <a:xfrm>
                <a:off x="800890" y="4687784"/>
                <a:ext cx="558713" cy="566584"/>
              </a:xfrm>
              <a:prstGeom prst="rect">
                <a:avLst/>
              </a:prstGeom>
              <a:noFill/>
            </p:spPr>
            <p:txBody>
              <a:bodyPr wrap="none" rtlCol="0">
                <a:spAutoFit/>
              </a:bodyPr>
              <a:lstStyle/>
              <a:p>
                <a:r>
                  <a:rPr lang="en-US" sz="1800" dirty="0" smtClean="0"/>
                  <a:t>Q</a:t>
                </a:r>
                <a:endParaRPr lang="en-US" sz="1800" dirty="0"/>
              </a:p>
            </p:txBody>
          </p:sp>
        </p:grpSp>
        <p:grpSp>
          <p:nvGrpSpPr>
            <p:cNvPr id="52" name="Group 51"/>
            <p:cNvGrpSpPr/>
            <p:nvPr/>
          </p:nvGrpSpPr>
          <p:grpSpPr>
            <a:xfrm>
              <a:off x="10165120" y="2773885"/>
              <a:ext cx="1098515" cy="822960"/>
              <a:chOff x="6126520" y="1600200"/>
              <a:chExt cx="1098515" cy="822960"/>
            </a:xfrm>
          </p:grpSpPr>
          <p:sp>
            <p:nvSpPr>
              <p:cNvPr id="59" name="Oval 58"/>
              <p:cNvSpPr/>
              <p:nvPr/>
            </p:nvSpPr>
            <p:spPr bwMode="auto">
              <a:xfrm>
                <a:off x="6248400" y="1600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charset="0"/>
                  <a:cs typeface="Arial" charset="0"/>
                </a:endParaRPr>
              </a:p>
            </p:txBody>
          </p:sp>
          <p:sp>
            <p:nvSpPr>
              <p:cNvPr id="60" name="TextBox 59"/>
              <p:cNvSpPr txBox="1"/>
              <p:nvPr/>
            </p:nvSpPr>
            <p:spPr>
              <a:xfrm>
                <a:off x="6126520" y="1701015"/>
                <a:ext cx="1098515" cy="640689"/>
              </a:xfrm>
              <a:prstGeom prst="rect">
                <a:avLst/>
              </a:prstGeom>
              <a:noFill/>
            </p:spPr>
            <p:txBody>
              <a:bodyPr wrap="none" rtlCol="0">
                <a:spAutoFit/>
              </a:bodyPr>
              <a:lstStyle/>
              <a:p>
                <a:r>
                  <a:rPr lang="en-US" sz="1400" dirty="0" smtClean="0">
                    <a:latin typeface="Arial Narrow" panose="020B0606020202030204" pitchFamily="34" charset="0"/>
                  </a:rPr>
                  <a:t>NSW</a:t>
                </a:r>
                <a:endParaRPr lang="en-US" sz="1400" dirty="0">
                  <a:latin typeface="Arial Narrow" panose="020B0606020202030204" pitchFamily="34" charset="0"/>
                </a:endParaRPr>
              </a:p>
            </p:txBody>
          </p:sp>
        </p:grpSp>
        <p:grpSp>
          <p:nvGrpSpPr>
            <p:cNvPr id="53" name="Group 52"/>
            <p:cNvGrpSpPr/>
            <p:nvPr/>
          </p:nvGrpSpPr>
          <p:grpSpPr>
            <a:xfrm>
              <a:off x="9136885" y="3946375"/>
              <a:ext cx="822960" cy="822960"/>
              <a:chOff x="2133600" y="5836920"/>
              <a:chExt cx="822960" cy="822960"/>
            </a:xfrm>
          </p:grpSpPr>
          <p:sp>
            <p:nvSpPr>
              <p:cNvPr id="57" name="Oval 56"/>
              <p:cNvSpPr/>
              <p:nvPr/>
            </p:nvSpPr>
            <p:spPr bwMode="auto">
              <a:xfrm>
                <a:off x="2133600" y="583692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58" name="TextBox 57"/>
              <p:cNvSpPr txBox="1"/>
              <p:nvPr/>
            </p:nvSpPr>
            <p:spPr>
              <a:xfrm>
                <a:off x="2309534" y="6015334"/>
                <a:ext cx="394334" cy="566583"/>
              </a:xfrm>
              <a:prstGeom prst="rect">
                <a:avLst/>
              </a:prstGeom>
              <a:noFill/>
            </p:spPr>
            <p:txBody>
              <a:bodyPr wrap="square" rtlCol="0">
                <a:spAutoFit/>
              </a:bodyPr>
              <a:lstStyle/>
              <a:p>
                <a:r>
                  <a:rPr lang="en-US" sz="1800" dirty="0" smtClean="0"/>
                  <a:t>V</a:t>
                </a:r>
                <a:endParaRPr lang="en-US" sz="1800" dirty="0"/>
              </a:p>
            </p:txBody>
          </p:sp>
        </p:grpSp>
        <p:grpSp>
          <p:nvGrpSpPr>
            <p:cNvPr id="54" name="Group 53"/>
            <p:cNvGrpSpPr/>
            <p:nvPr/>
          </p:nvGrpSpPr>
          <p:grpSpPr>
            <a:xfrm>
              <a:off x="7708291" y="3018412"/>
              <a:ext cx="951688" cy="822960"/>
              <a:chOff x="6334390" y="4510995"/>
              <a:chExt cx="951688" cy="822960"/>
            </a:xfrm>
          </p:grpSpPr>
          <p:sp>
            <p:nvSpPr>
              <p:cNvPr id="55" name="Oval 54"/>
              <p:cNvSpPr/>
              <p:nvPr/>
            </p:nvSpPr>
            <p:spPr bwMode="auto">
              <a:xfrm>
                <a:off x="6387230" y="4510995"/>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56" name="TextBox 55"/>
              <p:cNvSpPr txBox="1"/>
              <p:nvPr/>
            </p:nvSpPr>
            <p:spPr>
              <a:xfrm>
                <a:off x="6334390" y="4594326"/>
                <a:ext cx="951688" cy="704757"/>
              </a:xfrm>
              <a:prstGeom prst="rect">
                <a:avLst/>
              </a:prstGeom>
              <a:noFill/>
            </p:spPr>
            <p:txBody>
              <a:bodyPr wrap="none" rtlCol="0">
                <a:spAutoFit/>
              </a:bodyPr>
              <a:lstStyle/>
              <a:p>
                <a:r>
                  <a:rPr lang="en-US" sz="1600" dirty="0" smtClean="0"/>
                  <a:t>SA</a:t>
                </a:r>
                <a:endParaRPr lang="en-US" sz="1600" dirty="0"/>
              </a:p>
            </p:txBody>
          </p:sp>
        </p:grpSp>
      </p:grpSp>
    </p:spTree>
    <p:extLst>
      <p:ext uri="{BB962C8B-B14F-4D97-AF65-F5344CB8AC3E}">
        <p14:creationId xmlns:p14="http://schemas.microsoft.com/office/powerpoint/2010/main" val="3527503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Minimum Remaining Values (MRV)</a:t>
            </a:r>
            <a:endParaRPr lang="en-US" dirty="0"/>
          </a:p>
        </p:txBody>
      </p:sp>
      <p:sp>
        <p:nvSpPr>
          <p:cNvPr id="72" name="Content Placeholder 71"/>
          <p:cNvSpPr>
            <a:spLocks noGrp="1"/>
          </p:cNvSpPr>
          <p:nvPr>
            <p:ph idx="1"/>
          </p:nvPr>
        </p:nvSpPr>
        <p:spPr>
          <a:xfrm>
            <a:off x="762000" y="1143000"/>
            <a:ext cx="10668000" cy="876209"/>
          </a:xfrm>
        </p:spPr>
        <p:txBody>
          <a:bodyPr/>
          <a:lstStyle/>
          <a:p>
            <a:r>
              <a:rPr lang="en-US" i="1" dirty="0" smtClean="0"/>
              <a:t>Choose the variable with the fewest remaining legal values</a:t>
            </a:r>
            <a:endParaRPr lang="en-US" i="1"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32</a:t>
            </a:fld>
            <a:endParaRPr lang="en-US" altLang="en-US"/>
          </a:p>
        </p:txBody>
      </p:sp>
      <p:grpSp>
        <p:nvGrpSpPr>
          <p:cNvPr id="7" name="Group 6"/>
          <p:cNvGrpSpPr>
            <a:grpSpLocks noChangeAspect="1"/>
          </p:cNvGrpSpPr>
          <p:nvPr/>
        </p:nvGrpSpPr>
        <p:grpSpPr>
          <a:xfrm>
            <a:off x="914400" y="2923407"/>
            <a:ext cx="1788737" cy="1295400"/>
            <a:chOff x="6096000" y="1138237"/>
            <a:chExt cx="5013960" cy="3631098"/>
          </a:xfrm>
        </p:grpSpPr>
        <p:cxnSp>
          <p:nvCxnSpPr>
            <p:cNvPr id="8" name="Straight Connector 7"/>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7" name="Oval 16"/>
            <p:cNvSpPr/>
            <p:nvPr/>
          </p:nvSpPr>
          <p:spPr bwMode="auto">
            <a:xfrm>
              <a:off x="6096000" y="218796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8" name="Oval 17"/>
            <p:cNvSpPr/>
            <p:nvPr/>
          </p:nvSpPr>
          <p:spPr bwMode="auto">
            <a:xfrm>
              <a:off x="7438401" y="1138237"/>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9" name="Oval 18"/>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0" name="Oval 19"/>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1" name="Oval 20"/>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2" name="Oval 21"/>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pSp>
        <p:nvGrpSpPr>
          <p:cNvPr id="23" name="Group 22"/>
          <p:cNvGrpSpPr>
            <a:grpSpLocks noChangeAspect="1"/>
          </p:cNvGrpSpPr>
          <p:nvPr/>
        </p:nvGrpSpPr>
        <p:grpSpPr>
          <a:xfrm>
            <a:off x="3670954" y="2923407"/>
            <a:ext cx="1788737" cy="1295400"/>
            <a:chOff x="6096000" y="1138237"/>
            <a:chExt cx="5013960" cy="3631098"/>
          </a:xfrm>
        </p:grpSpPr>
        <p:cxnSp>
          <p:nvCxnSpPr>
            <p:cNvPr id="24" name="Straight Connector 23"/>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3" name="Oval 32"/>
            <p:cNvSpPr/>
            <p:nvPr/>
          </p:nvSpPr>
          <p:spPr bwMode="auto">
            <a:xfrm>
              <a:off x="6096000" y="2187969"/>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34" name="Oval 33"/>
            <p:cNvSpPr/>
            <p:nvPr/>
          </p:nvSpPr>
          <p:spPr bwMode="auto">
            <a:xfrm>
              <a:off x="7438401" y="1138237"/>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35" name="Oval 34"/>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36" name="Oval 35"/>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37" name="Oval 36"/>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38" name="Oval 37"/>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pSp>
        <p:nvGrpSpPr>
          <p:cNvPr id="39" name="Group 38"/>
          <p:cNvGrpSpPr>
            <a:grpSpLocks noChangeAspect="1"/>
          </p:cNvGrpSpPr>
          <p:nvPr/>
        </p:nvGrpSpPr>
        <p:grpSpPr>
          <a:xfrm>
            <a:off x="6427508" y="2923407"/>
            <a:ext cx="1788737" cy="1295400"/>
            <a:chOff x="6096000" y="1138237"/>
            <a:chExt cx="5013960" cy="3631098"/>
          </a:xfrm>
        </p:grpSpPr>
        <p:cxnSp>
          <p:nvCxnSpPr>
            <p:cNvPr id="40" name="Straight Connector 39"/>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3" name="Straight Connector 42"/>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9" name="Oval 48"/>
            <p:cNvSpPr/>
            <p:nvPr/>
          </p:nvSpPr>
          <p:spPr bwMode="auto">
            <a:xfrm>
              <a:off x="6096000" y="2187969"/>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50" name="Oval 49"/>
            <p:cNvSpPr/>
            <p:nvPr/>
          </p:nvSpPr>
          <p:spPr bwMode="auto">
            <a:xfrm>
              <a:off x="7438401" y="1138237"/>
              <a:ext cx="822960" cy="822960"/>
            </a:xfrm>
            <a:prstGeom prst="ellipse">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51" name="Oval 50"/>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52" name="Oval 51"/>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53" name="Oval 52"/>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54" name="Oval 53"/>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cxnSp>
        <p:nvCxnSpPr>
          <p:cNvPr id="74" name="Straight Arrow Connector 73"/>
          <p:cNvCxnSpPr/>
          <p:nvPr/>
        </p:nvCxnSpPr>
        <p:spPr bwMode="auto">
          <a:xfrm>
            <a:off x="2819400" y="3466288"/>
            <a:ext cx="685800" cy="0"/>
          </a:xfrm>
          <a:prstGeom prst="straightConnector1">
            <a:avLst/>
          </a:prstGeom>
          <a:solidFill>
            <a:schemeClr val="accent1"/>
          </a:solidFill>
          <a:ln w="34925" cap="flat" cmpd="sng" algn="ctr">
            <a:solidFill>
              <a:schemeClr val="tx1"/>
            </a:solidFill>
            <a:prstDash val="solid"/>
            <a:round/>
            <a:headEnd type="none" w="med" len="med"/>
            <a:tailEnd type="arrow"/>
          </a:ln>
          <a:effectLst/>
        </p:spPr>
      </p:cxnSp>
      <p:cxnSp>
        <p:nvCxnSpPr>
          <p:cNvPr id="75" name="Straight Arrow Connector 74"/>
          <p:cNvCxnSpPr/>
          <p:nvPr/>
        </p:nvCxnSpPr>
        <p:spPr bwMode="auto">
          <a:xfrm>
            <a:off x="5562600" y="3466288"/>
            <a:ext cx="685800" cy="0"/>
          </a:xfrm>
          <a:prstGeom prst="straightConnector1">
            <a:avLst/>
          </a:prstGeom>
          <a:solidFill>
            <a:schemeClr val="accent1"/>
          </a:solidFill>
          <a:ln w="34925" cap="flat" cmpd="sng" algn="ctr">
            <a:solidFill>
              <a:schemeClr val="tx1"/>
            </a:solidFill>
            <a:prstDash val="solid"/>
            <a:round/>
            <a:headEnd type="none" w="med" len="med"/>
            <a:tailEnd type="arrow"/>
          </a:ln>
          <a:effectLst/>
        </p:spPr>
      </p:cxnSp>
      <p:sp>
        <p:nvSpPr>
          <p:cNvPr id="78" name="TextBox 77"/>
          <p:cNvSpPr txBox="1"/>
          <p:nvPr/>
        </p:nvSpPr>
        <p:spPr>
          <a:xfrm>
            <a:off x="5531289" y="4652578"/>
            <a:ext cx="4253537" cy="830997"/>
          </a:xfrm>
          <a:prstGeom prst="rect">
            <a:avLst/>
          </a:prstGeom>
          <a:noFill/>
        </p:spPr>
        <p:txBody>
          <a:bodyPr wrap="none" rtlCol="0">
            <a:spAutoFit/>
          </a:bodyPr>
          <a:lstStyle/>
          <a:p>
            <a:r>
              <a:rPr lang="en-US" dirty="0" smtClean="0"/>
              <a:t>NT and SA both valid choices</a:t>
            </a:r>
          </a:p>
          <a:p>
            <a:r>
              <a:rPr lang="en-US" dirty="0" smtClean="0"/>
              <a:t>Both constrained by WA = red</a:t>
            </a:r>
            <a:endParaRPr lang="en-US" dirty="0"/>
          </a:p>
        </p:txBody>
      </p:sp>
      <p:grpSp>
        <p:nvGrpSpPr>
          <p:cNvPr id="57" name="Group 56"/>
          <p:cNvGrpSpPr/>
          <p:nvPr/>
        </p:nvGrpSpPr>
        <p:grpSpPr>
          <a:xfrm>
            <a:off x="199416" y="4893037"/>
            <a:ext cx="2538093" cy="1744321"/>
            <a:chOff x="5980168" y="1138237"/>
            <a:chExt cx="5283467" cy="3631098"/>
          </a:xfrm>
        </p:grpSpPr>
        <p:cxnSp>
          <p:nvCxnSpPr>
            <p:cNvPr id="58" name="Straight Connector 57"/>
            <p:cNvCxnSpPr/>
            <p:nvPr/>
          </p:nvCxnSpPr>
          <p:spPr bwMode="auto">
            <a:xfrm flipV="1">
              <a:off x="6507479" y="1576707"/>
              <a:ext cx="1340445" cy="1022741"/>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a:off x="6507479" y="2599448"/>
              <a:ext cx="1668176" cy="814517"/>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60" name="Straight Connector 59"/>
            <p:cNvCxnSpPr/>
            <p:nvPr/>
          </p:nvCxnSpPr>
          <p:spPr bwMode="auto">
            <a:xfrm>
              <a:off x="7847924" y="1576707"/>
              <a:ext cx="328949" cy="182411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61" name="Straight Connector 60"/>
            <p:cNvCxnSpPr/>
            <p:nvPr/>
          </p:nvCxnSpPr>
          <p:spPr bwMode="auto">
            <a:xfrm>
              <a:off x="8171684" y="3412136"/>
              <a:ext cx="1376681" cy="943486"/>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62" name="Straight Connector 61"/>
            <p:cNvCxnSpPr/>
            <p:nvPr/>
          </p:nvCxnSpPr>
          <p:spPr bwMode="auto">
            <a:xfrm flipV="1">
              <a:off x="9545321" y="3185364"/>
              <a:ext cx="1153158" cy="117025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63" name="Straight Connector 62"/>
            <p:cNvCxnSpPr/>
            <p:nvPr/>
          </p:nvCxnSpPr>
          <p:spPr bwMode="auto">
            <a:xfrm flipH="1" flipV="1">
              <a:off x="9630316" y="1776488"/>
              <a:ext cx="1028534" cy="1348146"/>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64" name="Straight Connector 63"/>
            <p:cNvCxnSpPr/>
            <p:nvPr/>
          </p:nvCxnSpPr>
          <p:spPr bwMode="auto">
            <a:xfrm flipH="1" flipV="1">
              <a:off x="7846638" y="1593608"/>
              <a:ext cx="1782462" cy="20773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65" name="Straight Connector 64"/>
            <p:cNvCxnSpPr/>
            <p:nvPr/>
          </p:nvCxnSpPr>
          <p:spPr bwMode="auto">
            <a:xfrm flipV="1">
              <a:off x="8176875" y="1801338"/>
              <a:ext cx="1452223" cy="1612627"/>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66" name="Straight Connector 65"/>
            <p:cNvCxnSpPr/>
            <p:nvPr/>
          </p:nvCxnSpPr>
          <p:spPr bwMode="auto">
            <a:xfrm flipV="1">
              <a:off x="8176873" y="3185364"/>
              <a:ext cx="2521606" cy="228601"/>
            </a:xfrm>
            <a:prstGeom prst="line">
              <a:avLst/>
            </a:prstGeom>
            <a:solidFill>
              <a:schemeClr val="accent1"/>
            </a:solidFill>
            <a:ln w="25400" cap="flat" cmpd="sng" algn="ctr">
              <a:solidFill>
                <a:schemeClr val="tx1"/>
              </a:solidFill>
              <a:prstDash val="solid"/>
              <a:round/>
              <a:headEnd type="none" w="med" len="med"/>
              <a:tailEnd type="none" w="med" len="med"/>
            </a:ln>
            <a:effectLst/>
          </p:spPr>
        </p:cxnSp>
        <p:grpSp>
          <p:nvGrpSpPr>
            <p:cNvPr id="67" name="Group 66"/>
            <p:cNvGrpSpPr/>
            <p:nvPr/>
          </p:nvGrpSpPr>
          <p:grpSpPr>
            <a:xfrm>
              <a:off x="5980168" y="2187969"/>
              <a:ext cx="1055937" cy="822960"/>
              <a:chOff x="5311847" y="3124200"/>
              <a:chExt cx="1055937" cy="822960"/>
            </a:xfrm>
          </p:grpSpPr>
          <p:sp>
            <p:nvSpPr>
              <p:cNvPr id="87" name="Oval 86"/>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88" name="TextBox 87"/>
              <p:cNvSpPr txBox="1"/>
              <p:nvPr/>
            </p:nvSpPr>
            <p:spPr>
              <a:xfrm>
                <a:off x="5311847" y="3197625"/>
                <a:ext cx="1055937" cy="704757"/>
              </a:xfrm>
              <a:prstGeom prst="rect">
                <a:avLst/>
              </a:prstGeom>
              <a:noFill/>
            </p:spPr>
            <p:txBody>
              <a:bodyPr wrap="none" rtlCol="0">
                <a:spAutoFit/>
              </a:bodyPr>
              <a:lstStyle/>
              <a:p>
                <a:r>
                  <a:rPr lang="en-US" sz="1600" dirty="0" smtClean="0"/>
                  <a:t>WA</a:t>
                </a:r>
                <a:endParaRPr lang="en-US" sz="1600" dirty="0"/>
              </a:p>
            </p:txBody>
          </p:sp>
        </p:grpSp>
        <p:grpSp>
          <p:nvGrpSpPr>
            <p:cNvPr id="68" name="Group 67"/>
            <p:cNvGrpSpPr/>
            <p:nvPr/>
          </p:nvGrpSpPr>
          <p:grpSpPr>
            <a:xfrm>
              <a:off x="7399608" y="1138237"/>
              <a:ext cx="951688" cy="822960"/>
              <a:chOff x="6580179" y="3057618"/>
              <a:chExt cx="951688" cy="822960"/>
            </a:xfrm>
          </p:grpSpPr>
          <p:sp>
            <p:nvSpPr>
              <p:cNvPr id="85" name="Oval 84"/>
              <p:cNvSpPr/>
              <p:nvPr/>
            </p:nvSpPr>
            <p:spPr bwMode="auto">
              <a:xfrm>
                <a:off x="6618972" y="3057618"/>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86" name="TextBox 85"/>
              <p:cNvSpPr txBox="1"/>
              <p:nvPr/>
            </p:nvSpPr>
            <p:spPr>
              <a:xfrm>
                <a:off x="6580179" y="3154430"/>
                <a:ext cx="951688" cy="704757"/>
              </a:xfrm>
              <a:prstGeom prst="rect">
                <a:avLst/>
              </a:prstGeom>
              <a:noFill/>
            </p:spPr>
            <p:txBody>
              <a:bodyPr wrap="none" rtlCol="0">
                <a:spAutoFit/>
              </a:bodyPr>
              <a:lstStyle/>
              <a:p>
                <a:r>
                  <a:rPr lang="en-US" sz="1600" dirty="0" smtClean="0"/>
                  <a:t>NT</a:t>
                </a:r>
                <a:endParaRPr lang="en-US" sz="1600" dirty="0"/>
              </a:p>
            </p:txBody>
          </p:sp>
        </p:grpSp>
        <p:grpSp>
          <p:nvGrpSpPr>
            <p:cNvPr id="69" name="Group 68"/>
            <p:cNvGrpSpPr/>
            <p:nvPr/>
          </p:nvGrpSpPr>
          <p:grpSpPr>
            <a:xfrm>
              <a:off x="9222011" y="1365009"/>
              <a:ext cx="822960" cy="822960"/>
              <a:chOff x="762000" y="4640580"/>
              <a:chExt cx="822960" cy="822960"/>
            </a:xfrm>
          </p:grpSpPr>
          <p:sp>
            <p:nvSpPr>
              <p:cNvPr id="83" name="Oval 82"/>
              <p:cNvSpPr/>
              <p:nvPr/>
            </p:nvSpPr>
            <p:spPr bwMode="auto">
              <a:xfrm>
                <a:off x="762000" y="464058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84" name="TextBox 83"/>
              <p:cNvSpPr txBox="1"/>
              <p:nvPr/>
            </p:nvSpPr>
            <p:spPr>
              <a:xfrm>
                <a:off x="800890" y="4687784"/>
                <a:ext cx="558713" cy="566584"/>
              </a:xfrm>
              <a:prstGeom prst="rect">
                <a:avLst/>
              </a:prstGeom>
              <a:noFill/>
            </p:spPr>
            <p:txBody>
              <a:bodyPr wrap="none" rtlCol="0">
                <a:spAutoFit/>
              </a:bodyPr>
              <a:lstStyle/>
              <a:p>
                <a:r>
                  <a:rPr lang="en-US" sz="1800" dirty="0" smtClean="0"/>
                  <a:t>Q</a:t>
                </a:r>
                <a:endParaRPr lang="en-US" sz="1800" dirty="0"/>
              </a:p>
            </p:txBody>
          </p:sp>
        </p:grpSp>
        <p:grpSp>
          <p:nvGrpSpPr>
            <p:cNvPr id="70" name="Group 69"/>
            <p:cNvGrpSpPr/>
            <p:nvPr/>
          </p:nvGrpSpPr>
          <p:grpSpPr>
            <a:xfrm>
              <a:off x="10165120" y="2773885"/>
              <a:ext cx="1098515" cy="822960"/>
              <a:chOff x="6126520" y="1600200"/>
              <a:chExt cx="1098515" cy="822960"/>
            </a:xfrm>
          </p:grpSpPr>
          <p:sp>
            <p:nvSpPr>
              <p:cNvPr id="81" name="Oval 80"/>
              <p:cNvSpPr/>
              <p:nvPr/>
            </p:nvSpPr>
            <p:spPr bwMode="auto">
              <a:xfrm>
                <a:off x="6248400" y="1600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charset="0"/>
                  <a:cs typeface="Arial" charset="0"/>
                </a:endParaRPr>
              </a:p>
            </p:txBody>
          </p:sp>
          <p:sp>
            <p:nvSpPr>
              <p:cNvPr id="82" name="TextBox 81"/>
              <p:cNvSpPr txBox="1"/>
              <p:nvPr/>
            </p:nvSpPr>
            <p:spPr>
              <a:xfrm>
                <a:off x="6126520" y="1701015"/>
                <a:ext cx="1098515" cy="640689"/>
              </a:xfrm>
              <a:prstGeom prst="rect">
                <a:avLst/>
              </a:prstGeom>
              <a:noFill/>
            </p:spPr>
            <p:txBody>
              <a:bodyPr wrap="none" rtlCol="0">
                <a:spAutoFit/>
              </a:bodyPr>
              <a:lstStyle/>
              <a:p>
                <a:r>
                  <a:rPr lang="en-US" sz="1400" dirty="0" smtClean="0">
                    <a:latin typeface="Arial Narrow" panose="020B0606020202030204" pitchFamily="34" charset="0"/>
                  </a:rPr>
                  <a:t>NSW</a:t>
                </a:r>
                <a:endParaRPr lang="en-US" sz="1400" dirty="0">
                  <a:latin typeface="Arial Narrow" panose="020B0606020202030204" pitchFamily="34" charset="0"/>
                </a:endParaRPr>
              </a:p>
            </p:txBody>
          </p:sp>
        </p:grpSp>
        <p:grpSp>
          <p:nvGrpSpPr>
            <p:cNvPr id="71" name="Group 70"/>
            <p:cNvGrpSpPr/>
            <p:nvPr/>
          </p:nvGrpSpPr>
          <p:grpSpPr>
            <a:xfrm>
              <a:off x="9136885" y="3946375"/>
              <a:ext cx="822960" cy="822960"/>
              <a:chOff x="2133600" y="5836920"/>
              <a:chExt cx="822960" cy="822960"/>
            </a:xfrm>
          </p:grpSpPr>
          <p:sp>
            <p:nvSpPr>
              <p:cNvPr id="79" name="Oval 78"/>
              <p:cNvSpPr/>
              <p:nvPr/>
            </p:nvSpPr>
            <p:spPr bwMode="auto">
              <a:xfrm>
                <a:off x="2133600" y="583692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80" name="TextBox 79"/>
              <p:cNvSpPr txBox="1"/>
              <p:nvPr/>
            </p:nvSpPr>
            <p:spPr>
              <a:xfrm>
                <a:off x="2309534" y="6015334"/>
                <a:ext cx="394334" cy="566583"/>
              </a:xfrm>
              <a:prstGeom prst="rect">
                <a:avLst/>
              </a:prstGeom>
              <a:noFill/>
            </p:spPr>
            <p:txBody>
              <a:bodyPr wrap="square" rtlCol="0">
                <a:spAutoFit/>
              </a:bodyPr>
              <a:lstStyle/>
              <a:p>
                <a:r>
                  <a:rPr lang="en-US" sz="1800" dirty="0" smtClean="0"/>
                  <a:t>V</a:t>
                </a:r>
                <a:endParaRPr lang="en-US" sz="1800" dirty="0"/>
              </a:p>
            </p:txBody>
          </p:sp>
        </p:grpSp>
        <p:grpSp>
          <p:nvGrpSpPr>
            <p:cNvPr id="73" name="Group 72"/>
            <p:cNvGrpSpPr/>
            <p:nvPr/>
          </p:nvGrpSpPr>
          <p:grpSpPr>
            <a:xfrm>
              <a:off x="7708291" y="3018412"/>
              <a:ext cx="951688" cy="822960"/>
              <a:chOff x="6334390" y="4510995"/>
              <a:chExt cx="951688" cy="822960"/>
            </a:xfrm>
          </p:grpSpPr>
          <p:sp>
            <p:nvSpPr>
              <p:cNvPr id="76" name="Oval 75"/>
              <p:cNvSpPr/>
              <p:nvPr/>
            </p:nvSpPr>
            <p:spPr bwMode="auto">
              <a:xfrm>
                <a:off x="6387230" y="4510995"/>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77" name="TextBox 76"/>
              <p:cNvSpPr txBox="1"/>
              <p:nvPr/>
            </p:nvSpPr>
            <p:spPr>
              <a:xfrm>
                <a:off x="6334390" y="4594326"/>
                <a:ext cx="951688" cy="704757"/>
              </a:xfrm>
              <a:prstGeom prst="rect">
                <a:avLst/>
              </a:prstGeom>
              <a:noFill/>
            </p:spPr>
            <p:txBody>
              <a:bodyPr wrap="none" rtlCol="0">
                <a:spAutoFit/>
              </a:bodyPr>
              <a:lstStyle/>
              <a:p>
                <a:r>
                  <a:rPr lang="en-US" sz="1600" dirty="0" smtClean="0"/>
                  <a:t>SA</a:t>
                </a:r>
                <a:endParaRPr lang="en-US" sz="1600" dirty="0"/>
              </a:p>
            </p:txBody>
          </p:sp>
        </p:grpSp>
      </p:grpSp>
    </p:spTree>
    <p:extLst>
      <p:ext uri="{BB962C8B-B14F-4D97-AF65-F5344CB8AC3E}">
        <p14:creationId xmlns:p14="http://schemas.microsoft.com/office/powerpoint/2010/main" val="13197610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Minimum Remaining Values (MRV)</a:t>
            </a:r>
            <a:endParaRPr lang="en-US" dirty="0"/>
          </a:p>
        </p:txBody>
      </p:sp>
      <p:sp>
        <p:nvSpPr>
          <p:cNvPr id="72" name="Content Placeholder 71"/>
          <p:cNvSpPr>
            <a:spLocks noGrp="1"/>
          </p:cNvSpPr>
          <p:nvPr>
            <p:ph idx="1"/>
          </p:nvPr>
        </p:nvSpPr>
        <p:spPr>
          <a:xfrm>
            <a:off x="762000" y="1143000"/>
            <a:ext cx="10668000" cy="876209"/>
          </a:xfrm>
        </p:spPr>
        <p:txBody>
          <a:bodyPr/>
          <a:lstStyle/>
          <a:p>
            <a:r>
              <a:rPr lang="en-US" i="1" dirty="0" smtClean="0"/>
              <a:t>Choose the variable with the fewest remaining legal values</a:t>
            </a:r>
            <a:endParaRPr lang="en-US" i="1"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33</a:t>
            </a:fld>
            <a:endParaRPr lang="en-US" altLang="en-US"/>
          </a:p>
        </p:txBody>
      </p:sp>
      <p:grpSp>
        <p:nvGrpSpPr>
          <p:cNvPr id="7" name="Group 6"/>
          <p:cNvGrpSpPr>
            <a:grpSpLocks noChangeAspect="1"/>
          </p:cNvGrpSpPr>
          <p:nvPr/>
        </p:nvGrpSpPr>
        <p:grpSpPr>
          <a:xfrm>
            <a:off x="914400" y="2923407"/>
            <a:ext cx="1788737" cy="1295400"/>
            <a:chOff x="6096000" y="1138237"/>
            <a:chExt cx="5013960" cy="3631098"/>
          </a:xfrm>
        </p:grpSpPr>
        <p:cxnSp>
          <p:nvCxnSpPr>
            <p:cNvPr id="8" name="Straight Connector 7"/>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7" name="Oval 16"/>
            <p:cNvSpPr/>
            <p:nvPr/>
          </p:nvSpPr>
          <p:spPr bwMode="auto">
            <a:xfrm>
              <a:off x="6096000" y="218796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8" name="Oval 17"/>
            <p:cNvSpPr/>
            <p:nvPr/>
          </p:nvSpPr>
          <p:spPr bwMode="auto">
            <a:xfrm>
              <a:off x="7438401" y="1138237"/>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9" name="Oval 18"/>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0" name="Oval 19"/>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1" name="Oval 20"/>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2" name="Oval 21"/>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pSp>
        <p:nvGrpSpPr>
          <p:cNvPr id="23" name="Group 22"/>
          <p:cNvGrpSpPr>
            <a:grpSpLocks noChangeAspect="1"/>
          </p:cNvGrpSpPr>
          <p:nvPr/>
        </p:nvGrpSpPr>
        <p:grpSpPr>
          <a:xfrm>
            <a:off x="3670954" y="2923407"/>
            <a:ext cx="1788737" cy="1295400"/>
            <a:chOff x="6096000" y="1138237"/>
            <a:chExt cx="5013960" cy="3631098"/>
          </a:xfrm>
        </p:grpSpPr>
        <p:cxnSp>
          <p:nvCxnSpPr>
            <p:cNvPr id="24" name="Straight Connector 23"/>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3" name="Oval 32"/>
            <p:cNvSpPr/>
            <p:nvPr/>
          </p:nvSpPr>
          <p:spPr bwMode="auto">
            <a:xfrm>
              <a:off x="6096000" y="2187969"/>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34" name="Oval 33"/>
            <p:cNvSpPr/>
            <p:nvPr/>
          </p:nvSpPr>
          <p:spPr bwMode="auto">
            <a:xfrm>
              <a:off x="7438401" y="1138237"/>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35" name="Oval 34"/>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36" name="Oval 35"/>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37" name="Oval 36"/>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38" name="Oval 37"/>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pSp>
        <p:nvGrpSpPr>
          <p:cNvPr id="39" name="Group 38"/>
          <p:cNvGrpSpPr>
            <a:grpSpLocks noChangeAspect="1"/>
          </p:cNvGrpSpPr>
          <p:nvPr/>
        </p:nvGrpSpPr>
        <p:grpSpPr>
          <a:xfrm>
            <a:off x="6427508" y="2923407"/>
            <a:ext cx="1788737" cy="1295400"/>
            <a:chOff x="6096000" y="1138237"/>
            <a:chExt cx="5013960" cy="3631098"/>
          </a:xfrm>
        </p:grpSpPr>
        <p:cxnSp>
          <p:nvCxnSpPr>
            <p:cNvPr id="40" name="Straight Connector 39"/>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3" name="Straight Connector 42"/>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9" name="Oval 48"/>
            <p:cNvSpPr/>
            <p:nvPr/>
          </p:nvSpPr>
          <p:spPr bwMode="auto">
            <a:xfrm>
              <a:off x="6096000" y="2187969"/>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50" name="Oval 49"/>
            <p:cNvSpPr/>
            <p:nvPr/>
          </p:nvSpPr>
          <p:spPr bwMode="auto">
            <a:xfrm>
              <a:off x="7438401" y="1138237"/>
              <a:ext cx="822960" cy="822960"/>
            </a:xfrm>
            <a:prstGeom prst="ellipse">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51" name="Oval 50"/>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52" name="Oval 51"/>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53" name="Oval 52"/>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54" name="Oval 53"/>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pSp>
        <p:nvGrpSpPr>
          <p:cNvPr id="55" name="Group 54"/>
          <p:cNvGrpSpPr>
            <a:grpSpLocks noChangeAspect="1"/>
          </p:cNvGrpSpPr>
          <p:nvPr/>
        </p:nvGrpSpPr>
        <p:grpSpPr>
          <a:xfrm>
            <a:off x="9184063" y="2923407"/>
            <a:ext cx="1788737" cy="1295400"/>
            <a:chOff x="6096000" y="1138237"/>
            <a:chExt cx="5013960" cy="3631098"/>
          </a:xfrm>
        </p:grpSpPr>
        <p:cxnSp>
          <p:nvCxnSpPr>
            <p:cNvPr id="56" name="Straight Connector 55"/>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8" name="Straight Connector 57"/>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0" name="Straight Connector 59"/>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1" name="Straight Connector 60"/>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2" name="Straight Connector 61"/>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3" name="Straight Connector 62"/>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4" name="Straight Connector 63"/>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5" name="Oval 64"/>
            <p:cNvSpPr/>
            <p:nvPr/>
          </p:nvSpPr>
          <p:spPr bwMode="auto">
            <a:xfrm>
              <a:off x="6096000" y="2187969"/>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66" name="Oval 65"/>
            <p:cNvSpPr/>
            <p:nvPr/>
          </p:nvSpPr>
          <p:spPr bwMode="auto">
            <a:xfrm>
              <a:off x="7438401" y="1138237"/>
              <a:ext cx="822960" cy="822960"/>
            </a:xfrm>
            <a:prstGeom prst="ellipse">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67" name="Oval 66"/>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68" name="Oval 67"/>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69" name="Oval 68"/>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70" name="Oval 69"/>
            <p:cNvSpPr/>
            <p:nvPr/>
          </p:nvSpPr>
          <p:spPr bwMode="auto">
            <a:xfrm>
              <a:off x="7761131" y="3018412"/>
              <a:ext cx="822960" cy="822960"/>
            </a:xfrm>
            <a:prstGeom prst="ellipse">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cxnSp>
        <p:nvCxnSpPr>
          <p:cNvPr id="74" name="Straight Arrow Connector 73"/>
          <p:cNvCxnSpPr/>
          <p:nvPr/>
        </p:nvCxnSpPr>
        <p:spPr bwMode="auto">
          <a:xfrm>
            <a:off x="2819400" y="3466288"/>
            <a:ext cx="685800" cy="0"/>
          </a:xfrm>
          <a:prstGeom prst="straightConnector1">
            <a:avLst/>
          </a:prstGeom>
          <a:solidFill>
            <a:schemeClr val="accent1"/>
          </a:solidFill>
          <a:ln w="34925" cap="flat" cmpd="sng" algn="ctr">
            <a:solidFill>
              <a:schemeClr val="tx1"/>
            </a:solidFill>
            <a:prstDash val="solid"/>
            <a:round/>
            <a:headEnd type="none" w="med" len="med"/>
            <a:tailEnd type="arrow"/>
          </a:ln>
          <a:effectLst/>
        </p:spPr>
      </p:cxnSp>
      <p:cxnSp>
        <p:nvCxnSpPr>
          <p:cNvPr id="75" name="Straight Arrow Connector 74"/>
          <p:cNvCxnSpPr/>
          <p:nvPr/>
        </p:nvCxnSpPr>
        <p:spPr bwMode="auto">
          <a:xfrm>
            <a:off x="5562600" y="3466288"/>
            <a:ext cx="685800" cy="0"/>
          </a:xfrm>
          <a:prstGeom prst="straightConnector1">
            <a:avLst/>
          </a:prstGeom>
          <a:solidFill>
            <a:schemeClr val="accent1"/>
          </a:solidFill>
          <a:ln w="34925" cap="flat" cmpd="sng" algn="ctr">
            <a:solidFill>
              <a:schemeClr val="tx1"/>
            </a:solidFill>
            <a:prstDash val="solid"/>
            <a:round/>
            <a:headEnd type="none" w="med" len="med"/>
            <a:tailEnd type="arrow"/>
          </a:ln>
          <a:effectLst/>
        </p:spPr>
      </p:cxnSp>
      <p:cxnSp>
        <p:nvCxnSpPr>
          <p:cNvPr id="76" name="Straight Arrow Connector 75"/>
          <p:cNvCxnSpPr/>
          <p:nvPr/>
        </p:nvCxnSpPr>
        <p:spPr bwMode="auto">
          <a:xfrm>
            <a:off x="8305800" y="3466288"/>
            <a:ext cx="685800" cy="0"/>
          </a:xfrm>
          <a:prstGeom prst="straightConnector1">
            <a:avLst/>
          </a:prstGeom>
          <a:solidFill>
            <a:schemeClr val="accent1"/>
          </a:solidFill>
          <a:ln w="34925" cap="flat" cmpd="sng" algn="ctr">
            <a:solidFill>
              <a:schemeClr val="tx1"/>
            </a:solidFill>
            <a:prstDash val="solid"/>
            <a:round/>
            <a:headEnd type="none" w="med" len="med"/>
            <a:tailEnd type="arrow"/>
          </a:ln>
          <a:effectLst/>
        </p:spPr>
      </p:cxnSp>
      <p:grpSp>
        <p:nvGrpSpPr>
          <p:cNvPr id="73" name="Group 72"/>
          <p:cNvGrpSpPr/>
          <p:nvPr/>
        </p:nvGrpSpPr>
        <p:grpSpPr>
          <a:xfrm>
            <a:off x="199416" y="4893037"/>
            <a:ext cx="2538093" cy="1744321"/>
            <a:chOff x="5980168" y="1138237"/>
            <a:chExt cx="5283467" cy="3631098"/>
          </a:xfrm>
        </p:grpSpPr>
        <p:cxnSp>
          <p:nvCxnSpPr>
            <p:cNvPr id="77" name="Straight Connector 76"/>
            <p:cNvCxnSpPr/>
            <p:nvPr/>
          </p:nvCxnSpPr>
          <p:spPr bwMode="auto">
            <a:xfrm flipV="1">
              <a:off x="6507479" y="1576707"/>
              <a:ext cx="1340445" cy="1022741"/>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78" name="Straight Connector 77"/>
            <p:cNvCxnSpPr/>
            <p:nvPr/>
          </p:nvCxnSpPr>
          <p:spPr bwMode="auto">
            <a:xfrm>
              <a:off x="6507479" y="2599448"/>
              <a:ext cx="1668176" cy="814517"/>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79" name="Straight Connector 78"/>
            <p:cNvCxnSpPr/>
            <p:nvPr/>
          </p:nvCxnSpPr>
          <p:spPr bwMode="auto">
            <a:xfrm>
              <a:off x="7847924" y="1576707"/>
              <a:ext cx="328949" cy="182411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0" name="Straight Connector 79"/>
            <p:cNvCxnSpPr/>
            <p:nvPr/>
          </p:nvCxnSpPr>
          <p:spPr bwMode="auto">
            <a:xfrm>
              <a:off x="8171684" y="3412136"/>
              <a:ext cx="1376681" cy="943486"/>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1" name="Straight Connector 80"/>
            <p:cNvCxnSpPr/>
            <p:nvPr/>
          </p:nvCxnSpPr>
          <p:spPr bwMode="auto">
            <a:xfrm flipV="1">
              <a:off x="9545321" y="3185364"/>
              <a:ext cx="1153158" cy="117025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2" name="Straight Connector 81"/>
            <p:cNvCxnSpPr/>
            <p:nvPr/>
          </p:nvCxnSpPr>
          <p:spPr bwMode="auto">
            <a:xfrm flipH="1" flipV="1">
              <a:off x="9630316" y="1776488"/>
              <a:ext cx="1028534" cy="1348146"/>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3" name="Straight Connector 82"/>
            <p:cNvCxnSpPr/>
            <p:nvPr/>
          </p:nvCxnSpPr>
          <p:spPr bwMode="auto">
            <a:xfrm flipH="1" flipV="1">
              <a:off x="7846638" y="1593608"/>
              <a:ext cx="1782462" cy="20773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4" name="Straight Connector 83"/>
            <p:cNvCxnSpPr/>
            <p:nvPr/>
          </p:nvCxnSpPr>
          <p:spPr bwMode="auto">
            <a:xfrm flipV="1">
              <a:off x="8176875" y="1801338"/>
              <a:ext cx="1452223" cy="1612627"/>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5" name="Straight Connector 84"/>
            <p:cNvCxnSpPr/>
            <p:nvPr/>
          </p:nvCxnSpPr>
          <p:spPr bwMode="auto">
            <a:xfrm flipV="1">
              <a:off x="8176873" y="3185364"/>
              <a:ext cx="2521606" cy="228601"/>
            </a:xfrm>
            <a:prstGeom prst="line">
              <a:avLst/>
            </a:prstGeom>
            <a:solidFill>
              <a:schemeClr val="accent1"/>
            </a:solidFill>
            <a:ln w="25400" cap="flat" cmpd="sng" algn="ctr">
              <a:solidFill>
                <a:schemeClr val="tx1"/>
              </a:solidFill>
              <a:prstDash val="solid"/>
              <a:round/>
              <a:headEnd type="none" w="med" len="med"/>
              <a:tailEnd type="none" w="med" len="med"/>
            </a:ln>
            <a:effectLst/>
          </p:spPr>
        </p:cxnSp>
        <p:grpSp>
          <p:nvGrpSpPr>
            <p:cNvPr id="86" name="Group 85"/>
            <p:cNvGrpSpPr/>
            <p:nvPr/>
          </p:nvGrpSpPr>
          <p:grpSpPr>
            <a:xfrm>
              <a:off x="5980168" y="2187969"/>
              <a:ext cx="1055937" cy="822960"/>
              <a:chOff x="5311847" y="3124200"/>
              <a:chExt cx="1055937" cy="822960"/>
            </a:xfrm>
          </p:grpSpPr>
          <p:sp>
            <p:nvSpPr>
              <p:cNvPr id="102" name="Oval 101"/>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03" name="TextBox 102"/>
              <p:cNvSpPr txBox="1"/>
              <p:nvPr/>
            </p:nvSpPr>
            <p:spPr>
              <a:xfrm>
                <a:off x="5311847" y="3197625"/>
                <a:ext cx="1055937" cy="704757"/>
              </a:xfrm>
              <a:prstGeom prst="rect">
                <a:avLst/>
              </a:prstGeom>
              <a:noFill/>
            </p:spPr>
            <p:txBody>
              <a:bodyPr wrap="none" rtlCol="0">
                <a:spAutoFit/>
              </a:bodyPr>
              <a:lstStyle/>
              <a:p>
                <a:r>
                  <a:rPr lang="en-US" sz="1600" dirty="0" smtClean="0"/>
                  <a:t>WA</a:t>
                </a:r>
                <a:endParaRPr lang="en-US" sz="1600" dirty="0"/>
              </a:p>
            </p:txBody>
          </p:sp>
        </p:grpSp>
        <p:grpSp>
          <p:nvGrpSpPr>
            <p:cNvPr id="87" name="Group 86"/>
            <p:cNvGrpSpPr/>
            <p:nvPr/>
          </p:nvGrpSpPr>
          <p:grpSpPr>
            <a:xfrm>
              <a:off x="7399608" y="1138237"/>
              <a:ext cx="951688" cy="822960"/>
              <a:chOff x="6580179" y="3057618"/>
              <a:chExt cx="951688" cy="822960"/>
            </a:xfrm>
          </p:grpSpPr>
          <p:sp>
            <p:nvSpPr>
              <p:cNvPr id="100" name="Oval 99"/>
              <p:cNvSpPr/>
              <p:nvPr/>
            </p:nvSpPr>
            <p:spPr bwMode="auto">
              <a:xfrm>
                <a:off x="6618972" y="3057618"/>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01" name="TextBox 100"/>
              <p:cNvSpPr txBox="1"/>
              <p:nvPr/>
            </p:nvSpPr>
            <p:spPr>
              <a:xfrm>
                <a:off x="6580179" y="3154430"/>
                <a:ext cx="951688" cy="704757"/>
              </a:xfrm>
              <a:prstGeom prst="rect">
                <a:avLst/>
              </a:prstGeom>
              <a:noFill/>
            </p:spPr>
            <p:txBody>
              <a:bodyPr wrap="none" rtlCol="0">
                <a:spAutoFit/>
              </a:bodyPr>
              <a:lstStyle/>
              <a:p>
                <a:r>
                  <a:rPr lang="en-US" sz="1600" dirty="0" smtClean="0"/>
                  <a:t>NT</a:t>
                </a:r>
                <a:endParaRPr lang="en-US" sz="1600" dirty="0"/>
              </a:p>
            </p:txBody>
          </p:sp>
        </p:grpSp>
        <p:grpSp>
          <p:nvGrpSpPr>
            <p:cNvPr id="88" name="Group 87"/>
            <p:cNvGrpSpPr/>
            <p:nvPr/>
          </p:nvGrpSpPr>
          <p:grpSpPr>
            <a:xfrm>
              <a:off x="9222011" y="1365009"/>
              <a:ext cx="822960" cy="822960"/>
              <a:chOff x="762000" y="4640580"/>
              <a:chExt cx="822960" cy="822960"/>
            </a:xfrm>
          </p:grpSpPr>
          <p:sp>
            <p:nvSpPr>
              <p:cNvPr id="98" name="Oval 97"/>
              <p:cNvSpPr/>
              <p:nvPr/>
            </p:nvSpPr>
            <p:spPr bwMode="auto">
              <a:xfrm>
                <a:off x="762000" y="464058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99" name="TextBox 98"/>
              <p:cNvSpPr txBox="1"/>
              <p:nvPr/>
            </p:nvSpPr>
            <p:spPr>
              <a:xfrm>
                <a:off x="800890" y="4687784"/>
                <a:ext cx="558713" cy="566584"/>
              </a:xfrm>
              <a:prstGeom prst="rect">
                <a:avLst/>
              </a:prstGeom>
              <a:noFill/>
            </p:spPr>
            <p:txBody>
              <a:bodyPr wrap="none" rtlCol="0">
                <a:spAutoFit/>
              </a:bodyPr>
              <a:lstStyle/>
              <a:p>
                <a:r>
                  <a:rPr lang="en-US" sz="1800" dirty="0" smtClean="0"/>
                  <a:t>Q</a:t>
                </a:r>
                <a:endParaRPr lang="en-US" sz="1800" dirty="0"/>
              </a:p>
            </p:txBody>
          </p:sp>
        </p:grpSp>
        <p:grpSp>
          <p:nvGrpSpPr>
            <p:cNvPr id="89" name="Group 88"/>
            <p:cNvGrpSpPr/>
            <p:nvPr/>
          </p:nvGrpSpPr>
          <p:grpSpPr>
            <a:xfrm>
              <a:off x="10165120" y="2773885"/>
              <a:ext cx="1098515" cy="822960"/>
              <a:chOff x="6126520" y="1600200"/>
              <a:chExt cx="1098515" cy="822960"/>
            </a:xfrm>
          </p:grpSpPr>
          <p:sp>
            <p:nvSpPr>
              <p:cNvPr id="96" name="Oval 95"/>
              <p:cNvSpPr/>
              <p:nvPr/>
            </p:nvSpPr>
            <p:spPr bwMode="auto">
              <a:xfrm>
                <a:off x="6248400" y="1600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charset="0"/>
                  <a:cs typeface="Arial" charset="0"/>
                </a:endParaRPr>
              </a:p>
            </p:txBody>
          </p:sp>
          <p:sp>
            <p:nvSpPr>
              <p:cNvPr id="97" name="TextBox 96"/>
              <p:cNvSpPr txBox="1"/>
              <p:nvPr/>
            </p:nvSpPr>
            <p:spPr>
              <a:xfrm>
                <a:off x="6126520" y="1701015"/>
                <a:ext cx="1098515" cy="640689"/>
              </a:xfrm>
              <a:prstGeom prst="rect">
                <a:avLst/>
              </a:prstGeom>
              <a:noFill/>
            </p:spPr>
            <p:txBody>
              <a:bodyPr wrap="none" rtlCol="0">
                <a:spAutoFit/>
              </a:bodyPr>
              <a:lstStyle/>
              <a:p>
                <a:r>
                  <a:rPr lang="en-US" sz="1400" dirty="0" smtClean="0">
                    <a:latin typeface="Arial Narrow" panose="020B0606020202030204" pitchFamily="34" charset="0"/>
                  </a:rPr>
                  <a:t>NSW</a:t>
                </a:r>
                <a:endParaRPr lang="en-US" sz="1400" dirty="0">
                  <a:latin typeface="Arial Narrow" panose="020B0606020202030204" pitchFamily="34" charset="0"/>
                </a:endParaRPr>
              </a:p>
            </p:txBody>
          </p:sp>
        </p:grpSp>
        <p:grpSp>
          <p:nvGrpSpPr>
            <p:cNvPr id="90" name="Group 89"/>
            <p:cNvGrpSpPr/>
            <p:nvPr/>
          </p:nvGrpSpPr>
          <p:grpSpPr>
            <a:xfrm>
              <a:off x="9136885" y="3946375"/>
              <a:ext cx="822960" cy="822960"/>
              <a:chOff x="2133600" y="5836920"/>
              <a:chExt cx="822960" cy="822960"/>
            </a:xfrm>
          </p:grpSpPr>
          <p:sp>
            <p:nvSpPr>
              <p:cNvPr id="94" name="Oval 93"/>
              <p:cNvSpPr/>
              <p:nvPr/>
            </p:nvSpPr>
            <p:spPr bwMode="auto">
              <a:xfrm>
                <a:off x="2133600" y="583692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95" name="TextBox 94"/>
              <p:cNvSpPr txBox="1"/>
              <p:nvPr/>
            </p:nvSpPr>
            <p:spPr>
              <a:xfrm>
                <a:off x="2309534" y="6015334"/>
                <a:ext cx="394334" cy="566583"/>
              </a:xfrm>
              <a:prstGeom prst="rect">
                <a:avLst/>
              </a:prstGeom>
              <a:noFill/>
            </p:spPr>
            <p:txBody>
              <a:bodyPr wrap="square" rtlCol="0">
                <a:spAutoFit/>
              </a:bodyPr>
              <a:lstStyle/>
              <a:p>
                <a:r>
                  <a:rPr lang="en-US" sz="1800" dirty="0" smtClean="0"/>
                  <a:t>V</a:t>
                </a:r>
                <a:endParaRPr lang="en-US" sz="1800" dirty="0"/>
              </a:p>
            </p:txBody>
          </p:sp>
        </p:grpSp>
        <p:grpSp>
          <p:nvGrpSpPr>
            <p:cNvPr id="91" name="Group 90"/>
            <p:cNvGrpSpPr/>
            <p:nvPr/>
          </p:nvGrpSpPr>
          <p:grpSpPr>
            <a:xfrm>
              <a:off x="7708291" y="3018412"/>
              <a:ext cx="951688" cy="822960"/>
              <a:chOff x="6334390" y="4510995"/>
              <a:chExt cx="951688" cy="822960"/>
            </a:xfrm>
          </p:grpSpPr>
          <p:sp>
            <p:nvSpPr>
              <p:cNvPr id="92" name="Oval 91"/>
              <p:cNvSpPr/>
              <p:nvPr/>
            </p:nvSpPr>
            <p:spPr bwMode="auto">
              <a:xfrm>
                <a:off x="6387230" y="4510995"/>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93" name="TextBox 92"/>
              <p:cNvSpPr txBox="1"/>
              <p:nvPr/>
            </p:nvSpPr>
            <p:spPr>
              <a:xfrm>
                <a:off x="6334390" y="4594326"/>
                <a:ext cx="951688" cy="704757"/>
              </a:xfrm>
              <a:prstGeom prst="rect">
                <a:avLst/>
              </a:prstGeom>
              <a:noFill/>
            </p:spPr>
            <p:txBody>
              <a:bodyPr wrap="none" rtlCol="0">
                <a:spAutoFit/>
              </a:bodyPr>
              <a:lstStyle/>
              <a:p>
                <a:r>
                  <a:rPr lang="en-US" sz="1600" dirty="0" smtClean="0"/>
                  <a:t>SA</a:t>
                </a:r>
                <a:endParaRPr lang="en-US" sz="1600" dirty="0"/>
              </a:p>
            </p:txBody>
          </p:sp>
        </p:grpSp>
      </p:grpSp>
    </p:spTree>
    <p:extLst>
      <p:ext uri="{BB962C8B-B14F-4D97-AF65-F5344CB8AC3E}">
        <p14:creationId xmlns:p14="http://schemas.microsoft.com/office/powerpoint/2010/main" val="25078982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Minimum Remaining Values (MRV)</a:t>
            </a:r>
            <a:endParaRPr lang="en-US" dirty="0"/>
          </a:p>
        </p:txBody>
      </p:sp>
      <p:sp>
        <p:nvSpPr>
          <p:cNvPr id="72" name="Content Placeholder 71"/>
          <p:cNvSpPr>
            <a:spLocks noGrp="1"/>
          </p:cNvSpPr>
          <p:nvPr>
            <p:ph idx="1"/>
          </p:nvPr>
        </p:nvSpPr>
        <p:spPr>
          <a:xfrm>
            <a:off x="762000" y="1143000"/>
            <a:ext cx="10668000" cy="876209"/>
          </a:xfrm>
        </p:spPr>
        <p:txBody>
          <a:bodyPr/>
          <a:lstStyle/>
          <a:p>
            <a:r>
              <a:rPr lang="en-US" i="1" dirty="0" smtClean="0"/>
              <a:t>Choose the variable with the fewest remaining legal values</a:t>
            </a:r>
            <a:endParaRPr lang="en-US" i="1"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34</a:t>
            </a:fld>
            <a:endParaRPr lang="en-US" altLang="en-US"/>
          </a:p>
        </p:txBody>
      </p:sp>
      <p:grpSp>
        <p:nvGrpSpPr>
          <p:cNvPr id="7" name="Group 6"/>
          <p:cNvGrpSpPr>
            <a:grpSpLocks noChangeAspect="1"/>
          </p:cNvGrpSpPr>
          <p:nvPr/>
        </p:nvGrpSpPr>
        <p:grpSpPr>
          <a:xfrm>
            <a:off x="914400" y="2923407"/>
            <a:ext cx="1788737" cy="1295400"/>
            <a:chOff x="6096000" y="1138237"/>
            <a:chExt cx="5013960" cy="3631098"/>
          </a:xfrm>
        </p:grpSpPr>
        <p:cxnSp>
          <p:nvCxnSpPr>
            <p:cNvPr id="8" name="Straight Connector 7"/>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7" name="Oval 16"/>
            <p:cNvSpPr/>
            <p:nvPr/>
          </p:nvSpPr>
          <p:spPr bwMode="auto">
            <a:xfrm>
              <a:off x="6096000" y="218796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8" name="Oval 17"/>
            <p:cNvSpPr/>
            <p:nvPr/>
          </p:nvSpPr>
          <p:spPr bwMode="auto">
            <a:xfrm>
              <a:off x="7438401" y="1138237"/>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9" name="Oval 18"/>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0" name="Oval 19"/>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1" name="Oval 20"/>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2" name="Oval 21"/>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cxnSp>
        <p:nvCxnSpPr>
          <p:cNvPr id="74" name="Straight Arrow Connector 73"/>
          <p:cNvCxnSpPr/>
          <p:nvPr/>
        </p:nvCxnSpPr>
        <p:spPr bwMode="auto">
          <a:xfrm>
            <a:off x="2819400" y="3466288"/>
            <a:ext cx="685800" cy="0"/>
          </a:xfrm>
          <a:prstGeom prst="straightConnector1">
            <a:avLst/>
          </a:prstGeom>
          <a:solidFill>
            <a:schemeClr val="accent1"/>
          </a:solidFill>
          <a:ln w="34925" cap="flat" cmpd="sng" algn="ctr">
            <a:solidFill>
              <a:schemeClr val="tx1"/>
            </a:solidFill>
            <a:prstDash val="solid"/>
            <a:round/>
            <a:headEnd type="none" w="med" len="med"/>
            <a:tailEnd type="arrow"/>
          </a:ln>
          <a:effectLst/>
        </p:spPr>
      </p:cxnSp>
      <p:sp>
        <p:nvSpPr>
          <p:cNvPr id="2" name="TextBox 1"/>
          <p:cNvSpPr txBox="1"/>
          <p:nvPr/>
        </p:nvSpPr>
        <p:spPr>
          <a:xfrm>
            <a:off x="3782397" y="3059975"/>
            <a:ext cx="498855" cy="769441"/>
          </a:xfrm>
          <a:prstGeom prst="rect">
            <a:avLst/>
          </a:prstGeom>
          <a:noFill/>
        </p:spPr>
        <p:txBody>
          <a:bodyPr wrap="none" rtlCol="0">
            <a:spAutoFit/>
          </a:bodyPr>
          <a:lstStyle/>
          <a:p>
            <a:r>
              <a:rPr lang="en-US" sz="4400" dirty="0" smtClean="0"/>
              <a:t>?</a:t>
            </a:r>
            <a:endParaRPr lang="en-US" sz="4400" dirty="0"/>
          </a:p>
        </p:txBody>
      </p:sp>
      <p:sp>
        <p:nvSpPr>
          <p:cNvPr id="39" name="TextBox 38"/>
          <p:cNvSpPr txBox="1"/>
          <p:nvPr/>
        </p:nvSpPr>
        <p:spPr>
          <a:xfrm>
            <a:off x="1686895" y="4704717"/>
            <a:ext cx="8519512" cy="461665"/>
          </a:xfrm>
          <a:prstGeom prst="rect">
            <a:avLst/>
          </a:prstGeom>
          <a:noFill/>
        </p:spPr>
        <p:txBody>
          <a:bodyPr wrap="none" rtlCol="0">
            <a:spAutoFit/>
          </a:bodyPr>
          <a:lstStyle/>
          <a:p>
            <a:r>
              <a:rPr lang="en-US" i="1" dirty="0" smtClean="0">
                <a:solidFill>
                  <a:schemeClr val="accent2"/>
                </a:solidFill>
              </a:rPr>
              <a:t>What should we do when all variables are equal under MRV?</a:t>
            </a:r>
            <a:endParaRPr lang="en-US" i="1" dirty="0">
              <a:solidFill>
                <a:schemeClr val="accent2"/>
              </a:solidFill>
            </a:endParaRPr>
          </a:p>
        </p:txBody>
      </p:sp>
    </p:spTree>
    <p:extLst>
      <p:ext uri="{BB962C8B-B14F-4D97-AF65-F5344CB8AC3E}">
        <p14:creationId xmlns:p14="http://schemas.microsoft.com/office/powerpoint/2010/main" val="2896859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Degree Heuristic: Tie Breaker for MRV</a:t>
            </a:r>
            <a:endParaRPr lang="en-US" dirty="0"/>
          </a:p>
        </p:txBody>
      </p:sp>
      <p:sp>
        <p:nvSpPr>
          <p:cNvPr id="72" name="Content Placeholder 71"/>
          <p:cNvSpPr>
            <a:spLocks noGrp="1"/>
          </p:cNvSpPr>
          <p:nvPr>
            <p:ph idx="1"/>
          </p:nvPr>
        </p:nvSpPr>
        <p:spPr>
          <a:xfrm>
            <a:off x="762000" y="1143000"/>
            <a:ext cx="10668000" cy="876209"/>
          </a:xfrm>
        </p:spPr>
        <p:txBody>
          <a:bodyPr/>
          <a:lstStyle/>
          <a:p>
            <a:r>
              <a:rPr lang="en-US" i="1" dirty="0" smtClean="0"/>
              <a:t>Choose the variable which participates in largest number of </a:t>
            </a:r>
          </a:p>
          <a:p>
            <a:r>
              <a:rPr lang="en-US" i="1" dirty="0"/>
              <a:t>	</a:t>
            </a:r>
            <a:r>
              <a:rPr lang="en-US" i="1" dirty="0" smtClean="0"/>
              <a:t>constraints on unassigned variables (highest degree)</a:t>
            </a:r>
            <a:endParaRPr lang="en-US" i="1"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35</a:t>
            </a:fld>
            <a:endParaRPr lang="en-US" altLang="en-US"/>
          </a:p>
        </p:txBody>
      </p:sp>
      <p:grpSp>
        <p:nvGrpSpPr>
          <p:cNvPr id="7" name="Group 6"/>
          <p:cNvGrpSpPr>
            <a:grpSpLocks noChangeAspect="1"/>
          </p:cNvGrpSpPr>
          <p:nvPr/>
        </p:nvGrpSpPr>
        <p:grpSpPr>
          <a:xfrm>
            <a:off x="914400" y="2923407"/>
            <a:ext cx="1788737" cy="1295400"/>
            <a:chOff x="6096000" y="1138237"/>
            <a:chExt cx="5013960" cy="3631098"/>
          </a:xfrm>
        </p:grpSpPr>
        <p:cxnSp>
          <p:nvCxnSpPr>
            <p:cNvPr id="8" name="Straight Connector 7"/>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7" name="Oval 16"/>
            <p:cNvSpPr/>
            <p:nvPr/>
          </p:nvSpPr>
          <p:spPr bwMode="auto">
            <a:xfrm>
              <a:off x="6096000" y="218796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8" name="Oval 17"/>
            <p:cNvSpPr/>
            <p:nvPr/>
          </p:nvSpPr>
          <p:spPr bwMode="auto">
            <a:xfrm>
              <a:off x="7438401" y="1138237"/>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9" name="Oval 18"/>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0" name="Oval 19"/>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1" name="Oval 20"/>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2" name="Oval 21"/>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pSp>
        <p:nvGrpSpPr>
          <p:cNvPr id="23" name="Group 22"/>
          <p:cNvGrpSpPr>
            <a:grpSpLocks noChangeAspect="1"/>
          </p:cNvGrpSpPr>
          <p:nvPr/>
        </p:nvGrpSpPr>
        <p:grpSpPr>
          <a:xfrm>
            <a:off x="3670954" y="2923407"/>
            <a:ext cx="1788737" cy="1295400"/>
            <a:chOff x="6096000" y="1138237"/>
            <a:chExt cx="5013960" cy="3631098"/>
          </a:xfrm>
        </p:grpSpPr>
        <p:cxnSp>
          <p:nvCxnSpPr>
            <p:cNvPr id="24" name="Straight Connector 23"/>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3" name="Oval 32"/>
            <p:cNvSpPr/>
            <p:nvPr/>
          </p:nvSpPr>
          <p:spPr bwMode="auto">
            <a:xfrm>
              <a:off x="6096000" y="218796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34" name="Oval 33"/>
            <p:cNvSpPr/>
            <p:nvPr/>
          </p:nvSpPr>
          <p:spPr bwMode="auto">
            <a:xfrm>
              <a:off x="7438401" y="1138237"/>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35" name="Oval 34"/>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36" name="Oval 35"/>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37" name="Oval 36"/>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38" name="Oval 37"/>
            <p:cNvSpPr/>
            <p:nvPr/>
          </p:nvSpPr>
          <p:spPr bwMode="auto">
            <a:xfrm>
              <a:off x="7761131" y="3018412"/>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pSp>
        <p:nvGrpSpPr>
          <p:cNvPr id="39" name="Group 38"/>
          <p:cNvGrpSpPr>
            <a:grpSpLocks noChangeAspect="1"/>
          </p:cNvGrpSpPr>
          <p:nvPr/>
        </p:nvGrpSpPr>
        <p:grpSpPr>
          <a:xfrm>
            <a:off x="6427508" y="2923407"/>
            <a:ext cx="1788737" cy="1295400"/>
            <a:chOff x="6096000" y="1138237"/>
            <a:chExt cx="5013960" cy="3631098"/>
          </a:xfrm>
        </p:grpSpPr>
        <p:cxnSp>
          <p:nvCxnSpPr>
            <p:cNvPr id="40" name="Straight Connector 39"/>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3" name="Straight Connector 42"/>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9" name="Oval 48"/>
            <p:cNvSpPr/>
            <p:nvPr/>
          </p:nvSpPr>
          <p:spPr bwMode="auto">
            <a:xfrm>
              <a:off x="6096000" y="218796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50" name="Oval 49"/>
            <p:cNvSpPr/>
            <p:nvPr/>
          </p:nvSpPr>
          <p:spPr bwMode="auto">
            <a:xfrm>
              <a:off x="7438401" y="1138237"/>
              <a:ext cx="822960" cy="822960"/>
            </a:xfrm>
            <a:prstGeom prst="ellipse">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51" name="Oval 50"/>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52" name="Oval 51"/>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53" name="Oval 52"/>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54" name="Oval 53"/>
            <p:cNvSpPr/>
            <p:nvPr/>
          </p:nvSpPr>
          <p:spPr bwMode="auto">
            <a:xfrm>
              <a:off x="7761131" y="3018412"/>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pSp>
        <p:nvGrpSpPr>
          <p:cNvPr id="55" name="Group 54"/>
          <p:cNvGrpSpPr>
            <a:grpSpLocks noChangeAspect="1"/>
          </p:cNvGrpSpPr>
          <p:nvPr/>
        </p:nvGrpSpPr>
        <p:grpSpPr>
          <a:xfrm>
            <a:off x="9184063" y="2923407"/>
            <a:ext cx="1788737" cy="1295400"/>
            <a:chOff x="6096000" y="1138237"/>
            <a:chExt cx="5013960" cy="3631098"/>
          </a:xfrm>
        </p:grpSpPr>
        <p:cxnSp>
          <p:nvCxnSpPr>
            <p:cNvPr id="56" name="Straight Connector 55"/>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8" name="Straight Connector 57"/>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0" name="Straight Connector 59"/>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1" name="Straight Connector 60"/>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2" name="Straight Connector 61"/>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3" name="Straight Connector 62"/>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4" name="Straight Connector 63"/>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5" name="Oval 64"/>
            <p:cNvSpPr/>
            <p:nvPr/>
          </p:nvSpPr>
          <p:spPr bwMode="auto">
            <a:xfrm>
              <a:off x="6096000" y="218796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66" name="Oval 65"/>
            <p:cNvSpPr/>
            <p:nvPr/>
          </p:nvSpPr>
          <p:spPr bwMode="auto">
            <a:xfrm>
              <a:off x="7438401" y="1138237"/>
              <a:ext cx="822960" cy="822960"/>
            </a:xfrm>
            <a:prstGeom prst="ellipse">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67" name="Oval 66"/>
            <p:cNvSpPr/>
            <p:nvPr/>
          </p:nvSpPr>
          <p:spPr bwMode="auto">
            <a:xfrm>
              <a:off x="9222011" y="1365009"/>
              <a:ext cx="822960" cy="822960"/>
            </a:xfrm>
            <a:prstGeom prst="ellipse">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68" name="Oval 67"/>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69" name="Oval 68"/>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70" name="Oval 69"/>
            <p:cNvSpPr/>
            <p:nvPr/>
          </p:nvSpPr>
          <p:spPr bwMode="auto">
            <a:xfrm>
              <a:off x="7761131" y="3018412"/>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cxnSp>
        <p:nvCxnSpPr>
          <p:cNvPr id="74" name="Straight Arrow Connector 73"/>
          <p:cNvCxnSpPr/>
          <p:nvPr/>
        </p:nvCxnSpPr>
        <p:spPr bwMode="auto">
          <a:xfrm>
            <a:off x="2819400" y="3466288"/>
            <a:ext cx="685800" cy="0"/>
          </a:xfrm>
          <a:prstGeom prst="straightConnector1">
            <a:avLst/>
          </a:prstGeom>
          <a:solidFill>
            <a:schemeClr val="accent1"/>
          </a:solidFill>
          <a:ln w="34925" cap="flat" cmpd="sng" algn="ctr">
            <a:solidFill>
              <a:schemeClr val="tx1"/>
            </a:solidFill>
            <a:prstDash val="solid"/>
            <a:round/>
            <a:headEnd type="none" w="med" len="med"/>
            <a:tailEnd type="arrow"/>
          </a:ln>
          <a:effectLst/>
        </p:spPr>
      </p:cxnSp>
      <p:cxnSp>
        <p:nvCxnSpPr>
          <p:cNvPr id="75" name="Straight Arrow Connector 74"/>
          <p:cNvCxnSpPr/>
          <p:nvPr/>
        </p:nvCxnSpPr>
        <p:spPr bwMode="auto">
          <a:xfrm>
            <a:off x="5562600" y="3466288"/>
            <a:ext cx="685800" cy="0"/>
          </a:xfrm>
          <a:prstGeom prst="straightConnector1">
            <a:avLst/>
          </a:prstGeom>
          <a:solidFill>
            <a:schemeClr val="accent1"/>
          </a:solidFill>
          <a:ln w="34925" cap="flat" cmpd="sng" algn="ctr">
            <a:solidFill>
              <a:schemeClr val="tx1"/>
            </a:solidFill>
            <a:prstDash val="solid"/>
            <a:round/>
            <a:headEnd type="none" w="med" len="med"/>
            <a:tailEnd type="arrow"/>
          </a:ln>
          <a:effectLst/>
        </p:spPr>
      </p:cxnSp>
      <p:cxnSp>
        <p:nvCxnSpPr>
          <p:cNvPr id="76" name="Straight Arrow Connector 75"/>
          <p:cNvCxnSpPr/>
          <p:nvPr/>
        </p:nvCxnSpPr>
        <p:spPr bwMode="auto">
          <a:xfrm>
            <a:off x="8305800" y="3466288"/>
            <a:ext cx="685800" cy="0"/>
          </a:xfrm>
          <a:prstGeom prst="straightConnector1">
            <a:avLst/>
          </a:prstGeom>
          <a:solidFill>
            <a:schemeClr val="accent1"/>
          </a:solidFill>
          <a:ln w="34925" cap="flat" cmpd="sng" algn="ctr">
            <a:solidFill>
              <a:schemeClr val="tx1"/>
            </a:solidFill>
            <a:prstDash val="solid"/>
            <a:round/>
            <a:headEnd type="none" w="med" len="med"/>
            <a:tailEnd type="arrow"/>
          </a:ln>
          <a:effectLst/>
        </p:spPr>
      </p:cxnSp>
      <p:sp>
        <p:nvSpPr>
          <p:cNvPr id="73" name="TextBox 72"/>
          <p:cNvSpPr txBox="1"/>
          <p:nvPr/>
        </p:nvSpPr>
        <p:spPr>
          <a:xfrm>
            <a:off x="6019800" y="4476276"/>
            <a:ext cx="2824784" cy="830997"/>
          </a:xfrm>
          <a:prstGeom prst="rect">
            <a:avLst/>
          </a:prstGeom>
          <a:noFill/>
        </p:spPr>
        <p:txBody>
          <a:bodyPr wrap="square" rtlCol="0">
            <a:spAutoFit/>
          </a:bodyPr>
          <a:lstStyle/>
          <a:p>
            <a:r>
              <a:rPr lang="en-US" dirty="0" smtClean="0"/>
              <a:t>NT and NSW equal with degree 2</a:t>
            </a:r>
            <a:endParaRPr lang="en-US" dirty="0"/>
          </a:p>
        </p:txBody>
      </p:sp>
      <p:sp>
        <p:nvSpPr>
          <p:cNvPr id="77" name="TextBox 76"/>
          <p:cNvSpPr txBox="1"/>
          <p:nvPr/>
        </p:nvSpPr>
        <p:spPr>
          <a:xfrm>
            <a:off x="3200400" y="4473613"/>
            <a:ext cx="2524174" cy="461665"/>
          </a:xfrm>
          <a:prstGeom prst="rect">
            <a:avLst/>
          </a:prstGeom>
          <a:noFill/>
        </p:spPr>
        <p:txBody>
          <a:bodyPr wrap="square" rtlCol="0">
            <a:spAutoFit/>
          </a:bodyPr>
          <a:lstStyle/>
          <a:p>
            <a:r>
              <a:rPr lang="en-US" dirty="0" smtClean="0"/>
              <a:t>SA has degree </a:t>
            </a:r>
            <a:r>
              <a:rPr lang="en-US" dirty="0"/>
              <a:t>5</a:t>
            </a:r>
          </a:p>
        </p:txBody>
      </p:sp>
      <p:sp>
        <p:nvSpPr>
          <p:cNvPr id="78" name="TextBox 77"/>
          <p:cNvSpPr txBox="1"/>
          <p:nvPr/>
        </p:nvSpPr>
        <p:spPr>
          <a:xfrm>
            <a:off x="9115844" y="4483786"/>
            <a:ext cx="2999955" cy="1200329"/>
          </a:xfrm>
          <a:prstGeom prst="rect">
            <a:avLst/>
          </a:prstGeom>
          <a:noFill/>
        </p:spPr>
        <p:txBody>
          <a:bodyPr wrap="square" rtlCol="0">
            <a:spAutoFit/>
          </a:bodyPr>
          <a:lstStyle/>
          <a:p>
            <a:r>
              <a:rPr lang="en-US" dirty="0" smtClean="0"/>
              <a:t>WA and Q have 1</a:t>
            </a:r>
            <a:br>
              <a:rPr lang="en-US" dirty="0" smtClean="0"/>
            </a:br>
            <a:r>
              <a:rPr lang="en-US" dirty="0" smtClean="0"/>
              <a:t>MRV, Q has degree 1, while WA has 0</a:t>
            </a:r>
            <a:endParaRPr lang="en-US" dirty="0"/>
          </a:p>
        </p:txBody>
      </p:sp>
      <p:grpSp>
        <p:nvGrpSpPr>
          <p:cNvPr id="79" name="Group 78"/>
          <p:cNvGrpSpPr/>
          <p:nvPr/>
        </p:nvGrpSpPr>
        <p:grpSpPr>
          <a:xfrm>
            <a:off x="199416" y="4893037"/>
            <a:ext cx="2538093" cy="1744321"/>
            <a:chOff x="5980168" y="1138237"/>
            <a:chExt cx="5283467" cy="3631098"/>
          </a:xfrm>
        </p:grpSpPr>
        <p:cxnSp>
          <p:nvCxnSpPr>
            <p:cNvPr id="80" name="Straight Connector 79"/>
            <p:cNvCxnSpPr/>
            <p:nvPr/>
          </p:nvCxnSpPr>
          <p:spPr bwMode="auto">
            <a:xfrm flipV="1">
              <a:off x="6507479" y="1576707"/>
              <a:ext cx="1340445" cy="1022741"/>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1" name="Straight Connector 80"/>
            <p:cNvCxnSpPr/>
            <p:nvPr/>
          </p:nvCxnSpPr>
          <p:spPr bwMode="auto">
            <a:xfrm>
              <a:off x="6507479" y="2599448"/>
              <a:ext cx="1668176" cy="814517"/>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2" name="Straight Connector 81"/>
            <p:cNvCxnSpPr/>
            <p:nvPr/>
          </p:nvCxnSpPr>
          <p:spPr bwMode="auto">
            <a:xfrm>
              <a:off x="7847924" y="1576707"/>
              <a:ext cx="328949" cy="182411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3" name="Straight Connector 82"/>
            <p:cNvCxnSpPr/>
            <p:nvPr/>
          </p:nvCxnSpPr>
          <p:spPr bwMode="auto">
            <a:xfrm>
              <a:off x="8171684" y="3412136"/>
              <a:ext cx="1376681" cy="943486"/>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4" name="Straight Connector 83"/>
            <p:cNvCxnSpPr/>
            <p:nvPr/>
          </p:nvCxnSpPr>
          <p:spPr bwMode="auto">
            <a:xfrm flipV="1">
              <a:off x="9545321" y="3185364"/>
              <a:ext cx="1153158" cy="117025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5" name="Straight Connector 84"/>
            <p:cNvCxnSpPr/>
            <p:nvPr/>
          </p:nvCxnSpPr>
          <p:spPr bwMode="auto">
            <a:xfrm flipH="1" flipV="1">
              <a:off x="9630316" y="1776488"/>
              <a:ext cx="1028534" cy="1348146"/>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6" name="Straight Connector 85"/>
            <p:cNvCxnSpPr/>
            <p:nvPr/>
          </p:nvCxnSpPr>
          <p:spPr bwMode="auto">
            <a:xfrm flipH="1" flipV="1">
              <a:off x="7846638" y="1593608"/>
              <a:ext cx="1782462" cy="20773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7" name="Straight Connector 86"/>
            <p:cNvCxnSpPr/>
            <p:nvPr/>
          </p:nvCxnSpPr>
          <p:spPr bwMode="auto">
            <a:xfrm flipV="1">
              <a:off x="8176875" y="1801338"/>
              <a:ext cx="1452223" cy="1612627"/>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8" name="Straight Connector 87"/>
            <p:cNvCxnSpPr/>
            <p:nvPr/>
          </p:nvCxnSpPr>
          <p:spPr bwMode="auto">
            <a:xfrm flipV="1">
              <a:off x="8176873" y="3185364"/>
              <a:ext cx="2521606" cy="228601"/>
            </a:xfrm>
            <a:prstGeom prst="line">
              <a:avLst/>
            </a:prstGeom>
            <a:solidFill>
              <a:schemeClr val="accent1"/>
            </a:solidFill>
            <a:ln w="25400" cap="flat" cmpd="sng" algn="ctr">
              <a:solidFill>
                <a:schemeClr val="tx1"/>
              </a:solidFill>
              <a:prstDash val="solid"/>
              <a:round/>
              <a:headEnd type="none" w="med" len="med"/>
              <a:tailEnd type="none" w="med" len="med"/>
            </a:ln>
            <a:effectLst/>
          </p:spPr>
        </p:cxnSp>
        <p:grpSp>
          <p:nvGrpSpPr>
            <p:cNvPr id="89" name="Group 88"/>
            <p:cNvGrpSpPr/>
            <p:nvPr/>
          </p:nvGrpSpPr>
          <p:grpSpPr>
            <a:xfrm>
              <a:off x="5980168" y="2187969"/>
              <a:ext cx="1055937" cy="822960"/>
              <a:chOff x="5311847" y="3124200"/>
              <a:chExt cx="1055937" cy="822960"/>
            </a:xfrm>
          </p:grpSpPr>
          <p:sp>
            <p:nvSpPr>
              <p:cNvPr id="105" name="Oval 104"/>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06" name="TextBox 105"/>
              <p:cNvSpPr txBox="1"/>
              <p:nvPr/>
            </p:nvSpPr>
            <p:spPr>
              <a:xfrm>
                <a:off x="5311847" y="3197625"/>
                <a:ext cx="1055937" cy="704757"/>
              </a:xfrm>
              <a:prstGeom prst="rect">
                <a:avLst/>
              </a:prstGeom>
              <a:noFill/>
            </p:spPr>
            <p:txBody>
              <a:bodyPr wrap="none" rtlCol="0">
                <a:spAutoFit/>
              </a:bodyPr>
              <a:lstStyle/>
              <a:p>
                <a:r>
                  <a:rPr lang="en-US" sz="1600" dirty="0" smtClean="0"/>
                  <a:t>WA</a:t>
                </a:r>
                <a:endParaRPr lang="en-US" sz="1600" dirty="0"/>
              </a:p>
            </p:txBody>
          </p:sp>
        </p:grpSp>
        <p:grpSp>
          <p:nvGrpSpPr>
            <p:cNvPr id="90" name="Group 89"/>
            <p:cNvGrpSpPr/>
            <p:nvPr/>
          </p:nvGrpSpPr>
          <p:grpSpPr>
            <a:xfrm>
              <a:off x="7399608" y="1138237"/>
              <a:ext cx="951688" cy="822960"/>
              <a:chOff x="6580179" y="3057618"/>
              <a:chExt cx="951688" cy="822960"/>
            </a:xfrm>
          </p:grpSpPr>
          <p:sp>
            <p:nvSpPr>
              <p:cNvPr id="103" name="Oval 102"/>
              <p:cNvSpPr/>
              <p:nvPr/>
            </p:nvSpPr>
            <p:spPr bwMode="auto">
              <a:xfrm>
                <a:off x="6618972" y="3057618"/>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04" name="TextBox 103"/>
              <p:cNvSpPr txBox="1"/>
              <p:nvPr/>
            </p:nvSpPr>
            <p:spPr>
              <a:xfrm>
                <a:off x="6580179" y="3154430"/>
                <a:ext cx="951688" cy="704757"/>
              </a:xfrm>
              <a:prstGeom prst="rect">
                <a:avLst/>
              </a:prstGeom>
              <a:noFill/>
            </p:spPr>
            <p:txBody>
              <a:bodyPr wrap="none" rtlCol="0">
                <a:spAutoFit/>
              </a:bodyPr>
              <a:lstStyle/>
              <a:p>
                <a:r>
                  <a:rPr lang="en-US" sz="1600" dirty="0" smtClean="0"/>
                  <a:t>NT</a:t>
                </a:r>
                <a:endParaRPr lang="en-US" sz="1600" dirty="0"/>
              </a:p>
            </p:txBody>
          </p:sp>
        </p:grpSp>
        <p:grpSp>
          <p:nvGrpSpPr>
            <p:cNvPr id="91" name="Group 90"/>
            <p:cNvGrpSpPr/>
            <p:nvPr/>
          </p:nvGrpSpPr>
          <p:grpSpPr>
            <a:xfrm>
              <a:off x="9222011" y="1365009"/>
              <a:ext cx="822960" cy="822960"/>
              <a:chOff x="762000" y="4640580"/>
              <a:chExt cx="822960" cy="822960"/>
            </a:xfrm>
          </p:grpSpPr>
          <p:sp>
            <p:nvSpPr>
              <p:cNvPr id="101" name="Oval 100"/>
              <p:cNvSpPr/>
              <p:nvPr/>
            </p:nvSpPr>
            <p:spPr bwMode="auto">
              <a:xfrm>
                <a:off x="762000" y="464058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02" name="TextBox 101"/>
              <p:cNvSpPr txBox="1"/>
              <p:nvPr/>
            </p:nvSpPr>
            <p:spPr>
              <a:xfrm>
                <a:off x="800890" y="4687784"/>
                <a:ext cx="558713" cy="566584"/>
              </a:xfrm>
              <a:prstGeom prst="rect">
                <a:avLst/>
              </a:prstGeom>
              <a:noFill/>
            </p:spPr>
            <p:txBody>
              <a:bodyPr wrap="none" rtlCol="0">
                <a:spAutoFit/>
              </a:bodyPr>
              <a:lstStyle/>
              <a:p>
                <a:r>
                  <a:rPr lang="en-US" sz="1800" dirty="0" smtClean="0"/>
                  <a:t>Q</a:t>
                </a:r>
                <a:endParaRPr lang="en-US" sz="1800" dirty="0"/>
              </a:p>
            </p:txBody>
          </p:sp>
        </p:grpSp>
        <p:grpSp>
          <p:nvGrpSpPr>
            <p:cNvPr id="92" name="Group 91"/>
            <p:cNvGrpSpPr/>
            <p:nvPr/>
          </p:nvGrpSpPr>
          <p:grpSpPr>
            <a:xfrm>
              <a:off x="10165120" y="2773885"/>
              <a:ext cx="1098515" cy="822960"/>
              <a:chOff x="6126520" y="1600200"/>
              <a:chExt cx="1098515" cy="822960"/>
            </a:xfrm>
          </p:grpSpPr>
          <p:sp>
            <p:nvSpPr>
              <p:cNvPr id="99" name="Oval 98"/>
              <p:cNvSpPr/>
              <p:nvPr/>
            </p:nvSpPr>
            <p:spPr bwMode="auto">
              <a:xfrm>
                <a:off x="6248400" y="1600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charset="0"/>
                  <a:cs typeface="Arial" charset="0"/>
                </a:endParaRPr>
              </a:p>
            </p:txBody>
          </p:sp>
          <p:sp>
            <p:nvSpPr>
              <p:cNvPr id="100" name="TextBox 99"/>
              <p:cNvSpPr txBox="1"/>
              <p:nvPr/>
            </p:nvSpPr>
            <p:spPr>
              <a:xfrm>
                <a:off x="6126520" y="1701015"/>
                <a:ext cx="1098515" cy="640689"/>
              </a:xfrm>
              <a:prstGeom prst="rect">
                <a:avLst/>
              </a:prstGeom>
              <a:noFill/>
            </p:spPr>
            <p:txBody>
              <a:bodyPr wrap="none" rtlCol="0">
                <a:spAutoFit/>
              </a:bodyPr>
              <a:lstStyle/>
              <a:p>
                <a:r>
                  <a:rPr lang="en-US" sz="1400" dirty="0" smtClean="0">
                    <a:latin typeface="Arial Narrow" panose="020B0606020202030204" pitchFamily="34" charset="0"/>
                  </a:rPr>
                  <a:t>NSW</a:t>
                </a:r>
                <a:endParaRPr lang="en-US" sz="1400" dirty="0">
                  <a:latin typeface="Arial Narrow" panose="020B0606020202030204" pitchFamily="34" charset="0"/>
                </a:endParaRPr>
              </a:p>
            </p:txBody>
          </p:sp>
        </p:grpSp>
        <p:grpSp>
          <p:nvGrpSpPr>
            <p:cNvPr id="93" name="Group 92"/>
            <p:cNvGrpSpPr/>
            <p:nvPr/>
          </p:nvGrpSpPr>
          <p:grpSpPr>
            <a:xfrm>
              <a:off x="9136885" y="3946375"/>
              <a:ext cx="822960" cy="822960"/>
              <a:chOff x="2133600" y="5836920"/>
              <a:chExt cx="822960" cy="822960"/>
            </a:xfrm>
          </p:grpSpPr>
          <p:sp>
            <p:nvSpPr>
              <p:cNvPr id="97" name="Oval 96"/>
              <p:cNvSpPr/>
              <p:nvPr/>
            </p:nvSpPr>
            <p:spPr bwMode="auto">
              <a:xfrm>
                <a:off x="2133600" y="583692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98" name="TextBox 97"/>
              <p:cNvSpPr txBox="1"/>
              <p:nvPr/>
            </p:nvSpPr>
            <p:spPr>
              <a:xfrm>
                <a:off x="2309534" y="6015334"/>
                <a:ext cx="394334" cy="566583"/>
              </a:xfrm>
              <a:prstGeom prst="rect">
                <a:avLst/>
              </a:prstGeom>
              <a:noFill/>
            </p:spPr>
            <p:txBody>
              <a:bodyPr wrap="square" rtlCol="0">
                <a:spAutoFit/>
              </a:bodyPr>
              <a:lstStyle/>
              <a:p>
                <a:r>
                  <a:rPr lang="en-US" sz="1800" dirty="0" smtClean="0"/>
                  <a:t>V</a:t>
                </a:r>
                <a:endParaRPr lang="en-US" sz="1800" dirty="0"/>
              </a:p>
            </p:txBody>
          </p:sp>
        </p:grpSp>
        <p:grpSp>
          <p:nvGrpSpPr>
            <p:cNvPr id="94" name="Group 93"/>
            <p:cNvGrpSpPr/>
            <p:nvPr/>
          </p:nvGrpSpPr>
          <p:grpSpPr>
            <a:xfrm>
              <a:off x="7708291" y="3018412"/>
              <a:ext cx="951688" cy="822960"/>
              <a:chOff x="6334390" y="4510995"/>
              <a:chExt cx="951688" cy="822960"/>
            </a:xfrm>
          </p:grpSpPr>
          <p:sp>
            <p:nvSpPr>
              <p:cNvPr id="95" name="Oval 94"/>
              <p:cNvSpPr/>
              <p:nvPr/>
            </p:nvSpPr>
            <p:spPr bwMode="auto">
              <a:xfrm>
                <a:off x="6387230" y="4510995"/>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96" name="TextBox 95"/>
              <p:cNvSpPr txBox="1"/>
              <p:nvPr/>
            </p:nvSpPr>
            <p:spPr>
              <a:xfrm>
                <a:off x="6334390" y="4594326"/>
                <a:ext cx="951688" cy="704757"/>
              </a:xfrm>
              <a:prstGeom prst="rect">
                <a:avLst/>
              </a:prstGeom>
              <a:noFill/>
            </p:spPr>
            <p:txBody>
              <a:bodyPr wrap="none" rtlCol="0">
                <a:spAutoFit/>
              </a:bodyPr>
              <a:lstStyle/>
              <a:p>
                <a:r>
                  <a:rPr lang="en-US" sz="1600" dirty="0" smtClean="0"/>
                  <a:t>SA</a:t>
                </a:r>
                <a:endParaRPr lang="en-US" sz="1600" dirty="0"/>
              </a:p>
            </p:txBody>
          </p:sp>
        </p:grpSp>
      </p:grpSp>
    </p:spTree>
    <p:extLst>
      <p:ext uri="{BB962C8B-B14F-4D97-AF65-F5344CB8AC3E}">
        <p14:creationId xmlns:p14="http://schemas.microsoft.com/office/powerpoint/2010/main" val="12945231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Improve Backtracking Search</a:t>
            </a:r>
            <a:endParaRPr lang="en-US" dirty="0"/>
          </a:p>
        </p:txBody>
      </p:sp>
      <p:sp>
        <p:nvSpPr>
          <p:cNvPr id="3" name="Content Placeholder 2"/>
          <p:cNvSpPr>
            <a:spLocks noGrp="1"/>
          </p:cNvSpPr>
          <p:nvPr>
            <p:ph idx="1"/>
          </p:nvPr>
        </p:nvSpPr>
        <p:spPr>
          <a:xfrm>
            <a:off x="762000" y="1143000"/>
            <a:ext cx="10896600" cy="5029200"/>
          </a:xfrm>
        </p:spPr>
        <p:txBody>
          <a:bodyPr/>
          <a:lstStyle/>
          <a:p>
            <a:r>
              <a:rPr lang="en-US" dirty="0" smtClean="0"/>
              <a:t>What variable to assign next?</a:t>
            </a:r>
          </a:p>
          <a:p>
            <a:r>
              <a:rPr lang="en-US" dirty="0" smtClean="0"/>
              <a:t>	</a:t>
            </a:r>
            <a:r>
              <a:rPr lang="en-US" i="1" dirty="0" smtClean="0"/>
              <a:t>Choose variable with fewest values left </a:t>
            </a:r>
            <a:r>
              <a:rPr lang="en-US" dirty="0" smtClean="0">
                <a:sym typeface="Wingdings" panose="05000000000000000000" pitchFamily="2" charset="2"/>
              </a:rPr>
              <a:t></a:t>
            </a:r>
            <a:r>
              <a:rPr lang="en-US" i="1" dirty="0" smtClean="0">
                <a:sym typeface="Wingdings" panose="05000000000000000000" pitchFamily="2" charset="2"/>
              </a:rPr>
              <a:t> fail first</a:t>
            </a:r>
            <a:endParaRPr lang="en-US" i="1" dirty="0"/>
          </a:p>
          <a:p>
            <a:r>
              <a:rPr lang="en-US" dirty="0" smtClean="0">
                <a:solidFill>
                  <a:schemeClr val="accent2"/>
                </a:solidFill>
              </a:rPr>
              <a:t>What order to use for values of a variable?</a:t>
            </a:r>
          </a:p>
          <a:p>
            <a:r>
              <a:rPr lang="en-US" dirty="0" smtClean="0"/>
              <a:t>	</a:t>
            </a:r>
            <a:r>
              <a:rPr lang="en-US" dirty="0" smtClean="0">
                <a:solidFill>
                  <a:schemeClr val="accent2"/>
                </a:solidFill>
              </a:rPr>
              <a:t>Choose </a:t>
            </a:r>
            <a:r>
              <a:rPr lang="en-US" dirty="0" err="1" smtClean="0">
                <a:solidFill>
                  <a:schemeClr val="accent2"/>
                </a:solidFill>
              </a:rPr>
              <a:t>val</a:t>
            </a:r>
            <a:r>
              <a:rPr lang="en-US" dirty="0" smtClean="0">
                <a:solidFill>
                  <a:schemeClr val="accent2"/>
                </a:solidFill>
              </a:rPr>
              <a:t> that leaves most options for remaining </a:t>
            </a:r>
            <a:r>
              <a:rPr lang="en-US" dirty="0" err="1" smtClean="0">
                <a:solidFill>
                  <a:schemeClr val="accent2"/>
                </a:solidFill>
              </a:rPr>
              <a:t>vars</a:t>
            </a:r>
            <a:r>
              <a:rPr lang="en-US" dirty="0" smtClean="0">
                <a:solidFill>
                  <a:schemeClr val="accent2"/>
                </a:solidFill>
              </a:rPr>
              <a:t> </a:t>
            </a:r>
            <a:r>
              <a:rPr lang="en-US" dirty="0" smtClean="0">
                <a:solidFill>
                  <a:schemeClr val="accent2"/>
                </a:solidFill>
                <a:sym typeface="Wingdings" panose="05000000000000000000" pitchFamily="2" charset="2"/>
              </a:rPr>
              <a:t> fail last</a:t>
            </a:r>
            <a:endParaRPr lang="en-US" dirty="0">
              <a:solidFill>
                <a:schemeClr val="accent2"/>
              </a:solidFill>
            </a:endParaRPr>
          </a:p>
          <a:p>
            <a:r>
              <a:rPr lang="en-US" dirty="0" smtClean="0"/>
              <a:t>What inferences can be made from an assignment?</a:t>
            </a:r>
          </a:p>
          <a:p>
            <a:endParaRPr lang="en-US" dirty="0"/>
          </a:p>
          <a:p>
            <a:r>
              <a:rPr lang="en-US" dirty="0" smtClean="0"/>
              <a:t>How can we take advantage of problem structure?</a:t>
            </a:r>
            <a:endParaRPr lang="en-US" dirty="0"/>
          </a:p>
          <a:p>
            <a:endParaRPr lang="en-US"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36</a:t>
            </a:fld>
            <a:endParaRPr lang="en-US" altLang="en-US" dirty="0"/>
          </a:p>
        </p:txBody>
      </p:sp>
    </p:spTree>
    <p:extLst>
      <p:ext uri="{BB962C8B-B14F-4D97-AF65-F5344CB8AC3E}">
        <p14:creationId xmlns:p14="http://schemas.microsoft.com/office/powerpoint/2010/main" val="30362986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Least Constraining Value</a:t>
            </a:r>
            <a:endParaRPr lang="en-US" dirty="0"/>
          </a:p>
        </p:txBody>
      </p:sp>
      <p:sp>
        <p:nvSpPr>
          <p:cNvPr id="72" name="Content Placeholder 71"/>
          <p:cNvSpPr>
            <a:spLocks noGrp="1"/>
          </p:cNvSpPr>
          <p:nvPr>
            <p:ph idx="1"/>
          </p:nvPr>
        </p:nvSpPr>
        <p:spPr>
          <a:xfrm>
            <a:off x="762000" y="1143000"/>
            <a:ext cx="10668000" cy="876209"/>
          </a:xfrm>
        </p:spPr>
        <p:txBody>
          <a:bodyPr/>
          <a:lstStyle/>
          <a:p>
            <a:r>
              <a:rPr lang="en-US" i="1" dirty="0" smtClean="0"/>
              <a:t>Choose the value which removes the least number of potential</a:t>
            </a:r>
            <a:br>
              <a:rPr lang="en-US" i="1" dirty="0" smtClean="0"/>
            </a:br>
            <a:r>
              <a:rPr lang="en-US" i="1" dirty="0" smtClean="0"/>
              <a:t>values from the remaining unassigned variables</a:t>
            </a:r>
            <a:endParaRPr lang="en-US" i="1" dirty="0"/>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37</a:t>
            </a:fld>
            <a:endParaRPr lang="en-US" altLang="en-US"/>
          </a:p>
        </p:txBody>
      </p:sp>
      <p:grpSp>
        <p:nvGrpSpPr>
          <p:cNvPr id="7" name="Group 6"/>
          <p:cNvGrpSpPr>
            <a:grpSpLocks noChangeAspect="1"/>
          </p:cNvGrpSpPr>
          <p:nvPr/>
        </p:nvGrpSpPr>
        <p:grpSpPr>
          <a:xfrm>
            <a:off x="914400" y="2923407"/>
            <a:ext cx="1788737" cy="1295400"/>
            <a:chOff x="6096000" y="1138237"/>
            <a:chExt cx="5013960" cy="3631098"/>
          </a:xfrm>
        </p:grpSpPr>
        <p:cxnSp>
          <p:nvCxnSpPr>
            <p:cNvPr id="8" name="Straight Connector 7"/>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7" name="Oval 16"/>
            <p:cNvSpPr/>
            <p:nvPr/>
          </p:nvSpPr>
          <p:spPr bwMode="auto">
            <a:xfrm>
              <a:off x="6096000" y="218796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8" name="Oval 17"/>
            <p:cNvSpPr/>
            <p:nvPr/>
          </p:nvSpPr>
          <p:spPr bwMode="auto">
            <a:xfrm>
              <a:off x="7438401" y="1138237"/>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9" name="Oval 18"/>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0" name="Oval 19"/>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1" name="Oval 20"/>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2" name="Oval 21"/>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pSp>
        <p:nvGrpSpPr>
          <p:cNvPr id="23" name="Group 22"/>
          <p:cNvGrpSpPr>
            <a:grpSpLocks noChangeAspect="1"/>
          </p:cNvGrpSpPr>
          <p:nvPr/>
        </p:nvGrpSpPr>
        <p:grpSpPr>
          <a:xfrm>
            <a:off x="3670954" y="2923407"/>
            <a:ext cx="1788737" cy="1295400"/>
            <a:chOff x="6096000" y="1138237"/>
            <a:chExt cx="5013960" cy="3631098"/>
          </a:xfrm>
        </p:grpSpPr>
        <p:cxnSp>
          <p:nvCxnSpPr>
            <p:cNvPr id="24" name="Straight Connector 23"/>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3" name="Oval 32"/>
            <p:cNvSpPr/>
            <p:nvPr/>
          </p:nvSpPr>
          <p:spPr bwMode="auto">
            <a:xfrm>
              <a:off x="6096000" y="2187969"/>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34" name="Oval 33"/>
            <p:cNvSpPr/>
            <p:nvPr/>
          </p:nvSpPr>
          <p:spPr bwMode="auto">
            <a:xfrm>
              <a:off x="7438401" y="1138237"/>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35" name="Oval 34"/>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36" name="Oval 35"/>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37" name="Oval 36"/>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38" name="Oval 37"/>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pSp>
        <p:nvGrpSpPr>
          <p:cNvPr id="39" name="Group 38"/>
          <p:cNvGrpSpPr>
            <a:grpSpLocks noChangeAspect="1"/>
          </p:cNvGrpSpPr>
          <p:nvPr/>
        </p:nvGrpSpPr>
        <p:grpSpPr>
          <a:xfrm>
            <a:off x="6427508" y="2923407"/>
            <a:ext cx="1788737" cy="1295400"/>
            <a:chOff x="6096000" y="1138237"/>
            <a:chExt cx="5013960" cy="3631098"/>
          </a:xfrm>
        </p:grpSpPr>
        <p:cxnSp>
          <p:nvCxnSpPr>
            <p:cNvPr id="40" name="Straight Connector 39"/>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3" name="Straight Connector 42"/>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9" name="Oval 48"/>
            <p:cNvSpPr/>
            <p:nvPr/>
          </p:nvSpPr>
          <p:spPr bwMode="auto">
            <a:xfrm>
              <a:off x="6096000" y="2187969"/>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50" name="Oval 49"/>
            <p:cNvSpPr/>
            <p:nvPr/>
          </p:nvSpPr>
          <p:spPr bwMode="auto">
            <a:xfrm>
              <a:off x="7438401" y="1138237"/>
              <a:ext cx="822960" cy="822960"/>
            </a:xfrm>
            <a:prstGeom prst="ellipse">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51" name="Oval 50"/>
            <p:cNvSpPr/>
            <p:nvPr/>
          </p:nvSpPr>
          <p:spPr bwMode="auto">
            <a:xfrm>
              <a:off x="9222011" y="1365009"/>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52" name="Oval 51"/>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53" name="Oval 52"/>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54" name="Oval 53"/>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grpSp>
        <p:nvGrpSpPr>
          <p:cNvPr id="55" name="Group 54"/>
          <p:cNvGrpSpPr>
            <a:grpSpLocks noChangeAspect="1"/>
          </p:cNvGrpSpPr>
          <p:nvPr/>
        </p:nvGrpSpPr>
        <p:grpSpPr>
          <a:xfrm>
            <a:off x="9184063" y="2923407"/>
            <a:ext cx="1788737" cy="1295400"/>
            <a:chOff x="6096000" y="1138237"/>
            <a:chExt cx="5013960" cy="3631098"/>
          </a:xfrm>
        </p:grpSpPr>
        <p:cxnSp>
          <p:nvCxnSpPr>
            <p:cNvPr id="56" name="Straight Connector 55"/>
            <p:cNvCxnSpPr/>
            <p:nvPr/>
          </p:nvCxnSpPr>
          <p:spPr bwMode="auto">
            <a:xfrm flipV="1">
              <a:off x="6507479" y="1576707"/>
              <a:ext cx="1340445" cy="1022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a:off x="6507479" y="2599448"/>
              <a:ext cx="1668176" cy="8145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8" name="Straight Connector 57"/>
            <p:cNvCxnSpPr/>
            <p:nvPr/>
          </p:nvCxnSpPr>
          <p:spPr bwMode="auto">
            <a:xfrm>
              <a:off x="7847924" y="1576707"/>
              <a:ext cx="328949" cy="1824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a:off x="8171684" y="3412136"/>
              <a:ext cx="1376681" cy="9434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0" name="Straight Connector 59"/>
            <p:cNvCxnSpPr/>
            <p:nvPr/>
          </p:nvCxnSpPr>
          <p:spPr bwMode="auto">
            <a:xfrm flipV="1">
              <a:off x="9545321" y="3185364"/>
              <a:ext cx="1153158" cy="11702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1" name="Straight Connector 60"/>
            <p:cNvCxnSpPr/>
            <p:nvPr/>
          </p:nvCxnSpPr>
          <p:spPr bwMode="auto">
            <a:xfrm flipH="1" flipV="1">
              <a:off x="9630316" y="1776488"/>
              <a:ext cx="1028534" cy="13481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2" name="Straight Connector 61"/>
            <p:cNvCxnSpPr/>
            <p:nvPr/>
          </p:nvCxnSpPr>
          <p:spPr bwMode="auto">
            <a:xfrm flipH="1" flipV="1">
              <a:off x="7846638" y="1593608"/>
              <a:ext cx="1782462" cy="20773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3" name="Straight Connector 62"/>
            <p:cNvCxnSpPr/>
            <p:nvPr/>
          </p:nvCxnSpPr>
          <p:spPr bwMode="auto">
            <a:xfrm flipV="1">
              <a:off x="8176875" y="1801338"/>
              <a:ext cx="1452223" cy="161262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4" name="Straight Connector 63"/>
            <p:cNvCxnSpPr/>
            <p:nvPr/>
          </p:nvCxnSpPr>
          <p:spPr bwMode="auto">
            <a:xfrm flipV="1">
              <a:off x="8176873" y="3185364"/>
              <a:ext cx="2521606" cy="2286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5" name="Oval 64"/>
            <p:cNvSpPr/>
            <p:nvPr/>
          </p:nvSpPr>
          <p:spPr bwMode="auto">
            <a:xfrm>
              <a:off x="6096000" y="2187969"/>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66" name="Oval 65"/>
            <p:cNvSpPr/>
            <p:nvPr/>
          </p:nvSpPr>
          <p:spPr bwMode="auto">
            <a:xfrm>
              <a:off x="7438401" y="1138237"/>
              <a:ext cx="822960" cy="822960"/>
            </a:xfrm>
            <a:prstGeom prst="ellipse">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67" name="Oval 66"/>
            <p:cNvSpPr/>
            <p:nvPr/>
          </p:nvSpPr>
          <p:spPr bwMode="auto">
            <a:xfrm>
              <a:off x="9222011" y="1365009"/>
              <a:ext cx="822960" cy="82296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68" name="Oval 67"/>
            <p:cNvSpPr/>
            <p:nvPr/>
          </p:nvSpPr>
          <p:spPr bwMode="auto">
            <a:xfrm>
              <a:off x="10287000" y="277388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69" name="Oval 68"/>
            <p:cNvSpPr/>
            <p:nvPr/>
          </p:nvSpPr>
          <p:spPr bwMode="auto">
            <a:xfrm>
              <a:off x="9136885" y="3946375"/>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70" name="Oval 69"/>
            <p:cNvSpPr/>
            <p:nvPr/>
          </p:nvSpPr>
          <p:spPr bwMode="auto">
            <a:xfrm>
              <a:off x="7761131" y="3018412"/>
              <a:ext cx="822960" cy="82296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grpSp>
      <p:cxnSp>
        <p:nvCxnSpPr>
          <p:cNvPr id="74" name="Straight Arrow Connector 73"/>
          <p:cNvCxnSpPr/>
          <p:nvPr/>
        </p:nvCxnSpPr>
        <p:spPr bwMode="auto">
          <a:xfrm>
            <a:off x="2819400" y="3466288"/>
            <a:ext cx="685800" cy="0"/>
          </a:xfrm>
          <a:prstGeom prst="straightConnector1">
            <a:avLst/>
          </a:prstGeom>
          <a:solidFill>
            <a:schemeClr val="accent1"/>
          </a:solidFill>
          <a:ln w="34925" cap="flat" cmpd="sng" algn="ctr">
            <a:solidFill>
              <a:schemeClr val="tx1"/>
            </a:solidFill>
            <a:prstDash val="solid"/>
            <a:round/>
            <a:headEnd type="none" w="med" len="med"/>
            <a:tailEnd type="arrow"/>
          </a:ln>
          <a:effectLst/>
        </p:spPr>
      </p:cxnSp>
      <p:cxnSp>
        <p:nvCxnSpPr>
          <p:cNvPr id="75" name="Straight Arrow Connector 74"/>
          <p:cNvCxnSpPr/>
          <p:nvPr/>
        </p:nvCxnSpPr>
        <p:spPr bwMode="auto">
          <a:xfrm>
            <a:off x="5562600" y="3466288"/>
            <a:ext cx="685800" cy="0"/>
          </a:xfrm>
          <a:prstGeom prst="straightConnector1">
            <a:avLst/>
          </a:prstGeom>
          <a:solidFill>
            <a:schemeClr val="accent1"/>
          </a:solidFill>
          <a:ln w="34925" cap="flat" cmpd="sng" algn="ctr">
            <a:solidFill>
              <a:schemeClr val="tx1"/>
            </a:solidFill>
            <a:prstDash val="solid"/>
            <a:round/>
            <a:headEnd type="none" w="med" len="med"/>
            <a:tailEnd type="arrow"/>
          </a:ln>
          <a:effectLst/>
        </p:spPr>
      </p:cxnSp>
      <p:cxnSp>
        <p:nvCxnSpPr>
          <p:cNvPr id="76" name="Straight Arrow Connector 75"/>
          <p:cNvCxnSpPr/>
          <p:nvPr/>
        </p:nvCxnSpPr>
        <p:spPr bwMode="auto">
          <a:xfrm>
            <a:off x="8305800" y="3466288"/>
            <a:ext cx="685800" cy="0"/>
          </a:xfrm>
          <a:prstGeom prst="straightConnector1">
            <a:avLst/>
          </a:prstGeom>
          <a:solidFill>
            <a:schemeClr val="accent1"/>
          </a:solidFill>
          <a:ln w="34925" cap="flat" cmpd="sng" algn="ctr">
            <a:solidFill>
              <a:schemeClr val="tx1"/>
            </a:solidFill>
            <a:prstDash val="solid"/>
            <a:round/>
            <a:headEnd type="none" w="med" len="med"/>
            <a:tailEnd type="arrow"/>
          </a:ln>
          <a:effectLst/>
        </p:spPr>
      </p:cxnSp>
      <p:sp>
        <p:nvSpPr>
          <p:cNvPr id="78" name="TextBox 77"/>
          <p:cNvSpPr txBox="1"/>
          <p:nvPr/>
        </p:nvSpPr>
        <p:spPr>
          <a:xfrm>
            <a:off x="8216245" y="4532333"/>
            <a:ext cx="4065135" cy="1569660"/>
          </a:xfrm>
          <a:prstGeom prst="rect">
            <a:avLst/>
          </a:prstGeom>
          <a:noFill/>
        </p:spPr>
        <p:txBody>
          <a:bodyPr wrap="square" rtlCol="0">
            <a:spAutoFit/>
          </a:bodyPr>
          <a:lstStyle/>
          <a:p>
            <a:r>
              <a:rPr lang="en-US" dirty="0" smtClean="0"/>
              <a:t>Choosing Q=red leaves</a:t>
            </a:r>
          </a:p>
          <a:p>
            <a:r>
              <a:rPr lang="en-US" dirty="0"/>
              <a:t> </a:t>
            </a:r>
            <a:r>
              <a:rPr lang="en-US" dirty="0" smtClean="0"/>
              <a:t>  1 value for SA,</a:t>
            </a:r>
          </a:p>
          <a:p>
            <a:r>
              <a:rPr lang="en-US" dirty="0" smtClean="0"/>
              <a:t>while Q=blue would leave</a:t>
            </a:r>
          </a:p>
          <a:p>
            <a:r>
              <a:rPr lang="en-US" dirty="0"/>
              <a:t> </a:t>
            </a:r>
            <a:r>
              <a:rPr lang="en-US" dirty="0" smtClean="0"/>
              <a:t>  0 values</a:t>
            </a:r>
            <a:endParaRPr lang="en-US" dirty="0"/>
          </a:p>
        </p:txBody>
      </p:sp>
      <p:grpSp>
        <p:nvGrpSpPr>
          <p:cNvPr id="79" name="Group 78"/>
          <p:cNvGrpSpPr/>
          <p:nvPr/>
        </p:nvGrpSpPr>
        <p:grpSpPr>
          <a:xfrm>
            <a:off x="199416" y="4893037"/>
            <a:ext cx="2538093" cy="1744321"/>
            <a:chOff x="5980168" y="1138237"/>
            <a:chExt cx="5283467" cy="3631098"/>
          </a:xfrm>
        </p:grpSpPr>
        <p:cxnSp>
          <p:nvCxnSpPr>
            <p:cNvPr id="80" name="Straight Connector 79"/>
            <p:cNvCxnSpPr/>
            <p:nvPr/>
          </p:nvCxnSpPr>
          <p:spPr bwMode="auto">
            <a:xfrm flipV="1">
              <a:off x="6507479" y="1576707"/>
              <a:ext cx="1340445" cy="1022741"/>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1" name="Straight Connector 80"/>
            <p:cNvCxnSpPr/>
            <p:nvPr/>
          </p:nvCxnSpPr>
          <p:spPr bwMode="auto">
            <a:xfrm>
              <a:off x="6507479" y="2599448"/>
              <a:ext cx="1668176" cy="814517"/>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2" name="Straight Connector 81"/>
            <p:cNvCxnSpPr/>
            <p:nvPr/>
          </p:nvCxnSpPr>
          <p:spPr bwMode="auto">
            <a:xfrm>
              <a:off x="7847924" y="1576707"/>
              <a:ext cx="328949" cy="182411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3" name="Straight Connector 82"/>
            <p:cNvCxnSpPr/>
            <p:nvPr/>
          </p:nvCxnSpPr>
          <p:spPr bwMode="auto">
            <a:xfrm>
              <a:off x="8171684" y="3412136"/>
              <a:ext cx="1376681" cy="943486"/>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4" name="Straight Connector 83"/>
            <p:cNvCxnSpPr/>
            <p:nvPr/>
          </p:nvCxnSpPr>
          <p:spPr bwMode="auto">
            <a:xfrm flipV="1">
              <a:off x="9545321" y="3185364"/>
              <a:ext cx="1153158" cy="117025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5" name="Straight Connector 84"/>
            <p:cNvCxnSpPr/>
            <p:nvPr/>
          </p:nvCxnSpPr>
          <p:spPr bwMode="auto">
            <a:xfrm flipH="1" flipV="1">
              <a:off x="9630316" y="1776488"/>
              <a:ext cx="1028534" cy="1348146"/>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6" name="Straight Connector 85"/>
            <p:cNvCxnSpPr/>
            <p:nvPr/>
          </p:nvCxnSpPr>
          <p:spPr bwMode="auto">
            <a:xfrm flipH="1" flipV="1">
              <a:off x="7846638" y="1593608"/>
              <a:ext cx="1782462" cy="20773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7" name="Straight Connector 86"/>
            <p:cNvCxnSpPr/>
            <p:nvPr/>
          </p:nvCxnSpPr>
          <p:spPr bwMode="auto">
            <a:xfrm flipV="1">
              <a:off x="8176875" y="1801338"/>
              <a:ext cx="1452223" cy="1612627"/>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8" name="Straight Connector 87"/>
            <p:cNvCxnSpPr/>
            <p:nvPr/>
          </p:nvCxnSpPr>
          <p:spPr bwMode="auto">
            <a:xfrm flipV="1">
              <a:off x="8176873" y="3185364"/>
              <a:ext cx="2521606" cy="228601"/>
            </a:xfrm>
            <a:prstGeom prst="line">
              <a:avLst/>
            </a:prstGeom>
            <a:solidFill>
              <a:schemeClr val="accent1"/>
            </a:solidFill>
            <a:ln w="25400" cap="flat" cmpd="sng" algn="ctr">
              <a:solidFill>
                <a:schemeClr val="tx1"/>
              </a:solidFill>
              <a:prstDash val="solid"/>
              <a:round/>
              <a:headEnd type="none" w="med" len="med"/>
              <a:tailEnd type="none" w="med" len="med"/>
            </a:ln>
            <a:effectLst/>
          </p:spPr>
        </p:cxnSp>
        <p:grpSp>
          <p:nvGrpSpPr>
            <p:cNvPr id="89" name="Group 88"/>
            <p:cNvGrpSpPr/>
            <p:nvPr/>
          </p:nvGrpSpPr>
          <p:grpSpPr>
            <a:xfrm>
              <a:off x="5980168" y="2187969"/>
              <a:ext cx="1055937" cy="822960"/>
              <a:chOff x="5311847" y="3124200"/>
              <a:chExt cx="1055937" cy="822960"/>
            </a:xfrm>
          </p:grpSpPr>
          <p:sp>
            <p:nvSpPr>
              <p:cNvPr id="105" name="Oval 104"/>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06" name="TextBox 105"/>
              <p:cNvSpPr txBox="1"/>
              <p:nvPr/>
            </p:nvSpPr>
            <p:spPr>
              <a:xfrm>
                <a:off x="5311847" y="3197625"/>
                <a:ext cx="1055937" cy="704757"/>
              </a:xfrm>
              <a:prstGeom prst="rect">
                <a:avLst/>
              </a:prstGeom>
              <a:noFill/>
            </p:spPr>
            <p:txBody>
              <a:bodyPr wrap="none" rtlCol="0">
                <a:spAutoFit/>
              </a:bodyPr>
              <a:lstStyle/>
              <a:p>
                <a:r>
                  <a:rPr lang="en-US" sz="1600" dirty="0" smtClean="0"/>
                  <a:t>WA</a:t>
                </a:r>
                <a:endParaRPr lang="en-US" sz="1600" dirty="0"/>
              </a:p>
            </p:txBody>
          </p:sp>
        </p:grpSp>
        <p:grpSp>
          <p:nvGrpSpPr>
            <p:cNvPr id="90" name="Group 89"/>
            <p:cNvGrpSpPr/>
            <p:nvPr/>
          </p:nvGrpSpPr>
          <p:grpSpPr>
            <a:xfrm>
              <a:off x="7399608" y="1138237"/>
              <a:ext cx="951688" cy="822960"/>
              <a:chOff x="6580179" y="3057618"/>
              <a:chExt cx="951688" cy="822960"/>
            </a:xfrm>
          </p:grpSpPr>
          <p:sp>
            <p:nvSpPr>
              <p:cNvPr id="103" name="Oval 102"/>
              <p:cNvSpPr/>
              <p:nvPr/>
            </p:nvSpPr>
            <p:spPr bwMode="auto">
              <a:xfrm>
                <a:off x="6618972" y="3057618"/>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04" name="TextBox 103"/>
              <p:cNvSpPr txBox="1"/>
              <p:nvPr/>
            </p:nvSpPr>
            <p:spPr>
              <a:xfrm>
                <a:off x="6580179" y="3154430"/>
                <a:ext cx="951688" cy="704757"/>
              </a:xfrm>
              <a:prstGeom prst="rect">
                <a:avLst/>
              </a:prstGeom>
              <a:noFill/>
            </p:spPr>
            <p:txBody>
              <a:bodyPr wrap="none" rtlCol="0">
                <a:spAutoFit/>
              </a:bodyPr>
              <a:lstStyle/>
              <a:p>
                <a:r>
                  <a:rPr lang="en-US" sz="1600" dirty="0" smtClean="0"/>
                  <a:t>NT</a:t>
                </a:r>
                <a:endParaRPr lang="en-US" sz="1600" dirty="0"/>
              </a:p>
            </p:txBody>
          </p:sp>
        </p:grpSp>
        <p:grpSp>
          <p:nvGrpSpPr>
            <p:cNvPr id="91" name="Group 90"/>
            <p:cNvGrpSpPr/>
            <p:nvPr/>
          </p:nvGrpSpPr>
          <p:grpSpPr>
            <a:xfrm>
              <a:off x="9222011" y="1365009"/>
              <a:ext cx="822960" cy="822960"/>
              <a:chOff x="762000" y="4640580"/>
              <a:chExt cx="822960" cy="822960"/>
            </a:xfrm>
          </p:grpSpPr>
          <p:sp>
            <p:nvSpPr>
              <p:cNvPr id="101" name="Oval 100"/>
              <p:cNvSpPr/>
              <p:nvPr/>
            </p:nvSpPr>
            <p:spPr bwMode="auto">
              <a:xfrm>
                <a:off x="762000" y="464058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02" name="TextBox 101"/>
              <p:cNvSpPr txBox="1"/>
              <p:nvPr/>
            </p:nvSpPr>
            <p:spPr>
              <a:xfrm>
                <a:off x="800890" y="4687784"/>
                <a:ext cx="558713" cy="566584"/>
              </a:xfrm>
              <a:prstGeom prst="rect">
                <a:avLst/>
              </a:prstGeom>
              <a:noFill/>
            </p:spPr>
            <p:txBody>
              <a:bodyPr wrap="none" rtlCol="0">
                <a:spAutoFit/>
              </a:bodyPr>
              <a:lstStyle/>
              <a:p>
                <a:r>
                  <a:rPr lang="en-US" sz="1800" dirty="0" smtClean="0"/>
                  <a:t>Q</a:t>
                </a:r>
                <a:endParaRPr lang="en-US" sz="1800" dirty="0"/>
              </a:p>
            </p:txBody>
          </p:sp>
        </p:grpSp>
        <p:grpSp>
          <p:nvGrpSpPr>
            <p:cNvPr id="92" name="Group 91"/>
            <p:cNvGrpSpPr/>
            <p:nvPr/>
          </p:nvGrpSpPr>
          <p:grpSpPr>
            <a:xfrm>
              <a:off x="10165120" y="2773885"/>
              <a:ext cx="1098515" cy="822960"/>
              <a:chOff x="6126520" y="1600200"/>
              <a:chExt cx="1098515" cy="822960"/>
            </a:xfrm>
          </p:grpSpPr>
          <p:sp>
            <p:nvSpPr>
              <p:cNvPr id="99" name="Oval 98"/>
              <p:cNvSpPr/>
              <p:nvPr/>
            </p:nvSpPr>
            <p:spPr bwMode="auto">
              <a:xfrm>
                <a:off x="6248400" y="1600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charset="0"/>
                  <a:cs typeface="Arial" charset="0"/>
                </a:endParaRPr>
              </a:p>
            </p:txBody>
          </p:sp>
          <p:sp>
            <p:nvSpPr>
              <p:cNvPr id="100" name="TextBox 99"/>
              <p:cNvSpPr txBox="1"/>
              <p:nvPr/>
            </p:nvSpPr>
            <p:spPr>
              <a:xfrm>
                <a:off x="6126520" y="1701015"/>
                <a:ext cx="1098515" cy="640689"/>
              </a:xfrm>
              <a:prstGeom prst="rect">
                <a:avLst/>
              </a:prstGeom>
              <a:noFill/>
            </p:spPr>
            <p:txBody>
              <a:bodyPr wrap="none" rtlCol="0">
                <a:spAutoFit/>
              </a:bodyPr>
              <a:lstStyle/>
              <a:p>
                <a:r>
                  <a:rPr lang="en-US" sz="1400" dirty="0" smtClean="0">
                    <a:latin typeface="Arial Narrow" panose="020B0606020202030204" pitchFamily="34" charset="0"/>
                  </a:rPr>
                  <a:t>NSW</a:t>
                </a:r>
                <a:endParaRPr lang="en-US" sz="1400" dirty="0">
                  <a:latin typeface="Arial Narrow" panose="020B0606020202030204" pitchFamily="34" charset="0"/>
                </a:endParaRPr>
              </a:p>
            </p:txBody>
          </p:sp>
        </p:grpSp>
        <p:grpSp>
          <p:nvGrpSpPr>
            <p:cNvPr id="93" name="Group 92"/>
            <p:cNvGrpSpPr/>
            <p:nvPr/>
          </p:nvGrpSpPr>
          <p:grpSpPr>
            <a:xfrm>
              <a:off x="9136885" y="3946375"/>
              <a:ext cx="822960" cy="822960"/>
              <a:chOff x="2133600" y="5836920"/>
              <a:chExt cx="822960" cy="822960"/>
            </a:xfrm>
          </p:grpSpPr>
          <p:sp>
            <p:nvSpPr>
              <p:cNvPr id="97" name="Oval 96"/>
              <p:cNvSpPr/>
              <p:nvPr/>
            </p:nvSpPr>
            <p:spPr bwMode="auto">
              <a:xfrm>
                <a:off x="2133600" y="583692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98" name="TextBox 97"/>
              <p:cNvSpPr txBox="1"/>
              <p:nvPr/>
            </p:nvSpPr>
            <p:spPr>
              <a:xfrm>
                <a:off x="2309534" y="6015334"/>
                <a:ext cx="394334" cy="566583"/>
              </a:xfrm>
              <a:prstGeom prst="rect">
                <a:avLst/>
              </a:prstGeom>
              <a:noFill/>
            </p:spPr>
            <p:txBody>
              <a:bodyPr wrap="square" rtlCol="0">
                <a:spAutoFit/>
              </a:bodyPr>
              <a:lstStyle/>
              <a:p>
                <a:r>
                  <a:rPr lang="en-US" sz="1800" dirty="0" smtClean="0"/>
                  <a:t>V</a:t>
                </a:r>
                <a:endParaRPr lang="en-US" sz="1800" dirty="0"/>
              </a:p>
            </p:txBody>
          </p:sp>
        </p:grpSp>
        <p:grpSp>
          <p:nvGrpSpPr>
            <p:cNvPr id="94" name="Group 93"/>
            <p:cNvGrpSpPr/>
            <p:nvPr/>
          </p:nvGrpSpPr>
          <p:grpSpPr>
            <a:xfrm>
              <a:off x="7708291" y="3018412"/>
              <a:ext cx="951688" cy="822960"/>
              <a:chOff x="6334390" y="4510995"/>
              <a:chExt cx="951688" cy="822960"/>
            </a:xfrm>
          </p:grpSpPr>
          <p:sp>
            <p:nvSpPr>
              <p:cNvPr id="95" name="Oval 94"/>
              <p:cNvSpPr/>
              <p:nvPr/>
            </p:nvSpPr>
            <p:spPr bwMode="auto">
              <a:xfrm>
                <a:off x="6387230" y="4510995"/>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96" name="TextBox 95"/>
              <p:cNvSpPr txBox="1"/>
              <p:nvPr/>
            </p:nvSpPr>
            <p:spPr>
              <a:xfrm>
                <a:off x="6334390" y="4594326"/>
                <a:ext cx="951688" cy="704757"/>
              </a:xfrm>
              <a:prstGeom prst="rect">
                <a:avLst/>
              </a:prstGeom>
              <a:noFill/>
            </p:spPr>
            <p:txBody>
              <a:bodyPr wrap="none" rtlCol="0">
                <a:spAutoFit/>
              </a:bodyPr>
              <a:lstStyle/>
              <a:p>
                <a:r>
                  <a:rPr lang="en-US" sz="1600" dirty="0" smtClean="0"/>
                  <a:t>SA</a:t>
                </a:r>
                <a:endParaRPr lang="en-US" sz="1600" dirty="0"/>
              </a:p>
            </p:txBody>
          </p:sp>
        </p:grpSp>
      </p:grpSp>
    </p:spTree>
    <p:extLst>
      <p:ext uri="{BB962C8B-B14F-4D97-AF65-F5344CB8AC3E}">
        <p14:creationId xmlns:p14="http://schemas.microsoft.com/office/powerpoint/2010/main" val="10103021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a:t>
            </a:r>
            <a:endParaRPr lang="en-US" dirty="0"/>
          </a:p>
        </p:txBody>
      </p:sp>
      <p:sp>
        <p:nvSpPr>
          <p:cNvPr id="6" name="Content Placeholder 5"/>
          <p:cNvSpPr>
            <a:spLocks noGrp="1"/>
          </p:cNvSpPr>
          <p:nvPr>
            <p:ph idx="1"/>
          </p:nvPr>
        </p:nvSpPr>
        <p:spPr>
          <a:xfrm>
            <a:off x="762000" y="1143000"/>
            <a:ext cx="10820400" cy="5029200"/>
          </a:xfrm>
        </p:spPr>
        <p:txBody>
          <a:bodyPr/>
          <a:lstStyle/>
          <a:p>
            <a:r>
              <a:rPr lang="en-US" dirty="0" smtClean="0">
                <a:solidFill>
                  <a:schemeClr val="accent2"/>
                </a:solidFill>
              </a:rPr>
              <a:t>Constraint Satisfaction Problems </a:t>
            </a:r>
            <a:r>
              <a:rPr lang="en-US" dirty="0" smtClean="0"/>
              <a:t>encode explicit problem structure in a simple representation language (variables + values + </a:t>
            </a:r>
            <a:r>
              <a:rPr lang="en-US" dirty="0" err="1" smtClean="0"/>
              <a:t>const</a:t>
            </a:r>
            <a:r>
              <a:rPr lang="en-US" dirty="0" smtClean="0"/>
              <a:t>)</a:t>
            </a:r>
          </a:p>
          <a:p>
            <a:r>
              <a:rPr lang="en-US" dirty="0" smtClean="0">
                <a:solidFill>
                  <a:schemeClr val="accent2"/>
                </a:solidFill>
              </a:rPr>
              <a:t>Backtracking search </a:t>
            </a:r>
            <a:r>
              <a:rPr lang="en-US" dirty="0" smtClean="0"/>
              <a:t>is a specialized version of DFS that exploits the structure of CSPs</a:t>
            </a:r>
          </a:p>
          <a:p>
            <a:r>
              <a:rPr lang="en-US" dirty="0" smtClean="0"/>
              <a:t>Unlike classical search, there is no path cost. The only thing that matters is reaching a </a:t>
            </a:r>
            <a:r>
              <a:rPr lang="en-US" dirty="0" smtClean="0">
                <a:solidFill>
                  <a:schemeClr val="accent2"/>
                </a:solidFill>
              </a:rPr>
              <a:t>consistent and complete solution </a:t>
            </a:r>
            <a:r>
              <a:rPr lang="en-US" dirty="0" smtClean="0"/>
              <a:t>quickly</a:t>
            </a:r>
          </a:p>
          <a:p>
            <a:r>
              <a:rPr lang="en-US" dirty="0" smtClean="0"/>
              <a:t>The </a:t>
            </a:r>
            <a:r>
              <a:rPr lang="en-US" dirty="0" smtClean="0">
                <a:solidFill>
                  <a:schemeClr val="accent2"/>
                </a:solidFill>
              </a:rPr>
              <a:t>Minimum Remaining Values </a:t>
            </a:r>
            <a:r>
              <a:rPr lang="en-US" dirty="0" smtClean="0"/>
              <a:t>heuristic for variable selection can decrease the search space, use the degree heuristic for ties</a:t>
            </a:r>
          </a:p>
          <a:p>
            <a:r>
              <a:rPr lang="en-US" dirty="0" smtClean="0"/>
              <a:t>The </a:t>
            </a:r>
            <a:r>
              <a:rPr lang="en-US" dirty="0" smtClean="0">
                <a:solidFill>
                  <a:schemeClr val="accent2"/>
                </a:solidFill>
              </a:rPr>
              <a:t>Least Constraining Value </a:t>
            </a:r>
            <a:r>
              <a:rPr lang="en-US" dirty="0" smtClean="0"/>
              <a:t>heuristic for value ordering can reduce the amount of backtracking</a:t>
            </a:r>
          </a:p>
          <a:p>
            <a:endParaRPr lang="en-US" dirty="0" smtClean="0"/>
          </a:p>
          <a:p>
            <a:endParaRPr lang="en-US" dirty="0"/>
          </a:p>
        </p:txBody>
      </p:sp>
      <p:sp>
        <p:nvSpPr>
          <p:cNvPr id="3" name="Footer Placeholder 2"/>
          <p:cNvSpPr>
            <a:spLocks noGrp="1"/>
          </p:cNvSpPr>
          <p:nvPr>
            <p:ph type="ftr" sz="quarter" idx="11"/>
          </p:nvPr>
        </p:nvSpPr>
        <p:spPr/>
        <p:txBody>
          <a:bodyPr/>
          <a:lstStyle/>
          <a:p>
            <a:pPr>
              <a:defRPr/>
            </a:pPr>
            <a:r>
              <a:rPr lang="it-IT" smtClean="0"/>
              <a:t>Intro to AI, Georgia Tech © Jim Rehg 2016</a:t>
            </a:r>
            <a:endParaRPr lang="en-US"/>
          </a:p>
        </p:txBody>
      </p:sp>
      <p:sp>
        <p:nvSpPr>
          <p:cNvPr id="4" name="Slide Number Placeholder 3"/>
          <p:cNvSpPr>
            <a:spLocks noGrp="1"/>
          </p:cNvSpPr>
          <p:nvPr>
            <p:ph type="sldNum" sz="quarter" idx="12"/>
          </p:nvPr>
        </p:nvSpPr>
        <p:spPr/>
        <p:txBody>
          <a:bodyPr/>
          <a:lstStyle/>
          <a:p>
            <a:fld id="{D2B79143-CF5E-43B5-8978-F6EC5F8B0AC1}" type="slidenum">
              <a:rPr lang="en-US" altLang="en-US" smtClean="0"/>
              <a:pPr/>
              <a:t>38</a:t>
            </a:fld>
            <a:endParaRPr lang="en-US" altLang="en-US"/>
          </a:p>
        </p:txBody>
      </p:sp>
    </p:spTree>
    <p:extLst>
      <p:ext uri="{BB962C8B-B14F-4D97-AF65-F5344CB8AC3E}">
        <p14:creationId xmlns:p14="http://schemas.microsoft.com/office/powerpoint/2010/main" val="20698620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Questions?</a:t>
            </a:r>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39</a:t>
            </a:fld>
            <a:endParaRPr lang="en-US" altLang="en-US"/>
          </a:p>
        </p:txBody>
      </p:sp>
    </p:spTree>
    <p:extLst>
      <p:ext uri="{BB962C8B-B14F-4D97-AF65-F5344CB8AC3E}">
        <p14:creationId xmlns:p14="http://schemas.microsoft.com/office/powerpoint/2010/main" val="243780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 Satisfaction Problem: Definition</a:t>
            </a:r>
            <a:endParaRPr lang="en-US" dirty="0"/>
          </a:p>
        </p:txBody>
      </p:sp>
      <p:sp>
        <p:nvSpPr>
          <p:cNvPr id="3" name="Content Placeholder 2"/>
          <p:cNvSpPr>
            <a:spLocks noGrp="1"/>
          </p:cNvSpPr>
          <p:nvPr>
            <p:ph idx="1"/>
          </p:nvPr>
        </p:nvSpPr>
        <p:spPr>
          <a:xfrm>
            <a:off x="762000" y="1143000"/>
            <a:ext cx="10668000" cy="5105400"/>
          </a:xfrm>
        </p:spPr>
        <p:txBody>
          <a:bodyPr/>
          <a:lstStyle/>
          <a:p>
            <a:r>
              <a:rPr lang="en-US" dirty="0" smtClean="0">
                <a:solidFill>
                  <a:schemeClr val="accent2"/>
                </a:solidFill>
              </a:rPr>
              <a:t>State Representation</a:t>
            </a:r>
          </a:p>
          <a:p>
            <a:endParaRPr lang="en-US" dirty="0"/>
          </a:p>
          <a:p>
            <a:endParaRPr lang="en-US" dirty="0" smtClean="0"/>
          </a:p>
          <a:p>
            <a:endParaRPr lang="en-US" dirty="0"/>
          </a:p>
          <a:p>
            <a:r>
              <a:rPr lang="en-US" dirty="0" smtClean="0">
                <a:solidFill>
                  <a:schemeClr val="accent2"/>
                </a:solidFill>
              </a:rPr>
              <a:t>Goal Test</a:t>
            </a:r>
          </a:p>
          <a:p>
            <a:r>
              <a:rPr lang="en-US" dirty="0"/>
              <a:t>	</a:t>
            </a:r>
            <a:r>
              <a:rPr lang="en-US" dirty="0" smtClean="0"/>
              <a:t>Constraints specify allowed assignments</a:t>
            </a:r>
          </a:p>
          <a:p>
            <a:endParaRPr lang="en-US" dirty="0"/>
          </a:p>
          <a:p>
            <a:r>
              <a:rPr lang="en-US" dirty="0"/>
              <a:t>E</a:t>
            </a:r>
            <a:r>
              <a:rPr lang="en-US" dirty="0" smtClean="0"/>
              <a:t>xample of formal representation language</a:t>
            </a:r>
          </a:p>
          <a:p>
            <a:r>
              <a:rPr lang="en-US" dirty="0" smtClean="0"/>
              <a:t>Enables useful general purpose methods</a:t>
            </a:r>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4</a:t>
            </a:fld>
            <a:endParaRPr lang="en-US" altLang="en-US" dirty="0"/>
          </a:p>
        </p:txBody>
      </p:sp>
      <p:grpSp>
        <p:nvGrpSpPr>
          <p:cNvPr id="16" name="Group 15"/>
          <p:cNvGrpSpPr/>
          <p:nvPr/>
        </p:nvGrpSpPr>
        <p:grpSpPr>
          <a:xfrm>
            <a:off x="8024450" y="4495800"/>
            <a:ext cx="914400" cy="914400"/>
            <a:chOff x="8049850" y="4919550"/>
            <a:chExt cx="914400" cy="914400"/>
          </a:xfrm>
        </p:grpSpPr>
        <p:sp>
          <p:nvSpPr>
            <p:cNvPr id="6" name="Rectangle 5"/>
            <p:cNvSpPr/>
            <p:nvPr/>
          </p:nvSpPr>
          <p:spPr bwMode="auto">
            <a:xfrm>
              <a:off x="8049850" y="4919550"/>
              <a:ext cx="914400" cy="914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25000" dirty="0" smtClean="0">
                <a:ln>
                  <a:noFill/>
                </a:ln>
                <a:solidFill>
                  <a:schemeClr val="tx1"/>
                </a:solidFill>
                <a:effectLst/>
                <a:latin typeface="Arial" charset="0"/>
                <a:cs typeface="Arial" charset="0"/>
              </a:endParaRPr>
            </a:p>
          </p:txBody>
        </p:sp>
        <mc:AlternateContent xmlns:mc="http://schemas.openxmlformats.org/markup-compatibility/2006" xmlns:a14="http://schemas.microsoft.com/office/drawing/2010/main">
          <mc:Choice Requires="a14">
            <p:sp>
              <p:nvSpPr>
                <p:cNvPr id="7" name="TextBox 6"/>
                <p:cNvSpPr txBox="1"/>
                <p:nvPr/>
              </p:nvSpPr>
              <p:spPr>
                <a:xfrm>
                  <a:off x="8126050" y="4939126"/>
                  <a:ext cx="795346"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𝑥</m:t>
                            </m:r>
                          </m:e>
                          <m:sub>
                            <m:r>
                              <a:rPr lang="en-US" sz="4400" b="0" i="1" smtClean="0">
                                <a:latin typeface="Cambria Math" panose="02040503050406030204" pitchFamily="18" charset="0"/>
                              </a:rPr>
                              <m:t>𝑁</m:t>
                            </m:r>
                          </m:sub>
                        </m:sSub>
                      </m:oMath>
                    </m:oMathPara>
                  </a14:m>
                  <a:endParaRPr lang="en-US" sz="4400" dirty="0"/>
                </a:p>
              </p:txBody>
            </p:sp>
          </mc:Choice>
          <mc:Fallback xmlns="">
            <p:sp>
              <p:nvSpPr>
                <p:cNvPr id="7" name="TextBox 6"/>
                <p:cNvSpPr txBox="1">
                  <a:spLocks noRot="1" noChangeAspect="1" noMove="1" noResize="1" noEditPoints="1" noAdjustHandles="1" noChangeArrowheads="1" noChangeShapeType="1" noTextEdit="1"/>
                </p:cNvSpPr>
                <p:nvPr/>
              </p:nvSpPr>
              <p:spPr>
                <a:xfrm>
                  <a:off x="8126050" y="4939126"/>
                  <a:ext cx="795346" cy="677108"/>
                </a:xfrm>
                <a:prstGeom prst="rect">
                  <a:avLst/>
                </a:prstGeom>
                <a:blipFill>
                  <a:blip r:embed="rId3"/>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9" name="TextBox 8"/>
              <p:cNvSpPr txBox="1"/>
              <p:nvPr/>
            </p:nvSpPr>
            <p:spPr>
              <a:xfrm>
                <a:off x="1310050" y="2315537"/>
                <a:ext cx="4787977" cy="430887"/>
              </a:xfrm>
              <a:prstGeom prst="rect">
                <a:avLst/>
              </a:prstGeom>
              <a:noFill/>
            </p:spPr>
            <p:txBody>
              <a:bodyPr wrap="none" lIns="0" tIns="0" rIns="0" bIns="0" rtlCol="0">
                <a:spAutoFit/>
              </a:bodyPr>
              <a:lstStyle/>
              <a:p>
                <a:r>
                  <a:rPr lang="en-US" sz="2800" b="0" dirty="0" smtClean="0">
                    <a:latin typeface="+mn-lt"/>
                  </a:rPr>
                  <a:t>Domain of Values:  </a:t>
                </a:r>
                <a14:m>
                  <m:oMath xmlns:m="http://schemas.openxmlformats.org/officeDocument/2006/math">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oMath>
                </a14:m>
                <a:r>
                  <a:rPr lang="en-US" sz="2800" dirty="0"/>
                  <a:t> </a:t>
                </a:r>
                <a14:m>
                  <m:oMath xmlns:m="http://schemas.openxmlformats.org/officeDocument/2006/math">
                    <m:r>
                      <a:rPr lang="en-US" sz="2800" b="0" i="1" dirty="0" smtClean="0">
                        <a:latin typeface="Cambria Math" panose="02040503050406030204" pitchFamily="18" charset="0"/>
                      </a:rPr>
                      <m:t>…</m:t>
                    </m:r>
                  </m:oMath>
                </a14:m>
                <a:r>
                  <a:rPr lang="en-US" sz="2800" dirty="0" smtClean="0"/>
                  <a:t>,</a:t>
                </a:r>
                <a:r>
                  <a:rPr lang="en-US" sz="28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𝑣</m:t>
                        </m:r>
                      </m:e>
                      <m:sub>
                        <m:r>
                          <a:rPr lang="en-US" sz="2800" b="0" i="1" smtClean="0">
                            <a:latin typeface="Cambria Math" panose="02040503050406030204" pitchFamily="18" charset="0"/>
                          </a:rPr>
                          <m:t>𝑚</m:t>
                        </m:r>
                      </m:sub>
                    </m:sSub>
                    <m:r>
                      <a:rPr lang="en-US" sz="2800" b="0" i="1" smtClean="0">
                        <a:latin typeface="Cambria Math" panose="02040503050406030204" pitchFamily="18" charset="0"/>
                      </a:rPr>
                      <m:t>}</m:t>
                    </m:r>
                  </m:oMath>
                </a14:m>
                <a:endParaRPr lang="en-US"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1310050" y="2315537"/>
                <a:ext cx="4787977" cy="430887"/>
              </a:xfrm>
              <a:prstGeom prst="rect">
                <a:avLst/>
              </a:prstGeom>
              <a:blipFill>
                <a:blip r:embed="rId4"/>
                <a:stretch>
                  <a:fillRect l="-4586" t="-25352" b="-478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310050" y="1793865"/>
                <a:ext cx="4519250" cy="430887"/>
              </a:xfrm>
              <a:prstGeom prst="rect">
                <a:avLst/>
              </a:prstGeom>
              <a:noFill/>
            </p:spPr>
            <p:txBody>
              <a:bodyPr wrap="none" lIns="0" tIns="0" rIns="0" bIns="0" rtlCol="0">
                <a:spAutoFit/>
              </a:bodyPr>
              <a:lstStyle/>
              <a:p>
                <a:r>
                  <a:rPr lang="en-US" sz="2800" b="0" dirty="0" smtClean="0">
                    <a:latin typeface="+mn-lt"/>
                  </a:rPr>
                  <a:t>Set of Variables:  </a:t>
                </a:r>
                <a14:m>
                  <m:oMath xmlns:m="http://schemas.openxmlformats.org/officeDocument/2006/math">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oMath>
                </a14:m>
                <a:r>
                  <a:rPr lang="en-US" sz="2800" dirty="0"/>
                  <a:t> </a:t>
                </a:r>
                <a14:m>
                  <m:oMath xmlns:m="http://schemas.openxmlformats.org/officeDocument/2006/math">
                    <m:r>
                      <a:rPr lang="en-US" sz="2800" b="0" i="1" dirty="0" smtClean="0">
                        <a:latin typeface="Cambria Math" panose="02040503050406030204" pitchFamily="18" charset="0"/>
                      </a:rPr>
                      <m:t>…</m:t>
                    </m:r>
                  </m:oMath>
                </a14:m>
                <a:r>
                  <a:rPr lang="en-US" sz="2800" dirty="0" smtClean="0"/>
                  <a:t>,</a:t>
                </a:r>
                <a:r>
                  <a:rPr lang="en-US" sz="2800" dirty="0"/>
                  <a:t> </a:t>
                </a:r>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𝑁</m:t>
                        </m:r>
                      </m:sub>
                    </m:sSub>
                    <m:r>
                      <a:rPr lang="en-US" sz="2800" b="0" i="1" smtClean="0">
                        <a:latin typeface="Cambria Math" panose="02040503050406030204" pitchFamily="18" charset="0"/>
                      </a:rPr>
                      <m:t>}</m:t>
                    </m:r>
                  </m:oMath>
                </a14:m>
                <a:endParaRPr lang="en-US"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1310050" y="1793865"/>
                <a:ext cx="4519250" cy="430887"/>
              </a:xfrm>
              <a:prstGeom prst="rect">
                <a:avLst/>
              </a:prstGeom>
              <a:blipFill>
                <a:blip r:embed="rId5"/>
                <a:stretch>
                  <a:fillRect l="-4858" t="-25352" b="-49296"/>
                </a:stretch>
              </a:blipFill>
            </p:spPr>
            <p:txBody>
              <a:bodyPr/>
              <a:lstStyle/>
              <a:p>
                <a:r>
                  <a:rPr lang="en-US">
                    <a:noFill/>
                  </a:rPr>
                  <a:t> </a:t>
                </a:r>
              </a:p>
            </p:txBody>
          </p:sp>
        </mc:Fallback>
      </mc:AlternateContent>
      <p:grpSp>
        <p:nvGrpSpPr>
          <p:cNvPr id="18" name="Group 17"/>
          <p:cNvGrpSpPr/>
          <p:nvPr/>
        </p:nvGrpSpPr>
        <p:grpSpPr>
          <a:xfrm>
            <a:off x="8024450" y="1315585"/>
            <a:ext cx="914400" cy="914400"/>
            <a:chOff x="8024450" y="1315585"/>
            <a:chExt cx="914400" cy="914400"/>
          </a:xfrm>
        </p:grpSpPr>
        <p:sp>
          <p:nvSpPr>
            <p:cNvPr id="11" name="Rectangle 10"/>
            <p:cNvSpPr/>
            <p:nvPr/>
          </p:nvSpPr>
          <p:spPr bwMode="auto">
            <a:xfrm>
              <a:off x="8024450" y="1315585"/>
              <a:ext cx="914400" cy="914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25000" dirty="0" smtClean="0">
                <a:ln>
                  <a:noFill/>
                </a:ln>
                <a:solidFill>
                  <a:schemeClr val="tx1"/>
                </a:solidFill>
                <a:effectLst/>
                <a:latin typeface="Arial" charset="0"/>
                <a:cs typeface="Arial" charset="0"/>
              </a:endParaRPr>
            </a:p>
          </p:txBody>
        </p:sp>
        <mc:AlternateContent xmlns:mc="http://schemas.openxmlformats.org/markup-compatibility/2006" xmlns:a14="http://schemas.microsoft.com/office/drawing/2010/main">
          <mc:Choice Requires="a14">
            <p:sp>
              <p:nvSpPr>
                <p:cNvPr id="12" name="TextBox 11"/>
                <p:cNvSpPr txBox="1"/>
                <p:nvPr/>
              </p:nvSpPr>
              <p:spPr>
                <a:xfrm>
                  <a:off x="8153400" y="1335161"/>
                  <a:ext cx="700513"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𝑥</m:t>
                            </m:r>
                          </m:e>
                          <m:sub>
                            <m:r>
                              <a:rPr lang="en-US" sz="4400" b="0" i="1" smtClean="0">
                                <a:latin typeface="Cambria Math" panose="02040503050406030204" pitchFamily="18" charset="0"/>
                              </a:rPr>
                              <m:t>1</m:t>
                            </m:r>
                          </m:sub>
                        </m:sSub>
                      </m:oMath>
                    </m:oMathPara>
                  </a14:m>
                  <a:endParaRPr lang="en-US" sz="4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8153400" y="1335161"/>
                  <a:ext cx="700513" cy="677108"/>
                </a:xfrm>
                <a:prstGeom prst="rect">
                  <a:avLst/>
                </a:prstGeom>
                <a:blipFill>
                  <a:blip r:embed="rId6"/>
                  <a:stretch>
                    <a:fillRect/>
                  </a:stretch>
                </a:blipFill>
              </p:spPr>
              <p:txBody>
                <a:bodyPr/>
                <a:lstStyle/>
                <a:p>
                  <a:r>
                    <a:rPr lang="en-US">
                      <a:noFill/>
                    </a:rPr>
                    <a:t> </a:t>
                  </a:r>
                </a:p>
              </p:txBody>
            </p:sp>
          </mc:Fallback>
        </mc:AlternateContent>
      </p:grpSp>
      <p:grpSp>
        <p:nvGrpSpPr>
          <p:cNvPr id="17" name="Group 16"/>
          <p:cNvGrpSpPr/>
          <p:nvPr/>
        </p:nvGrpSpPr>
        <p:grpSpPr>
          <a:xfrm>
            <a:off x="8024450" y="2727556"/>
            <a:ext cx="914400" cy="914400"/>
            <a:chOff x="8024450" y="2727556"/>
            <a:chExt cx="914400" cy="914400"/>
          </a:xfrm>
        </p:grpSpPr>
        <p:sp>
          <p:nvSpPr>
            <p:cNvPr id="13" name="Rectangle 12"/>
            <p:cNvSpPr/>
            <p:nvPr/>
          </p:nvSpPr>
          <p:spPr bwMode="auto">
            <a:xfrm>
              <a:off x="8024450" y="2727556"/>
              <a:ext cx="914400" cy="914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25000" dirty="0" smtClean="0">
                <a:ln>
                  <a:noFill/>
                </a:ln>
                <a:solidFill>
                  <a:schemeClr val="tx1"/>
                </a:solidFill>
                <a:effectLst/>
                <a:latin typeface="Arial" charset="0"/>
                <a:cs typeface="Arial" charset="0"/>
              </a:endParaRPr>
            </a:p>
          </p:txBody>
        </p:sp>
        <mc:AlternateContent xmlns:mc="http://schemas.openxmlformats.org/markup-compatibility/2006" xmlns:a14="http://schemas.microsoft.com/office/drawing/2010/main">
          <mc:Choice Requires="a14">
            <p:sp>
              <p:nvSpPr>
                <p:cNvPr id="14" name="TextBox 13"/>
                <p:cNvSpPr txBox="1"/>
                <p:nvPr/>
              </p:nvSpPr>
              <p:spPr>
                <a:xfrm>
                  <a:off x="8153400" y="2747132"/>
                  <a:ext cx="713592"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𝑥</m:t>
                            </m:r>
                          </m:e>
                          <m:sub>
                            <m:r>
                              <a:rPr lang="en-US" sz="4400" b="0" i="1" smtClean="0">
                                <a:latin typeface="Cambria Math" panose="02040503050406030204" pitchFamily="18" charset="0"/>
                              </a:rPr>
                              <m:t>2</m:t>
                            </m:r>
                          </m:sub>
                        </m:sSub>
                      </m:oMath>
                    </m:oMathPara>
                  </a14:m>
                  <a:endParaRPr lang="en-US" sz="4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8153400" y="2747132"/>
                  <a:ext cx="713592" cy="677108"/>
                </a:xfrm>
                <a:prstGeom prst="rect">
                  <a:avLst/>
                </a:prstGeom>
                <a:blipFill>
                  <a:blip r:embed="rId7"/>
                  <a:stretch>
                    <a:fillRect/>
                  </a:stretch>
                </a:blipFill>
              </p:spPr>
              <p:txBody>
                <a:bodyPr/>
                <a:lstStyle/>
                <a:p>
                  <a:r>
                    <a:rPr lang="en-US">
                      <a:noFill/>
                    </a:rPr>
                    <a:t> </a:t>
                  </a:r>
                </a:p>
              </p:txBody>
            </p:sp>
          </mc:Fallback>
        </mc:AlternateContent>
      </p:grpSp>
      <p:grpSp>
        <p:nvGrpSpPr>
          <p:cNvPr id="27" name="Group 26"/>
          <p:cNvGrpSpPr/>
          <p:nvPr/>
        </p:nvGrpSpPr>
        <p:grpSpPr>
          <a:xfrm>
            <a:off x="10365740" y="4850970"/>
            <a:ext cx="1051560" cy="1051560"/>
            <a:chOff x="1828800" y="5410200"/>
            <a:chExt cx="1051560" cy="1051560"/>
          </a:xfrm>
        </p:grpSpPr>
        <p:sp>
          <p:nvSpPr>
            <p:cNvPr id="19" name="Oval 18"/>
            <p:cNvSpPr/>
            <p:nvPr/>
          </p:nvSpPr>
          <p:spPr bwMode="auto">
            <a:xfrm>
              <a:off x="1828800" y="5410200"/>
              <a:ext cx="1051560" cy="105156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mc:AlternateContent xmlns:mc="http://schemas.openxmlformats.org/markup-compatibility/2006" xmlns:a14="http://schemas.microsoft.com/office/drawing/2010/main">
          <mc:Choice Requires="a14">
            <p:sp>
              <p:nvSpPr>
                <p:cNvPr id="20" name="TextBox 19"/>
                <p:cNvSpPr txBox="1"/>
                <p:nvPr/>
              </p:nvSpPr>
              <p:spPr>
                <a:xfrm>
                  <a:off x="1931900" y="5495396"/>
                  <a:ext cx="845360"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𝑣</m:t>
                            </m:r>
                          </m:e>
                          <m:sub>
                            <m:r>
                              <a:rPr lang="en-US" sz="4400" b="0" i="1" smtClean="0">
                                <a:latin typeface="Cambria Math" panose="02040503050406030204" pitchFamily="18" charset="0"/>
                              </a:rPr>
                              <m:t>𝑚</m:t>
                            </m:r>
                          </m:sub>
                        </m:sSub>
                      </m:oMath>
                    </m:oMathPara>
                  </a14:m>
                  <a:endParaRPr lang="en-US" sz="4400" dirty="0"/>
                </a:p>
              </p:txBody>
            </p:sp>
          </mc:Choice>
          <mc:Fallback xmlns="">
            <p:sp>
              <p:nvSpPr>
                <p:cNvPr id="20" name="TextBox 19"/>
                <p:cNvSpPr txBox="1">
                  <a:spLocks noRot="1" noChangeAspect="1" noMove="1" noResize="1" noEditPoints="1" noAdjustHandles="1" noChangeArrowheads="1" noChangeShapeType="1" noTextEdit="1"/>
                </p:cNvSpPr>
                <p:nvPr/>
              </p:nvSpPr>
              <p:spPr>
                <a:xfrm>
                  <a:off x="1931900" y="5495396"/>
                  <a:ext cx="845360" cy="677108"/>
                </a:xfrm>
                <a:prstGeom prst="rect">
                  <a:avLst/>
                </a:prstGeom>
                <a:blipFill>
                  <a:blip r:embed="rId8"/>
                  <a:stretch>
                    <a:fillRect/>
                  </a:stretch>
                </a:blipFill>
              </p:spPr>
              <p:txBody>
                <a:bodyPr/>
                <a:lstStyle/>
                <a:p>
                  <a:r>
                    <a:rPr lang="en-US">
                      <a:noFill/>
                    </a:rPr>
                    <a:t> </a:t>
                  </a:r>
                </a:p>
              </p:txBody>
            </p:sp>
          </mc:Fallback>
        </mc:AlternateContent>
      </p:grpSp>
      <p:grpSp>
        <p:nvGrpSpPr>
          <p:cNvPr id="25" name="Group 24"/>
          <p:cNvGrpSpPr/>
          <p:nvPr/>
        </p:nvGrpSpPr>
        <p:grpSpPr>
          <a:xfrm>
            <a:off x="10365740" y="1247005"/>
            <a:ext cx="1051560" cy="1051560"/>
            <a:chOff x="2667000" y="7467600"/>
            <a:chExt cx="1051560" cy="1051560"/>
          </a:xfrm>
        </p:grpSpPr>
        <p:sp>
          <p:nvSpPr>
            <p:cNvPr id="21" name="Oval 20"/>
            <p:cNvSpPr/>
            <p:nvPr/>
          </p:nvSpPr>
          <p:spPr bwMode="auto">
            <a:xfrm>
              <a:off x="2667000" y="7467600"/>
              <a:ext cx="1051560" cy="105156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mc:AlternateContent xmlns:mc="http://schemas.openxmlformats.org/markup-compatibility/2006" xmlns:a14="http://schemas.microsoft.com/office/drawing/2010/main">
          <mc:Choice Requires="a14">
            <p:sp>
              <p:nvSpPr>
                <p:cNvPr id="22" name="TextBox 21"/>
                <p:cNvSpPr txBox="1"/>
                <p:nvPr/>
              </p:nvSpPr>
              <p:spPr>
                <a:xfrm>
                  <a:off x="2874475" y="7552796"/>
                  <a:ext cx="706925"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𝑣</m:t>
                            </m:r>
                          </m:e>
                          <m:sub>
                            <m:r>
                              <a:rPr lang="en-US" sz="4400" b="0" i="1" smtClean="0">
                                <a:latin typeface="Cambria Math" panose="02040503050406030204" pitchFamily="18" charset="0"/>
                              </a:rPr>
                              <m:t>1</m:t>
                            </m:r>
                          </m:sub>
                        </m:sSub>
                      </m:oMath>
                    </m:oMathPara>
                  </a14:m>
                  <a:endParaRPr lang="en-US" sz="4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2874475" y="7552796"/>
                  <a:ext cx="706925" cy="677108"/>
                </a:xfrm>
                <a:prstGeom prst="rect">
                  <a:avLst/>
                </a:prstGeom>
                <a:blipFill>
                  <a:blip r:embed="rId9"/>
                  <a:stretch>
                    <a:fillRect/>
                  </a:stretch>
                </a:blipFill>
              </p:spPr>
              <p:txBody>
                <a:bodyPr/>
                <a:lstStyle/>
                <a:p>
                  <a:r>
                    <a:rPr lang="en-US">
                      <a:noFill/>
                    </a:rPr>
                    <a:t> </a:t>
                  </a:r>
                </a:p>
              </p:txBody>
            </p:sp>
          </mc:Fallback>
        </mc:AlternateContent>
      </p:grpSp>
      <p:grpSp>
        <p:nvGrpSpPr>
          <p:cNvPr id="26" name="Group 25"/>
          <p:cNvGrpSpPr/>
          <p:nvPr/>
        </p:nvGrpSpPr>
        <p:grpSpPr>
          <a:xfrm>
            <a:off x="10365740" y="2658976"/>
            <a:ext cx="1051560" cy="1051560"/>
            <a:chOff x="4343400" y="7467600"/>
            <a:chExt cx="1051560" cy="1051560"/>
          </a:xfrm>
        </p:grpSpPr>
        <p:sp>
          <p:nvSpPr>
            <p:cNvPr id="23" name="Oval 22"/>
            <p:cNvSpPr/>
            <p:nvPr/>
          </p:nvSpPr>
          <p:spPr bwMode="auto">
            <a:xfrm>
              <a:off x="4343400" y="7467600"/>
              <a:ext cx="1051560" cy="105156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mc:AlternateContent xmlns:mc="http://schemas.openxmlformats.org/markup-compatibility/2006" xmlns:a14="http://schemas.microsoft.com/office/drawing/2010/main">
          <mc:Choice Requires="a14">
            <p:sp>
              <p:nvSpPr>
                <p:cNvPr id="24" name="TextBox 23"/>
                <p:cNvSpPr txBox="1"/>
                <p:nvPr/>
              </p:nvSpPr>
              <p:spPr>
                <a:xfrm>
                  <a:off x="4550875" y="7552796"/>
                  <a:ext cx="720005"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𝑣</m:t>
                            </m:r>
                          </m:e>
                          <m:sub>
                            <m:r>
                              <a:rPr lang="en-US" sz="4400" b="0" i="1" smtClean="0">
                                <a:latin typeface="Cambria Math" panose="02040503050406030204" pitchFamily="18" charset="0"/>
                              </a:rPr>
                              <m:t>2</m:t>
                            </m:r>
                          </m:sub>
                        </m:sSub>
                      </m:oMath>
                    </m:oMathPara>
                  </a14:m>
                  <a:endParaRPr lang="en-US" sz="4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4550875" y="7552796"/>
                  <a:ext cx="720005" cy="677108"/>
                </a:xfrm>
                <a:prstGeom prst="rect">
                  <a:avLst/>
                </a:prstGeom>
                <a:blipFill>
                  <a:blip r:embed="rId10"/>
                  <a:stretch>
                    <a:fillRect/>
                  </a:stretch>
                </a:blipFill>
              </p:spPr>
              <p:txBody>
                <a:bodyPr/>
                <a:lstStyle/>
                <a:p>
                  <a:r>
                    <a:rPr lang="en-US">
                      <a:noFill/>
                    </a:rPr>
                    <a:t> </a:t>
                  </a:r>
                </a:p>
              </p:txBody>
            </p:sp>
          </mc:Fallback>
        </mc:AlternateContent>
      </p:grpSp>
      <p:cxnSp>
        <p:nvCxnSpPr>
          <p:cNvPr id="29" name="Straight Connector 28"/>
          <p:cNvCxnSpPr>
            <a:stCxn id="11" idx="3"/>
            <a:endCxn id="21" idx="2"/>
          </p:cNvCxnSpPr>
          <p:nvPr/>
        </p:nvCxnSpPr>
        <p:spPr bwMode="auto">
          <a:xfrm>
            <a:off x="8938850" y="1772785"/>
            <a:ext cx="1426890"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1" name="Straight Connector 30"/>
          <p:cNvCxnSpPr>
            <a:stCxn id="11" idx="3"/>
            <a:endCxn id="23" idx="1"/>
          </p:cNvCxnSpPr>
          <p:nvPr/>
        </p:nvCxnSpPr>
        <p:spPr bwMode="auto">
          <a:xfrm>
            <a:off x="8938850" y="1772785"/>
            <a:ext cx="1580887" cy="104018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3" name="Straight Connector 32"/>
          <p:cNvCxnSpPr>
            <a:stCxn id="13" idx="3"/>
            <a:endCxn id="21" idx="3"/>
          </p:cNvCxnSpPr>
          <p:nvPr/>
        </p:nvCxnSpPr>
        <p:spPr bwMode="auto">
          <a:xfrm flipV="1">
            <a:off x="8938850" y="2144568"/>
            <a:ext cx="1580887" cy="104018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5" name="Straight Connector 34"/>
          <p:cNvCxnSpPr>
            <a:stCxn id="13" idx="3"/>
            <a:endCxn id="23" idx="2"/>
          </p:cNvCxnSpPr>
          <p:nvPr/>
        </p:nvCxnSpPr>
        <p:spPr bwMode="auto">
          <a:xfrm>
            <a:off x="8938850" y="3184756"/>
            <a:ext cx="1426890"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9" name="Straight Connector 38"/>
          <p:cNvCxnSpPr>
            <a:stCxn id="6" idx="3"/>
            <a:endCxn id="19" idx="2"/>
          </p:cNvCxnSpPr>
          <p:nvPr/>
        </p:nvCxnSpPr>
        <p:spPr bwMode="auto">
          <a:xfrm>
            <a:off x="8938850" y="4953000"/>
            <a:ext cx="1426890" cy="42375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1" name="Straight Connector 40"/>
          <p:cNvCxnSpPr>
            <a:stCxn id="6" idx="3"/>
            <a:endCxn id="21" idx="3"/>
          </p:cNvCxnSpPr>
          <p:nvPr/>
        </p:nvCxnSpPr>
        <p:spPr bwMode="auto">
          <a:xfrm flipV="1">
            <a:off x="8938850" y="2144568"/>
            <a:ext cx="1580887" cy="2808432"/>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3" name="Straight Connector 42"/>
          <p:cNvCxnSpPr>
            <a:stCxn id="6" idx="3"/>
            <a:endCxn id="23" idx="3"/>
          </p:cNvCxnSpPr>
          <p:nvPr/>
        </p:nvCxnSpPr>
        <p:spPr bwMode="auto">
          <a:xfrm flipV="1">
            <a:off x="8938850" y="3556539"/>
            <a:ext cx="1580887" cy="1396461"/>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9" name="Straight Connector 48"/>
          <p:cNvCxnSpPr>
            <a:stCxn id="19" idx="1"/>
            <a:endCxn id="11" idx="3"/>
          </p:cNvCxnSpPr>
          <p:nvPr/>
        </p:nvCxnSpPr>
        <p:spPr bwMode="auto">
          <a:xfrm flipH="1" flipV="1">
            <a:off x="8938850" y="1772785"/>
            <a:ext cx="1580887" cy="3232182"/>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51" name="Straight Connector 50"/>
          <p:cNvCxnSpPr>
            <a:stCxn id="19" idx="1"/>
            <a:endCxn id="13" idx="3"/>
          </p:cNvCxnSpPr>
          <p:nvPr/>
        </p:nvCxnSpPr>
        <p:spPr bwMode="auto">
          <a:xfrm flipH="1" flipV="1">
            <a:off x="8938850" y="3184756"/>
            <a:ext cx="1580887" cy="1820211"/>
          </a:xfrm>
          <a:prstGeom prst="line">
            <a:avLst/>
          </a:prstGeom>
          <a:solidFill>
            <a:schemeClr val="accent1"/>
          </a:solidFill>
          <a:ln w="25400"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54" name="TextBox 53"/>
              <p:cNvSpPr txBox="1"/>
              <p:nvPr/>
            </p:nvSpPr>
            <p:spPr>
              <a:xfrm>
                <a:off x="10725609" y="3942199"/>
                <a:ext cx="331822"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ea typeface="Cambria Math" panose="02040503050406030204" pitchFamily="18" charset="0"/>
                        </a:rPr>
                        <m:t>⋮</m:t>
                      </m:r>
                    </m:oMath>
                  </m:oMathPara>
                </a14:m>
                <a:endParaRPr lang="en-US" sz="4400" dirty="0"/>
              </a:p>
            </p:txBody>
          </p:sp>
        </mc:Choice>
        <mc:Fallback xmlns="">
          <p:sp>
            <p:nvSpPr>
              <p:cNvPr id="54" name="TextBox 53"/>
              <p:cNvSpPr txBox="1">
                <a:spLocks noRot="1" noChangeAspect="1" noMove="1" noResize="1" noEditPoints="1" noAdjustHandles="1" noChangeArrowheads="1" noChangeShapeType="1" noTextEdit="1"/>
              </p:cNvSpPr>
              <p:nvPr/>
            </p:nvSpPr>
            <p:spPr>
              <a:xfrm>
                <a:off x="10725609" y="3942199"/>
                <a:ext cx="331822" cy="677108"/>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8344285" y="3742492"/>
                <a:ext cx="331822"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ea typeface="Cambria Math" panose="02040503050406030204" pitchFamily="18" charset="0"/>
                        </a:rPr>
                        <m:t>⋮</m:t>
                      </m:r>
                    </m:oMath>
                  </m:oMathPara>
                </a14:m>
                <a:endParaRPr lang="en-US" sz="4400" dirty="0"/>
              </a:p>
            </p:txBody>
          </p:sp>
        </mc:Choice>
        <mc:Fallback xmlns="">
          <p:sp>
            <p:nvSpPr>
              <p:cNvPr id="55" name="TextBox 54"/>
              <p:cNvSpPr txBox="1">
                <a:spLocks noRot="1" noChangeAspect="1" noMove="1" noResize="1" noEditPoints="1" noAdjustHandles="1" noChangeArrowheads="1" noChangeShapeType="1" noTextEdit="1"/>
              </p:cNvSpPr>
              <p:nvPr/>
            </p:nvSpPr>
            <p:spPr>
              <a:xfrm>
                <a:off x="8344285" y="3742492"/>
                <a:ext cx="331822" cy="677108"/>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22120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 Satisfaction Problem: Definition</a:t>
            </a:r>
            <a:endParaRPr lang="en-US" dirty="0"/>
          </a:p>
        </p:txBody>
      </p:sp>
      <p:sp>
        <p:nvSpPr>
          <p:cNvPr id="3" name="Content Placeholder 2"/>
          <p:cNvSpPr>
            <a:spLocks noGrp="1"/>
          </p:cNvSpPr>
          <p:nvPr>
            <p:ph idx="1"/>
          </p:nvPr>
        </p:nvSpPr>
        <p:spPr>
          <a:xfrm>
            <a:off x="762000" y="1143000"/>
            <a:ext cx="10668000" cy="4690950"/>
          </a:xfrm>
        </p:spPr>
        <p:txBody>
          <a:bodyPr/>
          <a:lstStyle/>
          <a:p>
            <a:r>
              <a:rPr lang="en-US" dirty="0" smtClean="0">
                <a:solidFill>
                  <a:schemeClr val="accent2"/>
                </a:solidFill>
              </a:rPr>
              <a:t>State Representation</a:t>
            </a:r>
          </a:p>
          <a:p>
            <a:endParaRPr lang="en-US" dirty="0"/>
          </a:p>
          <a:p>
            <a:endParaRPr lang="en-US" dirty="0" smtClean="0"/>
          </a:p>
          <a:p>
            <a:endParaRPr lang="en-US" dirty="0"/>
          </a:p>
          <a:p>
            <a:r>
              <a:rPr lang="en-US" dirty="0" smtClean="0">
                <a:solidFill>
                  <a:schemeClr val="accent2"/>
                </a:solidFill>
              </a:rPr>
              <a:t>Goal Test</a:t>
            </a:r>
          </a:p>
          <a:p>
            <a:r>
              <a:rPr lang="en-US" dirty="0"/>
              <a:t>	</a:t>
            </a:r>
            <a:r>
              <a:rPr lang="en-US" dirty="0" smtClean="0"/>
              <a:t>Constraints specify allowed assignments</a:t>
            </a:r>
          </a:p>
          <a:p>
            <a:r>
              <a:rPr lang="en-US" dirty="0"/>
              <a:t>	</a:t>
            </a:r>
            <a:r>
              <a:rPr lang="en-US" i="1" dirty="0" smtClean="0"/>
              <a:t>Example: ALL-DIFF</a:t>
            </a:r>
          </a:p>
          <a:p>
            <a:r>
              <a:rPr lang="en-US" dirty="0"/>
              <a:t>	</a:t>
            </a:r>
            <a:r>
              <a:rPr lang="en-US" dirty="0" smtClean="0"/>
              <a:t>	Each variable is assigned a value</a:t>
            </a:r>
          </a:p>
          <a:p>
            <a:r>
              <a:rPr lang="en-US" dirty="0"/>
              <a:t>	</a:t>
            </a:r>
            <a:r>
              <a:rPr lang="en-US" dirty="0" smtClean="0"/>
              <a:t>	No value is assigned more than once</a:t>
            </a:r>
          </a:p>
        </p:txBody>
      </p:sp>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5</a:t>
            </a:fld>
            <a:endParaRPr lang="en-US" altLang="en-US" dirty="0"/>
          </a:p>
        </p:txBody>
      </p:sp>
      <p:grpSp>
        <p:nvGrpSpPr>
          <p:cNvPr id="16" name="Group 15"/>
          <p:cNvGrpSpPr/>
          <p:nvPr/>
        </p:nvGrpSpPr>
        <p:grpSpPr>
          <a:xfrm>
            <a:off x="8024450" y="4495800"/>
            <a:ext cx="914400" cy="914400"/>
            <a:chOff x="8049850" y="4919550"/>
            <a:chExt cx="914400" cy="914400"/>
          </a:xfrm>
        </p:grpSpPr>
        <p:sp>
          <p:nvSpPr>
            <p:cNvPr id="6" name="Rectangle 5"/>
            <p:cNvSpPr/>
            <p:nvPr/>
          </p:nvSpPr>
          <p:spPr bwMode="auto">
            <a:xfrm>
              <a:off x="8049850" y="4919550"/>
              <a:ext cx="914400" cy="914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25000" dirty="0" smtClean="0">
                <a:ln>
                  <a:noFill/>
                </a:ln>
                <a:solidFill>
                  <a:schemeClr val="tx1"/>
                </a:solidFill>
                <a:effectLst/>
                <a:latin typeface="Arial" charset="0"/>
                <a:cs typeface="Arial" charset="0"/>
              </a:endParaRPr>
            </a:p>
          </p:txBody>
        </p:sp>
        <mc:AlternateContent xmlns:mc="http://schemas.openxmlformats.org/markup-compatibility/2006" xmlns:a14="http://schemas.microsoft.com/office/drawing/2010/main">
          <mc:Choice Requires="a14">
            <p:sp>
              <p:nvSpPr>
                <p:cNvPr id="7" name="TextBox 6"/>
                <p:cNvSpPr txBox="1"/>
                <p:nvPr/>
              </p:nvSpPr>
              <p:spPr>
                <a:xfrm>
                  <a:off x="8126050" y="4939126"/>
                  <a:ext cx="795346"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𝑥</m:t>
                            </m:r>
                          </m:e>
                          <m:sub>
                            <m:r>
                              <a:rPr lang="en-US" sz="4400" b="0" i="1" smtClean="0">
                                <a:latin typeface="Cambria Math" panose="02040503050406030204" pitchFamily="18" charset="0"/>
                              </a:rPr>
                              <m:t>𝑁</m:t>
                            </m:r>
                          </m:sub>
                        </m:sSub>
                      </m:oMath>
                    </m:oMathPara>
                  </a14:m>
                  <a:endParaRPr lang="en-US" sz="4400" dirty="0"/>
                </a:p>
              </p:txBody>
            </p:sp>
          </mc:Choice>
          <mc:Fallback xmlns="">
            <p:sp>
              <p:nvSpPr>
                <p:cNvPr id="7" name="TextBox 6"/>
                <p:cNvSpPr txBox="1">
                  <a:spLocks noRot="1" noChangeAspect="1" noMove="1" noResize="1" noEditPoints="1" noAdjustHandles="1" noChangeArrowheads="1" noChangeShapeType="1" noTextEdit="1"/>
                </p:cNvSpPr>
                <p:nvPr/>
              </p:nvSpPr>
              <p:spPr>
                <a:xfrm>
                  <a:off x="8126050" y="4939126"/>
                  <a:ext cx="795346" cy="677108"/>
                </a:xfrm>
                <a:prstGeom prst="rect">
                  <a:avLst/>
                </a:prstGeom>
                <a:blipFill>
                  <a:blip r:embed="rId2"/>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9" name="TextBox 8"/>
              <p:cNvSpPr txBox="1"/>
              <p:nvPr/>
            </p:nvSpPr>
            <p:spPr>
              <a:xfrm>
                <a:off x="1310050" y="2315537"/>
                <a:ext cx="4787977" cy="430887"/>
              </a:xfrm>
              <a:prstGeom prst="rect">
                <a:avLst/>
              </a:prstGeom>
              <a:noFill/>
            </p:spPr>
            <p:txBody>
              <a:bodyPr wrap="none" lIns="0" tIns="0" rIns="0" bIns="0" rtlCol="0">
                <a:spAutoFit/>
              </a:bodyPr>
              <a:lstStyle/>
              <a:p>
                <a:r>
                  <a:rPr lang="en-US" sz="2800" b="0" dirty="0" smtClean="0">
                    <a:latin typeface="+mn-lt"/>
                  </a:rPr>
                  <a:t>Domain of Values:  </a:t>
                </a:r>
                <a14:m>
                  <m:oMath xmlns:m="http://schemas.openxmlformats.org/officeDocument/2006/math">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oMath>
                </a14:m>
                <a:r>
                  <a:rPr lang="en-US" sz="2800" dirty="0"/>
                  <a:t> </a:t>
                </a:r>
                <a14:m>
                  <m:oMath xmlns:m="http://schemas.openxmlformats.org/officeDocument/2006/math">
                    <m:r>
                      <a:rPr lang="en-US" sz="2800" b="0" i="1" dirty="0" smtClean="0">
                        <a:latin typeface="Cambria Math" panose="02040503050406030204" pitchFamily="18" charset="0"/>
                      </a:rPr>
                      <m:t>…</m:t>
                    </m:r>
                  </m:oMath>
                </a14:m>
                <a:r>
                  <a:rPr lang="en-US" sz="2800" dirty="0" smtClean="0"/>
                  <a:t>,</a:t>
                </a:r>
                <a:r>
                  <a:rPr lang="en-US" sz="28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𝑣</m:t>
                        </m:r>
                      </m:e>
                      <m:sub>
                        <m:r>
                          <a:rPr lang="en-US" sz="2800" b="0" i="1" smtClean="0">
                            <a:latin typeface="Cambria Math" panose="02040503050406030204" pitchFamily="18" charset="0"/>
                          </a:rPr>
                          <m:t>𝑚</m:t>
                        </m:r>
                      </m:sub>
                    </m:sSub>
                    <m:r>
                      <a:rPr lang="en-US" sz="2800" b="0" i="1" smtClean="0">
                        <a:latin typeface="Cambria Math" panose="02040503050406030204" pitchFamily="18" charset="0"/>
                      </a:rPr>
                      <m:t>}</m:t>
                    </m:r>
                  </m:oMath>
                </a14:m>
                <a:endParaRPr lang="en-US"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1310050" y="2315537"/>
                <a:ext cx="4787977" cy="430887"/>
              </a:xfrm>
              <a:prstGeom prst="rect">
                <a:avLst/>
              </a:prstGeom>
              <a:blipFill>
                <a:blip r:embed="rId3"/>
                <a:stretch>
                  <a:fillRect l="-4586" t="-25352" b="-478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310050" y="1793865"/>
                <a:ext cx="4519250" cy="430887"/>
              </a:xfrm>
              <a:prstGeom prst="rect">
                <a:avLst/>
              </a:prstGeom>
              <a:noFill/>
            </p:spPr>
            <p:txBody>
              <a:bodyPr wrap="none" lIns="0" tIns="0" rIns="0" bIns="0" rtlCol="0">
                <a:spAutoFit/>
              </a:bodyPr>
              <a:lstStyle/>
              <a:p>
                <a:r>
                  <a:rPr lang="en-US" sz="2800" b="0" dirty="0" smtClean="0">
                    <a:latin typeface="+mn-lt"/>
                  </a:rPr>
                  <a:t>Set of Variables:  </a:t>
                </a:r>
                <a14:m>
                  <m:oMath xmlns:m="http://schemas.openxmlformats.org/officeDocument/2006/math">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oMath>
                </a14:m>
                <a:r>
                  <a:rPr lang="en-US" sz="2800" dirty="0"/>
                  <a:t> </a:t>
                </a:r>
                <a14:m>
                  <m:oMath xmlns:m="http://schemas.openxmlformats.org/officeDocument/2006/math">
                    <m:r>
                      <a:rPr lang="en-US" sz="2800" b="0" i="1" dirty="0" smtClean="0">
                        <a:latin typeface="Cambria Math" panose="02040503050406030204" pitchFamily="18" charset="0"/>
                      </a:rPr>
                      <m:t>…</m:t>
                    </m:r>
                  </m:oMath>
                </a14:m>
                <a:r>
                  <a:rPr lang="en-US" sz="2800" dirty="0" smtClean="0"/>
                  <a:t>,</a:t>
                </a:r>
                <a:r>
                  <a:rPr lang="en-US" sz="2800" dirty="0"/>
                  <a:t> </a:t>
                </a:r>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𝑁</m:t>
                        </m:r>
                      </m:sub>
                    </m:sSub>
                    <m:r>
                      <a:rPr lang="en-US" sz="2800" b="0" i="1" smtClean="0">
                        <a:latin typeface="Cambria Math" panose="02040503050406030204" pitchFamily="18" charset="0"/>
                      </a:rPr>
                      <m:t>}</m:t>
                    </m:r>
                  </m:oMath>
                </a14:m>
                <a:endParaRPr lang="en-US"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1310050" y="1793865"/>
                <a:ext cx="4519250" cy="430887"/>
              </a:xfrm>
              <a:prstGeom prst="rect">
                <a:avLst/>
              </a:prstGeom>
              <a:blipFill>
                <a:blip r:embed="rId4"/>
                <a:stretch>
                  <a:fillRect l="-4858" t="-25352" b="-49296"/>
                </a:stretch>
              </a:blipFill>
            </p:spPr>
            <p:txBody>
              <a:bodyPr/>
              <a:lstStyle/>
              <a:p>
                <a:r>
                  <a:rPr lang="en-US">
                    <a:noFill/>
                  </a:rPr>
                  <a:t> </a:t>
                </a:r>
              </a:p>
            </p:txBody>
          </p:sp>
        </mc:Fallback>
      </mc:AlternateContent>
      <p:grpSp>
        <p:nvGrpSpPr>
          <p:cNvPr id="18" name="Group 17"/>
          <p:cNvGrpSpPr/>
          <p:nvPr/>
        </p:nvGrpSpPr>
        <p:grpSpPr>
          <a:xfrm>
            <a:off x="8024450" y="1315585"/>
            <a:ext cx="914400" cy="914400"/>
            <a:chOff x="8024450" y="1315585"/>
            <a:chExt cx="914400" cy="914400"/>
          </a:xfrm>
        </p:grpSpPr>
        <p:sp>
          <p:nvSpPr>
            <p:cNvPr id="11" name="Rectangle 10"/>
            <p:cNvSpPr/>
            <p:nvPr/>
          </p:nvSpPr>
          <p:spPr bwMode="auto">
            <a:xfrm>
              <a:off x="8024450" y="1315585"/>
              <a:ext cx="914400" cy="914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25000" dirty="0" smtClean="0">
                <a:ln>
                  <a:noFill/>
                </a:ln>
                <a:solidFill>
                  <a:schemeClr val="tx1"/>
                </a:solidFill>
                <a:effectLst/>
                <a:latin typeface="Arial" charset="0"/>
                <a:cs typeface="Arial" charset="0"/>
              </a:endParaRPr>
            </a:p>
          </p:txBody>
        </p:sp>
        <mc:AlternateContent xmlns:mc="http://schemas.openxmlformats.org/markup-compatibility/2006" xmlns:a14="http://schemas.microsoft.com/office/drawing/2010/main">
          <mc:Choice Requires="a14">
            <p:sp>
              <p:nvSpPr>
                <p:cNvPr id="12" name="TextBox 11"/>
                <p:cNvSpPr txBox="1"/>
                <p:nvPr/>
              </p:nvSpPr>
              <p:spPr>
                <a:xfrm>
                  <a:off x="8153400" y="1335161"/>
                  <a:ext cx="700513"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𝑥</m:t>
                            </m:r>
                          </m:e>
                          <m:sub>
                            <m:r>
                              <a:rPr lang="en-US" sz="4400" b="0" i="1" smtClean="0">
                                <a:latin typeface="Cambria Math" panose="02040503050406030204" pitchFamily="18" charset="0"/>
                              </a:rPr>
                              <m:t>1</m:t>
                            </m:r>
                          </m:sub>
                        </m:sSub>
                      </m:oMath>
                    </m:oMathPara>
                  </a14:m>
                  <a:endParaRPr lang="en-US" sz="4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8153400" y="1335161"/>
                  <a:ext cx="700513" cy="677108"/>
                </a:xfrm>
                <a:prstGeom prst="rect">
                  <a:avLst/>
                </a:prstGeom>
                <a:blipFill>
                  <a:blip r:embed="rId5"/>
                  <a:stretch>
                    <a:fillRect/>
                  </a:stretch>
                </a:blipFill>
              </p:spPr>
              <p:txBody>
                <a:bodyPr/>
                <a:lstStyle/>
                <a:p>
                  <a:r>
                    <a:rPr lang="en-US">
                      <a:noFill/>
                    </a:rPr>
                    <a:t> </a:t>
                  </a:r>
                </a:p>
              </p:txBody>
            </p:sp>
          </mc:Fallback>
        </mc:AlternateContent>
      </p:grpSp>
      <p:grpSp>
        <p:nvGrpSpPr>
          <p:cNvPr id="17" name="Group 16"/>
          <p:cNvGrpSpPr/>
          <p:nvPr/>
        </p:nvGrpSpPr>
        <p:grpSpPr>
          <a:xfrm>
            <a:off x="8024450" y="2727556"/>
            <a:ext cx="914400" cy="914400"/>
            <a:chOff x="8024450" y="2727556"/>
            <a:chExt cx="914400" cy="914400"/>
          </a:xfrm>
        </p:grpSpPr>
        <p:sp>
          <p:nvSpPr>
            <p:cNvPr id="13" name="Rectangle 12"/>
            <p:cNvSpPr/>
            <p:nvPr/>
          </p:nvSpPr>
          <p:spPr bwMode="auto">
            <a:xfrm>
              <a:off x="8024450" y="2727556"/>
              <a:ext cx="914400" cy="914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25000" dirty="0" smtClean="0">
                <a:ln>
                  <a:noFill/>
                </a:ln>
                <a:solidFill>
                  <a:schemeClr val="tx1"/>
                </a:solidFill>
                <a:effectLst/>
                <a:latin typeface="Arial" charset="0"/>
                <a:cs typeface="Arial" charset="0"/>
              </a:endParaRPr>
            </a:p>
          </p:txBody>
        </p:sp>
        <mc:AlternateContent xmlns:mc="http://schemas.openxmlformats.org/markup-compatibility/2006" xmlns:a14="http://schemas.microsoft.com/office/drawing/2010/main">
          <mc:Choice Requires="a14">
            <p:sp>
              <p:nvSpPr>
                <p:cNvPr id="14" name="TextBox 13"/>
                <p:cNvSpPr txBox="1"/>
                <p:nvPr/>
              </p:nvSpPr>
              <p:spPr>
                <a:xfrm>
                  <a:off x="8153400" y="2747132"/>
                  <a:ext cx="713592"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𝑥</m:t>
                            </m:r>
                          </m:e>
                          <m:sub>
                            <m:r>
                              <a:rPr lang="en-US" sz="4400" b="0" i="1" smtClean="0">
                                <a:latin typeface="Cambria Math" panose="02040503050406030204" pitchFamily="18" charset="0"/>
                              </a:rPr>
                              <m:t>2</m:t>
                            </m:r>
                          </m:sub>
                        </m:sSub>
                      </m:oMath>
                    </m:oMathPara>
                  </a14:m>
                  <a:endParaRPr lang="en-US" sz="4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8153400" y="2747132"/>
                  <a:ext cx="713592" cy="677108"/>
                </a:xfrm>
                <a:prstGeom prst="rect">
                  <a:avLst/>
                </a:prstGeom>
                <a:blipFill>
                  <a:blip r:embed="rId6"/>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5" name="TextBox 14"/>
              <p:cNvSpPr txBox="1"/>
              <p:nvPr/>
            </p:nvSpPr>
            <p:spPr>
              <a:xfrm>
                <a:off x="8344285" y="3742492"/>
                <a:ext cx="331822"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ea typeface="Cambria Math" panose="02040503050406030204" pitchFamily="18" charset="0"/>
                        </a:rPr>
                        <m:t>⋮</m:t>
                      </m:r>
                    </m:oMath>
                  </m:oMathPara>
                </a14:m>
                <a:endParaRPr lang="en-US" sz="4400" dirty="0"/>
              </a:p>
            </p:txBody>
          </p:sp>
        </mc:Choice>
        <mc:Fallback xmlns="">
          <p:sp>
            <p:nvSpPr>
              <p:cNvPr id="15" name="TextBox 14"/>
              <p:cNvSpPr txBox="1">
                <a:spLocks noRot="1" noChangeAspect="1" noMove="1" noResize="1" noEditPoints="1" noAdjustHandles="1" noChangeArrowheads="1" noChangeShapeType="1" noTextEdit="1"/>
              </p:cNvSpPr>
              <p:nvPr/>
            </p:nvSpPr>
            <p:spPr>
              <a:xfrm>
                <a:off x="8344285" y="3742492"/>
                <a:ext cx="331822" cy="677108"/>
              </a:xfrm>
              <a:prstGeom prst="rect">
                <a:avLst/>
              </a:prstGeom>
              <a:blipFill>
                <a:blip r:embed="rId7"/>
                <a:stretch>
                  <a:fillRect/>
                </a:stretch>
              </a:blipFill>
            </p:spPr>
            <p:txBody>
              <a:bodyPr/>
              <a:lstStyle/>
              <a:p>
                <a:r>
                  <a:rPr lang="en-US">
                    <a:noFill/>
                  </a:rPr>
                  <a:t> </a:t>
                </a:r>
              </a:p>
            </p:txBody>
          </p:sp>
        </mc:Fallback>
      </mc:AlternateContent>
      <p:grpSp>
        <p:nvGrpSpPr>
          <p:cNvPr id="27" name="Group 26"/>
          <p:cNvGrpSpPr/>
          <p:nvPr/>
        </p:nvGrpSpPr>
        <p:grpSpPr>
          <a:xfrm>
            <a:off x="10365740" y="4850970"/>
            <a:ext cx="1051560" cy="1051560"/>
            <a:chOff x="1828800" y="5410200"/>
            <a:chExt cx="1051560" cy="1051560"/>
          </a:xfrm>
        </p:grpSpPr>
        <p:sp>
          <p:nvSpPr>
            <p:cNvPr id="19" name="Oval 18"/>
            <p:cNvSpPr/>
            <p:nvPr/>
          </p:nvSpPr>
          <p:spPr bwMode="auto">
            <a:xfrm>
              <a:off x="1828800" y="5410200"/>
              <a:ext cx="1051560" cy="105156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mc:AlternateContent xmlns:mc="http://schemas.openxmlformats.org/markup-compatibility/2006" xmlns:a14="http://schemas.microsoft.com/office/drawing/2010/main">
          <mc:Choice Requires="a14">
            <p:sp>
              <p:nvSpPr>
                <p:cNvPr id="20" name="TextBox 19"/>
                <p:cNvSpPr txBox="1"/>
                <p:nvPr/>
              </p:nvSpPr>
              <p:spPr>
                <a:xfrm>
                  <a:off x="1931900" y="5495396"/>
                  <a:ext cx="845360"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𝑣</m:t>
                            </m:r>
                          </m:e>
                          <m:sub>
                            <m:r>
                              <a:rPr lang="en-US" sz="4400" b="0" i="1" smtClean="0">
                                <a:latin typeface="Cambria Math" panose="02040503050406030204" pitchFamily="18" charset="0"/>
                              </a:rPr>
                              <m:t>𝑚</m:t>
                            </m:r>
                          </m:sub>
                        </m:sSub>
                      </m:oMath>
                    </m:oMathPara>
                  </a14:m>
                  <a:endParaRPr lang="en-US" sz="4400" dirty="0"/>
                </a:p>
              </p:txBody>
            </p:sp>
          </mc:Choice>
          <mc:Fallback xmlns="">
            <p:sp>
              <p:nvSpPr>
                <p:cNvPr id="20" name="TextBox 19"/>
                <p:cNvSpPr txBox="1">
                  <a:spLocks noRot="1" noChangeAspect="1" noMove="1" noResize="1" noEditPoints="1" noAdjustHandles="1" noChangeArrowheads="1" noChangeShapeType="1" noTextEdit="1"/>
                </p:cNvSpPr>
                <p:nvPr/>
              </p:nvSpPr>
              <p:spPr>
                <a:xfrm>
                  <a:off x="1931900" y="5495396"/>
                  <a:ext cx="845360" cy="677108"/>
                </a:xfrm>
                <a:prstGeom prst="rect">
                  <a:avLst/>
                </a:prstGeom>
                <a:blipFill>
                  <a:blip r:embed="rId8"/>
                  <a:stretch>
                    <a:fillRect/>
                  </a:stretch>
                </a:blipFill>
              </p:spPr>
              <p:txBody>
                <a:bodyPr/>
                <a:lstStyle/>
                <a:p>
                  <a:r>
                    <a:rPr lang="en-US">
                      <a:noFill/>
                    </a:rPr>
                    <a:t> </a:t>
                  </a:r>
                </a:p>
              </p:txBody>
            </p:sp>
          </mc:Fallback>
        </mc:AlternateContent>
      </p:grpSp>
      <p:grpSp>
        <p:nvGrpSpPr>
          <p:cNvPr id="25" name="Group 24"/>
          <p:cNvGrpSpPr/>
          <p:nvPr/>
        </p:nvGrpSpPr>
        <p:grpSpPr>
          <a:xfrm>
            <a:off x="10365740" y="1247005"/>
            <a:ext cx="1051560" cy="1051560"/>
            <a:chOff x="2667000" y="7467600"/>
            <a:chExt cx="1051560" cy="1051560"/>
          </a:xfrm>
        </p:grpSpPr>
        <p:sp>
          <p:nvSpPr>
            <p:cNvPr id="21" name="Oval 20"/>
            <p:cNvSpPr/>
            <p:nvPr/>
          </p:nvSpPr>
          <p:spPr bwMode="auto">
            <a:xfrm>
              <a:off x="2667000" y="7467600"/>
              <a:ext cx="1051560" cy="105156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mc:AlternateContent xmlns:mc="http://schemas.openxmlformats.org/markup-compatibility/2006" xmlns:a14="http://schemas.microsoft.com/office/drawing/2010/main">
          <mc:Choice Requires="a14">
            <p:sp>
              <p:nvSpPr>
                <p:cNvPr id="22" name="TextBox 21"/>
                <p:cNvSpPr txBox="1"/>
                <p:nvPr/>
              </p:nvSpPr>
              <p:spPr>
                <a:xfrm>
                  <a:off x="2874475" y="7552796"/>
                  <a:ext cx="706925"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𝑣</m:t>
                            </m:r>
                          </m:e>
                          <m:sub>
                            <m:r>
                              <a:rPr lang="en-US" sz="4400" b="0" i="1" smtClean="0">
                                <a:latin typeface="Cambria Math" panose="02040503050406030204" pitchFamily="18" charset="0"/>
                              </a:rPr>
                              <m:t>1</m:t>
                            </m:r>
                          </m:sub>
                        </m:sSub>
                      </m:oMath>
                    </m:oMathPara>
                  </a14:m>
                  <a:endParaRPr lang="en-US" sz="4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2874475" y="7552796"/>
                  <a:ext cx="706925" cy="677108"/>
                </a:xfrm>
                <a:prstGeom prst="rect">
                  <a:avLst/>
                </a:prstGeom>
                <a:blipFill>
                  <a:blip r:embed="rId9"/>
                  <a:stretch>
                    <a:fillRect/>
                  </a:stretch>
                </a:blipFill>
              </p:spPr>
              <p:txBody>
                <a:bodyPr/>
                <a:lstStyle/>
                <a:p>
                  <a:r>
                    <a:rPr lang="en-US">
                      <a:noFill/>
                    </a:rPr>
                    <a:t> </a:t>
                  </a:r>
                </a:p>
              </p:txBody>
            </p:sp>
          </mc:Fallback>
        </mc:AlternateContent>
      </p:grpSp>
      <p:grpSp>
        <p:nvGrpSpPr>
          <p:cNvPr id="26" name="Group 25"/>
          <p:cNvGrpSpPr/>
          <p:nvPr/>
        </p:nvGrpSpPr>
        <p:grpSpPr>
          <a:xfrm>
            <a:off x="10365740" y="2658976"/>
            <a:ext cx="1051560" cy="1051560"/>
            <a:chOff x="4343400" y="7467600"/>
            <a:chExt cx="1051560" cy="1051560"/>
          </a:xfrm>
        </p:grpSpPr>
        <p:sp>
          <p:nvSpPr>
            <p:cNvPr id="23" name="Oval 22"/>
            <p:cNvSpPr/>
            <p:nvPr/>
          </p:nvSpPr>
          <p:spPr bwMode="auto">
            <a:xfrm>
              <a:off x="4343400" y="7467600"/>
              <a:ext cx="1051560" cy="105156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mc:AlternateContent xmlns:mc="http://schemas.openxmlformats.org/markup-compatibility/2006" xmlns:a14="http://schemas.microsoft.com/office/drawing/2010/main">
          <mc:Choice Requires="a14">
            <p:sp>
              <p:nvSpPr>
                <p:cNvPr id="24" name="TextBox 23"/>
                <p:cNvSpPr txBox="1"/>
                <p:nvPr/>
              </p:nvSpPr>
              <p:spPr>
                <a:xfrm>
                  <a:off x="4550875" y="7552796"/>
                  <a:ext cx="720005"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𝑣</m:t>
                            </m:r>
                          </m:e>
                          <m:sub>
                            <m:r>
                              <a:rPr lang="en-US" sz="4400" b="0" i="1" smtClean="0">
                                <a:latin typeface="Cambria Math" panose="02040503050406030204" pitchFamily="18" charset="0"/>
                              </a:rPr>
                              <m:t>2</m:t>
                            </m:r>
                          </m:sub>
                        </m:sSub>
                      </m:oMath>
                    </m:oMathPara>
                  </a14:m>
                  <a:endParaRPr lang="en-US" sz="4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4550875" y="7552796"/>
                  <a:ext cx="720005" cy="677108"/>
                </a:xfrm>
                <a:prstGeom prst="rect">
                  <a:avLst/>
                </a:prstGeom>
                <a:blipFill>
                  <a:blip r:embed="rId10"/>
                  <a:stretch>
                    <a:fillRect/>
                  </a:stretch>
                </a:blipFill>
              </p:spPr>
              <p:txBody>
                <a:bodyPr/>
                <a:lstStyle/>
                <a:p>
                  <a:r>
                    <a:rPr lang="en-US">
                      <a:noFill/>
                    </a:rPr>
                    <a:t> </a:t>
                  </a:r>
                </a:p>
              </p:txBody>
            </p:sp>
          </mc:Fallback>
        </mc:AlternateContent>
      </p:grpSp>
      <p:cxnSp>
        <p:nvCxnSpPr>
          <p:cNvPr id="31" name="Straight Connector 30"/>
          <p:cNvCxnSpPr>
            <a:stCxn id="11" idx="3"/>
            <a:endCxn id="23" idx="1"/>
          </p:cNvCxnSpPr>
          <p:nvPr/>
        </p:nvCxnSpPr>
        <p:spPr bwMode="auto">
          <a:xfrm>
            <a:off x="8938850" y="1772785"/>
            <a:ext cx="1580887" cy="104018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3" name="Straight Connector 32"/>
          <p:cNvCxnSpPr>
            <a:stCxn id="13" idx="3"/>
            <a:endCxn id="21" idx="3"/>
          </p:cNvCxnSpPr>
          <p:nvPr/>
        </p:nvCxnSpPr>
        <p:spPr bwMode="auto">
          <a:xfrm flipV="1">
            <a:off x="8938850" y="2144568"/>
            <a:ext cx="1580887" cy="104018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9" name="Straight Connector 38"/>
          <p:cNvCxnSpPr>
            <a:stCxn id="6" idx="3"/>
            <a:endCxn id="19" idx="2"/>
          </p:cNvCxnSpPr>
          <p:nvPr/>
        </p:nvCxnSpPr>
        <p:spPr bwMode="auto">
          <a:xfrm>
            <a:off x="8938850" y="4953000"/>
            <a:ext cx="1426890" cy="423750"/>
          </a:xfrm>
          <a:prstGeom prst="line">
            <a:avLst/>
          </a:prstGeom>
          <a:solidFill>
            <a:schemeClr val="accent1"/>
          </a:solidFill>
          <a:ln w="25400"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54" name="TextBox 53"/>
              <p:cNvSpPr txBox="1"/>
              <p:nvPr/>
            </p:nvSpPr>
            <p:spPr>
              <a:xfrm>
                <a:off x="10725609" y="3942199"/>
                <a:ext cx="331822"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ea typeface="Cambria Math" panose="02040503050406030204" pitchFamily="18" charset="0"/>
                        </a:rPr>
                        <m:t>⋮</m:t>
                      </m:r>
                    </m:oMath>
                  </m:oMathPara>
                </a14:m>
                <a:endParaRPr lang="en-US" sz="4400" dirty="0"/>
              </a:p>
            </p:txBody>
          </p:sp>
        </mc:Choice>
        <mc:Fallback xmlns="">
          <p:sp>
            <p:nvSpPr>
              <p:cNvPr id="54" name="TextBox 53"/>
              <p:cNvSpPr txBox="1">
                <a:spLocks noRot="1" noChangeAspect="1" noMove="1" noResize="1" noEditPoints="1" noAdjustHandles="1" noChangeArrowheads="1" noChangeShapeType="1" noTextEdit="1"/>
              </p:cNvSpPr>
              <p:nvPr/>
            </p:nvSpPr>
            <p:spPr>
              <a:xfrm>
                <a:off x="10725609" y="3942199"/>
                <a:ext cx="331822" cy="677108"/>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59901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Example: Map Coloring</a:t>
            </a:r>
            <a:endParaRPr lang="en-US" dirty="0"/>
          </a:p>
        </p:txBody>
      </p:sp>
      <mc:AlternateContent xmlns:mc="http://schemas.openxmlformats.org/markup-compatibility/2006" xmlns:a14="http://schemas.microsoft.com/office/drawing/2010/main">
        <mc:Choice Requires="a14">
          <p:sp>
            <p:nvSpPr>
              <p:cNvPr id="8" name="Content Placeholder 7"/>
              <p:cNvSpPr>
                <a:spLocks noGrp="1"/>
              </p:cNvSpPr>
              <p:nvPr>
                <p:ph sz="half" idx="2"/>
              </p:nvPr>
            </p:nvSpPr>
            <p:spPr>
              <a:xfrm>
                <a:off x="7239000" y="962024"/>
                <a:ext cx="4724400" cy="5210175"/>
              </a:xfrm>
            </p:spPr>
            <p:txBody>
              <a:bodyPr/>
              <a:lstStyle/>
              <a:p>
                <a:r>
                  <a:rPr lang="en-US" dirty="0" smtClean="0"/>
                  <a:t>Variables</a:t>
                </a:r>
              </a:p>
              <a:p>
                <a:r>
                  <a:rPr lang="en-US" dirty="0"/>
                  <a:t>	</a:t>
                </a:r>
                <a:r>
                  <a:rPr lang="en-US" dirty="0" smtClean="0"/>
                  <a:t>WA, NT, Q, NSW, V, SA</a:t>
                </a:r>
              </a:p>
              <a:p>
                <a:r>
                  <a:rPr lang="en-US" dirty="0" smtClean="0"/>
                  <a:t>Values</a:t>
                </a:r>
              </a:p>
              <a:p>
                <a:r>
                  <a:rPr lang="en-US" dirty="0"/>
                  <a:t>	</a:t>
                </a:r>
                <a:r>
                  <a:rPr lang="en-US" dirty="0" smtClean="0"/>
                  <a:t>{</a:t>
                </a:r>
                <a:r>
                  <a:rPr lang="en-US" dirty="0" smtClean="0">
                    <a:solidFill>
                      <a:srgbClr val="FF0000"/>
                    </a:solidFill>
                  </a:rPr>
                  <a:t>Red</a:t>
                </a:r>
                <a:r>
                  <a:rPr lang="en-US" dirty="0" smtClean="0"/>
                  <a:t>, </a:t>
                </a:r>
                <a:r>
                  <a:rPr lang="en-US" dirty="0" smtClean="0">
                    <a:solidFill>
                      <a:srgbClr val="66FF33"/>
                    </a:solidFill>
                  </a:rPr>
                  <a:t>Green</a:t>
                </a:r>
                <a:r>
                  <a:rPr lang="en-US" dirty="0" smtClean="0"/>
                  <a:t>, </a:t>
                </a:r>
                <a:r>
                  <a:rPr lang="en-US" dirty="0" smtClean="0">
                    <a:solidFill>
                      <a:schemeClr val="accent2"/>
                    </a:solidFill>
                  </a:rPr>
                  <a:t>Blue</a:t>
                </a:r>
                <a:r>
                  <a:rPr lang="en-US" dirty="0" smtClean="0"/>
                  <a:t>}</a:t>
                </a:r>
              </a:p>
              <a:p>
                <a:r>
                  <a:rPr lang="en-US" dirty="0" smtClean="0"/>
                  <a:t>Constraints</a:t>
                </a:r>
              </a:p>
              <a:p>
                <a:r>
                  <a:rPr lang="en-US" dirty="0"/>
                  <a:t>	</a:t>
                </a:r>
                <a:r>
                  <a:rPr lang="en-US" dirty="0" smtClean="0"/>
                  <a:t>Adjacent regions must have different colors</a:t>
                </a:r>
              </a:p>
              <a:p>
                <a:r>
                  <a:rPr lang="en-US" dirty="0" smtClean="0"/>
                  <a:t>	e.g. </a:t>
                </a:r>
                <a14:m>
                  <m:oMath xmlns:m="http://schemas.openxmlformats.org/officeDocument/2006/math">
                    <m:r>
                      <m:rPr>
                        <m:sty m:val="p"/>
                      </m:rPr>
                      <a:rPr lang="en-US" b="0" i="0" smtClean="0">
                        <a:latin typeface="Cambria Math" panose="02040503050406030204" pitchFamily="18" charset="0"/>
                      </a:rPr>
                      <m:t>WA</m:t>
                    </m:r>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NT</m:t>
                    </m:r>
                  </m:oMath>
                </a14:m>
                <a:endParaRPr lang="en-US" dirty="0" smtClean="0"/>
              </a:p>
              <a:p>
                <a:pPr/>
                <a:r>
                  <a:rPr lang="en-US" dirty="0"/>
                  <a:t>	</a:t>
                </a:r>
                <a:r>
                  <a:rPr lang="en-US" dirty="0" smtClean="0"/>
                  <a:t>e.g. </a:t>
                </a:r>
                <a14:m>
                  <m:oMath xmlns:m="http://schemas.openxmlformats.org/officeDocument/2006/math">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WA</m:t>
                        </m:r>
                        <m:r>
                          <a:rPr lang="en-US" b="0" i="1" smtClean="0">
                            <a:latin typeface="Cambria Math" panose="02040503050406030204" pitchFamily="18" charset="0"/>
                          </a:rPr>
                          <m:t>,</m:t>
                        </m:r>
                        <m:r>
                          <m:rPr>
                            <m:sty m:val="p"/>
                          </m:rPr>
                          <a:rPr lang="en-US" b="0" i="0" smtClean="0">
                            <a:latin typeface="Cambria Math" panose="02040503050406030204" pitchFamily="18" charset="0"/>
                          </a:rPr>
                          <m:t>NT</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m:rPr>
                            <m:sty m:val="p"/>
                          </m:rPr>
                          <a:rPr lang="en-US" b="0" i="0" smtClean="0">
                            <a:solidFill>
                              <a:srgbClr val="FF0000"/>
                            </a:solidFill>
                            <a:latin typeface="Cambria Math" panose="02040503050406030204" pitchFamily="18" charset="0"/>
                            <a:ea typeface="Cambria Math" panose="02040503050406030204" pitchFamily="18" charset="0"/>
                          </a:rPr>
                          <m:t>R</m:t>
                        </m:r>
                        <m:r>
                          <a:rPr lang="en-US" b="0" i="1" smtClean="0">
                            <a:latin typeface="Cambria Math" panose="02040503050406030204" pitchFamily="18" charset="0"/>
                            <a:ea typeface="Cambria Math" panose="02040503050406030204" pitchFamily="18" charset="0"/>
                          </a:rPr>
                          <m:t>,</m:t>
                        </m:r>
                        <m:r>
                          <m:rPr>
                            <m:sty m:val="p"/>
                          </m:rPr>
                          <a:rPr lang="en-US" b="0" i="0" smtClean="0">
                            <a:solidFill>
                              <a:srgbClr val="66FF33"/>
                            </a:solidFill>
                            <a:latin typeface="Cambria Math" panose="02040503050406030204" pitchFamily="18" charset="0"/>
                            <a:ea typeface="Cambria Math" panose="02040503050406030204" pitchFamily="18" charset="0"/>
                          </a:rPr>
                          <m:t>G</m:t>
                        </m:r>
                      </m:e>
                    </m:d>
                    <m:r>
                      <a:rPr lang="en-US" b="0" i="1" smtClean="0">
                        <a:latin typeface="Cambria Math" panose="02040503050406030204" pitchFamily="18" charset="0"/>
                        <a:ea typeface="Cambria Math" panose="02040503050406030204" pitchFamily="18" charset="0"/>
                      </a:rPr>
                      <m:t>,</m:t>
                    </m:r>
                  </m:oMath>
                </a14:m>
                <a:r>
                  <a:rPr lang="en-US" b="0" i="1" dirty="0" smtClean="0">
                    <a:latin typeface="Cambria Math" panose="02040503050406030204" pitchFamily="18" charset="0"/>
                    <a:ea typeface="Cambria Math" panose="02040503050406030204" pitchFamily="18" charset="0"/>
                  </a:rPr>
                  <a:t/>
                </a:r>
                <a:br>
                  <a:rPr lang="en-US" b="0" i="1" dirty="0" smtClean="0">
                    <a:latin typeface="Cambria Math" panose="02040503050406030204" pitchFamily="18" charset="0"/>
                    <a:ea typeface="Cambria Math" panose="02040503050406030204" pitchFamily="18" charset="0"/>
                  </a:rPr>
                </a:b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ea typeface="Cambria Math" panose="02040503050406030204" pitchFamily="18" charset="0"/>
                            </a:rPr>
                          </m:ctrlPr>
                        </m:dPr>
                        <m:e>
                          <m:r>
                            <m:rPr>
                              <m:sty m:val="p"/>
                            </m:rPr>
                            <a:rPr lang="en-US" b="0" i="0" smtClean="0">
                              <a:solidFill>
                                <a:srgbClr val="FF0000"/>
                              </a:solidFill>
                              <a:latin typeface="Cambria Math" panose="02040503050406030204" pitchFamily="18" charset="0"/>
                              <a:ea typeface="Cambria Math" panose="02040503050406030204" pitchFamily="18" charset="0"/>
                            </a:rPr>
                            <m:t>R</m:t>
                          </m:r>
                          <m:r>
                            <a:rPr lang="en-US" b="0" i="1" smtClean="0">
                              <a:latin typeface="Cambria Math" panose="02040503050406030204" pitchFamily="18" charset="0"/>
                              <a:ea typeface="Cambria Math" panose="02040503050406030204" pitchFamily="18" charset="0"/>
                            </a:rPr>
                            <m:t>,</m:t>
                          </m:r>
                          <m:r>
                            <m:rPr>
                              <m:sty m:val="p"/>
                            </m:rPr>
                            <a:rPr lang="en-US" b="0" i="0" smtClean="0">
                              <a:solidFill>
                                <a:schemeClr val="accent2"/>
                              </a:solidFill>
                              <a:latin typeface="Cambria Math" panose="02040503050406030204" pitchFamily="18" charset="0"/>
                              <a:ea typeface="Cambria Math" panose="02040503050406030204" pitchFamily="18" charset="0"/>
                            </a:rPr>
                            <m:t>B</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m:rPr>
                              <m:sty m:val="p"/>
                            </m:rPr>
                            <a:rPr lang="en-US" b="0" i="0" smtClean="0">
                              <a:solidFill>
                                <a:srgbClr val="66FF33"/>
                              </a:solidFill>
                              <a:latin typeface="Cambria Math" panose="02040503050406030204" pitchFamily="18" charset="0"/>
                              <a:ea typeface="Cambria Math" panose="02040503050406030204" pitchFamily="18" charset="0"/>
                            </a:rPr>
                            <m:t>G</m:t>
                          </m:r>
                          <m:r>
                            <a:rPr lang="en-US" b="0" i="1" smtClean="0">
                              <a:latin typeface="Cambria Math" panose="02040503050406030204" pitchFamily="18" charset="0"/>
                              <a:ea typeface="Cambria Math" panose="02040503050406030204" pitchFamily="18" charset="0"/>
                            </a:rPr>
                            <m:t>,</m:t>
                          </m:r>
                          <m:r>
                            <m:rPr>
                              <m:sty m:val="p"/>
                            </m:rPr>
                            <a:rPr lang="en-US" b="0" i="0" smtClean="0">
                              <a:solidFill>
                                <a:srgbClr val="FF0000"/>
                              </a:solidFill>
                              <a:latin typeface="Cambria Math" panose="02040503050406030204" pitchFamily="18" charset="0"/>
                              <a:ea typeface="Cambria Math" panose="02040503050406030204" pitchFamily="18" charset="0"/>
                            </a:rPr>
                            <m:t>R</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m:rPr>
                              <m:sty m:val="p"/>
                            </m:rPr>
                            <a:rPr lang="en-US" b="0" i="0" smtClean="0">
                              <a:solidFill>
                                <a:srgbClr val="66FF33"/>
                              </a:solidFill>
                              <a:latin typeface="Cambria Math" panose="02040503050406030204" pitchFamily="18" charset="0"/>
                              <a:ea typeface="Cambria Math" panose="02040503050406030204" pitchFamily="18" charset="0"/>
                            </a:rPr>
                            <m:t>G</m:t>
                          </m:r>
                          <m:r>
                            <a:rPr lang="en-US" b="0" i="1" smtClean="0">
                              <a:latin typeface="Cambria Math" panose="02040503050406030204" pitchFamily="18" charset="0"/>
                              <a:ea typeface="Cambria Math" panose="02040503050406030204" pitchFamily="18" charset="0"/>
                            </a:rPr>
                            <m:t>,</m:t>
                          </m:r>
                          <m:r>
                            <m:rPr>
                              <m:sty m:val="p"/>
                            </m:rPr>
                            <a:rPr lang="en-US" b="0" i="0" smtClean="0">
                              <a:solidFill>
                                <a:schemeClr val="accent2"/>
                              </a:solidFill>
                              <a:latin typeface="Cambria Math" panose="02040503050406030204" pitchFamily="18" charset="0"/>
                              <a:ea typeface="Cambria Math" panose="02040503050406030204" pitchFamily="18" charset="0"/>
                            </a:rPr>
                            <m:t>B</m:t>
                          </m:r>
                        </m:e>
                      </m:d>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8" name="Content Placeholder 7"/>
              <p:cNvSpPr>
                <a:spLocks noGrp="1" noRot="1" noChangeAspect="1" noMove="1" noResize="1" noEditPoints="1" noAdjustHandles="1" noChangeArrowheads="1" noChangeShapeType="1" noTextEdit="1"/>
              </p:cNvSpPr>
              <p:nvPr>
                <p:ph sz="half" idx="2"/>
              </p:nvPr>
            </p:nvSpPr>
            <p:spPr>
              <a:xfrm>
                <a:off x="7239000" y="962024"/>
                <a:ext cx="4724400" cy="5210175"/>
              </a:xfrm>
              <a:blipFill>
                <a:blip r:embed="rId2"/>
                <a:stretch>
                  <a:fillRect l="-2710" t="-128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a:defRPr/>
            </a:pPr>
            <a:r>
              <a:rPr lang="it-IT" smtClean="0"/>
              <a:t>Intro to AI, Georgia Tech © Jim Rehg 2016</a:t>
            </a:r>
            <a:endParaRPr lang="en-US"/>
          </a:p>
        </p:txBody>
      </p:sp>
      <p:sp>
        <p:nvSpPr>
          <p:cNvPr id="5" name="Slide Number Placeholder 4"/>
          <p:cNvSpPr>
            <a:spLocks noGrp="1"/>
          </p:cNvSpPr>
          <p:nvPr>
            <p:ph type="sldNum" sz="quarter" idx="12"/>
          </p:nvPr>
        </p:nvSpPr>
        <p:spPr/>
        <p:txBody>
          <a:bodyPr/>
          <a:lstStyle/>
          <a:p>
            <a:fld id="{C960DB8A-2059-4BBD-8F65-E905E02A4BE8}" type="slidenum">
              <a:rPr lang="en-US" altLang="en-US" smtClean="0"/>
              <a:pPr/>
              <a:t>6</a:t>
            </a:fld>
            <a:endParaRPr lang="en-US" altLang="en-US" dirty="0"/>
          </a:p>
        </p:txBody>
      </p:sp>
      <p:grpSp>
        <p:nvGrpSpPr>
          <p:cNvPr id="9" name="Group 8"/>
          <p:cNvGrpSpPr/>
          <p:nvPr/>
        </p:nvGrpSpPr>
        <p:grpSpPr>
          <a:xfrm>
            <a:off x="-1447800" y="962025"/>
            <a:ext cx="8458200" cy="5286375"/>
            <a:chOff x="-1447800" y="962025"/>
            <a:chExt cx="8458200" cy="5286375"/>
          </a:xfrm>
        </p:grpSpPr>
        <p:pic>
          <p:nvPicPr>
            <p:cNvPr id="7" name="droppedImage.pdf"/>
            <p:cNvPicPr/>
            <p:nvPr/>
          </p:nvPicPr>
          <p:blipFill rotWithShape="1">
            <a:blip r:embed="rId3">
              <a:extLst/>
            </a:blip>
            <a:srcRect l="3099" t="20318" r="30301" b="26881"/>
            <a:stretch/>
          </p:blipFill>
          <p:spPr>
            <a:xfrm>
              <a:off x="-1447800" y="962025"/>
              <a:ext cx="8458200" cy="5181600"/>
            </a:xfrm>
            <a:prstGeom prst="rect">
              <a:avLst/>
            </a:prstGeom>
            <a:ln w="12700">
              <a:miter lim="400000"/>
            </a:ln>
          </p:spPr>
        </p:pic>
        <p:sp>
          <p:nvSpPr>
            <p:cNvPr id="2" name="Rectangle 1"/>
            <p:cNvSpPr/>
            <p:nvPr/>
          </p:nvSpPr>
          <p:spPr bwMode="auto">
            <a:xfrm>
              <a:off x="-1295400" y="5638800"/>
              <a:ext cx="5715000" cy="609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grpSp>
    </p:spTree>
    <p:extLst>
      <p:ext uri="{BB962C8B-B14F-4D97-AF65-F5344CB8AC3E}">
        <p14:creationId xmlns:p14="http://schemas.microsoft.com/office/powerpoint/2010/main" val="541796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Map Coloring Solution</a:t>
            </a:r>
            <a:endParaRPr lang="en-US" dirty="0"/>
          </a:p>
        </p:txBody>
      </p:sp>
      <p:sp>
        <p:nvSpPr>
          <p:cNvPr id="5" name="Footer Placeholder 4"/>
          <p:cNvSpPr>
            <a:spLocks noGrp="1"/>
          </p:cNvSpPr>
          <p:nvPr>
            <p:ph type="ftr" sz="quarter" idx="11"/>
          </p:nvPr>
        </p:nvSpPr>
        <p:spPr/>
        <p:txBody>
          <a:bodyPr/>
          <a:lstStyle/>
          <a:p>
            <a:pPr>
              <a:defRPr/>
            </a:pPr>
            <a:r>
              <a:rPr lang="it-IT" smtClean="0"/>
              <a:t>Intro to AI, Georgia Tech © Jim Rehg 2016</a:t>
            </a:r>
            <a:endParaRPr lang="en-US"/>
          </a:p>
        </p:txBody>
      </p:sp>
      <p:sp>
        <p:nvSpPr>
          <p:cNvPr id="6" name="Slide Number Placeholder 5"/>
          <p:cNvSpPr>
            <a:spLocks noGrp="1"/>
          </p:cNvSpPr>
          <p:nvPr>
            <p:ph type="sldNum" sz="quarter" idx="12"/>
          </p:nvPr>
        </p:nvSpPr>
        <p:spPr/>
        <p:txBody>
          <a:bodyPr/>
          <a:lstStyle/>
          <a:p>
            <a:fld id="{3F600294-8B41-4065-BE7A-18CBE0C5B58F}" type="slidenum">
              <a:rPr lang="en-US" altLang="en-US" smtClean="0"/>
              <a:pPr/>
              <a:t>7</a:t>
            </a:fld>
            <a:endParaRPr lang="en-US" altLang="en-US"/>
          </a:p>
        </p:txBody>
      </p:sp>
      <p:pic>
        <p:nvPicPr>
          <p:cNvPr id="8" name="droppedImage.pdf"/>
          <p:cNvPicPr/>
          <p:nvPr/>
        </p:nvPicPr>
        <p:blipFill rotWithShape="1">
          <a:blip r:embed="rId2">
            <a:extLst/>
          </a:blip>
          <a:srcRect l="14801" t="20318" r="24599" b="24811"/>
          <a:stretch/>
        </p:blipFill>
        <p:spPr>
          <a:xfrm>
            <a:off x="1905000" y="990600"/>
            <a:ext cx="7696200" cy="5384800"/>
          </a:xfrm>
          <a:prstGeom prst="rect">
            <a:avLst/>
          </a:prstGeom>
          <a:ln w="12700">
            <a:miter lim="400000"/>
          </a:ln>
        </p:spPr>
      </p:pic>
    </p:spTree>
    <p:extLst>
      <p:ext uri="{BB962C8B-B14F-4D97-AF65-F5344CB8AC3E}">
        <p14:creationId xmlns:p14="http://schemas.microsoft.com/office/powerpoint/2010/main" val="2630285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Color Theorem</a:t>
            </a:r>
            <a:endParaRPr lang="en-US" dirty="0"/>
          </a:p>
        </p:txBody>
      </p:sp>
      <p:sp>
        <p:nvSpPr>
          <p:cNvPr id="3" name="Footer Placeholder 2"/>
          <p:cNvSpPr>
            <a:spLocks noGrp="1"/>
          </p:cNvSpPr>
          <p:nvPr>
            <p:ph type="ftr" sz="quarter" idx="11"/>
          </p:nvPr>
        </p:nvSpPr>
        <p:spPr/>
        <p:txBody>
          <a:bodyPr/>
          <a:lstStyle/>
          <a:p>
            <a:pPr>
              <a:defRPr/>
            </a:pPr>
            <a:r>
              <a:rPr lang="it-IT" smtClean="0"/>
              <a:t>Intro to AI, Georgia Tech © Jim Rehg 2016</a:t>
            </a:r>
            <a:endParaRPr lang="en-US"/>
          </a:p>
        </p:txBody>
      </p:sp>
      <p:sp>
        <p:nvSpPr>
          <p:cNvPr id="4" name="Slide Number Placeholder 3"/>
          <p:cNvSpPr>
            <a:spLocks noGrp="1"/>
          </p:cNvSpPr>
          <p:nvPr>
            <p:ph type="sldNum" sz="quarter" idx="12"/>
          </p:nvPr>
        </p:nvSpPr>
        <p:spPr/>
        <p:txBody>
          <a:bodyPr/>
          <a:lstStyle/>
          <a:p>
            <a:fld id="{D2B79143-CF5E-43B5-8978-F6EC5F8B0AC1}" type="slidenum">
              <a:rPr lang="en-US" altLang="en-US" smtClean="0"/>
              <a:pPr/>
              <a:t>8</a:t>
            </a:fld>
            <a:endParaRPr lang="en-US" altLang="en-US"/>
          </a:p>
        </p:txBody>
      </p:sp>
      <p:pic>
        <p:nvPicPr>
          <p:cNvPr id="5" name="Picture 2" descr="http://upload.wikimedia.org/wikipedia/commons/a/a9/World_map_colored_using_the_four_color_theorem_including_ocea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066800"/>
            <a:ext cx="8043753" cy="44240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21193" y="5562600"/>
            <a:ext cx="6963766" cy="461665"/>
          </a:xfrm>
          <a:prstGeom prst="rect">
            <a:avLst/>
          </a:prstGeom>
          <a:noFill/>
        </p:spPr>
        <p:txBody>
          <a:bodyPr wrap="none" rtlCol="0">
            <a:spAutoFit/>
          </a:bodyPr>
          <a:lstStyle/>
          <a:p>
            <a:r>
              <a:rPr lang="en-US" i="1" dirty="0" smtClean="0"/>
              <a:t>Only four colors are needed to color a planar map</a:t>
            </a:r>
            <a:endParaRPr lang="en-US" i="1" dirty="0"/>
          </a:p>
        </p:txBody>
      </p:sp>
    </p:spTree>
    <p:extLst>
      <p:ext uri="{BB962C8B-B14F-4D97-AF65-F5344CB8AC3E}">
        <p14:creationId xmlns:p14="http://schemas.microsoft.com/office/powerpoint/2010/main" val="818733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 Graph Representation</a:t>
            </a:r>
            <a:endParaRPr lang="en-US" dirty="0"/>
          </a:p>
        </p:txBody>
      </p:sp>
      <p:sp>
        <p:nvSpPr>
          <p:cNvPr id="60" name="Content Placeholder 59"/>
          <p:cNvSpPr>
            <a:spLocks noGrp="1"/>
          </p:cNvSpPr>
          <p:nvPr>
            <p:ph idx="1"/>
          </p:nvPr>
        </p:nvSpPr>
        <p:spPr>
          <a:xfrm>
            <a:off x="762000" y="4078512"/>
            <a:ext cx="7084638" cy="2530293"/>
          </a:xfrm>
        </p:spPr>
        <p:txBody>
          <a:bodyPr/>
          <a:lstStyle/>
          <a:p>
            <a:r>
              <a:rPr lang="en-US" sz="2400" dirty="0" smtClean="0">
                <a:solidFill>
                  <a:schemeClr val="accent2"/>
                </a:solidFill>
              </a:rPr>
              <a:t>Nodes</a:t>
            </a:r>
            <a:r>
              <a:rPr lang="en-US" sz="2400" dirty="0" smtClean="0"/>
              <a:t> are variables</a:t>
            </a:r>
          </a:p>
          <a:p>
            <a:r>
              <a:rPr lang="en-US" sz="2400" dirty="0" smtClean="0">
                <a:solidFill>
                  <a:schemeClr val="accent2"/>
                </a:solidFill>
              </a:rPr>
              <a:t>Arcs</a:t>
            </a:r>
            <a:r>
              <a:rPr lang="en-US" sz="2400" dirty="0" smtClean="0"/>
              <a:t> connect constrained variables</a:t>
            </a:r>
          </a:p>
          <a:p>
            <a:r>
              <a:rPr lang="en-US" sz="2400" dirty="0"/>
              <a:t>	</a:t>
            </a:r>
            <a:r>
              <a:rPr lang="en-US" sz="2400" dirty="0" smtClean="0"/>
              <a:t>Binary CSP – Each constraint relates</a:t>
            </a:r>
            <a:br>
              <a:rPr lang="en-US" sz="2400" dirty="0" smtClean="0"/>
            </a:br>
            <a:r>
              <a:rPr lang="en-US" sz="2400" dirty="0" smtClean="0"/>
              <a:t>	only two variables</a:t>
            </a:r>
          </a:p>
          <a:p>
            <a:r>
              <a:rPr lang="en-US" sz="2400" dirty="0"/>
              <a:t>	</a:t>
            </a:r>
            <a:r>
              <a:rPr lang="en-US" sz="2400" dirty="0" smtClean="0"/>
              <a:t>In this example, inequality constraints</a:t>
            </a:r>
            <a:endParaRPr lang="en-US" sz="2400" dirty="0"/>
          </a:p>
        </p:txBody>
      </p:sp>
      <p:sp>
        <p:nvSpPr>
          <p:cNvPr id="3" name="Footer Placeholder 2"/>
          <p:cNvSpPr>
            <a:spLocks noGrp="1"/>
          </p:cNvSpPr>
          <p:nvPr>
            <p:ph type="ftr" sz="quarter" idx="11"/>
          </p:nvPr>
        </p:nvSpPr>
        <p:spPr/>
        <p:txBody>
          <a:bodyPr/>
          <a:lstStyle/>
          <a:p>
            <a:pPr>
              <a:defRPr/>
            </a:pPr>
            <a:r>
              <a:rPr lang="it-IT" smtClean="0"/>
              <a:t>Intro to AI, Georgia Tech © Jim Rehg 2016</a:t>
            </a:r>
            <a:endParaRPr lang="en-US"/>
          </a:p>
        </p:txBody>
      </p:sp>
      <p:sp>
        <p:nvSpPr>
          <p:cNvPr id="4" name="Slide Number Placeholder 3"/>
          <p:cNvSpPr>
            <a:spLocks noGrp="1"/>
          </p:cNvSpPr>
          <p:nvPr>
            <p:ph type="sldNum" sz="quarter" idx="12"/>
          </p:nvPr>
        </p:nvSpPr>
        <p:spPr/>
        <p:txBody>
          <a:bodyPr/>
          <a:lstStyle/>
          <a:p>
            <a:fld id="{D2B79143-CF5E-43B5-8978-F6EC5F8B0AC1}" type="slidenum">
              <a:rPr lang="en-US" altLang="en-US" smtClean="0"/>
              <a:pPr/>
              <a:t>9</a:t>
            </a:fld>
            <a:endParaRPr lang="en-US" altLang="en-US"/>
          </a:p>
        </p:txBody>
      </p:sp>
      <p:grpSp>
        <p:nvGrpSpPr>
          <p:cNvPr id="5" name="Group 4"/>
          <p:cNvGrpSpPr/>
          <p:nvPr/>
        </p:nvGrpSpPr>
        <p:grpSpPr>
          <a:xfrm>
            <a:off x="-28575" y="1066800"/>
            <a:ext cx="4754880" cy="2971800"/>
            <a:chOff x="-1447800" y="962025"/>
            <a:chExt cx="8458200" cy="5286375"/>
          </a:xfrm>
        </p:grpSpPr>
        <p:pic>
          <p:nvPicPr>
            <p:cNvPr id="6" name="droppedImage.pdf"/>
            <p:cNvPicPr/>
            <p:nvPr/>
          </p:nvPicPr>
          <p:blipFill rotWithShape="1">
            <a:blip r:embed="rId2">
              <a:extLst/>
            </a:blip>
            <a:srcRect l="3099" t="20318" r="30301" b="26881"/>
            <a:stretch/>
          </p:blipFill>
          <p:spPr>
            <a:xfrm>
              <a:off x="-1447800" y="962025"/>
              <a:ext cx="8458200" cy="5181600"/>
            </a:xfrm>
            <a:prstGeom prst="rect">
              <a:avLst/>
            </a:prstGeom>
            <a:ln w="12700">
              <a:miter lim="400000"/>
            </a:ln>
          </p:spPr>
        </p:pic>
        <p:sp>
          <p:nvSpPr>
            <p:cNvPr id="7" name="Rectangle 6"/>
            <p:cNvSpPr/>
            <p:nvPr/>
          </p:nvSpPr>
          <p:spPr bwMode="auto">
            <a:xfrm>
              <a:off x="-1295400" y="5638800"/>
              <a:ext cx="5715000" cy="609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cs typeface="Arial" charset="0"/>
              </a:endParaRPr>
            </a:p>
          </p:txBody>
        </p:sp>
      </p:grpSp>
      <p:grpSp>
        <p:nvGrpSpPr>
          <p:cNvPr id="27" name="Group 26"/>
          <p:cNvGrpSpPr/>
          <p:nvPr/>
        </p:nvGrpSpPr>
        <p:grpSpPr>
          <a:xfrm>
            <a:off x="9630316" y="5242560"/>
            <a:ext cx="822960" cy="822960"/>
            <a:chOff x="9350474" y="2712720"/>
            <a:chExt cx="822960" cy="822960"/>
          </a:xfrm>
        </p:grpSpPr>
        <p:sp>
          <p:nvSpPr>
            <p:cNvPr id="25" name="Oval 24"/>
            <p:cNvSpPr/>
            <p:nvPr/>
          </p:nvSpPr>
          <p:spPr bwMode="auto">
            <a:xfrm>
              <a:off x="9350474" y="271272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6" name="TextBox 25"/>
            <p:cNvSpPr txBox="1"/>
            <p:nvPr/>
          </p:nvSpPr>
          <p:spPr>
            <a:xfrm>
              <a:off x="9564786" y="2888902"/>
              <a:ext cx="394335" cy="461665"/>
            </a:xfrm>
            <a:prstGeom prst="rect">
              <a:avLst/>
            </a:prstGeom>
            <a:noFill/>
          </p:spPr>
          <p:txBody>
            <a:bodyPr wrap="square" rtlCol="0">
              <a:spAutoFit/>
            </a:bodyPr>
            <a:lstStyle/>
            <a:p>
              <a:r>
                <a:rPr lang="en-US" dirty="0" smtClean="0"/>
                <a:t>T</a:t>
              </a:r>
              <a:endParaRPr lang="en-US" dirty="0"/>
            </a:p>
          </p:txBody>
        </p:sp>
      </p:grpSp>
      <p:cxnSp>
        <p:nvCxnSpPr>
          <p:cNvPr id="32" name="Straight Connector 31"/>
          <p:cNvCxnSpPr/>
          <p:nvPr/>
        </p:nvCxnSpPr>
        <p:spPr bwMode="auto">
          <a:xfrm flipV="1">
            <a:off x="6507479" y="1576707"/>
            <a:ext cx="1340445" cy="1022741"/>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a:off x="6507479" y="2599448"/>
            <a:ext cx="1668176" cy="814517"/>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a:off x="7847924" y="1576707"/>
            <a:ext cx="328949" cy="182411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3" name="Straight Connector 42"/>
          <p:cNvCxnSpPr/>
          <p:nvPr/>
        </p:nvCxnSpPr>
        <p:spPr bwMode="auto">
          <a:xfrm>
            <a:off x="8171684" y="3412136"/>
            <a:ext cx="1376681" cy="943486"/>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flipV="1">
            <a:off x="9545321" y="3185364"/>
            <a:ext cx="1153158" cy="117025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flipH="1" flipV="1">
            <a:off x="9630316" y="1776488"/>
            <a:ext cx="1028534" cy="1348146"/>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flipH="1" flipV="1">
            <a:off x="7846638" y="1593608"/>
            <a:ext cx="1782462" cy="20773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flipV="1">
            <a:off x="8176875" y="1801338"/>
            <a:ext cx="1452223" cy="1612627"/>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flipV="1">
            <a:off x="8176873" y="3185364"/>
            <a:ext cx="2521606" cy="228601"/>
          </a:xfrm>
          <a:prstGeom prst="line">
            <a:avLst/>
          </a:prstGeom>
          <a:solidFill>
            <a:schemeClr val="accent1"/>
          </a:solidFill>
          <a:ln w="25400" cap="flat" cmpd="sng" algn="ctr">
            <a:solidFill>
              <a:schemeClr val="tx1"/>
            </a:solidFill>
            <a:prstDash val="solid"/>
            <a:round/>
            <a:headEnd type="none" w="med" len="med"/>
            <a:tailEnd type="none" w="med" len="med"/>
          </a:ln>
          <a:effectLst/>
        </p:spPr>
      </p:cxnSp>
      <p:grpSp>
        <p:nvGrpSpPr>
          <p:cNvPr id="18" name="Group 17"/>
          <p:cNvGrpSpPr/>
          <p:nvPr/>
        </p:nvGrpSpPr>
        <p:grpSpPr>
          <a:xfrm>
            <a:off x="6096000" y="2187969"/>
            <a:ext cx="822960" cy="822960"/>
            <a:chOff x="5427679" y="3124200"/>
            <a:chExt cx="822960" cy="822960"/>
          </a:xfrm>
        </p:grpSpPr>
        <p:sp>
          <p:nvSpPr>
            <p:cNvPr id="10" name="Oval 9"/>
            <p:cNvSpPr/>
            <p:nvPr/>
          </p:nvSpPr>
          <p:spPr bwMode="auto">
            <a:xfrm>
              <a:off x="5427679" y="3124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1" name="TextBox 10"/>
            <p:cNvSpPr txBox="1"/>
            <p:nvPr/>
          </p:nvSpPr>
          <p:spPr>
            <a:xfrm>
              <a:off x="5504868" y="3304847"/>
              <a:ext cx="668581" cy="461665"/>
            </a:xfrm>
            <a:prstGeom prst="rect">
              <a:avLst/>
            </a:prstGeom>
            <a:noFill/>
          </p:spPr>
          <p:txBody>
            <a:bodyPr wrap="none" rtlCol="0">
              <a:spAutoFit/>
            </a:bodyPr>
            <a:lstStyle/>
            <a:p>
              <a:r>
                <a:rPr lang="en-US" dirty="0" smtClean="0"/>
                <a:t>WA</a:t>
              </a:r>
              <a:endParaRPr lang="en-US" dirty="0"/>
            </a:p>
          </p:txBody>
        </p:sp>
      </p:grpSp>
      <p:grpSp>
        <p:nvGrpSpPr>
          <p:cNvPr id="19" name="Group 18"/>
          <p:cNvGrpSpPr/>
          <p:nvPr/>
        </p:nvGrpSpPr>
        <p:grpSpPr>
          <a:xfrm>
            <a:off x="7438401" y="1138237"/>
            <a:ext cx="822960" cy="822960"/>
            <a:chOff x="6618972" y="3057618"/>
            <a:chExt cx="822960" cy="822960"/>
          </a:xfrm>
        </p:grpSpPr>
        <p:sp>
          <p:nvSpPr>
            <p:cNvPr id="16" name="Oval 15"/>
            <p:cNvSpPr/>
            <p:nvPr/>
          </p:nvSpPr>
          <p:spPr bwMode="auto">
            <a:xfrm>
              <a:off x="6618972" y="3057618"/>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3" name="TextBox 12"/>
            <p:cNvSpPr txBox="1"/>
            <p:nvPr/>
          </p:nvSpPr>
          <p:spPr>
            <a:xfrm>
              <a:off x="6730978" y="3238265"/>
              <a:ext cx="595035" cy="461665"/>
            </a:xfrm>
            <a:prstGeom prst="rect">
              <a:avLst/>
            </a:prstGeom>
            <a:noFill/>
          </p:spPr>
          <p:txBody>
            <a:bodyPr wrap="none" rtlCol="0">
              <a:spAutoFit/>
            </a:bodyPr>
            <a:lstStyle/>
            <a:p>
              <a:r>
                <a:rPr lang="en-US" dirty="0" smtClean="0"/>
                <a:t>NT</a:t>
              </a:r>
              <a:endParaRPr lang="en-US" dirty="0"/>
            </a:p>
          </p:txBody>
        </p:sp>
      </p:grpSp>
      <p:grpSp>
        <p:nvGrpSpPr>
          <p:cNvPr id="29" name="Group 28"/>
          <p:cNvGrpSpPr/>
          <p:nvPr/>
        </p:nvGrpSpPr>
        <p:grpSpPr>
          <a:xfrm>
            <a:off x="9222011" y="1365009"/>
            <a:ext cx="822960" cy="822960"/>
            <a:chOff x="762000" y="4640580"/>
            <a:chExt cx="822960" cy="822960"/>
          </a:xfrm>
        </p:grpSpPr>
        <p:sp>
          <p:nvSpPr>
            <p:cNvPr id="21" name="Oval 20"/>
            <p:cNvSpPr/>
            <p:nvPr/>
          </p:nvSpPr>
          <p:spPr bwMode="auto">
            <a:xfrm>
              <a:off x="762000" y="464058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2" name="TextBox 21"/>
            <p:cNvSpPr txBox="1"/>
            <p:nvPr/>
          </p:nvSpPr>
          <p:spPr>
            <a:xfrm>
              <a:off x="961723" y="4821227"/>
              <a:ext cx="423514" cy="461665"/>
            </a:xfrm>
            <a:prstGeom prst="rect">
              <a:avLst/>
            </a:prstGeom>
            <a:noFill/>
          </p:spPr>
          <p:txBody>
            <a:bodyPr wrap="none" rtlCol="0">
              <a:spAutoFit/>
            </a:bodyPr>
            <a:lstStyle/>
            <a:p>
              <a:r>
                <a:rPr lang="en-US" dirty="0" smtClean="0"/>
                <a:t>Q</a:t>
              </a:r>
              <a:endParaRPr lang="en-US" dirty="0"/>
            </a:p>
          </p:txBody>
        </p:sp>
      </p:grpSp>
      <p:grpSp>
        <p:nvGrpSpPr>
          <p:cNvPr id="30" name="Group 29"/>
          <p:cNvGrpSpPr/>
          <p:nvPr/>
        </p:nvGrpSpPr>
        <p:grpSpPr>
          <a:xfrm>
            <a:off x="10287000" y="2773885"/>
            <a:ext cx="822960" cy="822960"/>
            <a:chOff x="6248400" y="1600200"/>
            <a:chExt cx="822960" cy="822960"/>
          </a:xfrm>
        </p:grpSpPr>
        <p:sp>
          <p:nvSpPr>
            <p:cNvPr id="8" name="Oval 7"/>
            <p:cNvSpPr/>
            <p:nvPr/>
          </p:nvSpPr>
          <p:spPr bwMode="auto">
            <a:xfrm>
              <a:off x="6248400" y="160020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charset="0"/>
                <a:cs typeface="Arial" charset="0"/>
              </a:endParaRPr>
            </a:p>
          </p:txBody>
        </p:sp>
        <p:sp>
          <p:nvSpPr>
            <p:cNvPr id="9" name="TextBox 8"/>
            <p:cNvSpPr txBox="1"/>
            <p:nvPr/>
          </p:nvSpPr>
          <p:spPr>
            <a:xfrm>
              <a:off x="6272594" y="1780847"/>
              <a:ext cx="774571" cy="461665"/>
            </a:xfrm>
            <a:prstGeom prst="rect">
              <a:avLst/>
            </a:prstGeom>
            <a:noFill/>
          </p:spPr>
          <p:txBody>
            <a:bodyPr wrap="none" rtlCol="0">
              <a:spAutoFit/>
            </a:bodyPr>
            <a:lstStyle/>
            <a:p>
              <a:r>
                <a:rPr lang="en-US" dirty="0" smtClean="0">
                  <a:latin typeface="Arial Narrow" panose="020B0606020202030204" pitchFamily="34" charset="0"/>
                </a:rPr>
                <a:t>NSW</a:t>
              </a:r>
              <a:endParaRPr lang="en-US" dirty="0">
                <a:latin typeface="Arial Narrow" panose="020B0606020202030204" pitchFamily="34" charset="0"/>
              </a:endParaRPr>
            </a:p>
          </p:txBody>
        </p:sp>
      </p:grpSp>
      <p:grpSp>
        <p:nvGrpSpPr>
          <p:cNvPr id="28" name="Group 27"/>
          <p:cNvGrpSpPr/>
          <p:nvPr/>
        </p:nvGrpSpPr>
        <p:grpSpPr>
          <a:xfrm>
            <a:off x="9136885" y="3946375"/>
            <a:ext cx="822960" cy="822960"/>
            <a:chOff x="2133600" y="5836920"/>
            <a:chExt cx="822960" cy="822960"/>
          </a:xfrm>
        </p:grpSpPr>
        <p:sp>
          <p:nvSpPr>
            <p:cNvPr id="23" name="Oval 22"/>
            <p:cNvSpPr/>
            <p:nvPr/>
          </p:nvSpPr>
          <p:spPr bwMode="auto">
            <a:xfrm>
              <a:off x="2133600" y="5836920"/>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24" name="TextBox 23"/>
            <p:cNvSpPr txBox="1"/>
            <p:nvPr/>
          </p:nvSpPr>
          <p:spPr>
            <a:xfrm>
              <a:off x="2348865" y="6015335"/>
              <a:ext cx="394335" cy="461665"/>
            </a:xfrm>
            <a:prstGeom prst="rect">
              <a:avLst/>
            </a:prstGeom>
            <a:noFill/>
          </p:spPr>
          <p:txBody>
            <a:bodyPr wrap="square" rtlCol="0">
              <a:spAutoFit/>
            </a:bodyPr>
            <a:lstStyle/>
            <a:p>
              <a:r>
                <a:rPr lang="en-US" dirty="0" smtClean="0"/>
                <a:t>V</a:t>
              </a:r>
              <a:endParaRPr lang="en-US" dirty="0"/>
            </a:p>
          </p:txBody>
        </p:sp>
      </p:grpSp>
      <p:grpSp>
        <p:nvGrpSpPr>
          <p:cNvPr id="20" name="Group 19"/>
          <p:cNvGrpSpPr/>
          <p:nvPr/>
        </p:nvGrpSpPr>
        <p:grpSpPr>
          <a:xfrm>
            <a:off x="7761131" y="3018412"/>
            <a:ext cx="822960" cy="822960"/>
            <a:chOff x="6387230" y="4510995"/>
            <a:chExt cx="822960" cy="822960"/>
          </a:xfrm>
        </p:grpSpPr>
        <p:sp>
          <p:nvSpPr>
            <p:cNvPr id="17" name="Oval 16"/>
            <p:cNvSpPr/>
            <p:nvPr/>
          </p:nvSpPr>
          <p:spPr bwMode="auto">
            <a:xfrm>
              <a:off x="6387230" y="4510995"/>
              <a:ext cx="822960" cy="82296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200" dirty="0">
                <a:latin typeface="Arial" charset="0"/>
                <a:cs typeface="Arial" charset="0"/>
              </a:endParaRPr>
            </a:p>
          </p:txBody>
        </p:sp>
        <p:sp>
          <p:nvSpPr>
            <p:cNvPr id="15" name="TextBox 14"/>
            <p:cNvSpPr txBox="1"/>
            <p:nvPr/>
          </p:nvSpPr>
          <p:spPr>
            <a:xfrm>
              <a:off x="6501192" y="4694407"/>
              <a:ext cx="595035" cy="461665"/>
            </a:xfrm>
            <a:prstGeom prst="rect">
              <a:avLst/>
            </a:prstGeom>
            <a:noFill/>
          </p:spPr>
          <p:txBody>
            <a:bodyPr wrap="none" rtlCol="0">
              <a:spAutoFit/>
            </a:bodyPr>
            <a:lstStyle/>
            <a:p>
              <a:r>
                <a:rPr lang="en-US" dirty="0" smtClean="0"/>
                <a:t>SA</a:t>
              </a:r>
              <a:endParaRPr lang="en-US" dirty="0"/>
            </a:p>
          </p:txBody>
        </p:sp>
      </p:grpSp>
    </p:spTree>
    <p:extLst>
      <p:ext uri="{BB962C8B-B14F-4D97-AF65-F5344CB8AC3E}">
        <p14:creationId xmlns:p14="http://schemas.microsoft.com/office/powerpoint/2010/main" val="1271908565"/>
      </p:ext>
    </p:extLst>
  </p:cSld>
  <p:clrMapOvr>
    <a:masterClrMapping/>
  </p:clrMapOvr>
</p:sld>
</file>

<file path=ppt/theme/theme1.xml><?xml version="1.0" encoding="utf-8"?>
<a:theme xmlns:a="http://schemas.openxmlformats.org/drawingml/2006/main" name="Blank Presentatio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0000FF"/>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Template>
  <TotalTime>12158</TotalTime>
  <Words>1965</Words>
  <Application>Microsoft Office PowerPoint</Application>
  <PresentationFormat>Widescreen</PresentationFormat>
  <Paragraphs>513</Paragraphs>
  <Slides>39</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Arial Narrow</vt:lpstr>
      <vt:lpstr>Cambria Math</vt:lpstr>
      <vt:lpstr>Times New Roman</vt:lpstr>
      <vt:lpstr>Wingdings</vt:lpstr>
      <vt:lpstr>Blank Presentation</vt:lpstr>
      <vt:lpstr>Constraint Satisfaction, Part 1  Lecture 11 Chapter 6, Sections 6.1-6.3</vt:lpstr>
      <vt:lpstr>Administrative Updates</vt:lpstr>
      <vt:lpstr>Search So Far</vt:lpstr>
      <vt:lpstr>Constraint Satisfaction Problem: Definition</vt:lpstr>
      <vt:lpstr>Constraint Satisfaction Problem: Definition</vt:lpstr>
      <vt:lpstr>Example: Map Coloring</vt:lpstr>
      <vt:lpstr>Map Coloring Solution</vt:lpstr>
      <vt:lpstr>4 Color Theorem</vt:lpstr>
      <vt:lpstr>Constraint Graph Representation</vt:lpstr>
      <vt:lpstr>Example: Car Pool Scheduling</vt:lpstr>
      <vt:lpstr>Example: Class Scheduling</vt:lpstr>
      <vt:lpstr>Example: Class Scheduling</vt:lpstr>
      <vt:lpstr>Example: Class Scheduling</vt:lpstr>
      <vt:lpstr>Example: Sudoku</vt:lpstr>
      <vt:lpstr>Example: N-Queens</vt:lpstr>
      <vt:lpstr>Constraint Satisfaction Problems in Discrete Variables</vt:lpstr>
      <vt:lpstr>CSPs in Continuous Variables</vt:lpstr>
      <vt:lpstr>Solving CSPs via Search</vt:lpstr>
      <vt:lpstr>Backtracking Search</vt:lpstr>
      <vt:lpstr>Backtracking Search</vt:lpstr>
      <vt:lpstr>Backtracking Search</vt:lpstr>
      <vt:lpstr>Backtracking Search</vt:lpstr>
      <vt:lpstr>Backtracking Search</vt:lpstr>
      <vt:lpstr>4 Queens Example</vt:lpstr>
      <vt:lpstr>4 Queens Example</vt:lpstr>
      <vt:lpstr>Pseudocode for Backtracking Search</vt:lpstr>
      <vt:lpstr>Pseudocode for Backtracking Search</vt:lpstr>
      <vt:lpstr>Pseudocode for Backtracking Search</vt:lpstr>
      <vt:lpstr>Ways to Improve Backtracking Search</vt:lpstr>
      <vt:lpstr>Ways to Improve Backtracking Search</vt:lpstr>
      <vt:lpstr>Minimum Remaining Values (MRV)</vt:lpstr>
      <vt:lpstr>Minimum Remaining Values (MRV)</vt:lpstr>
      <vt:lpstr>Minimum Remaining Values (MRV)</vt:lpstr>
      <vt:lpstr>Minimum Remaining Values (MRV)</vt:lpstr>
      <vt:lpstr>Degree Heuristic: Tie Breaker for MRV</vt:lpstr>
      <vt:lpstr>Ways to Improve Backtracking Search</vt:lpstr>
      <vt:lpstr>Least Constraining Value</vt:lpstr>
      <vt:lpstr>Summary</vt:lpstr>
      <vt:lpstr>Questions?</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efros</dc:creator>
  <cp:lastModifiedBy>Rehg, James M</cp:lastModifiedBy>
  <cp:revision>273</cp:revision>
  <dcterms:created xsi:type="dcterms:W3CDTF">2004-08-29T23:15:23Z</dcterms:created>
  <dcterms:modified xsi:type="dcterms:W3CDTF">2016-02-15T04:51:50Z</dcterms:modified>
</cp:coreProperties>
</file>