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3"/>
  </p:notesMasterIdLst>
  <p:handoutMasterIdLst>
    <p:handoutMasterId r:id="rId34"/>
  </p:handoutMasterIdLst>
  <p:sldIdLst>
    <p:sldId id="396" r:id="rId2"/>
    <p:sldId id="486" r:id="rId3"/>
    <p:sldId id="487" r:id="rId4"/>
    <p:sldId id="488" r:id="rId5"/>
    <p:sldId id="489" r:id="rId6"/>
    <p:sldId id="421" r:id="rId7"/>
    <p:sldId id="513" r:id="rId8"/>
    <p:sldId id="491" r:id="rId9"/>
    <p:sldId id="493" r:id="rId10"/>
    <p:sldId id="494" r:id="rId11"/>
    <p:sldId id="496" r:id="rId12"/>
    <p:sldId id="497" r:id="rId13"/>
    <p:sldId id="498" r:id="rId14"/>
    <p:sldId id="500" r:id="rId15"/>
    <p:sldId id="499" r:id="rId16"/>
    <p:sldId id="501" r:id="rId17"/>
    <p:sldId id="502" r:id="rId18"/>
    <p:sldId id="504" r:id="rId19"/>
    <p:sldId id="507" r:id="rId20"/>
    <p:sldId id="505" r:id="rId21"/>
    <p:sldId id="506" r:id="rId22"/>
    <p:sldId id="508" r:id="rId23"/>
    <p:sldId id="510" r:id="rId24"/>
    <p:sldId id="511" r:id="rId25"/>
    <p:sldId id="512" r:id="rId26"/>
    <p:sldId id="514" r:id="rId27"/>
    <p:sldId id="515" r:id="rId28"/>
    <p:sldId id="516" r:id="rId29"/>
    <p:sldId id="517" r:id="rId30"/>
    <p:sldId id="442" r:id="rId31"/>
    <p:sldId id="411" r:id="rId32"/>
  </p:sldIdLst>
  <p:sldSz cx="12192000" cy="6858000"/>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66FF33"/>
    <a:srgbClr val="99FF33"/>
    <a:srgbClr val="CCFF33"/>
    <a:srgbClr val="FF0000"/>
    <a:srgbClr val="00FF00"/>
    <a:srgbClr val="33CC33"/>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82863" autoAdjust="0"/>
  </p:normalViewPr>
  <p:slideViewPr>
    <p:cSldViewPr>
      <p:cViewPr>
        <p:scale>
          <a:sx n="98" d="100"/>
          <a:sy n="98" d="100"/>
        </p:scale>
        <p:origin x="612" y="88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defTabSz="966788" eaLnBrk="1" hangingPunct="1">
              <a:defRPr sz="1200">
                <a:latin typeface="Arial" charset="0"/>
                <a:cs typeface="Arial" charset="0"/>
              </a:defRPr>
            </a:lvl1pPr>
          </a:lstStyle>
          <a:p>
            <a:pPr>
              <a:defRPr/>
            </a:pPr>
            <a:endParaRPr lang="en-US"/>
          </a:p>
        </p:txBody>
      </p:sp>
      <p:sp>
        <p:nvSpPr>
          <p:cNvPr id="8704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algn="r" defTabSz="966788" eaLnBrk="1" hangingPunct="1">
              <a:defRPr sz="1200">
                <a:latin typeface="Arial" charset="0"/>
                <a:cs typeface="Arial" charset="0"/>
              </a:defRPr>
            </a:lvl1pPr>
          </a:lstStyle>
          <a:p>
            <a:pPr>
              <a:defRPr/>
            </a:pPr>
            <a:endParaRPr lang="en-US"/>
          </a:p>
        </p:txBody>
      </p:sp>
      <p:sp>
        <p:nvSpPr>
          <p:cNvPr id="8704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defTabSz="966788" eaLnBrk="1" hangingPunct="1">
              <a:defRPr sz="1200">
                <a:latin typeface="Arial" charset="0"/>
                <a:cs typeface="Arial" charset="0"/>
              </a:defRPr>
            </a:lvl1pPr>
          </a:lstStyle>
          <a:p>
            <a:pPr>
              <a:defRPr/>
            </a:pPr>
            <a:endParaRPr lang="en-US"/>
          </a:p>
        </p:txBody>
      </p:sp>
      <p:sp>
        <p:nvSpPr>
          <p:cNvPr id="8704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algn="r" defTabSz="966788" eaLnBrk="1" hangingPunct="1">
              <a:defRPr sz="1200"/>
            </a:lvl1pPr>
          </a:lstStyle>
          <a:p>
            <a:fld id="{4E82819E-F1AF-4BDD-8B3E-F7D7DE61D1B4}" type="slidenum">
              <a:rPr lang="en-US" altLang="en-US"/>
              <a:pPr/>
              <a:t>‹#›</a:t>
            </a:fld>
            <a:endParaRPr lang="en-US" altLang="en-US"/>
          </a:p>
        </p:txBody>
      </p:sp>
    </p:spTree>
    <p:extLst>
      <p:ext uri="{BB962C8B-B14F-4D97-AF65-F5344CB8AC3E}">
        <p14:creationId xmlns:p14="http://schemas.microsoft.com/office/powerpoint/2010/main" val="3742270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defTabSz="966788" eaLnBrk="1" hangingPunct="1">
              <a:defRPr sz="1200">
                <a:latin typeface="Arial" charset="0"/>
                <a:cs typeface="Arial" charset="0"/>
              </a:defRPr>
            </a:lvl1pPr>
          </a:lstStyle>
          <a:p>
            <a:pPr>
              <a:defRPr/>
            </a:pPr>
            <a:endParaRPr lang="en-US"/>
          </a:p>
        </p:txBody>
      </p:sp>
      <p:sp>
        <p:nvSpPr>
          <p:cNvPr id="4915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algn="r" defTabSz="966788" eaLnBrk="1" hangingPunct="1">
              <a:defRPr sz="1200">
                <a:latin typeface="Arial" charset="0"/>
                <a:cs typeface="Arial" charset="0"/>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915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defTabSz="966788" eaLnBrk="1" hangingPunct="1">
              <a:defRPr sz="1200">
                <a:latin typeface="Arial" charset="0"/>
                <a:cs typeface="Arial" charset="0"/>
              </a:defRPr>
            </a:lvl1pPr>
          </a:lstStyle>
          <a:p>
            <a:pPr>
              <a:defRPr/>
            </a:pPr>
            <a:endParaRPr lang="en-US"/>
          </a:p>
        </p:txBody>
      </p:sp>
      <p:sp>
        <p:nvSpPr>
          <p:cNvPr id="4915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algn="r" defTabSz="966788" eaLnBrk="1" hangingPunct="1">
              <a:defRPr sz="1200"/>
            </a:lvl1pPr>
          </a:lstStyle>
          <a:p>
            <a:fld id="{55798DA5-44B9-4B0F-8699-EC7C79242FF7}" type="slidenum">
              <a:rPr lang="en-US" altLang="en-US"/>
              <a:pPr/>
              <a:t>‹#›</a:t>
            </a:fld>
            <a:endParaRPr lang="en-US" altLang="en-US"/>
          </a:p>
        </p:txBody>
      </p:sp>
    </p:spTree>
    <p:extLst>
      <p:ext uri="{BB962C8B-B14F-4D97-AF65-F5344CB8AC3E}">
        <p14:creationId xmlns:p14="http://schemas.microsoft.com/office/powerpoint/2010/main" val="6840594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457200" y="720725"/>
            <a:ext cx="6400800" cy="3600450"/>
          </a:xfrm>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cs typeface="Arial" panose="020B0604020202020204" pitchFamily="34"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cs typeface="Arial" panose="020B0604020202020204" pitchFamily="34" charset="0"/>
              </a:defRPr>
            </a:lvl1pPr>
            <a:lvl2pPr marL="742950" indent="-285750" defTabSz="966788">
              <a:defRPr sz="2400">
                <a:solidFill>
                  <a:schemeClr val="tx1"/>
                </a:solidFill>
                <a:latin typeface="Arial" panose="020B0604020202020204" pitchFamily="34" charset="0"/>
                <a:cs typeface="Arial" panose="020B0604020202020204" pitchFamily="34" charset="0"/>
              </a:defRPr>
            </a:lvl2pPr>
            <a:lvl3pPr marL="1143000" indent="-228600" defTabSz="966788">
              <a:defRPr sz="2400">
                <a:solidFill>
                  <a:schemeClr val="tx1"/>
                </a:solidFill>
                <a:latin typeface="Arial" panose="020B0604020202020204" pitchFamily="34" charset="0"/>
                <a:cs typeface="Arial" panose="020B0604020202020204" pitchFamily="34" charset="0"/>
              </a:defRPr>
            </a:lvl3pPr>
            <a:lvl4pPr marL="1600200" indent="-228600" defTabSz="966788">
              <a:defRPr sz="2400">
                <a:solidFill>
                  <a:schemeClr val="tx1"/>
                </a:solidFill>
                <a:latin typeface="Arial" panose="020B0604020202020204" pitchFamily="34" charset="0"/>
                <a:cs typeface="Arial" panose="020B0604020202020204" pitchFamily="34" charset="0"/>
              </a:defRPr>
            </a:lvl4pPr>
            <a:lvl5pPr marL="2057400" indent="-228600" defTabSz="966788">
              <a:defRPr sz="24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5CADB03D-D5F1-4E81-90F0-18F6F9CA6757}" type="slidenum">
              <a:rPr lang="en-US" altLang="en-US" sz="1200"/>
              <a:pPr/>
              <a:t>1</a:t>
            </a:fld>
            <a:endParaRPr lang="en-US" altLang="en-US" sz="1200"/>
          </a:p>
        </p:txBody>
      </p:sp>
    </p:spTree>
    <p:extLst>
      <p:ext uri="{BB962C8B-B14F-4D97-AF65-F5344CB8AC3E}">
        <p14:creationId xmlns:p14="http://schemas.microsoft.com/office/powerpoint/2010/main" val="1714392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we have expanded to a particular variable at a given depth, we would</a:t>
            </a:r>
            <a:r>
              <a:rPr lang="en-US" baseline="0" dirty="0" smtClean="0"/>
              <a:t> like to go deeper to see if we can find a solution along the path we are on, since we only care about getting to a single solution quickly. The choice of Least Constraining Value keeps the search alive by giving future variables the most options. In contrast, in choosing variables to expand, we can reduce the branching factor of the tree by pruning branches early, and thus we use MRV for variable selection.</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798DA5-44B9-4B0F-8699-EC7C79242FF7}" type="slidenum">
              <a:rPr kumimoji="0" lang="en-US"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22113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x_1</a:t>
            </a:r>
            <a:r>
              <a:rPr lang="en-US" baseline="0" dirty="0" smtClean="0"/>
              <a:t> is AC: for x_1 = R choose x_2 = G or B and x_3 = B</a:t>
            </a:r>
          </a:p>
          <a:p>
            <a:r>
              <a:rPr lang="en-US" baseline="0" dirty="0" smtClean="0"/>
              <a:t>x_3 is AC: for x_3 = B choose x_1 = R and x_2 = R or G</a:t>
            </a:r>
          </a:p>
          <a:p>
            <a:r>
              <a:rPr lang="en-US" baseline="0" dirty="0" smtClean="0"/>
              <a:t>x_2 is not AC: for x_2 = R there is no valid choice for x_1 and for x_2 = B there is no valid choice for x_3</a:t>
            </a:r>
          </a:p>
          <a:p>
            <a:r>
              <a:rPr lang="en-US" baseline="0" dirty="0" smtClean="0"/>
              <a:t>Note that in this case arc consistency is a </a:t>
            </a:r>
            <a:r>
              <a:rPr lang="en-US" i="1" baseline="0" dirty="0" smtClean="0"/>
              <a:t>property</a:t>
            </a:r>
            <a:r>
              <a:rPr lang="en-US" baseline="0" dirty="0" smtClean="0"/>
              <a:t> which a set of variables with domains either possesses or doesn’t</a:t>
            </a:r>
          </a:p>
          <a:p>
            <a:r>
              <a:rPr lang="en-US" baseline="0" dirty="0" smtClean="0"/>
              <a:t>There is also a process for making a set of domains arc consistent, which (confusingly) is also sometimes referred to as arc consistency</a:t>
            </a:r>
          </a:p>
          <a:p>
            <a:r>
              <a:rPr lang="en-US" baseline="0" dirty="0" smtClean="0"/>
              <a:t>We will refer to the process of enforcing consistency as AC-3, a classical arc consistency algorithm, so as to avoid confusion.</a:t>
            </a:r>
          </a:p>
          <a:p>
            <a:r>
              <a:rPr lang="en-US" baseline="0" dirty="0" smtClean="0"/>
              <a:t>In this example, AC-3 would remove the R and B values from the domain of x_2, thereby rendering the variables arc consistent.</a:t>
            </a:r>
          </a:p>
          <a:p>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6</a:t>
            </a:fld>
            <a:endParaRPr lang="en-US" altLang="en-US"/>
          </a:p>
        </p:txBody>
      </p:sp>
    </p:spTree>
    <p:extLst>
      <p:ext uri="{BB962C8B-B14F-4D97-AF65-F5344CB8AC3E}">
        <p14:creationId xmlns:p14="http://schemas.microsoft.com/office/powerpoint/2010/main" val="945439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version of the backtracking search algorithm where the INFERENCE step calls AC-3. Your book calls this method Maintaining Arc Consistency (see p. 218)</a:t>
            </a:r>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20</a:t>
            </a:fld>
            <a:endParaRPr lang="en-US" altLang="en-US"/>
          </a:p>
        </p:txBody>
      </p:sp>
    </p:spTree>
    <p:extLst>
      <p:ext uri="{BB962C8B-B14F-4D97-AF65-F5344CB8AC3E}">
        <p14:creationId xmlns:p14="http://schemas.microsoft.com/office/powerpoint/2010/main" val="2566614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in the final step there are two choices left for B_1 that both satisfy the</a:t>
            </a:r>
            <a:r>
              <a:rPr lang="en-US" baseline="0" dirty="0" smtClean="0"/>
              <a:t> constraints, so you can choose either one</a:t>
            </a:r>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25</a:t>
            </a:fld>
            <a:endParaRPr lang="en-US" altLang="en-US"/>
          </a:p>
        </p:txBody>
      </p:sp>
    </p:spTree>
    <p:extLst>
      <p:ext uri="{BB962C8B-B14F-4D97-AF65-F5344CB8AC3E}">
        <p14:creationId xmlns:p14="http://schemas.microsoft.com/office/powerpoint/2010/main" val="2939432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4C59CD7F-ACD9-4224-830C-D8929251AD22}" type="slidenum">
              <a:rPr lang="en-US" altLang="en-US"/>
              <a:pPr/>
              <a:t>‹#›</a:t>
            </a:fld>
            <a:endParaRPr lang="en-US" altLang="en-US"/>
          </a:p>
        </p:txBody>
      </p:sp>
    </p:spTree>
    <p:extLst>
      <p:ext uri="{BB962C8B-B14F-4D97-AF65-F5344CB8AC3E}">
        <p14:creationId xmlns:p14="http://schemas.microsoft.com/office/powerpoint/2010/main" val="132211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2DFE7F6B-6A9D-4A33-BF61-DBF1E0464A8C}" type="slidenum">
              <a:rPr lang="en-US" altLang="en-US"/>
              <a:pPr/>
              <a:t>‹#›</a:t>
            </a:fld>
            <a:endParaRPr lang="en-US" altLang="en-US"/>
          </a:p>
        </p:txBody>
      </p:sp>
    </p:spTree>
    <p:extLst>
      <p:ext uri="{BB962C8B-B14F-4D97-AF65-F5344CB8AC3E}">
        <p14:creationId xmlns:p14="http://schemas.microsoft.com/office/powerpoint/2010/main" val="421960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
            <a:ext cx="25908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76200"/>
            <a:ext cx="7569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A6964D4C-2648-4AED-9F08-1207F387B89E}" type="slidenum">
              <a:rPr lang="en-US" altLang="en-US"/>
              <a:pPr/>
              <a:t>‹#›</a:t>
            </a:fld>
            <a:endParaRPr lang="en-US" altLang="en-US"/>
          </a:p>
        </p:txBody>
      </p:sp>
    </p:spTree>
    <p:extLst>
      <p:ext uri="{BB962C8B-B14F-4D97-AF65-F5344CB8AC3E}">
        <p14:creationId xmlns:p14="http://schemas.microsoft.com/office/powerpoint/2010/main" val="385480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C960DB8A-2059-4BBD-8F65-E905E02A4BE8}" type="slidenum">
              <a:rPr lang="en-US" altLang="en-US"/>
              <a:pPr/>
              <a:t>‹#›</a:t>
            </a:fld>
            <a:endParaRPr lang="en-US" altLang="en-US"/>
          </a:p>
        </p:txBody>
      </p:sp>
    </p:spTree>
    <p:extLst>
      <p:ext uri="{BB962C8B-B14F-4D97-AF65-F5344CB8AC3E}">
        <p14:creationId xmlns:p14="http://schemas.microsoft.com/office/powerpoint/2010/main" val="13409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7F08BB32-7F0C-4E82-BD40-32006E57B9FB}" type="slidenum">
              <a:rPr lang="en-US" altLang="en-US"/>
              <a:pPr/>
              <a:t>‹#›</a:t>
            </a:fld>
            <a:endParaRPr lang="en-US" altLang="en-US"/>
          </a:p>
        </p:txBody>
      </p:sp>
    </p:spTree>
    <p:extLst>
      <p:ext uri="{BB962C8B-B14F-4D97-AF65-F5344CB8AC3E}">
        <p14:creationId xmlns:p14="http://schemas.microsoft.com/office/powerpoint/2010/main" val="2806706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914400"/>
            <a:ext cx="508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914400"/>
            <a:ext cx="508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7" name="Rectangle 6"/>
          <p:cNvSpPr>
            <a:spLocks noGrp="1" noChangeArrowheads="1"/>
          </p:cNvSpPr>
          <p:nvPr>
            <p:ph type="sldNum" sz="quarter" idx="12"/>
          </p:nvPr>
        </p:nvSpPr>
        <p:spPr>
          <a:ln/>
        </p:spPr>
        <p:txBody>
          <a:bodyPr/>
          <a:lstStyle>
            <a:lvl1pPr>
              <a:defRPr/>
            </a:lvl1pPr>
          </a:lstStyle>
          <a:p>
            <a:fld id="{3F600294-8B41-4065-BE7A-18CBE0C5B58F}" type="slidenum">
              <a:rPr lang="en-US" altLang="en-US"/>
              <a:pPr/>
              <a:t>‹#›</a:t>
            </a:fld>
            <a:endParaRPr lang="en-US" altLang="en-US"/>
          </a:p>
        </p:txBody>
      </p:sp>
    </p:spTree>
    <p:extLst>
      <p:ext uri="{BB962C8B-B14F-4D97-AF65-F5344CB8AC3E}">
        <p14:creationId xmlns:p14="http://schemas.microsoft.com/office/powerpoint/2010/main" val="324746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9" name="Rectangle 6"/>
          <p:cNvSpPr>
            <a:spLocks noGrp="1" noChangeArrowheads="1"/>
          </p:cNvSpPr>
          <p:nvPr>
            <p:ph type="sldNum" sz="quarter" idx="12"/>
          </p:nvPr>
        </p:nvSpPr>
        <p:spPr>
          <a:ln/>
        </p:spPr>
        <p:txBody>
          <a:bodyPr/>
          <a:lstStyle>
            <a:lvl1pPr>
              <a:defRPr/>
            </a:lvl1pPr>
          </a:lstStyle>
          <a:p>
            <a:fld id="{44EB8ED9-0533-4EC8-BFF3-65FFA28FBAE4}" type="slidenum">
              <a:rPr lang="en-US" altLang="en-US"/>
              <a:pPr/>
              <a:t>‹#›</a:t>
            </a:fld>
            <a:endParaRPr lang="en-US" altLang="en-US"/>
          </a:p>
        </p:txBody>
      </p:sp>
    </p:spTree>
    <p:extLst>
      <p:ext uri="{BB962C8B-B14F-4D97-AF65-F5344CB8AC3E}">
        <p14:creationId xmlns:p14="http://schemas.microsoft.com/office/powerpoint/2010/main" val="655486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5" name="Rectangle 6"/>
          <p:cNvSpPr>
            <a:spLocks noGrp="1" noChangeArrowheads="1"/>
          </p:cNvSpPr>
          <p:nvPr>
            <p:ph type="sldNum" sz="quarter" idx="12"/>
          </p:nvPr>
        </p:nvSpPr>
        <p:spPr>
          <a:ln/>
        </p:spPr>
        <p:txBody>
          <a:bodyPr/>
          <a:lstStyle>
            <a:lvl1pPr>
              <a:defRPr/>
            </a:lvl1pPr>
          </a:lstStyle>
          <a:p>
            <a:fld id="{D2B79143-CF5E-43B5-8978-F6EC5F8B0AC1}" type="slidenum">
              <a:rPr lang="en-US" altLang="en-US"/>
              <a:pPr/>
              <a:t>‹#›</a:t>
            </a:fld>
            <a:endParaRPr lang="en-US" altLang="en-US"/>
          </a:p>
        </p:txBody>
      </p:sp>
    </p:spTree>
    <p:extLst>
      <p:ext uri="{BB962C8B-B14F-4D97-AF65-F5344CB8AC3E}">
        <p14:creationId xmlns:p14="http://schemas.microsoft.com/office/powerpoint/2010/main" val="1380478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4" name="Rectangle 6"/>
          <p:cNvSpPr>
            <a:spLocks noGrp="1" noChangeArrowheads="1"/>
          </p:cNvSpPr>
          <p:nvPr>
            <p:ph type="sldNum" sz="quarter" idx="12"/>
          </p:nvPr>
        </p:nvSpPr>
        <p:spPr>
          <a:ln/>
        </p:spPr>
        <p:txBody>
          <a:bodyPr/>
          <a:lstStyle>
            <a:lvl1pPr>
              <a:defRPr/>
            </a:lvl1pPr>
          </a:lstStyle>
          <a:p>
            <a:fld id="{CDAB0AC6-3A62-4BF4-857B-D988F323D40F}" type="slidenum">
              <a:rPr lang="en-US" altLang="en-US"/>
              <a:pPr/>
              <a:t>‹#›</a:t>
            </a:fld>
            <a:endParaRPr lang="en-US" altLang="en-US"/>
          </a:p>
        </p:txBody>
      </p:sp>
    </p:spTree>
    <p:extLst>
      <p:ext uri="{BB962C8B-B14F-4D97-AF65-F5344CB8AC3E}">
        <p14:creationId xmlns:p14="http://schemas.microsoft.com/office/powerpoint/2010/main" val="273589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7" name="Rectangle 6"/>
          <p:cNvSpPr>
            <a:spLocks noGrp="1" noChangeArrowheads="1"/>
          </p:cNvSpPr>
          <p:nvPr>
            <p:ph type="sldNum" sz="quarter" idx="12"/>
          </p:nvPr>
        </p:nvSpPr>
        <p:spPr>
          <a:ln/>
        </p:spPr>
        <p:txBody>
          <a:bodyPr/>
          <a:lstStyle>
            <a:lvl1pPr>
              <a:defRPr/>
            </a:lvl1pPr>
          </a:lstStyle>
          <a:p>
            <a:fld id="{BD2EF6F8-8FF1-455D-9D44-CA7A438662DB}" type="slidenum">
              <a:rPr lang="en-US" altLang="en-US"/>
              <a:pPr/>
              <a:t>‹#›</a:t>
            </a:fld>
            <a:endParaRPr lang="en-US" altLang="en-US"/>
          </a:p>
        </p:txBody>
      </p:sp>
    </p:spTree>
    <p:extLst>
      <p:ext uri="{BB962C8B-B14F-4D97-AF65-F5344CB8AC3E}">
        <p14:creationId xmlns:p14="http://schemas.microsoft.com/office/powerpoint/2010/main" val="3282101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7" name="Rectangle 6"/>
          <p:cNvSpPr>
            <a:spLocks noGrp="1" noChangeArrowheads="1"/>
          </p:cNvSpPr>
          <p:nvPr>
            <p:ph type="sldNum" sz="quarter" idx="12"/>
          </p:nvPr>
        </p:nvSpPr>
        <p:spPr>
          <a:ln/>
        </p:spPr>
        <p:txBody>
          <a:bodyPr/>
          <a:lstStyle>
            <a:lvl1pPr>
              <a:defRPr/>
            </a:lvl1pPr>
          </a:lstStyle>
          <a:p>
            <a:fld id="{61E7B074-D424-4140-9C9B-AEC815AB6347}" type="slidenum">
              <a:rPr lang="en-US" altLang="en-US"/>
              <a:pPr/>
              <a:t>‹#›</a:t>
            </a:fld>
            <a:endParaRPr lang="en-US" altLang="en-US"/>
          </a:p>
        </p:txBody>
      </p:sp>
    </p:spTree>
    <p:extLst>
      <p:ext uri="{BB962C8B-B14F-4D97-AF65-F5344CB8AC3E}">
        <p14:creationId xmlns:p14="http://schemas.microsoft.com/office/powerpoint/2010/main" val="405537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762000" y="76200"/>
            <a:ext cx="10668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5123" name="Rectangle 3"/>
          <p:cNvSpPr>
            <a:spLocks noGrp="1" noChangeArrowheads="1"/>
          </p:cNvSpPr>
          <p:nvPr>
            <p:ph type="body" idx="1"/>
          </p:nvPr>
        </p:nvSpPr>
        <p:spPr bwMode="auto">
          <a:xfrm>
            <a:off x="762000" y="1143000"/>
            <a:ext cx="10668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20" name="Rectangle 4"/>
          <p:cNvSpPr>
            <a:spLocks noGrp="1" noChangeArrowheads="1"/>
          </p:cNvSpPr>
          <p:nvPr>
            <p:ph type="dt" sz="half" idx="2"/>
          </p:nvPr>
        </p:nvSpPr>
        <p:spPr bwMode="auto">
          <a:xfrm>
            <a:off x="762000" y="6248400"/>
            <a:ext cx="2692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cs typeface="Arial" charset="0"/>
              </a:defRPr>
            </a:lvl1pPr>
          </a:lstStyle>
          <a:p>
            <a:pPr>
              <a:defRPr/>
            </a:pPr>
            <a:endParaRPr lang="en-US"/>
          </a:p>
        </p:txBody>
      </p:sp>
      <p:sp>
        <p:nvSpPr>
          <p:cNvPr id="9221"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cs typeface="Arial" charset="0"/>
              </a:defRPr>
            </a:lvl1pPr>
          </a:lstStyle>
          <a:p>
            <a:pPr>
              <a:defRPr/>
            </a:pPr>
            <a:r>
              <a:rPr lang="it-IT" smtClean="0"/>
              <a:t>Intro to AI, Georgia Tech © Jim Rehg 2016</a:t>
            </a:r>
            <a:endParaRPr lang="en-US"/>
          </a:p>
        </p:txBody>
      </p:sp>
      <p:sp>
        <p:nvSpPr>
          <p:cNvPr id="9222" name="Rectangle 6"/>
          <p:cNvSpPr>
            <a:spLocks noGrp="1" noChangeArrowheads="1"/>
          </p:cNvSpPr>
          <p:nvPr>
            <p:ph type="sldNum" sz="quarter" idx="4"/>
          </p:nvPr>
        </p:nvSpPr>
        <p:spPr bwMode="auto">
          <a:xfrm>
            <a:off x="8737600" y="6248400"/>
            <a:ext cx="2692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defRPr>
            </a:lvl1pPr>
          </a:lstStyle>
          <a:p>
            <a:fld id="{1E435B1E-BEA2-4210-B3CC-04987E55D0A6}" type="slidenum">
              <a:rPr lang="en-US" altLang="en-US"/>
              <a:pPr/>
              <a:t>‹#›</a:t>
            </a:fld>
            <a:endParaRPr lang="en-US" altLang="en-US"/>
          </a:p>
        </p:txBody>
      </p:sp>
      <p:sp>
        <p:nvSpPr>
          <p:cNvPr id="9223" name="Line 7"/>
          <p:cNvSpPr>
            <a:spLocks noChangeShapeType="1"/>
          </p:cNvSpPr>
          <p:nvPr/>
        </p:nvSpPr>
        <p:spPr bwMode="auto">
          <a:xfrm>
            <a:off x="838200" y="838200"/>
            <a:ext cx="10515600" cy="0"/>
          </a:xfrm>
          <a:prstGeom prst="line">
            <a:avLst/>
          </a:prstGeom>
          <a:noFill/>
          <a:ln w="38100">
            <a:solidFill>
              <a:schemeClr val="tx1"/>
            </a:solidFill>
            <a:round/>
            <a:headEnd/>
            <a:tailEnd/>
          </a:ln>
          <a:effectLst/>
        </p:spPr>
        <p:txBody>
          <a:bodyPr wrap="none" anchor="ctr"/>
          <a:lstStyle/>
          <a:p>
            <a:pPr>
              <a:defRPr/>
            </a:pPr>
            <a:endParaRPr lang="en-US" sz="2400">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dt="0"/>
  <p:txStyles>
    <p:title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p:titleStyle>
    <p:bodyStyle>
      <a:lvl1pPr marL="342900" indent="-342900" algn="l" rtl="0" eaLnBrk="0" fontAlgn="base" hangingPunct="0">
        <a:spcBef>
          <a:spcPct val="20000"/>
        </a:spcBef>
        <a:spcAft>
          <a:spcPct val="0"/>
        </a:spcAft>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0" fontAlgn="base" hangingPunct="0">
        <a:spcBef>
          <a:spcPct val="20000"/>
        </a:spcBef>
        <a:spcAft>
          <a:spcPct val="0"/>
        </a:spcAft>
        <a:buChar char="»"/>
        <a:defRPr sz="1400">
          <a:solidFill>
            <a:schemeClr val="tx1"/>
          </a:solidFill>
          <a:latin typeface="+mn-lt"/>
        </a:defRPr>
      </a:lvl6pPr>
      <a:lvl7pPr marL="2971800" indent="-228600" algn="l" rtl="0" eaLnBrk="0" fontAlgn="base" hangingPunct="0">
        <a:spcBef>
          <a:spcPct val="20000"/>
        </a:spcBef>
        <a:spcAft>
          <a:spcPct val="0"/>
        </a:spcAft>
        <a:buChar char="»"/>
        <a:defRPr sz="1400">
          <a:solidFill>
            <a:schemeClr val="tx1"/>
          </a:solidFill>
          <a:latin typeface="+mn-lt"/>
        </a:defRPr>
      </a:lvl7pPr>
      <a:lvl8pPr marL="3429000" indent="-228600" algn="l" rtl="0" eaLnBrk="0" fontAlgn="base" hangingPunct="0">
        <a:spcBef>
          <a:spcPct val="20000"/>
        </a:spcBef>
        <a:spcAft>
          <a:spcPct val="0"/>
        </a:spcAft>
        <a:buChar char="»"/>
        <a:defRPr sz="1400">
          <a:solidFill>
            <a:schemeClr val="tx1"/>
          </a:solidFill>
          <a:latin typeface="+mn-lt"/>
        </a:defRPr>
      </a:lvl8pPr>
      <a:lvl9pPr marL="3886200" indent="-228600" algn="l" rtl="0" eaLnBrk="0" fontAlgn="base" hangingPunct="0">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1.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media/image26.png"/><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21.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media/image27.png"/><Relationship Id="rId4" Type="http://schemas.openxmlformats.org/officeDocument/2006/relationships/image" Target="NULL"/><Relationship Id="rId9" Type="http://schemas.openxmlformats.org/officeDocument/2006/relationships/image" Target="../media/image35.png"/><Relationship Id="rId14" Type="http://schemas.openxmlformats.org/officeDocument/2006/relationships/image" Target="NULL"/></Relationships>
</file>

<file path=ppt/slides/_rels/slide22.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 Type="http://schemas.openxmlformats.org/officeDocument/2006/relationships/slideLayout" Target="../slideLayouts/slideLayout4.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media/image28.png"/><Relationship Id="rId4" Type="http://schemas.openxmlformats.org/officeDocument/2006/relationships/image" Target="NULL"/><Relationship Id="rId9" Type="http://schemas.openxmlformats.org/officeDocument/2006/relationships/image" Target="../media/image35.png"/><Relationship Id="rId14" Type="http://schemas.openxmlformats.org/officeDocument/2006/relationships/image" Target="NULL"/></Relationships>
</file>

<file path=ppt/slides/_rels/slide2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6"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media/image29.png"/><Relationship Id="rId4" Type="http://schemas.openxmlformats.org/officeDocument/2006/relationships/image" Target="NULL"/><Relationship Id="rId9" Type="http://schemas.openxmlformats.org/officeDocument/2006/relationships/image" Target="../media/image35.png"/><Relationship Id="rId14" Type="http://schemas.openxmlformats.org/officeDocument/2006/relationships/image" Target="NULL"/></Relationships>
</file>

<file path=ppt/slides/_rels/slide24.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6"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media/image31.png"/><Relationship Id="rId4" Type="http://schemas.openxmlformats.org/officeDocument/2006/relationships/image" Target="NULL"/><Relationship Id="rId9" Type="http://schemas.openxmlformats.org/officeDocument/2006/relationships/image" Target="../media/image35.png"/><Relationship Id="rId14" Type="http://schemas.openxmlformats.org/officeDocument/2006/relationships/image" Target="NULL"/></Relationships>
</file>

<file path=ppt/slides/_rels/slide25.xml.rels><?xml version="1.0" encoding="UTF-8" standalone="yes"?>
<Relationships xmlns="http://schemas.openxmlformats.org/package/2006/relationships"><Relationship Id="rId8" Type="http://schemas.openxmlformats.org/officeDocument/2006/relationships/image" Target="NULL"/><Relationship Id="rId18" Type="http://schemas.openxmlformats.org/officeDocument/2006/relationships/image" Target="../media/image34.png"/><Relationship Id="rId3" Type="http://schemas.openxmlformats.org/officeDocument/2006/relationships/image" Target="NULL"/><Relationship Id="rId7" Type="http://schemas.openxmlformats.org/officeDocument/2006/relationships/image" Target="NULL"/><Relationship Id="rId17" Type="http://schemas.openxmlformats.org/officeDocument/2006/relationships/image" Target="../media/image33.png"/><Relationship Id="rId2" Type="http://schemas.openxmlformats.org/officeDocument/2006/relationships/notesSlide" Target="../notesSlides/notesSlide5.xml"/><Relationship Id="rId16"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NULL"/><Relationship Id="rId5" Type="http://schemas.openxmlformats.org/officeDocument/2006/relationships/image" Target="NULL"/><Relationship Id="rId15" Type="http://schemas.openxmlformats.org/officeDocument/2006/relationships/image" Target="../media/image32.png"/><Relationship Id="rId4" Type="http://schemas.openxmlformats.org/officeDocument/2006/relationships/image" Target="NULL"/><Relationship Id="rId9" Type="http://schemas.openxmlformats.org/officeDocument/2006/relationships/image" Target="../media/image35.png"/><Relationship Id="rId14" Type="http://schemas.openxmlformats.org/officeDocument/2006/relationships/image" Target="NUL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914400" y="1752600"/>
            <a:ext cx="10363200" cy="1470025"/>
          </a:xfrm>
        </p:spPr>
        <p:txBody>
          <a:bodyPr/>
          <a:lstStyle/>
          <a:p>
            <a:pPr algn="ctr"/>
            <a:r>
              <a:rPr lang="en-US" altLang="en-US" dirty="0" smtClean="0"/>
              <a:t>Constraint Satisfaction, Part 2</a:t>
            </a:r>
            <a:br>
              <a:rPr lang="en-US" altLang="en-US" dirty="0" smtClean="0"/>
            </a:br>
            <a:r>
              <a:rPr lang="en-US" altLang="en-US" dirty="0" smtClean="0"/>
              <a:t/>
            </a:r>
            <a:br>
              <a:rPr lang="en-US" altLang="en-US" dirty="0" smtClean="0"/>
            </a:br>
            <a:r>
              <a:rPr lang="en-US" altLang="en-US" sz="2800" dirty="0" smtClean="0"/>
              <a:t>Lecture 12</a:t>
            </a:r>
            <a:br>
              <a:rPr lang="en-US" altLang="en-US" sz="2800" dirty="0" smtClean="0"/>
            </a:br>
            <a:r>
              <a:rPr lang="en-US" altLang="en-US" sz="2400" dirty="0" smtClean="0"/>
              <a:t>Chapter 6, Sections 6.1-6.3</a:t>
            </a:r>
          </a:p>
        </p:txBody>
      </p:sp>
      <p:sp>
        <p:nvSpPr>
          <p:cNvPr id="10243" name="Subtitle 2"/>
          <p:cNvSpPr>
            <a:spLocks noGrp="1"/>
          </p:cNvSpPr>
          <p:nvPr>
            <p:ph type="subTitle" idx="1"/>
          </p:nvPr>
        </p:nvSpPr>
        <p:spPr/>
        <p:txBody>
          <a:bodyPr/>
          <a:lstStyle/>
          <a:p>
            <a:r>
              <a:rPr lang="en-US" altLang="en-US" dirty="0" smtClean="0"/>
              <a:t>Jim Rehg</a:t>
            </a:r>
          </a:p>
          <a:p>
            <a:r>
              <a:rPr lang="en-US" altLang="en-US" sz="2400" dirty="0"/>
              <a:t>College of Computing</a:t>
            </a:r>
          </a:p>
          <a:p>
            <a:r>
              <a:rPr lang="en-US" altLang="en-US" sz="2400" dirty="0"/>
              <a:t>Georgia Tech</a:t>
            </a:r>
          </a:p>
          <a:p>
            <a:endParaRPr lang="en-US" altLang="en-US" dirty="0" smtClean="0"/>
          </a:p>
          <a:p>
            <a:r>
              <a:rPr lang="en-US" altLang="en-US" sz="2000" dirty="0" smtClean="0"/>
              <a:t>February 8, 2016</a:t>
            </a:r>
          </a:p>
          <a:p>
            <a:endParaRPr lang="en-US" altLang="en-US" sz="2000"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bwMode="auto">
          <a:xfrm flipV="1">
            <a:off x="8093315" y="2941355"/>
            <a:ext cx="822085" cy="631202"/>
          </a:xfrm>
          <a:prstGeom prst="straightConnector1">
            <a:avLst/>
          </a:prstGeom>
          <a:solidFill>
            <a:schemeClr val="accent1"/>
          </a:solidFill>
          <a:ln w="28575" cap="flat" cmpd="sng" algn="ctr">
            <a:solidFill>
              <a:schemeClr val="accent2"/>
            </a:solidFill>
            <a:prstDash val="solid"/>
            <a:round/>
            <a:headEnd type="none" w="med" len="med"/>
            <a:tailEnd type="arrow"/>
          </a:ln>
          <a:effectLst/>
        </p:spPr>
      </p:cxnSp>
      <p:cxnSp>
        <p:nvCxnSpPr>
          <p:cNvPr id="32" name="Straight Connector 31"/>
          <p:cNvCxnSpPr/>
          <p:nvPr/>
        </p:nvCxnSpPr>
        <p:spPr bwMode="auto">
          <a:xfrm flipH="1" flipV="1">
            <a:off x="8093315" y="1696227"/>
            <a:ext cx="1083164" cy="102807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 name="Title 5"/>
          <p:cNvSpPr>
            <a:spLocks noGrp="1"/>
          </p:cNvSpPr>
          <p:nvPr>
            <p:ph type="title"/>
          </p:nvPr>
        </p:nvSpPr>
        <p:spPr/>
        <p:txBody>
          <a:bodyPr/>
          <a:lstStyle/>
          <a:p>
            <a:r>
              <a:rPr lang="en-US" dirty="0" smtClean="0"/>
              <a:t>AC-3 Map Coloring Example</a:t>
            </a:r>
            <a:endParaRPr lang="en-US" dirty="0"/>
          </a:p>
        </p:txBody>
      </p:sp>
      <mc:AlternateContent xmlns:mc="http://schemas.openxmlformats.org/markup-compatibility/2006" xmlns:a14="http://schemas.microsoft.com/office/drawing/2010/main">
        <mc:Choice Requires="a14">
          <p:sp>
            <p:nvSpPr>
              <p:cNvPr id="41" name="Content Placeholder 40"/>
              <p:cNvSpPr>
                <a:spLocks noGrp="1"/>
              </p:cNvSpPr>
              <p:nvPr>
                <p:ph sz="half" idx="1"/>
              </p:nvPr>
            </p:nvSpPr>
            <p:spPr>
              <a:xfrm>
                <a:off x="914400" y="1066800"/>
                <a:ext cx="5080000" cy="5105400"/>
              </a:xfrm>
            </p:spPr>
            <p:txBody>
              <a:bodyPr/>
              <a:lstStyle/>
              <a:p>
                <a:r>
                  <a:rPr lang="en-US" dirty="0" smtClean="0"/>
                  <a:t> </a:t>
                </a:r>
                <a:r>
                  <a:rPr lang="en-US" u="sng" dirty="0" smtClean="0"/>
                  <a:t>Queue</a:t>
                </a:r>
              </a:p>
              <a:p>
                <a:r>
                  <a:rPr lang="en-US" dirty="0" smtClean="0"/>
                  <a:t> </a:t>
                </a:r>
                <a14:m>
                  <m:oMath xmlns:m="http://schemas.openxmlformats.org/officeDocument/2006/math">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1</m:t>
                        </m:r>
                      </m:sub>
                    </m:sSub>
                    <m:r>
                      <a:rPr lang="en-US" i="1" smtClean="0">
                        <a:solidFill>
                          <a:schemeClr val="accent2"/>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𝑋</m:t>
                        </m:r>
                      </m:e>
                      <m:sub>
                        <m:r>
                          <a:rPr lang="en-US" b="0" i="1" smtClean="0">
                            <a:solidFill>
                              <a:schemeClr val="accent2"/>
                            </a:solidFill>
                            <a:latin typeface="Cambria Math" panose="02040503050406030204" pitchFamily="18" charset="0"/>
                            <a:ea typeface="Cambria Math" panose="02040503050406030204" pitchFamily="18" charset="0"/>
                          </a:rPr>
                          <m:t>2</m:t>
                        </m:r>
                      </m:sub>
                    </m:sSub>
                  </m:oMath>
                </a14:m>
                <a:endParaRPr lang="en-US" dirty="0" smtClean="0"/>
              </a:p>
              <a:p>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1</m:t>
                        </m:r>
                      </m:sub>
                    </m:sSub>
                  </m:oMath>
                </a14:m>
                <a:endParaRPr lang="en-US" dirty="0" smtClean="0"/>
              </a:p>
              <a:p>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3</m:t>
                        </m:r>
                      </m:sub>
                    </m:sSub>
                  </m:oMath>
                </a14:m>
                <a:endParaRPr lang="en-US" u="sng" dirty="0" smtClean="0"/>
              </a:p>
              <a:p>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41" name="Content Placeholder 40"/>
              <p:cNvSpPr>
                <a:spLocks noGrp="1" noRot="1" noChangeAspect="1" noMove="1" noResize="1" noEditPoints="1" noAdjustHandles="1" noChangeArrowheads="1" noChangeShapeType="1" noTextEdit="1"/>
              </p:cNvSpPr>
              <p:nvPr>
                <p:ph sz="half" idx="1"/>
              </p:nvPr>
            </p:nvSpPr>
            <p:spPr>
              <a:xfrm>
                <a:off x="914400" y="1066800"/>
                <a:ext cx="5080000" cy="5105400"/>
              </a:xfrm>
              <a:blipFill>
                <a:blip r:embed="rId2"/>
                <a:stretch>
                  <a:fillRect l="-480" t="-119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10</a:t>
            </a:fld>
            <a:endParaRPr lang="en-US" altLang="en-US"/>
          </a:p>
        </p:txBody>
      </p:sp>
      <p:cxnSp>
        <p:nvCxnSpPr>
          <p:cNvPr id="16" name="Straight Connector 15"/>
          <p:cNvCxnSpPr/>
          <p:nvPr/>
        </p:nvCxnSpPr>
        <p:spPr bwMode="auto">
          <a:xfrm>
            <a:off x="8093315" y="3572556"/>
            <a:ext cx="1347990" cy="65818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9176479" y="2746116"/>
            <a:ext cx="265812" cy="147399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8" name="Oval 17"/>
          <p:cNvSpPr/>
          <p:nvPr/>
        </p:nvSpPr>
        <p:spPr bwMode="auto">
          <a:xfrm>
            <a:off x="7760814" y="324005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9" name="Oval 18"/>
          <p:cNvSpPr/>
          <p:nvPr/>
        </p:nvSpPr>
        <p:spPr bwMode="auto">
          <a:xfrm>
            <a:off x="8845558" y="239180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0" name="Oval 19"/>
          <p:cNvSpPr/>
          <p:nvPr/>
        </p:nvSpPr>
        <p:spPr bwMode="auto">
          <a:xfrm>
            <a:off x="9106345" y="391110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21" name="TextBox 20"/>
              <p:cNvSpPr txBox="1"/>
              <p:nvPr/>
            </p:nvSpPr>
            <p:spPr>
              <a:xfrm>
                <a:off x="7772400" y="3200400"/>
                <a:ext cx="69320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1</m:t>
                          </m:r>
                        </m:sub>
                      </m:sSub>
                    </m:oMath>
                  </m:oMathPara>
                </a14:m>
                <a:endParaRPr lang="en-US" sz="32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772400" y="3200400"/>
                <a:ext cx="693203"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8833526" y="2356580"/>
                <a:ext cx="7026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2</m:t>
                          </m:r>
                        </m:sub>
                      </m:sSub>
                    </m:oMath>
                  </m:oMathPara>
                </a14:m>
                <a:endParaRPr lang="en-US" sz="3200" dirty="0"/>
              </a:p>
            </p:txBody>
          </p:sp>
        </mc:Choice>
        <mc:Fallback xmlns="">
          <p:sp>
            <p:nvSpPr>
              <p:cNvPr id="22" name="TextBox 21"/>
              <p:cNvSpPr txBox="1">
                <a:spLocks noRot="1" noChangeAspect="1" noMove="1" noResize="1" noEditPoints="1" noAdjustHandles="1" noChangeArrowheads="1" noChangeShapeType="1" noTextEdit="1"/>
              </p:cNvSpPr>
              <p:nvPr/>
            </p:nvSpPr>
            <p:spPr>
              <a:xfrm>
                <a:off x="8833526" y="2356580"/>
                <a:ext cx="702692"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9094313" y="3874562"/>
                <a:ext cx="7026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3</m:t>
                          </m:r>
                        </m:sub>
                      </m:sSub>
                    </m:oMath>
                  </m:oMathPara>
                </a14:m>
                <a:endParaRPr lang="en-US" sz="3200" dirty="0"/>
              </a:p>
            </p:txBody>
          </p:sp>
        </mc:Choice>
        <mc:Fallback xmlns="">
          <p:sp>
            <p:nvSpPr>
              <p:cNvPr id="23" name="TextBox 22"/>
              <p:cNvSpPr txBox="1">
                <a:spLocks noRot="1" noChangeAspect="1" noMove="1" noResize="1" noEditPoints="1" noAdjustHandles="1" noChangeArrowheads="1" noChangeShapeType="1" noTextEdit="1"/>
              </p:cNvSpPr>
              <p:nvPr/>
            </p:nvSpPr>
            <p:spPr>
              <a:xfrm>
                <a:off x="9094313" y="3874562"/>
                <a:ext cx="702692" cy="584775"/>
              </a:xfrm>
              <a:prstGeom prst="rect">
                <a:avLst/>
              </a:prstGeom>
              <a:blipFill>
                <a:blip r:embed="rId5"/>
                <a:stretch>
                  <a:fillRect/>
                </a:stretch>
              </a:blipFill>
            </p:spPr>
            <p:txBody>
              <a:bodyPr/>
              <a:lstStyle/>
              <a:p>
                <a:r>
                  <a:rPr lang="en-US">
                    <a:noFill/>
                  </a:rPr>
                  <a:t> </a:t>
                </a:r>
              </a:p>
            </p:txBody>
          </p:sp>
        </mc:Fallback>
      </mc:AlternateContent>
      <p:sp>
        <p:nvSpPr>
          <p:cNvPr id="24" name="Rectangle 23"/>
          <p:cNvSpPr/>
          <p:nvPr/>
        </p:nvSpPr>
        <p:spPr bwMode="auto">
          <a:xfrm>
            <a:off x="9703271" y="2582991"/>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5" name="Rectangle 24"/>
          <p:cNvSpPr/>
          <p:nvPr/>
        </p:nvSpPr>
        <p:spPr bwMode="auto">
          <a:xfrm>
            <a:off x="9914283" y="2582991"/>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6" name="Rectangle 25"/>
          <p:cNvSpPr/>
          <p:nvPr/>
        </p:nvSpPr>
        <p:spPr bwMode="auto">
          <a:xfrm>
            <a:off x="10122288" y="2582991"/>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7" name="Rectangle 26"/>
          <p:cNvSpPr/>
          <p:nvPr/>
        </p:nvSpPr>
        <p:spPr bwMode="auto">
          <a:xfrm>
            <a:off x="9660818" y="2542619"/>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8" name="Rectangle 27"/>
          <p:cNvSpPr/>
          <p:nvPr/>
        </p:nvSpPr>
        <p:spPr bwMode="auto">
          <a:xfrm>
            <a:off x="7800118" y="4102287"/>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9" name="Rectangle 28"/>
          <p:cNvSpPr/>
          <p:nvPr/>
        </p:nvSpPr>
        <p:spPr bwMode="auto">
          <a:xfrm>
            <a:off x="7757665" y="4058336"/>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0" name="Oval 29"/>
          <p:cNvSpPr/>
          <p:nvPr/>
        </p:nvSpPr>
        <p:spPr bwMode="auto">
          <a:xfrm>
            <a:off x="7760814" y="1363726"/>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33" name="TextBox 32"/>
              <p:cNvSpPr txBox="1"/>
              <p:nvPr/>
            </p:nvSpPr>
            <p:spPr>
              <a:xfrm>
                <a:off x="7745178" y="1327201"/>
                <a:ext cx="7026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4</m:t>
                          </m:r>
                        </m:sub>
                      </m:sSub>
                    </m:oMath>
                  </m:oMathPara>
                </a14:m>
                <a:endParaRPr lang="en-US" sz="3200" dirty="0"/>
              </a:p>
            </p:txBody>
          </p:sp>
        </mc:Choice>
        <mc:Fallback xmlns="">
          <p:sp>
            <p:nvSpPr>
              <p:cNvPr id="33" name="TextBox 32"/>
              <p:cNvSpPr txBox="1">
                <a:spLocks noRot="1" noChangeAspect="1" noMove="1" noResize="1" noEditPoints="1" noAdjustHandles="1" noChangeArrowheads="1" noChangeShapeType="1" noTextEdit="1"/>
              </p:cNvSpPr>
              <p:nvPr/>
            </p:nvSpPr>
            <p:spPr>
              <a:xfrm>
                <a:off x="7745178" y="1327201"/>
                <a:ext cx="702692" cy="584775"/>
              </a:xfrm>
              <a:prstGeom prst="rect">
                <a:avLst/>
              </a:prstGeom>
              <a:blipFill>
                <a:blip r:embed="rId6"/>
                <a:stretch>
                  <a:fillRect/>
                </a:stretch>
              </a:blipFill>
            </p:spPr>
            <p:txBody>
              <a:bodyPr/>
              <a:lstStyle/>
              <a:p>
                <a:r>
                  <a:rPr lang="en-US">
                    <a:noFill/>
                  </a:rPr>
                  <a:t> </a:t>
                </a:r>
              </a:p>
            </p:txBody>
          </p:sp>
        </mc:Fallback>
      </mc:AlternateContent>
      <p:sp>
        <p:nvSpPr>
          <p:cNvPr id="34" name="Rectangle 33"/>
          <p:cNvSpPr/>
          <p:nvPr/>
        </p:nvSpPr>
        <p:spPr bwMode="auto">
          <a:xfrm>
            <a:off x="9555783" y="4776232"/>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5" name="Rectangle 34"/>
          <p:cNvSpPr/>
          <p:nvPr/>
        </p:nvSpPr>
        <p:spPr bwMode="auto">
          <a:xfrm>
            <a:off x="9094313" y="4735860"/>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7" name="Rectangle 36"/>
          <p:cNvSpPr/>
          <p:nvPr/>
        </p:nvSpPr>
        <p:spPr bwMode="auto">
          <a:xfrm>
            <a:off x="8858412" y="1553474"/>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8" name="Rectangle 37"/>
          <p:cNvSpPr/>
          <p:nvPr/>
        </p:nvSpPr>
        <p:spPr bwMode="auto">
          <a:xfrm>
            <a:off x="9066417" y="1553474"/>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9" name="Rectangle 38"/>
          <p:cNvSpPr/>
          <p:nvPr/>
        </p:nvSpPr>
        <p:spPr bwMode="auto">
          <a:xfrm>
            <a:off x="8604947" y="1513102"/>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2" name="TextBox 1"/>
              <p:cNvSpPr txBox="1"/>
              <p:nvPr/>
            </p:nvSpPr>
            <p:spPr>
              <a:xfrm>
                <a:off x="3273136" y="3268427"/>
                <a:ext cx="3915431" cy="1200329"/>
              </a:xfrm>
              <a:prstGeom prst="rect">
                <a:avLst/>
              </a:prstGeom>
              <a:noFill/>
            </p:spPr>
            <p:txBody>
              <a:bodyPr wrap="none" rtlCol="0">
                <a:spAutoFit/>
              </a:bodyPr>
              <a:lstStyle/>
              <a:p>
                <a:r>
                  <a:rPr lang="en-US" dirty="0" smtClean="0"/>
                  <a:t>When you set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𝑟𝑒𝑑</m:t>
                    </m:r>
                  </m:oMath>
                </a14:m>
                <a:r>
                  <a:rPr lang="en-US" dirty="0" smtClean="0"/>
                  <a:t> you</a:t>
                </a:r>
              </a:p>
              <a:p>
                <a:r>
                  <a:rPr lang="en-US" dirty="0"/>
                  <a:t>c</a:t>
                </a:r>
                <a:r>
                  <a:rPr lang="en-US" dirty="0" smtClean="0"/>
                  <a:t>an choose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𝑏𝑙𝑢𝑒</m:t>
                    </m:r>
                  </m:oMath>
                </a14:m>
                <a:r>
                  <a:rPr lang="en-US" dirty="0" smtClean="0"/>
                  <a:t> to</a:t>
                </a:r>
              </a:p>
              <a:p>
                <a:r>
                  <a:rPr lang="en-US" dirty="0"/>
                  <a:t>s</a:t>
                </a:r>
                <a:r>
                  <a:rPr lang="en-US" dirty="0" smtClean="0"/>
                  <a:t>atisfy constraint</a:t>
                </a:r>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3273136" y="3268427"/>
                <a:ext cx="3915431" cy="1200329"/>
              </a:xfrm>
              <a:prstGeom prst="rect">
                <a:avLst/>
              </a:prstGeom>
              <a:blipFill>
                <a:blip r:embed="rId7"/>
                <a:stretch>
                  <a:fillRect l="-2492" t="-3553" r="-1402" b="-11168"/>
                </a:stretch>
              </a:blipFill>
            </p:spPr>
            <p:txBody>
              <a:bodyPr/>
              <a:lstStyle/>
              <a:p>
                <a:r>
                  <a:rPr lang="en-US">
                    <a:noFill/>
                  </a:rPr>
                  <a:t> </a:t>
                </a:r>
              </a:p>
            </p:txBody>
          </p:sp>
        </mc:Fallback>
      </mc:AlternateContent>
    </p:spTree>
    <p:extLst>
      <p:ext uri="{BB962C8B-B14F-4D97-AF65-F5344CB8AC3E}">
        <p14:creationId xmlns:p14="http://schemas.microsoft.com/office/powerpoint/2010/main" val="216107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p:nvPr/>
        </p:nvCxnSpPr>
        <p:spPr bwMode="auto">
          <a:xfrm flipH="1">
            <a:off x="8349023" y="2746116"/>
            <a:ext cx="827456" cy="606684"/>
          </a:xfrm>
          <a:prstGeom prst="straightConnector1">
            <a:avLst/>
          </a:prstGeom>
          <a:solidFill>
            <a:schemeClr val="accent1"/>
          </a:solidFill>
          <a:ln w="28575" cap="flat" cmpd="sng" algn="ctr">
            <a:solidFill>
              <a:schemeClr val="accent2"/>
            </a:solidFill>
            <a:prstDash val="solid"/>
            <a:round/>
            <a:headEnd type="none" w="med" len="med"/>
            <a:tailEnd type="arrow"/>
          </a:ln>
          <a:effectLst/>
        </p:spPr>
      </p:cxnSp>
      <p:cxnSp>
        <p:nvCxnSpPr>
          <p:cNvPr id="32" name="Straight Connector 31"/>
          <p:cNvCxnSpPr/>
          <p:nvPr/>
        </p:nvCxnSpPr>
        <p:spPr bwMode="auto">
          <a:xfrm flipH="1" flipV="1">
            <a:off x="8093315" y="1696227"/>
            <a:ext cx="1083164" cy="102807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 name="Title 5"/>
          <p:cNvSpPr>
            <a:spLocks noGrp="1"/>
          </p:cNvSpPr>
          <p:nvPr>
            <p:ph type="title"/>
          </p:nvPr>
        </p:nvSpPr>
        <p:spPr/>
        <p:txBody>
          <a:bodyPr/>
          <a:lstStyle/>
          <a:p>
            <a:r>
              <a:rPr lang="en-US" dirty="0" smtClean="0"/>
              <a:t>AC-3 </a:t>
            </a:r>
            <a:r>
              <a:rPr lang="en-US" dirty="0"/>
              <a:t>Map Coloring </a:t>
            </a:r>
            <a:r>
              <a:rPr lang="en-US" dirty="0" smtClean="0"/>
              <a:t>Example</a:t>
            </a:r>
            <a:endParaRPr lang="en-US" dirty="0"/>
          </a:p>
        </p:txBody>
      </p:sp>
      <mc:AlternateContent xmlns:mc="http://schemas.openxmlformats.org/markup-compatibility/2006" xmlns:a14="http://schemas.microsoft.com/office/drawing/2010/main">
        <mc:Choice Requires="a14">
          <p:sp>
            <p:nvSpPr>
              <p:cNvPr id="41" name="Content Placeholder 40"/>
              <p:cNvSpPr>
                <a:spLocks noGrp="1"/>
              </p:cNvSpPr>
              <p:nvPr>
                <p:ph sz="half" idx="1"/>
              </p:nvPr>
            </p:nvSpPr>
            <p:spPr>
              <a:xfrm>
                <a:off x="914400" y="1066800"/>
                <a:ext cx="5080000" cy="5105400"/>
              </a:xfrm>
            </p:spPr>
            <p:txBody>
              <a:bodyPr/>
              <a:lstStyle/>
              <a:p>
                <a:r>
                  <a:rPr lang="en-US" dirty="0" smtClean="0"/>
                  <a:t> </a:t>
                </a:r>
                <a:r>
                  <a:rPr lang="en-US" u="sng" dirty="0" smtClean="0"/>
                  <a:t>Queue</a:t>
                </a:r>
              </a:p>
              <a:p>
                <a:r>
                  <a:rPr lang="en-US" dirty="0" smtClean="0"/>
                  <a: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1</m:t>
                        </m:r>
                      </m:sub>
                    </m:sSub>
                    <m:r>
                      <a:rPr lang="en-US" i="1" smtClean="0">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𝑋</m:t>
                        </m:r>
                      </m:e>
                      <m:sub>
                        <m:r>
                          <a:rPr lang="en-US" b="0" i="1" smtClean="0">
                            <a:solidFill>
                              <a:schemeClr val="tx1"/>
                            </a:solidFill>
                            <a:latin typeface="Cambria Math" panose="02040503050406030204" pitchFamily="18" charset="0"/>
                            <a:ea typeface="Cambria Math" panose="02040503050406030204" pitchFamily="18" charset="0"/>
                          </a:rPr>
                          <m:t>2</m:t>
                        </m:r>
                      </m:sub>
                    </m:sSub>
                  </m:oMath>
                </a14:m>
                <a:endParaRPr lang="en-US" dirty="0" smtClean="0"/>
              </a:p>
              <a:p>
                <a:r>
                  <a:rPr lang="en-US" dirty="0" smtClean="0"/>
                  <a:t> </a:t>
                </a:r>
                <a14:m>
                  <m:oMath xmlns:m="http://schemas.openxmlformats.org/officeDocument/2006/math">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2</m:t>
                        </m:r>
                      </m:sub>
                    </m:sSub>
                    <m:r>
                      <a:rPr lang="en-US" i="1">
                        <a:solidFill>
                          <a:schemeClr val="accent2"/>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𝑋</m:t>
                        </m:r>
                      </m:e>
                      <m:sub>
                        <m:r>
                          <a:rPr lang="en-US" b="0" i="1" smtClean="0">
                            <a:solidFill>
                              <a:schemeClr val="accent2"/>
                            </a:solidFill>
                            <a:latin typeface="Cambria Math" panose="02040503050406030204" pitchFamily="18" charset="0"/>
                            <a:ea typeface="Cambria Math" panose="02040503050406030204" pitchFamily="18" charset="0"/>
                          </a:rPr>
                          <m:t>1</m:t>
                        </m:r>
                      </m:sub>
                    </m:sSub>
                  </m:oMath>
                </a14:m>
                <a:endParaRPr lang="en-US" dirty="0" smtClean="0"/>
              </a:p>
              <a:p>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3</m:t>
                        </m:r>
                      </m:sub>
                    </m:sSub>
                  </m:oMath>
                </a14:m>
                <a:endParaRPr lang="en-US" u="sng" dirty="0" smtClean="0"/>
              </a:p>
              <a:p>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41" name="Content Placeholder 40"/>
              <p:cNvSpPr>
                <a:spLocks noGrp="1" noRot="1" noChangeAspect="1" noMove="1" noResize="1" noEditPoints="1" noAdjustHandles="1" noChangeArrowheads="1" noChangeShapeType="1" noTextEdit="1"/>
              </p:cNvSpPr>
              <p:nvPr>
                <p:ph sz="half" idx="1"/>
              </p:nvPr>
            </p:nvSpPr>
            <p:spPr>
              <a:xfrm>
                <a:off x="914400" y="1066800"/>
                <a:ext cx="5080000" cy="5105400"/>
              </a:xfrm>
              <a:blipFill>
                <a:blip r:embed="rId2"/>
                <a:stretch>
                  <a:fillRect l="-480" t="-119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11</a:t>
            </a:fld>
            <a:endParaRPr lang="en-US" altLang="en-US"/>
          </a:p>
        </p:txBody>
      </p:sp>
      <p:cxnSp>
        <p:nvCxnSpPr>
          <p:cNvPr id="16" name="Straight Connector 15"/>
          <p:cNvCxnSpPr/>
          <p:nvPr/>
        </p:nvCxnSpPr>
        <p:spPr bwMode="auto">
          <a:xfrm>
            <a:off x="8093315" y="3572556"/>
            <a:ext cx="1347990" cy="65818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9176479" y="2746116"/>
            <a:ext cx="265812" cy="147399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8" name="Oval 17"/>
          <p:cNvSpPr/>
          <p:nvPr/>
        </p:nvSpPr>
        <p:spPr bwMode="auto">
          <a:xfrm>
            <a:off x="7760814" y="324005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9" name="Oval 18"/>
          <p:cNvSpPr/>
          <p:nvPr/>
        </p:nvSpPr>
        <p:spPr bwMode="auto">
          <a:xfrm>
            <a:off x="8845558" y="239180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0" name="Oval 19"/>
          <p:cNvSpPr/>
          <p:nvPr/>
        </p:nvSpPr>
        <p:spPr bwMode="auto">
          <a:xfrm>
            <a:off x="9106345" y="391110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21" name="TextBox 20"/>
              <p:cNvSpPr txBox="1"/>
              <p:nvPr/>
            </p:nvSpPr>
            <p:spPr>
              <a:xfrm>
                <a:off x="7772400" y="3200400"/>
                <a:ext cx="69320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1</m:t>
                          </m:r>
                        </m:sub>
                      </m:sSub>
                    </m:oMath>
                  </m:oMathPara>
                </a14:m>
                <a:endParaRPr lang="en-US" sz="32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772400" y="3200400"/>
                <a:ext cx="693203"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8833526" y="2356580"/>
                <a:ext cx="7026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2</m:t>
                          </m:r>
                        </m:sub>
                      </m:sSub>
                    </m:oMath>
                  </m:oMathPara>
                </a14:m>
                <a:endParaRPr lang="en-US" sz="3200" dirty="0"/>
              </a:p>
            </p:txBody>
          </p:sp>
        </mc:Choice>
        <mc:Fallback xmlns="">
          <p:sp>
            <p:nvSpPr>
              <p:cNvPr id="22" name="TextBox 21"/>
              <p:cNvSpPr txBox="1">
                <a:spLocks noRot="1" noChangeAspect="1" noMove="1" noResize="1" noEditPoints="1" noAdjustHandles="1" noChangeArrowheads="1" noChangeShapeType="1" noTextEdit="1"/>
              </p:cNvSpPr>
              <p:nvPr/>
            </p:nvSpPr>
            <p:spPr>
              <a:xfrm>
                <a:off x="8833526" y="2356580"/>
                <a:ext cx="702692"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9094313" y="3874562"/>
                <a:ext cx="7026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3</m:t>
                          </m:r>
                        </m:sub>
                      </m:sSub>
                    </m:oMath>
                  </m:oMathPara>
                </a14:m>
                <a:endParaRPr lang="en-US" sz="3200" dirty="0"/>
              </a:p>
            </p:txBody>
          </p:sp>
        </mc:Choice>
        <mc:Fallback xmlns="">
          <p:sp>
            <p:nvSpPr>
              <p:cNvPr id="23" name="TextBox 22"/>
              <p:cNvSpPr txBox="1">
                <a:spLocks noRot="1" noChangeAspect="1" noMove="1" noResize="1" noEditPoints="1" noAdjustHandles="1" noChangeArrowheads="1" noChangeShapeType="1" noTextEdit="1"/>
              </p:cNvSpPr>
              <p:nvPr/>
            </p:nvSpPr>
            <p:spPr>
              <a:xfrm>
                <a:off x="9094313" y="3874562"/>
                <a:ext cx="702692" cy="584775"/>
              </a:xfrm>
              <a:prstGeom prst="rect">
                <a:avLst/>
              </a:prstGeom>
              <a:blipFill>
                <a:blip r:embed="rId5"/>
                <a:stretch>
                  <a:fillRect/>
                </a:stretch>
              </a:blipFill>
            </p:spPr>
            <p:txBody>
              <a:bodyPr/>
              <a:lstStyle/>
              <a:p>
                <a:r>
                  <a:rPr lang="en-US">
                    <a:noFill/>
                  </a:rPr>
                  <a:t> </a:t>
                </a:r>
              </a:p>
            </p:txBody>
          </p:sp>
        </mc:Fallback>
      </mc:AlternateContent>
      <p:sp>
        <p:nvSpPr>
          <p:cNvPr id="24" name="Rectangle 23"/>
          <p:cNvSpPr/>
          <p:nvPr/>
        </p:nvSpPr>
        <p:spPr bwMode="auto">
          <a:xfrm>
            <a:off x="9703271" y="2582991"/>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5" name="Rectangle 24"/>
          <p:cNvSpPr/>
          <p:nvPr/>
        </p:nvSpPr>
        <p:spPr bwMode="auto">
          <a:xfrm>
            <a:off x="9914283" y="2582991"/>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6" name="Rectangle 25"/>
          <p:cNvSpPr/>
          <p:nvPr/>
        </p:nvSpPr>
        <p:spPr bwMode="auto">
          <a:xfrm>
            <a:off x="10122288" y="2582991"/>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7" name="Rectangle 26"/>
          <p:cNvSpPr/>
          <p:nvPr/>
        </p:nvSpPr>
        <p:spPr bwMode="auto">
          <a:xfrm>
            <a:off x="9660818" y="2542619"/>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8" name="Rectangle 27"/>
          <p:cNvSpPr/>
          <p:nvPr/>
        </p:nvSpPr>
        <p:spPr bwMode="auto">
          <a:xfrm>
            <a:off x="7800118" y="4102287"/>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9" name="Rectangle 28"/>
          <p:cNvSpPr/>
          <p:nvPr/>
        </p:nvSpPr>
        <p:spPr bwMode="auto">
          <a:xfrm>
            <a:off x="7757665" y="4058336"/>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0" name="Oval 29"/>
          <p:cNvSpPr/>
          <p:nvPr/>
        </p:nvSpPr>
        <p:spPr bwMode="auto">
          <a:xfrm>
            <a:off x="7760814" y="1363726"/>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33" name="TextBox 32"/>
              <p:cNvSpPr txBox="1"/>
              <p:nvPr/>
            </p:nvSpPr>
            <p:spPr>
              <a:xfrm>
                <a:off x="7745178" y="1327201"/>
                <a:ext cx="7026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4</m:t>
                          </m:r>
                        </m:sub>
                      </m:sSub>
                    </m:oMath>
                  </m:oMathPara>
                </a14:m>
                <a:endParaRPr lang="en-US" sz="3200" dirty="0"/>
              </a:p>
            </p:txBody>
          </p:sp>
        </mc:Choice>
        <mc:Fallback xmlns="">
          <p:sp>
            <p:nvSpPr>
              <p:cNvPr id="33" name="TextBox 32"/>
              <p:cNvSpPr txBox="1">
                <a:spLocks noRot="1" noChangeAspect="1" noMove="1" noResize="1" noEditPoints="1" noAdjustHandles="1" noChangeArrowheads="1" noChangeShapeType="1" noTextEdit="1"/>
              </p:cNvSpPr>
              <p:nvPr/>
            </p:nvSpPr>
            <p:spPr>
              <a:xfrm>
                <a:off x="7745178" y="1327201"/>
                <a:ext cx="702692" cy="584775"/>
              </a:xfrm>
              <a:prstGeom prst="rect">
                <a:avLst/>
              </a:prstGeom>
              <a:blipFill>
                <a:blip r:embed="rId6"/>
                <a:stretch>
                  <a:fillRect/>
                </a:stretch>
              </a:blipFill>
            </p:spPr>
            <p:txBody>
              <a:bodyPr/>
              <a:lstStyle/>
              <a:p>
                <a:r>
                  <a:rPr lang="en-US">
                    <a:noFill/>
                  </a:rPr>
                  <a:t> </a:t>
                </a:r>
              </a:p>
            </p:txBody>
          </p:sp>
        </mc:Fallback>
      </mc:AlternateContent>
      <p:sp>
        <p:nvSpPr>
          <p:cNvPr id="34" name="Rectangle 33"/>
          <p:cNvSpPr/>
          <p:nvPr/>
        </p:nvSpPr>
        <p:spPr bwMode="auto">
          <a:xfrm>
            <a:off x="9555783" y="4776232"/>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5" name="Rectangle 34"/>
          <p:cNvSpPr/>
          <p:nvPr/>
        </p:nvSpPr>
        <p:spPr bwMode="auto">
          <a:xfrm>
            <a:off x="9094313" y="4735860"/>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7" name="Rectangle 36"/>
          <p:cNvSpPr/>
          <p:nvPr/>
        </p:nvSpPr>
        <p:spPr bwMode="auto">
          <a:xfrm>
            <a:off x="8858412" y="1553474"/>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8" name="Rectangle 37"/>
          <p:cNvSpPr/>
          <p:nvPr/>
        </p:nvSpPr>
        <p:spPr bwMode="auto">
          <a:xfrm>
            <a:off x="9066417" y="1553474"/>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9" name="Rectangle 38"/>
          <p:cNvSpPr/>
          <p:nvPr/>
        </p:nvSpPr>
        <p:spPr bwMode="auto">
          <a:xfrm>
            <a:off x="8604947" y="1513102"/>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grpSp>
        <p:nvGrpSpPr>
          <p:cNvPr id="31" name="Group 30"/>
          <p:cNvGrpSpPr/>
          <p:nvPr/>
        </p:nvGrpSpPr>
        <p:grpSpPr>
          <a:xfrm>
            <a:off x="990600" y="1712390"/>
            <a:ext cx="1371600" cy="316339"/>
            <a:chOff x="7249758" y="2029425"/>
            <a:chExt cx="350520" cy="316339"/>
          </a:xfrm>
        </p:grpSpPr>
        <p:cxnSp>
          <p:nvCxnSpPr>
            <p:cNvPr id="36" name="Straight Connector 35"/>
            <p:cNvCxnSpPr/>
            <p:nvPr/>
          </p:nvCxnSpPr>
          <p:spPr bwMode="auto">
            <a:xfrm>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40" name="Straight Connector 39"/>
            <p:cNvCxnSpPr/>
            <p:nvPr/>
          </p:nvCxnSpPr>
          <p:spPr bwMode="auto">
            <a:xfrm flipH="1">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grpSp>
      <mc:AlternateContent xmlns:mc="http://schemas.openxmlformats.org/markup-compatibility/2006" xmlns:a14="http://schemas.microsoft.com/office/drawing/2010/main">
        <mc:Choice Requires="a14">
          <p:sp>
            <p:nvSpPr>
              <p:cNvPr id="42" name="TextBox 41"/>
              <p:cNvSpPr txBox="1"/>
              <p:nvPr/>
            </p:nvSpPr>
            <p:spPr>
              <a:xfrm>
                <a:off x="3557191" y="2145951"/>
                <a:ext cx="3828292" cy="1200329"/>
              </a:xfrm>
              <a:prstGeom prst="rect">
                <a:avLst/>
              </a:prstGeom>
              <a:noFill/>
            </p:spPr>
            <p:txBody>
              <a:bodyPr wrap="none" rtlCol="0">
                <a:spAutoFit/>
              </a:bodyPr>
              <a:lstStyle/>
              <a:p>
                <a:r>
                  <a:rPr lang="en-US" dirty="0" smtClean="0"/>
                  <a:t>When you set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𝑟𝑒𝑑</m:t>
                    </m:r>
                  </m:oMath>
                </a14:m>
                <a:endParaRPr lang="en-US" dirty="0" smtClean="0"/>
              </a:p>
              <a:p>
                <a:r>
                  <a:rPr lang="en-US" dirty="0"/>
                  <a:t>t</a:t>
                </a:r>
                <a:r>
                  <a:rPr lang="en-US" dirty="0" smtClean="0"/>
                  <a:t>here is no choice for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smtClean="0"/>
                  <a:t> </a:t>
                </a:r>
              </a:p>
              <a:p>
                <a:r>
                  <a:rPr lang="en-US" dirty="0"/>
                  <a:t>t</a:t>
                </a:r>
                <a:r>
                  <a:rPr lang="en-US" dirty="0" smtClean="0"/>
                  <a:t>hat satisfies the constraint</a:t>
                </a:r>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3557191" y="2145951"/>
                <a:ext cx="3828292" cy="1200329"/>
              </a:xfrm>
              <a:prstGeom prst="rect">
                <a:avLst/>
              </a:prstGeom>
              <a:blipFill>
                <a:blip r:embed="rId7"/>
                <a:stretch>
                  <a:fillRect l="-2548" t="-3553" r="-1752" b="-11168"/>
                </a:stretch>
              </a:blipFill>
            </p:spPr>
            <p:txBody>
              <a:bodyPr/>
              <a:lstStyle/>
              <a:p>
                <a:r>
                  <a:rPr lang="en-US">
                    <a:noFill/>
                  </a:rPr>
                  <a:t> </a:t>
                </a:r>
              </a:p>
            </p:txBody>
          </p:sp>
        </mc:Fallback>
      </mc:AlternateContent>
    </p:spTree>
    <p:extLst>
      <p:ext uri="{BB962C8B-B14F-4D97-AF65-F5344CB8AC3E}">
        <p14:creationId xmlns:p14="http://schemas.microsoft.com/office/powerpoint/2010/main" val="47039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p:nvPr/>
        </p:nvCxnSpPr>
        <p:spPr bwMode="auto">
          <a:xfrm flipH="1">
            <a:off x="8349023" y="2746116"/>
            <a:ext cx="827456" cy="606684"/>
          </a:xfrm>
          <a:prstGeom prst="straightConnector1">
            <a:avLst/>
          </a:prstGeom>
          <a:solidFill>
            <a:schemeClr val="accent1"/>
          </a:solidFill>
          <a:ln w="28575" cap="flat" cmpd="sng" algn="ctr">
            <a:solidFill>
              <a:schemeClr val="accent2"/>
            </a:solidFill>
            <a:prstDash val="solid"/>
            <a:round/>
            <a:headEnd type="none" w="med" len="med"/>
            <a:tailEnd type="arrow"/>
          </a:ln>
          <a:effectLst/>
        </p:spPr>
      </p:cxnSp>
      <p:cxnSp>
        <p:nvCxnSpPr>
          <p:cNvPr id="32" name="Straight Connector 31"/>
          <p:cNvCxnSpPr/>
          <p:nvPr/>
        </p:nvCxnSpPr>
        <p:spPr bwMode="auto">
          <a:xfrm flipH="1" flipV="1">
            <a:off x="8093315" y="1696227"/>
            <a:ext cx="1083164" cy="102807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 name="Title 5"/>
          <p:cNvSpPr>
            <a:spLocks noGrp="1"/>
          </p:cNvSpPr>
          <p:nvPr>
            <p:ph type="title"/>
          </p:nvPr>
        </p:nvSpPr>
        <p:spPr/>
        <p:txBody>
          <a:bodyPr/>
          <a:lstStyle/>
          <a:p>
            <a:r>
              <a:rPr lang="en-US" dirty="0" smtClean="0"/>
              <a:t>AC-3 </a:t>
            </a:r>
            <a:r>
              <a:rPr lang="en-US" dirty="0"/>
              <a:t>Map Coloring </a:t>
            </a:r>
            <a:r>
              <a:rPr lang="en-US" dirty="0" smtClean="0"/>
              <a:t>Example</a:t>
            </a:r>
            <a:endParaRPr lang="en-US" dirty="0"/>
          </a:p>
        </p:txBody>
      </p:sp>
      <mc:AlternateContent xmlns:mc="http://schemas.openxmlformats.org/markup-compatibility/2006" xmlns:a14="http://schemas.microsoft.com/office/drawing/2010/main">
        <mc:Choice Requires="a14">
          <p:sp>
            <p:nvSpPr>
              <p:cNvPr id="41" name="Content Placeholder 40"/>
              <p:cNvSpPr>
                <a:spLocks noGrp="1"/>
              </p:cNvSpPr>
              <p:nvPr>
                <p:ph sz="half" idx="1"/>
              </p:nvPr>
            </p:nvSpPr>
            <p:spPr>
              <a:xfrm>
                <a:off x="914400" y="1066800"/>
                <a:ext cx="5080000" cy="5105400"/>
              </a:xfrm>
            </p:spPr>
            <p:txBody>
              <a:bodyPr/>
              <a:lstStyle/>
              <a:p>
                <a:r>
                  <a:rPr lang="en-US" dirty="0" smtClean="0"/>
                  <a:t> </a:t>
                </a:r>
                <a:r>
                  <a:rPr lang="en-US" u="sng" dirty="0" smtClean="0"/>
                  <a:t>Queue</a:t>
                </a:r>
              </a:p>
              <a:p>
                <a:r>
                  <a:rPr lang="en-US" dirty="0" smtClean="0"/>
                  <a: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1</m:t>
                        </m:r>
                      </m:sub>
                    </m:sSub>
                    <m:r>
                      <a:rPr lang="en-US" i="1" smtClean="0">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𝑋</m:t>
                        </m:r>
                      </m:e>
                      <m:sub>
                        <m:r>
                          <a:rPr lang="en-US" b="0" i="1" smtClean="0">
                            <a:solidFill>
                              <a:schemeClr val="tx1"/>
                            </a:solidFill>
                            <a:latin typeface="Cambria Math" panose="02040503050406030204" pitchFamily="18" charset="0"/>
                            <a:ea typeface="Cambria Math" panose="02040503050406030204" pitchFamily="18" charset="0"/>
                          </a:rPr>
                          <m:t>2</m:t>
                        </m:r>
                      </m:sub>
                    </m:sSub>
                  </m:oMath>
                </a14:m>
                <a:endParaRPr lang="en-US" dirty="0" smtClean="0"/>
              </a:p>
              <a:p>
                <a:r>
                  <a:rPr lang="en-US" dirty="0" smtClean="0"/>
                  <a:t> </a:t>
                </a:r>
                <a14:m>
                  <m:oMath xmlns:m="http://schemas.openxmlformats.org/officeDocument/2006/math">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2</m:t>
                        </m:r>
                      </m:sub>
                    </m:sSub>
                    <m:r>
                      <a:rPr lang="en-US" i="1">
                        <a:solidFill>
                          <a:schemeClr val="accent2"/>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𝑋</m:t>
                        </m:r>
                      </m:e>
                      <m:sub>
                        <m:r>
                          <a:rPr lang="en-US" b="0" i="1" smtClean="0">
                            <a:solidFill>
                              <a:schemeClr val="accent2"/>
                            </a:solidFill>
                            <a:latin typeface="Cambria Math" panose="02040503050406030204" pitchFamily="18" charset="0"/>
                            <a:ea typeface="Cambria Math" panose="02040503050406030204" pitchFamily="18" charset="0"/>
                          </a:rPr>
                          <m:t>1</m:t>
                        </m:r>
                      </m:sub>
                    </m:sSub>
                  </m:oMath>
                </a14:m>
                <a:r>
                  <a:rPr lang="en-US" dirty="0" smtClean="0"/>
                  <a:t>   remove </a:t>
                </a:r>
              </a:p>
              <a:p>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3</m:t>
                        </m:r>
                      </m:sub>
                    </m:sSub>
                  </m:oMath>
                </a14:m>
                <a:endParaRPr lang="en-US" u="sng" dirty="0" smtClean="0"/>
              </a:p>
              <a:p>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41" name="Content Placeholder 40"/>
              <p:cNvSpPr>
                <a:spLocks noGrp="1" noRot="1" noChangeAspect="1" noMove="1" noResize="1" noEditPoints="1" noAdjustHandles="1" noChangeArrowheads="1" noChangeShapeType="1" noTextEdit="1"/>
              </p:cNvSpPr>
              <p:nvPr>
                <p:ph sz="half" idx="1"/>
              </p:nvPr>
            </p:nvSpPr>
            <p:spPr>
              <a:xfrm>
                <a:off x="914400" y="1066800"/>
                <a:ext cx="5080000" cy="5105400"/>
              </a:xfrm>
              <a:blipFill>
                <a:blip r:embed="rId2"/>
                <a:stretch>
                  <a:fillRect l="-480" t="-119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12</a:t>
            </a:fld>
            <a:endParaRPr lang="en-US" altLang="en-US"/>
          </a:p>
        </p:txBody>
      </p:sp>
      <p:cxnSp>
        <p:nvCxnSpPr>
          <p:cNvPr id="16" name="Straight Connector 15"/>
          <p:cNvCxnSpPr/>
          <p:nvPr/>
        </p:nvCxnSpPr>
        <p:spPr bwMode="auto">
          <a:xfrm>
            <a:off x="8093315" y="3572556"/>
            <a:ext cx="1347990" cy="65818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9176479" y="2746116"/>
            <a:ext cx="265812" cy="147399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8" name="Oval 17"/>
          <p:cNvSpPr/>
          <p:nvPr/>
        </p:nvSpPr>
        <p:spPr bwMode="auto">
          <a:xfrm>
            <a:off x="7760814" y="324005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9" name="Oval 18"/>
          <p:cNvSpPr/>
          <p:nvPr/>
        </p:nvSpPr>
        <p:spPr bwMode="auto">
          <a:xfrm>
            <a:off x="8845558" y="239180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0" name="Oval 19"/>
          <p:cNvSpPr/>
          <p:nvPr/>
        </p:nvSpPr>
        <p:spPr bwMode="auto">
          <a:xfrm>
            <a:off x="9106345" y="391110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21" name="TextBox 20"/>
              <p:cNvSpPr txBox="1"/>
              <p:nvPr/>
            </p:nvSpPr>
            <p:spPr>
              <a:xfrm>
                <a:off x="7772400" y="3200400"/>
                <a:ext cx="69320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1</m:t>
                          </m:r>
                        </m:sub>
                      </m:sSub>
                    </m:oMath>
                  </m:oMathPara>
                </a14:m>
                <a:endParaRPr lang="en-US" sz="32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772400" y="3200400"/>
                <a:ext cx="693203"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8833526" y="2356580"/>
                <a:ext cx="7026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2</m:t>
                          </m:r>
                        </m:sub>
                      </m:sSub>
                    </m:oMath>
                  </m:oMathPara>
                </a14:m>
                <a:endParaRPr lang="en-US" sz="3200" dirty="0"/>
              </a:p>
            </p:txBody>
          </p:sp>
        </mc:Choice>
        <mc:Fallback xmlns="">
          <p:sp>
            <p:nvSpPr>
              <p:cNvPr id="22" name="TextBox 21"/>
              <p:cNvSpPr txBox="1">
                <a:spLocks noRot="1" noChangeAspect="1" noMove="1" noResize="1" noEditPoints="1" noAdjustHandles="1" noChangeArrowheads="1" noChangeShapeType="1" noTextEdit="1"/>
              </p:cNvSpPr>
              <p:nvPr/>
            </p:nvSpPr>
            <p:spPr>
              <a:xfrm>
                <a:off x="8833526" y="2356580"/>
                <a:ext cx="702692"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9094313" y="3874562"/>
                <a:ext cx="7026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3</m:t>
                          </m:r>
                        </m:sub>
                      </m:sSub>
                    </m:oMath>
                  </m:oMathPara>
                </a14:m>
                <a:endParaRPr lang="en-US" sz="3200" dirty="0"/>
              </a:p>
            </p:txBody>
          </p:sp>
        </mc:Choice>
        <mc:Fallback xmlns="">
          <p:sp>
            <p:nvSpPr>
              <p:cNvPr id="23" name="TextBox 22"/>
              <p:cNvSpPr txBox="1">
                <a:spLocks noRot="1" noChangeAspect="1" noMove="1" noResize="1" noEditPoints="1" noAdjustHandles="1" noChangeArrowheads="1" noChangeShapeType="1" noTextEdit="1"/>
              </p:cNvSpPr>
              <p:nvPr/>
            </p:nvSpPr>
            <p:spPr>
              <a:xfrm>
                <a:off x="9094313" y="3874562"/>
                <a:ext cx="702692" cy="584775"/>
              </a:xfrm>
              <a:prstGeom prst="rect">
                <a:avLst/>
              </a:prstGeom>
              <a:blipFill>
                <a:blip r:embed="rId5"/>
                <a:stretch>
                  <a:fillRect/>
                </a:stretch>
              </a:blipFill>
            </p:spPr>
            <p:txBody>
              <a:bodyPr/>
              <a:lstStyle/>
              <a:p>
                <a:r>
                  <a:rPr lang="en-US">
                    <a:noFill/>
                  </a:rPr>
                  <a:t> </a:t>
                </a:r>
              </a:p>
            </p:txBody>
          </p:sp>
        </mc:Fallback>
      </mc:AlternateContent>
      <p:sp>
        <p:nvSpPr>
          <p:cNvPr id="25" name="Rectangle 24"/>
          <p:cNvSpPr/>
          <p:nvPr/>
        </p:nvSpPr>
        <p:spPr bwMode="auto">
          <a:xfrm>
            <a:off x="9914283" y="2582991"/>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6" name="Rectangle 25"/>
          <p:cNvSpPr/>
          <p:nvPr/>
        </p:nvSpPr>
        <p:spPr bwMode="auto">
          <a:xfrm>
            <a:off x="10122288" y="2582991"/>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7" name="Rectangle 26"/>
          <p:cNvSpPr/>
          <p:nvPr/>
        </p:nvSpPr>
        <p:spPr bwMode="auto">
          <a:xfrm>
            <a:off x="9660818" y="2542619"/>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8" name="Rectangle 27"/>
          <p:cNvSpPr/>
          <p:nvPr/>
        </p:nvSpPr>
        <p:spPr bwMode="auto">
          <a:xfrm>
            <a:off x="7800118" y="4102287"/>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9" name="Rectangle 28"/>
          <p:cNvSpPr/>
          <p:nvPr/>
        </p:nvSpPr>
        <p:spPr bwMode="auto">
          <a:xfrm>
            <a:off x="7757665" y="4058336"/>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0" name="Oval 29"/>
          <p:cNvSpPr/>
          <p:nvPr/>
        </p:nvSpPr>
        <p:spPr bwMode="auto">
          <a:xfrm>
            <a:off x="7760814" y="1363726"/>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33" name="TextBox 32"/>
              <p:cNvSpPr txBox="1"/>
              <p:nvPr/>
            </p:nvSpPr>
            <p:spPr>
              <a:xfrm>
                <a:off x="7745178" y="1327201"/>
                <a:ext cx="7026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4</m:t>
                          </m:r>
                        </m:sub>
                      </m:sSub>
                    </m:oMath>
                  </m:oMathPara>
                </a14:m>
                <a:endParaRPr lang="en-US" sz="3200" dirty="0"/>
              </a:p>
            </p:txBody>
          </p:sp>
        </mc:Choice>
        <mc:Fallback xmlns="">
          <p:sp>
            <p:nvSpPr>
              <p:cNvPr id="33" name="TextBox 32"/>
              <p:cNvSpPr txBox="1">
                <a:spLocks noRot="1" noChangeAspect="1" noMove="1" noResize="1" noEditPoints="1" noAdjustHandles="1" noChangeArrowheads="1" noChangeShapeType="1" noTextEdit="1"/>
              </p:cNvSpPr>
              <p:nvPr/>
            </p:nvSpPr>
            <p:spPr>
              <a:xfrm>
                <a:off x="7745178" y="1327201"/>
                <a:ext cx="702692" cy="584775"/>
              </a:xfrm>
              <a:prstGeom prst="rect">
                <a:avLst/>
              </a:prstGeom>
              <a:blipFill>
                <a:blip r:embed="rId6"/>
                <a:stretch>
                  <a:fillRect/>
                </a:stretch>
              </a:blipFill>
            </p:spPr>
            <p:txBody>
              <a:bodyPr/>
              <a:lstStyle/>
              <a:p>
                <a:r>
                  <a:rPr lang="en-US">
                    <a:noFill/>
                  </a:rPr>
                  <a:t> </a:t>
                </a:r>
              </a:p>
            </p:txBody>
          </p:sp>
        </mc:Fallback>
      </mc:AlternateContent>
      <p:sp>
        <p:nvSpPr>
          <p:cNvPr id="34" name="Rectangle 33"/>
          <p:cNvSpPr/>
          <p:nvPr/>
        </p:nvSpPr>
        <p:spPr bwMode="auto">
          <a:xfrm>
            <a:off x="9555783" y="4776232"/>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5" name="Rectangle 34"/>
          <p:cNvSpPr/>
          <p:nvPr/>
        </p:nvSpPr>
        <p:spPr bwMode="auto">
          <a:xfrm>
            <a:off x="9094313" y="4735860"/>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7" name="Rectangle 36"/>
          <p:cNvSpPr/>
          <p:nvPr/>
        </p:nvSpPr>
        <p:spPr bwMode="auto">
          <a:xfrm>
            <a:off x="8858412" y="1553474"/>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8" name="Rectangle 37"/>
          <p:cNvSpPr/>
          <p:nvPr/>
        </p:nvSpPr>
        <p:spPr bwMode="auto">
          <a:xfrm>
            <a:off x="9066417" y="1553474"/>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9" name="Rectangle 38"/>
          <p:cNvSpPr/>
          <p:nvPr/>
        </p:nvSpPr>
        <p:spPr bwMode="auto">
          <a:xfrm>
            <a:off x="8604947" y="1513102"/>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grpSp>
        <p:nvGrpSpPr>
          <p:cNvPr id="31" name="Group 30"/>
          <p:cNvGrpSpPr/>
          <p:nvPr/>
        </p:nvGrpSpPr>
        <p:grpSpPr>
          <a:xfrm>
            <a:off x="990600" y="1712390"/>
            <a:ext cx="1371600" cy="316339"/>
            <a:chOff x="7249758" y="2029425"/>
            <a:chExt cx="350520" cy="316339"/>
          </a:xfrm>
        </p:grpSpPr>
        <p:cxnSp>
          <p:nvCxnSpPr>
            <p:cNvPr id="36" name="Straight Connector 35"/>
            <p:cNvCxnSpPr/>
            <p:nvPr/>
          </p:nvCxnSpPr>
          <p:spPr bwMode="auto">
            <a:xfrm>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40" name="Straight Connector 39"/>
            <p:cNvCxnSpPr/>
            <p:nvPr/>
          </p:nvCxnSpPr>
          <p:spPr bwMode="auto">
            <a:xfrm flipH="1">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grpSp>
      <p:sp>
        <p:nvSpPr>
          <p:cNvPr id="42" name="Rectangle 41"/>
          <p:cNvSpPr/>
          <p:nvPr/>
        </p:nvSpPr>
        <p:spPr bwMode="auto">
          <a:xfrm>
            <a:off x="4001008" y="2220747"/>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754968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bwMode="auto">
          <a:xfrm flipH="1" flipV="1">
            <a:off x="9233210" y="3055434"/>
            <a:ext cx="208096" cy="1175304"/>
          </a:xfrm>
          <a:prstGeom prst="straightConnector1">
            <a:avLst/>
          </a:prstGeom>
          <a:solidFill>
            <a:schemeClr val="accent1"/>
          </a:solidFill>
          <a:ln w="28575" cap="flat" cmpd="sng" algn="ctr">
            <a:solidFill>
              <a:schemeClr val="accent2"/>
            </a:solidFill>
            <a:prstDash val="solid"/>
            <a:round/>
            <a:headEnd type="none" w="med" len="med"/>
            <a:tailEnd type="arrow"/>
          </a:ln>
          <a:effectLst/>
        </p:spPr>
      </p:cxnSp>
      <p:cxnSp>
        <p:nvCxnSpPr>
          <p:cNvPr id="9" name="Straight Arrow Connector 8"/>
          <p:cNvCxnSpPr/>
          <p:nvPr/>
        </p:nvCxnSpPr>
        <p:spPr bwMode="auto">
          <a:xfrm>
            <a:off x="8093315" y="1696227"/>
            <a:ext cx="822085" cy="803857"/>
          </a:xfrm>
          <a:prstGeom prst="straightConnector1">
            <a:avLst/>
          </a:prstGeom>
          <a:solidFill>
            <a:schemeClr val="accent1"/>
          </a:solidFill>
          <a:ln w="28575" cap="flat" cmpd="sng" algn="ctr">
            <a:solidFill>
              <a:schemeClr val="accent2"/>
            </a:solidFill>
            <a:prstDash val="solid"/>
            <a:round/>
            <a:headEnd type="none" w="med" len="med"/>
            <a:tailEnd type="arrow"/>
          </a:ln>
          <a:effectLst/>
        </p:spPr>
      </p:cxnSp>
      <p:cxnSp>
        <p:nvCxnSpPr>
          <p:cNvPr id="46" name="Straight Connector 45"/>
          <p:cNvCxnSpPr/>
          <p:nvPr/>
        </p:nvCxnSpPr>
        <p:spPr bwMode="auto">
          <a:xfrm flipV="1">
            <a:off x="8093315" y="2746116"/>
            <a:ext cx="1083164" cy="82643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 name="Title 5"/>
          <p:cNvSpPr>
            <a:spLocks noGrp="1"/>
          </p:cNvSpPr>
          <p:nvPr>
            <p:ph type="title"/>
          </p:nvPr>
        </p:nvSpPr>
        <p:spPr/>
        <p:txBody>
          <a:bodyPr/>
          <a:lstStyle/>
          <a:p>
            <a:r>
              <a:rPr lang="en-US" dirty="0" smtClean="0"/>
              <a:t>AC-3 </a:t>
            </a:r>
            <a:r>
              <a:rPr lang="en-US" dirty="0"/>
              <a:t>Map Coloring </a:t>
            </a:r>
            <a:r>
              <a:rPr lang="en-US" dirty="0" smtClean="0"/>
              <a:t>Example</a:t>
            </a:r>
            <a:endParaRPr lang="en-US" dirty="0"/>
          </a:p>
        </p:txBody>
      </p:sp>
      <mc:AlternateContent xmlns:mc="http://schemas.openxmlformats.org/markup-compatibility/2006" xmlns:a14="http://schemas.microsoft.com/office/drawing/2010/main">
        <mc:Choice Requires="a14">
          <p:sp>
            <p:nvSpPr>
              <p:cNvPr id="41" name="Content Placeholder 40"/>
              <p:cNvSpPr>
                <a:spLocks noGrp="1"/>
              </p:cNvSpPr>
              <p:nvPr>
                <p:ph sz="half" idx="1"/>
              </p:nvPr>
            </p:nvSpPr>
            <p:spPr>
              <a:xfrm>
                <a:off x="914400" y="1066800"/>
                <a:ext cx="5080000" cy="5105400"/>
              </a:xfrm>
            </p:spPr>
            <p:txBody>
              <a:bodyPr/>
              <a:lstStyle/>
              <a:p>
                <a:r>
                  <a:rPr lang="en-US" dirty="0" smtClean="0"/>
                  <a:t> </a:t>
                </a:r>
                <a:r>
                  <a:rPr lang="en-US" u="sng" dirty="0" smtClean="0"/>
                  <a:t>Queue</a:t>
                </a:r>
              </a:p>
              <a:p>
                <a:r>
                  <a:rPr lang="en-US" dirty="0" smtClean="0"/>
                  <a:t> </a:t>
                </a:r>
                <a14:m>
                  <m:oMath xmlns:m="http://schemas.openxmlformats.org/officeDocument/2006/math">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3</m:t>
                        </m:r>
                      </m:sub>
                    </m:sSub>
                    <m:r>
                      <a:rPr lang="en-US" i="1">
                        <a:solidFill>
                          <a:schemeClr val="accent2"/>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𝑋</m:t>
                        </m:r>
                      </m:e>
                      <m:sub>
                        <m:r>
                          <a:rPr lang="en-US" b="0" i="1" smtClean="0">
                            <a:solidFill>
                              <a:schemeClr val="accent2"/>
                            </a:solidFill>
                            <a:latin typeface="Cambria Math" panose="02040503050406030204" pitchFamily="18" charset="0"/>
                            <a:ea typeface="Cambria Math" panose="02040503050406030204" pitchFamily="18" charset="0"/>
                          </a:rPr>
                          <m:t>2</m:t>
                        </m:r>
                      </m:sub>
                    </m:sSub>
                  </m:oMath>
                </a14:m>
                <a:endParaRPr lang="en-US" dirty="0" smtClean="0">
                  <a:solidFill>
                    <a:schemeClr val="accent2"/>
                  </a:solidFill>
                </a:endParaRPr>
              </a:p>
              <a:p>
                <a:r>
                  <a:rPr lang="en-US" dirty="0" smtClean="0">
                    <a:solidFill>
                      <a:schemeClr val="accent2"/>
                    </a:solidFill>
                  </a:rPr>
                  <a:t> </a:t>
                </a:r>
                <a14:m>
                  <m:oMath xmlns:m="http://schemas.openxmlformats.org/officeDocument/2006/math">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4</m:t>
                        </m:r>
                      </m:sub>
                    </m:sSub>
                    <m:r>
                      <a:rPr lang="en-US" i="1" smtClean="0">
                        <a:solidFill>
                          <a:schemeClr val="accent2"/>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𝑋</m:t>
                        </m:r>
                      </m:e>
                      <m:sub>
                        <m:r>
                          <a:rPr lang="en-US" b="0" i="1" smtClean="0">
                            <a:solidFill>
                              <a:schemeClr val="accent2"/>
                            </a:solidFill>
                            <a:latin typeface="Cambria Math" panose="02040503050406030204" pitchFamily="18" charset="0"/>
                            <a:ea typeface="Cambria Math" panose="02040503050406030204" pitchFamily="18" charset="0"/>
                          </a:rPr>
                          <m:t>2</m:t>
                        </m:r>
                      </m:sub>
                    </m:sSub>
                  </m:oMath>
                </a14:m>
                <a:endParaRPr lang="en-US" dirty="0" smtClean="0"/>
              </a:p>
              <a:p>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3</m:t>
                        </m:r>
                      </m:sub>
                    </m:sSub>
                  </m:oMath>
                </a14:m>
                <a:endParaRPr lang="en-US" u="sng" dirty="0" smtClean="0"/>
              </a:p>
              <a:p>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41" name="Content Placeholder 40"/>
              <p:cNvSpPr>
                <a:spLocks noGrp="1" noRot="1" noChangeAspect="1" noMove="1" noResize="1" noEditPoints="1" noAdjustHandles="1" noChangeArrowheads="1" noChangeShapeType="1" noTextEdit="1"/>
              </p:cNvSpPr>
              <p:nvPr>
                <p:ph sz="half" idx="1"/>
              </p:nvPr>
            </p:nvSpPr>
            <p:spPr>
              <a:xfrm>
                <a:off x="914400" y="1066800"/>
                <a:ext cx="5080000" cy="5105400"/>
              </a:xfrm>
              <a:blipFill>
                <a:blip r:embed="rId2"/>
                <a:stretch>
                  <a:fillRect l="-480" t="-119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13</a:t>
            </a:fld>
            <a:endParaRPr lang="en-US" altLang="en-US"/>
          </a:p>
        </p:txBody>
      </p:sp>
      <p:cxnSp>
        <p:nvCxnSpPr>
          <p:cNvPr id="16" name="Straight Connector 15"/>
          <p:cNvCxnSpPr/>
          <p:nvPr/>
        </p:nvCxnSpPr>
        <p:spPr bwMode="auto">
          <a:xfrm>
            <a:off x="8093315" y="3572556"/>
            <a:ext cx="1347990" cy="65818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8" name="Oval 17"/>
          <p:cNvSpPr/>
          <p:nvPr/>
        </p:nvSpPr>
        <p:spPr bwMode="auto">
          <a:xfrm>
            <a:off x="7760814" y="324005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9" name="Oval 18"/>
          <p:cNvSpPr/>
          <p:nvPr/>
        </p:nvSpPr>
        <p:spPr bwMode="auto">
          <a:xfrm>
            <a:off x="8845558" y="239180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0" name="Oval 19"/>
          <p:cNvSpPr/>
          <p:nvPr/>
        </p:nvSpPr>
        <p:spPr bwMode="auto">
          <a:xfrm>
            <a:off x="9106345" y="391110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21" name="TextBox 20"/>
              <p:cNvSpPr txBox="1"/>
              <p:nvPr/>
            </p:nvSpPr>
            <p:spPr>
              <a:xfrm>
                <a:off x="7772400" y="3200400"/>
                <a:ext cx="69320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1</m:t>
                          </m:r>
                        </m:sub>
                      </m:sSub>
                    </m:oMath>
                  </m:oMathPara>
                </a14:m>
                <a:endParaRPr lang="en-US" sz="32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772400" y="3200400"/>
                <a:ext cx="693203"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8833526" y="2356580"/>
                <a:ext cx="7026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2</m:t>
                          </m:r>
                        </m:sub>
                      </m:sSub>
                    </m:oMath>
                  </m:oMathPara>
                </a14:m>
                <a:endParaRPr lang="en-US" sz="3200" dirty="0"/>
              </a:p>
            </p:txBody>
          </p:sp>
        </mc:Choice>
        <mc:Fallback xmlns="">
          <p:sp>
            <p:nvSpPr>
              <p:cNvPr id="22" name="TextBox 21"/>
              <p:cNvSpPr txBox="1">
                <a:spLocks noRot="1" noChangeAspect="1" noMove="1" noResize="1" noEditPoints="1" noAdjustHandles="1" noChangeArrowheads="1" noChangeShapeType="1" noTextEdit="1"/>
              </p:cNvSpPr>
              <p:nvPr/>
            </p:nvSpPr>
            <p:spPr>
              <a:xfrm>
                <a:off x="8833526" y="2356580"/>
                <a:ext cx="702692"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9094313" y="3874562"/>
                <a:ext cx="7026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3</m:t>
                          </m:r>
                        </m:sub>
                      </m:sSub>
                    </m:oMath>
                  </m:oMathPara>
                </a14:m>
                <a:endParaRPr lang="en-US" sz="3200" dirty="0"/>
              </a:p>
            </p:txBody>
          </p:sp>
        </mc:Choice>
        <mc:Fallback xmlns="">
          <p:sp>
            <p:nvSpPr>
              <p:cNvPr id="23" name="TextBox 22"/>
              <p:cNvSpPr txBox="1">
                <a:spLocks noRot="1" noChangeAspect="1" noMove="1" noResize="1" noEditPoints="1" noAdjustHandles="1" noChangeArrowheads="1" noChangeShapeType="1" noTextEdit="1"/>
              </p:cNvSpPr>
              <p:nvPr/>
            </p:nvSpPr>
            <p:spPr>
              <a:xfrm>
                <a:off x="9094313" y="3874562"/>
                <a:ext cx="702692" cy="584775"/>
              </a:xfrm>
              <a:prstGeom prst="rect">
                <a:avLst/>
              </a:prstGeom>
              <a:blipFill>
                <a:blip r:embed="rId5"/>
                <a:stretch>
                  <a:fillRect/>
                </a:stretch>
              </a:blipFill>
            </p:spPr>
            <p:txBody>
              <a:bodyPr/>
              <a:lstStyle/>
              <a:p>
                <a:r>
                  <a:rPr lang="en-US">
                    <a:noFill/>
                  </a:rPr>
                  <a:t> </a:t>
                </a:r>
              </a:p>
            </p:txBody>
          </p:sp>
        </mc:Fallback>
      </mc:AlternateContent>
      <p:sp>
        <p:nvSpPr>
          <p:cNvPr id="25" name="Rectangle 24"/>
          <p:cNvSpPr/>
          <p:nvPr/>
        </p:nvSpPr>
        <p:spPr bwMode="auto">
          <a:xfrm>
            <a:off x="9914283" y="2582991"/>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6" name="Rectangle 25"/>
          <p:cNvSpPr/>
          <p:nvPr/>
        </p:nvSpPr>
        <p:spPr bwMode="auto">
          <a:xfrm>
            <a:off x="10122288" y="2582991"/>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7" name="Rectangle 26"/>
          <p:cNvSpPr/>
          <p:nvPr/>
        </p:nvSpPr>
        <p:spPr bwMode="auto">
          <a:xfrm>
            <a:off x="9660818" y="2542619"/>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8" name="Rectangle 27"/>
          <p:cNvSpPr/>
          <p:nvPr/>
        </p:nvSpPr>
        <p:spPr bwMode="auto">
          <a:xfrm>
            <a:off x="7800118" y="4102287"/>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9" name="Rectangle 28"/>
          <p:cNvSpPr/>
          <p:nvPr/>
        </p:nvSpPr>
        <p:spPr bwMode="auto">
          <a:xfrm>
            <a:off x="7757665" y="4058336"/>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0" name="Oval 29"/>
          <p:cNvSpPr/>
          <p:nvPr/>
        </p:nvSpPr>
        <p:spPr bwMode="auto">
          <a:xfrm>
            <a:off x="7760814" y="1363726"/>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33" name="TextBox 32"/>
              <p:cNvSpPr txBox="1"/>
              <p:nvPr/>
            </p:nvSpPr>
            <p:spPr>
              <a:xfrm>
                <a:off x="7745178" y="1327201"/>
                <a:ext cx="7026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4</m:t>
                          </m:r>
                        </m:sub>
                      </m:sSub>
                    </m:oMath>
                  </m:oMathPara>
                </a14:m>
                <a:endParaRPr lang="en-US" sz="3200" dirty="0"/>
              </a:p>
            </p:txBody>
          </p:sp>
        </mc:Choice>
        <mc:Fallback xmlns="">
          <p:sp>
            <p:nvSpPr>
              <p:cNvPr id="33" name="TextBox 32"/>
              <p:cNvSpPr txBox="1">
                <a:spLocks noRot="1" noChangeAspect="1" noMove="1" noResize="1" noEditPoints="1" noAdjustHandles="1" noChangeArrowheads="1" noChangeShapeType="1" noTextEdit="1"/>
              </p:cNvSpPr>
              <p:nvPr/>
            </p:nvSpPr>
            <p:spPr>
              <a:xfrm>
                <a:off x="7745178" y="1327201"/>
                <a:ext cx="702692" cy="584775"/>
              </a:xfrm>
              <a:prstGeom prst="rect">
                <a:avLst/>
              </a:prstGeom>
              <a:blipFill>
                <a:blip r:embed="rId6"/>
                <a:stretch>
                  <a:fillRect/>
                </a:stretch>
              </a:blipFill>
            </p:spPr>
            <p:txBody>
              <a:bodyPr/>
              <a:lstStyle/>
              <a:p>
                <a:r>
                  <a:rPr lang="en-US">
                    <a:noFill/>
                  </a:rPr>
                  <a:t> </a:t>
                </a:r>
              </a:p>
            </p:txBody>
          </p:sp>
        </mc:Fallback>
      </mc:AlternateContent>
      <p:sp>
        <p:nvSpPr>
          <p:cNvPr id="34" name="Rectangle 33"/>
          <p:cNvSpPr/>
          <p:nvPr/>
        </p:nvSpPr>
        <p:spPr bwMode="auto">
          <a:xfrm>
            <a:off x="9555783" y="4776232"/>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5" name="Rectangle 34"/>
          <p:cNvSpPr/>
          <p:nvPr/>
        </p:nvSpPr>
        <p:spPr bwMode="auto">
          <a:xfrm>
            <a:off x="9094313" y="4735860"/>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7" name="Rectangle 36"/>
          <p:cNvSpPr/>
          <p:nvPr/>
        </p:nvSpPr>
        <p:spPr bwMode="auto">
          <a:xfrm>
            <a:off x="8858412" y="1553474"/>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8" name="Rectangle 37"/>
          <p:cNvSpPr/>
          <p:nvPr/>
        </p:nvSpPr>
        <p:spPr bwMode="auto">
          <a:xfrm>
            <a:off x="9066417" y="1553474"/>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9" name="Rectangle 38"/>
          <p:cNvSpPr/>
          <p:nvPr/>
        </p:nvSpPr>
        <p:spPr bwMode="auto">
          <a:xfrm>
            <a:off x="8604947" y="1513102"/>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 name="Right Brace 1"/>
          <p:cNvSpPr/>
          <p:nvPr/>
        </p:nvSpPr>
        <p:spPr bwMode="auto">
          <a:xfrm>
            <a:off x="2667000" y="1696227"/>
            <a:ext cx="304800" cy="846392"/>
          </a:xfrm>
          <a:prstGeom prst="rightBrace">
            <a:avLst>
              <a:gd name="adj1" fmla="val 31250"/>
              <a:gd name="adj2" fmla="val 48875"/>
            </a:avLst>
          </a:prstGeom>
          <a:noFill/>
          <a:ln w="317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3" name="TextBox 2"/>
              <p:cNvSpPr txBox="1"/>
              <p:nvPr/>
            </p:nvSpPr>
            <p:spPr>
              <a:xfrm>
                <a:off x="2983832" y="1669087"/>
                <a:ext cx="2428870" cy="830997"/>
              </a:xfrm>
              <a:prstGeom prst="rect">
                <a:avLst/>
              </a:prstGeom>
              <a:noFill/>
            </p:spPr>
            <p:txBody>
              <a:bodyPr wrap="none" rtlCol="0">
                <a:spAutoFit/>
              </a:bodyPr>
              <a:lstStyle/>
              <a:p>
                <a14:m>
                  <m:oMath xmlns:m="http://schemas.openxmlformats.org/officeDocument/2006/math">
                    <m:sSub>
                      <m:sSubPr>
                        <m:ctrlPr>
                          <a:rPr lang="en-US" i="1" smtClean="0">
                            <a:solidFill>
                              <a:srgbClr val="7030A0"/>
                            </a:solidFill>
                            <a:latin typeface="Cambria Math" panose="02040503050406030204" pitchFamily="18" charset="0"/>
                            <a:ea typeface="Cambria Math" panose="02040503050406030204" pitchFamily="18" charset="0"/>
                          </a:rPr>
                        </m:ctrlPr>
                      </m:sSubPr>
                      <m:e>
                        <m:r>
                          <a:rPr lang="en-US" i="1">
                            <a:solidFill>
                              <a:srgbClr val="7030A0"/>
                            </a:solidFill>
                            <a:latin typeface="Cambria Math" panose="02040503050406030204" pitchFamily="18" charset="0"/>
                            <a:ea typeface="Cambria Math" panose="02040503050406030204" pitchFamily="18" charset="0"/>
                          </a:rPr>
                          <m:t>𝐷</m:t>
                        </m:r>
                      </m:e>
                      <m:sub>
                        <m:r>
                          <a:rPr lang="en-US" b="0" i="1" smtClean="0">
                            <a:solidFill>
                              <a:srgbClr val="7030A0"/>
                            </a:solidFill>
                            <a:latin typeface="Cambria Math" panose="02040503050406030204" pitchFamily="18" charset="0"/>
                            <a:ea typeface="Cambria Math" panose="02040503050406030204" pitchFamily="18" charset="0"/>
                          </a:rPr>
                          <m:t>2</m:t>
                        </m:r>
                      </m:sub>
                    </m:sSub>
                  </m:oMath>
                </a14:m>
                <a:r>
                  <a:rPr lang="en-US" dirty="0" smtClean="0">
                    <a:solidFill>
                      <a:srgbClr val="7030A0"/>
                    </a:solidFill>
                  </a:rPr>
                  <a:t> changed, </a:t>
                </a:r>
                <a:br>
                  <a:rPr lang="en-US" dirty="0" smtClean="0">
                    <a:solidFill>
                      <a:srgbClr val="7030A0"/>
                    </a:solidFill>
                  </a:rPr>
                </a:br>
                <a:r>
                  <a:rPr lang="en-US" dirty="0" smtClean="0">
                    <a:solidFill>
                      <a:srgbClr val="7030A0"/>
                    </a:solidFill>
                  </a:rPr>
                  <a:t>check neighbors</a:t>
                </a:r>
                <a:endParaRPr lang="en-US" dirty="0">
                  <a:solidFill>
                    <a:srgbClr val="7030A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983832" y="1669087"/>
                <a:ext cx="2428870" cy="830997"/>
              </a:xfrm>
              <a:prstGeom prst="rect">
                <a:avLst/>
              </a:prstGeom>
              <a:blipFill>
                <a:blip r:embed="rId7"/>
                <a:stretch>
                  <a:fillRect l="-3759" t="-5147" r="-3509" b="-16912"/>
                </a:stretch>
              </a:blipFill>
            </p:spPr>
            <p:txBody>
              <a:bodyPr/>
              <a:lstStyle/>
              <a:p>
                <a:r>
                  <a:rPr lang="en-US">
                    <a:noFill/>
                  </a:rPr>
                  <a:t> </a:t>
                </a:r>
              </a:p>
            </p:txBody>
          </p:sp>
        </mc:Fallback>
      </mc:AlternateContent>
    </p:spTree>
    <p:extLst>
      <p:ext uri="{BB962C8B-B14F-4D97-AF65-F5344CB8AC3E}">
        <p14:creationId xmlns:p14="http://schemas.microsoft.com/office/powerpoint/2010/main" val="3115892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bwMode="auto">
          <a:xfrm flipH="1" flipV="1">
            <a:off x="9233210" y="3055434"/>
            <a:ext cx="208096" cy="1175304"/>
          </a:xfrm>
          <a:prstGeom prst="straightConnector1">
            <a:avLst/>
          </a:prstGeom>
          <a:solidFill>
            <a:schemeClr val="accent1"/>
          </a:solidFill>
          <a:ln w="28575" cap="flat" cmpd="sng" algn="ctr">
            <a:solidFill>
              <a:schemeClr val="accent2"/>
            </a:solidFill>
            <a:prstDash val="solid"/>
            <a:round/>
            <a:headEnd type="none" w="med" len="med"/>
            <a:tailEnd type="arrow"/>
          </a:ln>
          <a:effectLst/>
        </p:spPr>
      </p:cxnSp>
      <p:cxnSp>
        <p:nvCxnSpPr>
          <p:cNvPr id="9" name="Straight Arrow Connector 8"/>
          <p:cNvCxnSpPr/>
          <p:nvPr/>
        </p:nvCxnSpPr>
        <p:spPr bwMode="auto">
          <a:xfrm>
            <a:off x="8093315" y="1696227"/>
            <a:ext cx="822085" cy="803857"/>
          </a:xfrm>
          <a:prstGeom prst="straightConnector1">
            <a:avLst/>
          </a:prstGeom>
          <a:solidFill>
            <a:schemeClr val="accent1"/>
          </a:solidFill>
          <a:ln w="28575" cap="flat" cmpd="sng" algn="ctr">
            <a:solidFill>
              <a:schemeClr val="accent2"/>
            </a:solidFill>
            <a:prstDash val="solid"/>
            <a:round/>
            <a:headEnd type="none" w="med" len="med"/>
            <a:tailEnd type="arrow"/>
          </a:ln>
          <a:effectLst/>
        </p:spPr>
      </p:cxnSp>
      <p:cxnSp>
        <p:nvCxnSpPr>
          <p:cNvPr id="46" name="Straight Connector 45"/>
          <p:cNvCxnSpPr/>
          <p:nvPr/>
        </p:nvCxnSpPr>
        <p:spPr bwMode="auto">
          <a:xfrm flipV="1">
            <a:off x="8093315" y="2746116"/>
            <a:ext cx="1083164" cy="82643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 name="Title 5"/>
          <p:cNvSpPr>
            <a:spLocks noGrp="1"/>
          </p:cNvSpPr>
          <p:nvPr>
            <p:ph type="title"/>
          </p:nvPr>
        </p:nvSpPr>
        <p:spPr/>
        <p:txBody>
          <a:bodyPr/>
          <a:lstStyle/>
          <a:p>
            <a:r>
              <a:rPr lang="en-US" dirty="0" smtClean="0"/>
              <a:t>AC-3 </a:t>
            </a:r>
            <a:r>
              <a:rPr lang="en-US" dirty="0"/>
              <a:t>Map Coloring </a:t>
            </a:r>
            <a:r>
              <a:rPr lang="en-US" dirty="0" smtClean="0"/>
              <a:t>Example</a:t>
            </a:r>
            <a:endParaRPr lang="en-US" dirty="0"/>
          </a:p>
        </p:txBody>
      </p:sp>
      <mc:AlternateContent xmlns:mc="http://schemas.openxmlformats.org/markup-compatibility/2006" xmlns:a14="http://schemas.microsoft.com/office/drawing/2010/main">
        <mc:Choice Requires="a14">
          <p:sp>
            <p:nvSpPr>
              <p:cNvPr id="41" name="Content Placeholder 40"/>
              <p:cNvSpPr>
                <a:spLocks noGrp="1"/>
              </p:cNvSpPr>
              <p:nvPr>
                <p:ph sz="half" idx="1"/>
              </p:nvPr>
            </p:nvSpPr>
            <p:spPr>
              <a:xfrm>
                <a:off x="914400" y="1066800"/>
                <a:ext cx="5080000" cy="5105400"/>
              </a:xfrm>
            </p:spPr>
            <p:txBody>
              <a:bodyPr/>
              <a:lstStyle/>
              <a:p>
                <a:r>
                  <a:rPr lang="en-US" dirty="0" smtClean="0"/>
                  <a:t> </a:t>
                </a:r>
                <a:r>
                  <a:rPr lang="en-US" u="sng" dirty="0" smtClean="0"/>
                  <a:t>Queue</a:t>
                </a:r>
              </a:p>
              <a:p>
                <a:r>
                  <a:rPr lang="en-US" dirty="0" smtClean="0"/>
                  <a:t> </a:t>
                </a:r>
                <a14:m>
                  <m:oMath xmlns:m="http://schemas.openxmlformats.org/officeDocument/2006/math">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3</m:t>
                        </m:r>
                      </m:sub>
                    </m:sSub>
                    <m:r>
                      <a:rPr lang="en-US" i="1">
                        <a:solidFill>
                          <a:schemeClr val="accent2"/>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𝑋</m:t>
                        </m:r>
                      </m:e>
                      <m:sub>
                        <m:r>
                          <a:rPr lang="en-US" b="0" i="1" smtClean="0">
                            <a:solidFill>
                              <a:schemeClr val="accent2"/>
                            </a:solidFill>
                            <a:latin typeface="Cambria Math" panose="02040503050406030204" pitchFamily="18" charset="0"/>
                            <a:ea typeface="Cambria Math" panose="02040503050406030204" pitchFamily="18" charset="0"/>
                          </a:rPr>
                          <m:t>2</m:t>
                        </m:r>
                      </m:sub>
                    </m:sSub>
                  </m:oMath>
                </a14:m>
                <a:endParaRPr lang="en-US" dirty="0" smtClean="0">
                  <a:solidFill>
                    <a:schemeClr val="accent2"/>
                  </a:solidFill>
                </a:endParaRPr>
              </a:p>
              <a:p>
                <a:r>
                  <a:rPr lang="en-US" dirty="0" smtClean="0">
                    <a:solidFill>
                      <a:schemeClr val="accent2"/>
                    </a:solidFill>
                  </a:rPr>
                  <a:t> </a:t>
                </a:r>
                <a14:m>
                  <m:oMath xmlns:m="http://schemas.openxmlformats.org/officeDocument/2006/math">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4</m:t>
                        </m:r>
                      </m:sub>
                    </m:sSub>
                    <m:r>
                      <a:rPr lang="en-US" i="1" smtClean="0">
                        <a:solidFill>
                          <a:schemeClr val="accent2"/>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𝑋</m:t>
                        </m:r>
                      </m:e>
                      <m:sub>
                        <m:r>
                          <a:rPr lang="en-US" b="0" i="1" smtClean="0">
                            <a:solidFill>
                              <a:schemeClr val="accent2"/>
                            </a:solidFill>
                            <a:latin typeface="Cambria Math" panose="02040503050406030204" pitchFamily="18" charset="0"/>
                            <a:ea typeface="Cambria Math" panose="02040503050406030204" pitchFamily="18" charset="0"/>
                          </a:rPr>
                          <m:t>2</m:t>
                        </m:r>
                      </m:sub>
                    </m:sSub>
                  </m:oMath>
                </a14:m>
                <a:endParaRPr lang="en-US" dirty="0" smtClean="0"/>
              </a:p>
              <a:p>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3</m:t>
                        </m:r>
                      </m:sub>
                    </m:sSub>
                  </m:oMath>
                </a14:m>
                <a:endParaRPr lang="en-US" u="sng" dirty="0" smtClean="0"/>
              </a:p>
              <a:p>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41" name="Content Placeholder 40"/>
              <p:cNvSpPr>
                <a:spLocks noGrp="1" noRot="1" noChangeAspect="1" noMove="1" noResize="1" noEditPoints="1" noAdjustHandles="1" noChangeArrowheads="1" noChangeShapeType="1" noTextEdit="1"/>
              </p:cNvSpPr>
              <p:nvPr>
                <p:ph sz="half" idx="1"/>
              </p:nvPr>
            </p:nvSpPr>
            <p:spPr>
              <a:xfrm>
                <a:off x="914400" y="1066800"/>
                <a:ext cx="5080000" cy="5105400"/>
              </a:xfrm>
              <a:blipFill>
                <a:blip r:embed="rId2"/>
                <a:stretch>
                  <a:fillRect l="-480" t="-119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14</a:t>
            </a:fld>
            <a:endParaRPr lang="en-US" altLang="en-US"/>
          </a:p>
        </p:txBody>
      </p:sp>
      <p:cxnSp>
        <p:nvCxnSpPr>
          <p:cNvPr id="16" name="Straight Connector 15"/>
          <p:cNvCxnSpPr/>
          <p:nvPr/>
        </p:nvCxnSpPr>
        <p:spPr bwMode="auto">
          <a:xfrm>
            <a:off x="8093315" y="3572556"/>
            <a:ext cx="1347990" cy="65818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8" name="Oval 17"/>
          <p:cNvSpPr/>
          <p:nvPr/>
        </p:nvSpPr>
        <p:spPr bwMode="auto">
          <a:xfrm>
            <a:off x="7760814" y="324005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9" name="Oval 18"/>
          <p:cNvSpPr/>
          <p:nvPr/>
        </p:nvSpPr>
        <p:spPr bwMode="auto">
          <a:xfrm>
            <a:off x="8845558" y="239180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0" name="Oval 19"/>
          <p:cNvSpPr/>
          <p:nvPr/>
        </p:nvSpPr>
        <p:spPr bwMode="auto">
          <a:xfrm>
            <a:off x="9106345" y="391110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21" name="TextBox 20"/>
              <p:cNvSpPr txBox="1"/>
              <p:nvPr/>
            </p:nvSpPr>
            <p:spPr>
              <a:xfrm>
                <a:off x="7772400" y="3200400"/>
                <a:ext cx="69320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1</m:t>
                          </m:r>
                        </m:sub>
                      </m:sSub>
                    </m:oMath>
                  </m:oMathPara>
                </a14:m>
                <a:endParaRPr lang="en-US" sz="32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772400" y="3200400"/>
                <a:ext cx="693203"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8833526" y="2356580"/>
                <a:ext cx="7026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2</m:t>
                          </m:r>
                        </m:sub>
                      </m:sSub>
                    </m:oMath>
                  </m:oMathPara>
                </a14:m>
                <a:endParaRPr lang="en-US" sz="3200" dirty="0"/>
              </a:p>
            </p:txBody>
          </p:sp>
        </mc:Choice>
        <mc:Fallback xmlns="">
          <p:sp>
            <p:nvSpPr>
              <p:cNvPr id="22" name="TextBox 21"/>
              <p:cNvSpPr txBox="1">
                <a:spLocks noRot="1" noChangeAspect="1" noMove="1" noResize="1" noEditPoints="1" noAdjustHandles="1" noChangeArrowheads="1" noChangeShapeType="1" noTextEdit="1"/>
              </p:cNvSpPr>
              <p:nvPr/>
            </p:nvSpPr>
            <p:spPr>
              <a:xfrm>
                <a:off x="8833526" y="2356580"/>
                <a:ext cx="702692"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9094313" y="3874562"/>
                <a:ext cx="7026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3</m:t>
                          </m:r>
                        </m:sub>
                      </m:sSub>
                    </m:oMath>
                  </m:oMathPara>
                </a14:m>
                <a:endParaRPr lang="en-US" sz="3200" dirty="0"/>
              </a:p>
            </p:txBody>
          </p:sp>
        </mc:Choice>
        <mc:Fallback xmlns="">
          <p:sp>
            <p:nvSpPr>
              <p:cNvPr id="23" name="TextBox 22"/>
              <p:cNvSpPr txBox="1">
                <a:spLocks noRot="1" noChangeAspect="1" noMove="1" noResize="1" noEditPoints="1" noAdjustHandles="1" noChangeArrowheads="1" noChangeShapeType="1" noTextEdit="1"/>
              </p:cNvSpPr>
              <p:nvPr/>
            </p:nvSpPr>
            <p:spPr>
              <a:xfrm>
                <a:off x="9094313" y="3874562"/>
                <a:ext cx="702692" cy="584775"/>
              </a:xfrm>
              <a:prstGeom prst="rect">
                <a:avLst/>
              </a:prstGeom>
              <a:blipFill>
                <a:blip r:embed="rId5"/>
                <a:stretch>
                  <a:fillRect/>
                </a:stretch>
              </a:blipFill>
            </p:spPr>
            <p:txBody>
              <a:bodyPr/>
              <a:lstStyle/>
              <a:p>
                <a:r>
                  <a:rPr lang="en-US">
                    <a:noFill/>
                  </a:rPr>
                  <a:t> </a:t>
                </a:r>
              </a:p>
            </p:txBody>
          </p:sp>
        </mc:Fallback>
      </mc:AlternateContent>
      <p:sp>
        <p:nvSpPr>
          <p:cNvPr id="25" name="Rectangle 24"/>
          <p:cNvSpPr/>
          <p:nvPr/>
        </p:nvSpPr>
        <p:spPr bwMode="auto">
          <a:xfrm>
            <a:off x="9914283" y="2582991"/>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6" name="Rectangle 25"/>
          <p:cNvSpPr/>
          <p:nvPr/>
        </p:nvSpPr>
        <p:spPr bwMode="auto">
          <a:xfrm>
            <a:off x="10122288" y="2582991"/>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7" name="Rectangle 26"/>
          <p:cNvSpPr/>
          <p:nvPr/>
        </p:nvSpPr>
        <p:spPr bwMode="auto">
          <a:xfrm>
            <a:off x="9660818" y="2542619"/>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8" name="Rectangle 27"/>
          <p:cNvSpPr/>
          <p:nvPr/>
        </p:nvSpPr>
        <p:spPr bwMode="auto">
          <a:xfrm>
            <a:off x="7800118" y="4102287"/>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9" name="Rectangle 28"/>
          <p:cNvSpPr/>
          <p:nvPr/>
        </p:nvSpPr>
        <p:spPr bwMode="auto">
          <a:xfrm>
            <a:off x="7757665" y="4058336"/>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0" name="Oval 29"/>
          <p:cNvSpPr/>
          <p:nvPr/>
        </p:nvSpPr>
        <p:spPr bwMode="auto">
          <a:xfrm>
            <a:off x="7760814" y="1363726"/>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33" name="TextBox 32"/>
              <p:cNvSpPr txBox="1"/>
              <p:nvPr/>
            </p:nvSpPr>
            <p:spPr>
              <a:xfrm>
                <a:off x="7745178" y="1327201"/>
                <a:ext cx="7026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4</m:t>
                          </m:r>
                        </m:sub>
                      </m:sSub>
                    </m:oMath>
                  </m:oMathPara>
                </a14:m>
                <a:endParaRPr lang="en-US" sz="3200" dirty="0"/>
              </a:p>
            </p:txBody>
          </p:sp>
        </mc:Choice>
        <mc:Fallback xmlns="">
          <p:sp>
            <p:nvSpPr>
              <p:cNvPr id="33" name="TextBox 32"/>
              <p:cNvSpPr txBox="1">
                <a:spLocks noRot="1" noChangeAspect="1" noMove="1" noResize="1" noEditPoints="1" noAdjustHandles="1" noChangeArrowheads="1" noChangeShapeType="1" noTextEdit="1"/>
              </p:cNvSpPr>
              <p:nvPr/>
            </p:nvSpPr>
            <p:spPr>
              <a:xfrm>
                <a:off x="7745178" y="1327201"/>
                <a:ext cx="702692" cy="584775"/>
              </a:xfrm>
              <a:prstGeom prst="rect">
                <a:avLst/>
              </a:prstGeom>
              <a:blipFill>
                <a:blip r:embed="rId6"/>
                <a:stretch>
                  <a:fillRect/>
                </a:stretch>
              </a:blipFill>
            </p:spPr>
            <p:txBody>
              <a:bodyPr/>
              <a:lstStyle/>
              <a:p>
                <a:r>
                  <a:rPr lang="en-US">
                    <a:noFill/>
                  </a:rPr>
                  <a:t> </a:t>
                </a:r>
              </a:p>
            </p:txBody>
          </p:sp>
        </mc:Fallback>
      </mc:AlternateContent>
      <p:sp>
        <p:nvSpPr>
          <p:cNvPr id="34" name="Rectangle 33"/>
          <p:cNvSpPr/>
          <p:nvPr/>
        </p:nvSpPr>
        <p:spPr bwMode="auto">
          <a:xfrm>
            <a:off x="9555783" y="4776232"/>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5" name="Rectangle 34"/>
          <p:cNvSpPr/>
          <p:nvPr/>
        </p:nvSpPr>
        <p:spPr bwMode="auto">
          <a:xfrm>
            <a:off x="9094313" y="4735860"/>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7" name="Rectangle 36"/>
          <p:cNvSpPr/>
          <p:nvPr/>
        </p:nvSpPr>
        <p:spPr bwMode="auto">
          <a:xfrm>
            <a:off x="8858412" y="1553474"/>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8" name="Rectangle 37"/>
          <p:cNvSpPr/>
          <p:nvPr/>
        </p:nvSpPr>
        <p:spPr bwMode="auto">
          <a:xfrm>
            <a:off x="9066417" y="1553474"/>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9" name="Rectangle 38"/>
          <p:cNvSpPr/>
          <p:nvPr/>
        </p:nvSpPr>
        <p:spPr bwMode="auto">
          <a:xfrm>
            <a:off x="8604947" y="1513102"/>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 name="Right Brace 1"/>
          <p:cNvSpPr/>
          <p:nvPr/>
        </p:nvSpPr>
        <p:spPr bwMode="auto">
          <a:xfrm>
            <a:off x="2667000" y="1696227"/>
            <a:ext cx="304800" cy="846392"/>
          </a:xfrm>
          <a:prstGeom prst="rightBrace">
            <a:avLst>
              <a:gd name="adj1" fmla="val 31250"/>
              <a:gd name="adj2" fmla="val 48875"/>
            </a:avLst>
          </a:prstGeom>
          <a:noFill/>
          <a:ln w="317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3" name="TextBox 2"/>
              <p:cNvSpPr txBox="1"/>
              <p:nvPr/>
            </p:nvSpPr>
            <p:spPr>
              <a:xfrm>
                <a:off x="2983832" y="1669087"/>
                <a:ext cx="2428870" cy="830997"/>
              </a:xfrm>
              <a:prstGeom prst="rect">
                <a:avLst/>
              </a:prstGeom>
              <a:noFill/>
            </p:spPr>
            <p:txBody>
              <a:bodyPr wrap="none" rtlCol="0">
                <a:spAutoFit/>
              </a:bodyPr>
              <a:lstStyle/>
              <a:p>
                <a14:m>
                  <m:oMath xmlns:m="http://schemas.openxmlformats.org/officeDocument/2006/math">
                    <m:sSub>
                      <m:sSubPr>
                        <m:ctrlPr>
                          <a:rPr lang="en-US" i="1" smtClean="0">
                            <a:solidFill>
                              <a:srgbClr val="7030A0"/>
                            </a:solidFill>
                            <a:latin typeface="Cambria Math" panose="02040503050406030204" pitchFamily="18" charset="0"/>
                            <a:ea typeface="Cambria Math" panose="02040503050406030204" pitchFamily="18" charset="0"/>
                          </a:rPr>
                        </m:ctrlPr>
                      </m:sSubPr>
                      <m:e>
                        <m:r>
                          <a:rPr lang="en-US" i="1">
                            <a:solidFill>
                              <a:srgbClr val="7030A0"/>
                            </a:solidFill>
                            <a:latin typeface="Cambria Math" panose="02040503050406030204" pitchFamily="18" charset="0"/>
                            <a:ea typeface="Cambria Math" panose="02040503050406030204" pitchFamily="18" charset="0"/>
                          </a:rPr>
                          <m:t>𝐷</m:t>
                        </m:r>
                      </m:e>
                      <m:sub>
                        <m:r>
                          <a:rPr lang="en-US" b="0" i="1" smtClean="0">
                            <a:solidFill>
                              <a:srgbClr val="7030A0"/>
                            </a:solidFill>
                            <a:latin typeface="Cambria Math" panose="02040503050406030204" pitchFamily="18" charset="0"/>
                            <a:ea typeface="Cambria Math" panose="02040503050406030204" pitchFamily="18" charset="0"/>
                          </a:rPr>
                          <m:t>2</m:t>
                        </m:r>
                      </m:sub>
                    </m:sSub>
                  </m:oMath>
                </a14:m>
                <a:r>
                  <a:rPr lang="en-US" dirty="0" smtClean="0">
                    <a:solidFill>
                      <a:srgbClr val="7030A0"/>
                    </a:solidFill>
                  </a:rPr>
                  <a:t> changed, </a:t>
                </a:r>
                <a:br>
                  <a:rPr lang="en-US" dirty="0" smtClean="0">
                    <a:solidFill>
                      <a:srgbClr val="7030A0"/>
                    </a:solidFill>
                  </a:rPr>
                </a:br>
                <a:r>
                  <a:rPr lang="en-US" dirty="0" smtClean="0">
                    <a:solidFill>
                      <a:srgbClr val="7030A0"/>
                    </a:solidFill>
                  </a:rPr>
                  <a:t>check neighbors</a:t>
                </a:r>
                <a:endParaRPr lang="en-US" dirty="0">
                  <a:solidFill>
                    <a:srgbClr val="7030A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983832" y="1669087"/>
                <a:ext cx="2428870" cy="830997"/>
              </a:xfrm>
              <a:prstGeom prst="rect">
                <a:avLst/>
              </a:prstGeom>
              <a:blipFill>
                <a:blip r:embed="rId7"/>
                <a:stretch>
                  <a:fillRect l="-3759" t="-5147" r="-3509" b="-16912"/>
                </a:stretch>
              </a:blipFill>
            </p:spPr>
            <p:txBody>
              <a:bodyPr/>
              <a:lstStyle/>
              <a:p>
                <a:r>
                  <a:rPr lang="en-US">
                    <a:noFill/>
                  </a:rPr>
                  <a:t> </a:t>
                </a:r>
              </a:p>
            </p:txBody>
          </p:sp>
        </mc:Fallback>
      </mc:AlternateContent>
      <p:grpSp>
        <p:nvGrpSpPr>
          <p:cNvPr id="31" name="Group 30"/>
          <p:cNvGrpSpPr/>
          <p:nvPr/>
        </p:nvGrpSpPr>
        <p:grpSpPr>
          <a:xfrm>
            <a:off x="990600" y="1712390"/>
            <a:ext cx="1371600" cy="870601"/>
            <a:chOff x="7249758" y="2029425"/>
            <a:chExt cx="350520" cy="316339"/>
          </a:xfrm>
        </p:grpSpPr>
        <p:cxnSp>
          <p:nvCxnSpPr>
            <p:cNvPr id="32" name="Straight Connector 31"/>
            <p:cNvCxnSpPr/>
            <p:nvPr/>
          </p:nvCxnSpPr>
          <p:spPr bwMode="auto">
            <a:xfrm>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36" name="Straight Connector 35"/>
            <p:cNvCxnSpPr/>
            <p:nvPr/>
          </p:nvCxnSpPr>
          <p:spPr bwMode="auto">
            <a:xfrm flipH="1">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1211686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p:cNvCxnSpPr/>
          <p:nvPr/>
        </p:nvCxnSpPr>
        <p:spPr bwMode="auto">
          <a:xfrm>
            <a:off x="9176479" y="2724306"/>
            <a:ext cx="212163" cy="1185957"/>
          </a:xfrm>
          <a:prstGeom prst="straightConnector1">
            <a:avLst/>
          </a:prstGeom>
          <a:solidFill>
            <a:schemeClr val="accent1"/>
          </a:solidFill>
          <a:ln w="28575" cap="flat" cmpd="sng" algn="ctr">
            <a:solidFill>
              <a:schemeClr val="accent2"/>
            </a:solidFill>
            <a:prstDash val="solid"/>
            <a:round/>
            <a:headEnd type="none" w="med" len="med"/>
            <a:tailEnd type="arrow"/>
          </a:ln>
          <a:effectLst/>
        </p:spPr>
      </p:cxnSp>
      <p:cxnSp>
        <p:nvCxnSpPr>
          <p:cNvPr id="46" name="Straight Connector 45"/>
          <p:cNvCxnSpPr/>
          <p:nvPr/>
        </p:nvCxnSpPr>
        <p:spPr bwMode="auto">
          <a:xfrm flipV="1">
            <a:off x="8093315" y="2746116"/>
            <a:ext cx="1083164" cy="82643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flipH="1" flipV="1">
            <a:off x="8093315" y="1696227"/>
            <a:ext cx="1083164" cy="102807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 name="Title 5"/>
          <p:cNvSpPr>
            <a:spLocks noGrp="1"/>
          </p:cNvSpPr>
          <p:nvPr>
            <p:ph type="title"/>
          </p:nvPr>
        </p:nvSpPr>
        <p:spPr/>
        <p:txBody>
          <a:bodyPr/>
          <a:lstStyle/>
          <a:p>
            <a:r>
              <a:rPr lang="en-US" dirty="0" smtClean="0"/>
              <a:t>AC-3 </a:t>
            </a:r>
            <a:r>
              <a:rPr lang="en-US" dirty="0"/>
              <a:t>Map Coloring </a:t>
            </a:r>
            <a:r>
              <a:rPr lang="en-US" dirty="0" smtClean="0"/>
              <a:t>Example</a:t>
            </a:r>
            <a:endParaRPr lang="en-US" dirty="0"/>
          </a:p>
        </p:txBody>
      </p:sp>
      <mc:AlternateContent xmlns:mc="http://schemas.openxmlformats.org/markup-compatibility/2006" xmlns:a14="http://schemas.microsoft.com/office/drawing/2010/main">
        <mc:Choice Requires="a14">
          <p:sp>
            <p:nvSpPr>
              <p:cNvPr id="41" name="Content Placeholder 40"/>
              <p:cNvSpPr>
                <a:spLocks noGrp="1"/>
              </p:cNvSpPr>
              <p:nvPr>
                <p:ph sz="half" idx="1"/>
              </p:nvPr>
            </p:nvSpPr>
            <p:spPr>
              <a:xfrm>
                <a:off x="914400" y="1066800"/>
                <a:ext cx="5080000" cy="5105400"/>
              </a:xfrm>
            </p:spPr>
            <p:txBody>
              <a:bodyPr/>
              <a:lstStyle/>
              <a:p>
                <a:r>
                  <a:rPr lang="en-US" dirty="0" smtClean="0"/>
                  <a:t> </a:t>
                </a:r>
                <a:r>
                  <a:rPr lang="en-US" u="sng" dirty="0" smtClean="0"/>
                  <a:t>Queue</a:t>
                </a:r>
              </a:p>
              <a:p>
                <a:r>
                  <a:rPr lang="en-US" dirty="0" smtClean="0"/>
                  <a:t> </a:t>
                </a:r>
                <a14:m>
                  <m:oMath xmlns:m="http://schemas.openxmlformats.org/officeDocument/2006/math">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2</m:t>
                        </m:r>
                      </m:sub>
                    </m:sSub>
                    <m:r>
                      <a:rPr lang="en-US" i="1">
                        <a:solidFill>
                          <a:schemeClr val="accent2"/>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𝑋</m:t>
                        </m:r>
                      </m:e>
                      <m:sub>
                        <m:r>
                          <a:rPr lang="en-US" b="0" i="1" smtClean="0">
                            <a:solidFill>
                              <a:schemeClr val="accent2"/>
                            </a:solidFill>
                            <a:latin typeface="Cambria Math" panose="02040503050406030204" pitchFamily="18" charset="0"/>
                            <a:ea typeface="Cambria Math" panose="02040503050406030204" pitchFamily="18" charset="0"/>
                          </a:rPr>
                          <m:t>3</m:t>
                        </m:r>
                      </m:sub>
                    </m:sSub>
                  </m:oMath>
                </a14:m>
                <a:endParaRPr lang="en-US" u="sng" dirty="0" smtClean="0"/>
              </a:p>
              <a:p>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41" name="Content Placeholder 40"/>
              <p:cNvSpPr>
                <a:spLocks noGrp="1" noRot="1" noChangeAspect="1" noMove="1" noResize="1" noEditPoints="1" noAdjustHandles="1" noChangeArrowheads="1" noChangeShapeType="1" noTextEdit="1"/>
              </p:cNvSpPr>
              <p:nvPr>
                <p:ph sz="half" idx="1"/>
              </p:nvPr>
            </p:nvSpPr>
            <p:spPr>
              <a:xfrm>
                <a:off x="914400" y="1066800"/>
                <a:ext cx="5080000" cy="5105400"/>
              </a:xfrm>
              <a:blipFill>
                <a:blip r:embed="rId2"/>
                <a:stretch>
                  <a:fillRect l="-480" t="-119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15</a:t>
            </a:fld>
            <a:endParaRPr lang="en-US" altLang="en-US"/>
          </a:p>
        </p:txBody>
      </p:sp>
      <p:cxnSp>
        <p:nvCxnSpPr>
          <p:cNvPr id="16" name="Straight Connector 15"/>
          <p:cNvCxnSpPr/>
          <p:nvPr/>
        </p:nvCxnSpPr>
        <p:spPr bwMode="auto">
          <a:xfrm>
            <a:off x="8093315" y="3572556"/>
            <a:ext cx="1347990" cy="65818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8" name="Oval 17"/>
          <p:cNvSpPr/>
          <p:nvPr/>
        </p:nvSpPr>
        <p:spPr bwMode="auto">
          <a:xfrm>
            <a:off x="7760814" y="324005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9" name="Oval 18"/>
          <p:cNvSpPr/>
          <p:nvPr/>
        </p:nvSpPr>
        <p:spPr bwMode="auto">
          <a:xfrm>
            <a:off x="8845558" y="239180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0" name="Oval 19"/>
          <p:cNvSpPr/>
          <p:nvPr/>
        </p:nvSpPr>
        <p:spPr bwMode="auto">
          <a:xfrm>
            <a:off x="9106345" y="391110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21" name="TextBox 20"/>
              <p:cNvSpPr txBox="1"/>
              <p:nvPr/>
            </p:nvSpPr>
            <p:spPr>
              <a:xfrm>
                <a:off x="7772400" y="3200400"/>
                <a:ext cx="69320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1</m:t>
                          </m:r>
                        </m:sub>
                      </m:sSub>
                    </m:oMath>
                  </m:oMathPara>
                </a14:m>
                <a:endParaRPr lang="en-US" sz="32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772400" y="3200400"/>
                <a:ext cx="693203"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8833526" y="2356580"/>
                <a:ext cx="7026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2</m:t>
                          </m:r>
                        </m:sub>
                      </m:sSub>
                    </m:oMath>
                  </m:oMathPara>
                </a14:m>
                <a:endParaRPr lang="en-US" sz="3200" dirty="0"/>
              </a:p>
            </p:txBody>
          </p:sp>
        </mc:Choice>
        <mc:Fallback xmlns="">
          <p:sp>
            <p:nvSpPr>
              <p:cNvPr id="22" name="TextBox 21"/>
              <p:cNvSpPr txBox="1">
                <a:spLocks noRot="1" noChangeAspect="1" noMove="1" noResize="1" noEditPoints="1" noAdjustHandles="1" noChangeArrowheads="1" noChangeShapeType="1" noTextEdit="1"/>
              </p:cNvSpPr>
              <p:nvPr/>
            </p:nvSpPr>
            <p:spPr>
              <a:xfrm>
                <a:off x="8833526" y="2356580"/>
                <a:ext cx="702692"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9094313" y="3874562"/>
                <a:ext cx="7026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3</m:t>
                          </m:r>
                        </m:sub>
                      </m:sSub>
                    </m:oMath>
                  </m:oMathPara>
                </a14:m>
                <a:endParaRPr lang="en-US" sz="3200" dirty="0"/>
              </a:p>
            </p:txBody>
          </p:sp>
        </mc:Choice>
        <mc:Fallback xmlns="">
          <p:sp>
            <p:nvSpPr>
              <p:cNvPr id="23" name="TextBox 22"/>
              <p:cNvSpPr txBox="1">
                <a:spLocks noRot="1" noChangeAspect="1" noMove="1" noResize="1" noEditPoints="1" noAdjustHandles="1" noChangeArrowheads="1" noChangeShapeType="1" noTextEdit="1"/>
              </p:cNvSpPr>
              <p:nvPr/>
            </p:nvSpPr>
            <p:spPr>
              <a:xfrm>
                <a:off x="9094313" y="3874562"/>
                <a:ext cx="702692" cy="584775"/>
              </a:xfrm>
              <a:prstGeom prst="rect">
                <a:avLst/>
              </a:prstGeom>
              <a:blipFill>
                <a:blip r:embed="rId5"/>
                <a:stretch>
                  <a:fillRect/>
                </a:stretch>
              </a:blipFill>
            </p:spPr>
            <p:txBody>
              <a:bodyPr/>
              <a:lstStyle/>
              <a:p>
                <a:r>
                  <a:rPr lang="en-US">
                    <a:noFill/>
                  </a:rPr>
                  <a:t> </a:t>
                </a:r>
              </a:p>
            </p:txBody>
          </p:sp>
        </mc:Fallback>
      </mc:AlternateContent>
      <p:sp>
        <p:nvSpPr>
          <p:cNvPr id="25" name="Rectangle 24"/>
          <p:cNvSpPr/>
          <p:nvPr/>
        </p:nvSpPr>
        <p:spPr bwMode="auto">
          <a:xfrm>
            <a:off x="9914283" y="2582991"/>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6" name="Rectangle 25"/>
          <p:cNvSpPr/>
          <p:nvPr/>
        </p:nvSpPr>
        <p:spPr bwMode="auto">
          <a:xfrm>
            <a:off x="10122288" y="2582991"/>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7" name="Rectangle 26"/>
          <p:cNvSpPr/>
          <p:nvPr/>
        </p:nvSpPr>
        <p:spPr bwMode="auto">
          <a:xfrm>
            <a:off x="9660818" y="2542619"/>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8" name="Rectangle 27"/>
          <p:cNvSpPr/>
          <p:nvPr/>
        </p:nvSpPr>
        <p:spPr bwMode="auto">
          <a:xfrm>
            <a:off x="7800118" y="4102287"/>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9" name="Rectangle 28"/>
          <p:cNvSpPr/>
          <p:nvPr/>
        </p:nvSpPr>
        <p:spPr bwMode="auto">
          <a:xfrm>
            <a:off x="7757665" y="4058336"/>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0" name="Oval 29"/>
          <p:cNvSpPr/>
          <p:nvPr/>
        </p:nvSpPr>
        <p:spPr bwMode="auto">
          <a:xfrm>
            <a:off x="7760814" y="1363726"/>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33" name="TextBox 32"/>
              <p:cNvSpPr txBox="1"/>
              <p:nvPr/>
            </p:nvSpPr>
            <p:spPr>
              <a:xfrm>
                <a:off x="7745178" y="1327201"/>
                <a:ext cx="7026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4</m:t>
                          </m:r>
                        </m:sub>
                      </m:sSub>
                    </m:oMath>
                  </m:oMathPara>
                </a14:m>
                <a:endParaRPr lang="en-US" sz="3200" dirty="0"/>
              </a:p>
            </p:txBody>
          </p:sp>
        </mc:Choice>
        <mc:Fallback xmlns="">
          <p:sp>
            <p:nvSpPr>
              <p:cNvPr id="33" name="TextBox 32"/>
              <p:cNvSpPr txBox="1">
                <a:spLocks noRot="1" noChangeAspect="1" noMove="1" noResize="1" noEditPoints="1" noAdjustHandles="1" noChangeArrowheads="1" noChangeShapeType="1" noTextEdit="1"/>
              </p:cNvSpPr>
              <p:nvPr/>
            </p:nvSpPr>
            <p:spPr>
              <a:xfrm>
                <a:off x="7745178" y="1327201"/>
                <a:ext cx="702692" cy="584775"/>
              </a:xfrm>
              <a:prstGeom prst="rect">
                <a:avLst/>
              </a:prstGeom>
              <a:blipFill>
                <a:blip r:embed="rId6"/>
                <a:stretch>
                  <a:fillRect/>
                </a:stretch>
              </a:blipFill>
            </p:spPr>
            <p:txBody>
              <a:bodyPr/>
              <a:lstStyle/>
              <a:p>
                <a:r>
                  <a:rPr lang="en-US">
                    <a:noFill/>
                  </a:rPr>
                  <a:t> </a:t>
                </a:r>
              </a:p>
            </p:txBody>
          </p:sp>
        </mc:Fallback>
      </mc:AlternateContent>
      <p:sp>
        <p:nvSpPr>
          <p:cNvPr id="34" name="Rectangle 33"/>
          <p:cNvSpPr/>
          <p:nvPr/>
        </p:nvSpPr>
        <p:spPr bwMode="auto">
          <a:xfrm>
            <a:off x="9555783" y="4776232"/>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5" name="Rectangle 34"/>
          <p:cNvSpPr/>
          <p:nvPr/>
        </p:nvSpPr>
        <p:spPr bwMode="auto">
          <a:xfrm>
            <a:off x="9094313" y="4735860"/>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7" name="Rectangle 36"/>
          <p:cNvSpPr/>
          <p:nvPr/>
        </p:nvSpPr>
        <p:spPr bwMode="auto">
          <a:xfrm>
            <a:off x="8858412" y="1553474"/>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8" name="Rectangle 37"/>
          <p:cNvSpPr/>
          <p:nvPr/>
        </p:nvSpPr>
        <p:spPr bwMode="auto">
          <a:xfrm>
            <a:off x="9066417" y="1553474"/>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9" name="Rectangle 38"/>
          <p:cNvSpPr/>
          <p:nvPr/>
        </p:nvSpPr>
        <p:spPr bwMode="auto">
          <a:xfrm>
            <a:off x="8604947" y="1513102"/>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87907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p:cNvCxnSpPr/>
          <p:nvPr/>
        </p:nvCxnSpPr>
        <p:spPr bwMode="auto">
          <a:xfrm>
            <a:off x="9176479" y="2724306"/>
            <a:ext cx="212163" cy="1185957"/>
          </a:xfrm>
          <a:prstGeom prst="straightConnector1">
            <a:avLst/>
          </a:prstGeom>
          <a:solidFill>
            <a:schemeClr val="accent1"/>
          </a:solidFill>
          <a:ln w="28575" cap="flat" cmpd="sng" algn="ctr">
            <a:solidFill>
              <a:schemeClr val="accent2"/>
            </a:solidFill>
            <a:prstDash val="solid"/>
            <a:round/>
            <a:headEnd type="none" w="med" len="med"/>
            <a:tailEnd type="arrow"/>
          </a:ln>
          <a:effectLst/>
        </p:spPr>
      </p:cxnSp>
      <p:cxnSp>
        <p:nvCxnSpPr>
          <p:cNvPr id="46" name="Straight Connector 45"/>
          <p:cNvCxnSpPr/>
          <p:nvPr/>
        </p:nvCxnSpPr>
        <p:spPr bwMode="auto">
          <a:xfrm flipV="1">
            <a:off x="8093315" y="2746116"/>
            <a:ext cx="1083164" cy="82643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flipH="1" flipV="1">
            <a:off x="8093315" y="1696227"/>
            <a:ext cx="1083164" cy="102807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 name="Title 5"/>
          <p:cNvSpPr>
            <a:spLocks noGrp="1"/>
          </p:cNvSpPr>
          <p:nvPr>
            <p:ph type="title"/>
          </p:nvPr>
        </p:nvSpPr>
        <p:spPr/>
        <p:txBody>
          <a:bodyPr/>
          <a:lstStyle/>
          <a:p>
            <a:r>
              <a:rPr lang="en-US" dirty="0" smtClean="0"/>
              <a:t>AC-3 </a:t>
            </a:r>
            <a:r>
              <a:rPr lang="en-US" dirty="0"/>
              <a:t>Map Coloring </a:t>
            </a:r>
            <a:r>
              <a:rPr lang="en-US" dirty="0" smtClean="0"/>
              <a:t>Example</a:t>
            </a:r>
            <a:endParaRPr lang="en-US" dirty="0"/>
          </a:p>
        </p:txBody>
      </p:sp>
      <mc:AlternateContent xmlns:mc="http://schemas.openxmlformats.org/markup-compatibility/2006" xmlns:a14="http://schemas.microsoft.com/office/drawing/2010/main">
        <mc:Choice Requires="a14">
          <p:sp>
            <p:nvSpPr>
              <p:cNvPr id="41" name="Content Placeholder 40"/>
              <p:cNvSpPr>
                <a:spLocks noGrp="1"/>
              </p:cNvSpPr>
              <p:nvPr>
                <p:ph sz="half" idx="1"/>
              </p:nvPr>
            </p:nvSpPr>
            <p:spPr>
              <a:xfrm>
                <a:off x="914400" y="1066800"/>
                <a:ext cx="5080000" cy="5105400"/>
              </a:xfrm>
            </p:spPr>
            <p:txBody>
              <a:bodyPr/>
              <a:lstStyle/>
              <a:p>
                <a:r>
                  <a:rPr lang="en-US" dirty="0" smtClean="0"/>
                  <a:t> </a:t>
                </a:r>
                <a:r>
                  <a:rPr lang="en-US" u="sng" dirty="0" smtClean="0"/>
                  <a:t>Queue</a:t>
                </a:r>
              </a:p>
              <a:p>
                <a:r>
                  <a:rPr lang="en-US" dirty="0" smtClean="0"/>
                  <a:t> </a:t>
                </a:r>
                <a14:m>
                  <m:oMath xmlns:m="http://schemas.openxmlformats.org/officeDocument/2006/math">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2</m:t>
                        </m:r>
                      </m:sub>
                    </m:sSub>
                    <m:r>
                      <a:rPr lang="en-US" i="1">
                        <a:solidFill>
                          <a:schemeClr val="accent2"/>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𝑋</m:t>
                        </m:r>
                      </m:e>
                      <m:sub>
                        <m:r>
                          <a:rPr lang="en-US" b="0" i="1" smtClean="0">
                            <a:solidFill>
                              <a:schemeClr val="accent2"/>
                            </a:solidFill>
                            <a:latin typeface="Cambria Math" panose="02040503050406030204" pitchFamily="18" charset="0"/>
                            <a:ea typeface="Cambria Math" panose="02040503050406030204" pitchFamily="18" charset="0"/>
                          </a:rPr>
                          <m:t>3</m:t>
                        </m:r>
                      </m:sub>
                    </m:sSub>
                  </m:oMath>
                </a14:m>
                <a:r>
                  <a:rPr lang="en-US" dirty="0"/>
                  <a:t> </a:t>
                </a:r>
                <a:r>
                  <a:rPr lang="en-US" dirty="0" smtClean="0"/>
                  <a:t>  remove </a:t>
                </a:r>
                <a:endParaRPr lang="en-US" u="sng" dirty="0" smtClean="0"/>
              </a:p>
              <a:p>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41" name="Content Placeholder 40"/>
              <p:cNvSpPr>
                <a:spLocks noGrp="1" noRot="1" noChangeAspect="1" noMove="1" noResize="1" noEditPoints="1" noAdjustHandles="1" noChangeArrowheads="1" noChangeShapeType="1" noTextEdit="1"/>
              </p:cNvSpPr>
              <p:nvPr>
                <p:ph sz="half" idx="1"/>
              </p:nvPr>
            </p:nvSpPr>
            <p:spPr>
              <a:xfrm>
                <a:off x="914400" y="1066800"/>
                <a:ext cx="5080000" cy="5105400"/>
              </a:xfrm>
              <a:blipFill>
                <a:blip r:embed="rId2"/>
                <a:stretch>
                  <a:fillRect l="-480" t="-119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it-IT" dirty="0" smtClean="0"/>
              <a:t>Intro to AI, Georgia Tech © Jim Rehg 2016</a:t>
            </a:r>
            <a:endParaRPr lang="en-US" dirty="0"/>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16</a:t>
            </a:fld>
            <a:endParaRPr lang="en-US" altLang="en-US"/>
          </a:p>
        </p:txBody>
      </p:sp>
      <p:cxnSp>
        <p:nvCxnSpPr>
          <p:cNvPr id="16" name="Straight Connector 15"/>
          <p:cNvCxnSpPr/>
          <p:nvPr/>
        </p:nvCxnSpPr>
        <p:spPr bwMode="auto">
          <a:xfrm>
            <a:off x="8093315" y="3572556"/>
            <a:ext cx="1347990" cy="65818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8" name="Oval 17"/>
          <p:cNvSpPr/>
          <p:nvPr/>
        </p:nvSpPr>
        <p:spPr bwMode="auto">
          <a:xfrm>
            <a:off x="7760814" y="324005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9" name="Oval 18"/>
          <p:cNvSpPr/>
          <p:nvPr/>
        </p:nvSpPr>
        <p:spPr bwMode="auto">
          <a:xfrm>
            <a:off x="8845558" y="239180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0" name="Oval 19"/>
          <p:cNvSpPr/>
          <p:nvPr/>
        </p:nvSpPr>
        <p:spPr bwMode="auto">
          <a:xfrm>
            <a:off x="9106345" y="391110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21" name="TextBox 20"/>
              <p:cNvSpPr txBox="1"/>
              <p:nvPr/>
            </p:nvSpPr>
            <p:spPr>
              <a:xfrm>
                <a:off x="7772400" y="3200400"/>
                <a:ext cx="69320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1</m:t>
                          </m:r>
                        </m:sub>
                      </m:sSub>
                    </m:oMath>
                  </m:oMathPara>
                </a14:m>
                <a:endParaRPr lang="en-US" sz="32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772400" y="3200400"/>
                <a:ext cx="693203"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8833526" y="2356580"/>
                <a:ext cx="7026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2</m:t>
                          </m:r>
                        </m:sub>
                      </m:sSub>
                    </m:oMath>
                  </m:oMathPara>
                </a14:m>
                <a:endParaRPr lang="en-US" sz="3200" dirty="0"/>
              </a:p>
            </p:txBody>
          </p:sp>
        </mc:Choice>
        <mc:Fallback xmlns="">
          <p:sp>
            <p:nvSpPr>
              <p:cNvPr id="22" name="TextBox 21"/>
              <p:cNvSpPr txBox="1">
                <a:spLocks noRot="1" noChangeAspect="1" noMove="1" noResize="1" noEditPoints="1" noAdjustHandles="1" noChangeArrowheads="1" noChangeShapeType="1" noTextEdit="1"/>
              </p:cNvSpPr>
              <p:nvPr/>
            </p:nvSpPr>
            <p:spPr>
              <a:xfrm>
                <a:off x="8833526" y="2356580"/>
                <a:ext cx="702692"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9094313" y="3874562"/>
                <a:ext cx="7026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3</m:t>
                          </m:r>
                        </m:sub>
                      </m:sSub>
                    </m:oMath>
                  </m:oMathPara>
                </a14:m>
                <a:endParaRPr lang="en-US" sz="3200" dirty="0"/>
              </a:p>
            </p:txBody>
          </p:sp>
        </mc:Choice>
        <mc:Fallback xmlns="">
          <p:sp>
            <p:nvSpPr>
              <p:cNvPr id="23" name="TextBox 22"/>
              <p:cNvSpPr txBox="1">
                <a:spLocks noRot="1" noChangeAspect="1" noMove="1" noResize="1" noEditPoints="1" noAdjustHandles="1" noChangeArrowheads="1" noChangeShapeType="1" noTextEdit="1"/>
              </p:cNvSpPr>
              <p:nvPr/>
            </p:nvSpPr>
            <p:spPr>
              <a:xfrm>
                <a:off x="9094313" y="3874562"/>
                <a:ext cx="702692" cy="584775"/>
              </a:xfrm>
              <a:prstGeom prst="rect">
                <a:avLst/>
              </a:prstGeom>
              <a:blipFill>
                <a:blip r:embed="rId5"/>
                <a:stretch>
                  <a:fillRect/>
                </a:stretch>
              </a:blipFill>
            </p:spPr>
            <p:txBody>
              <a:bodyPr/>
              <a:lstStyle/>
              <a:p>
                <a:r>
                  <a:rPr lang="en-US">
                    <a:noFill/>
                  </a:rPr>
                  <a:t> </a:t>
                </a:r>
              </a:p>
            </p:txBody>
          </p:sp>
        </mc:Fallback>
      </mc:AlternateContent>
      <p:sp>
        <p:nvSpPr>
          <p:cNvPr id="25" name="Rectangle 24"/>
          <p:cNvSpPr/>
          <p:nvPr/>
        </p:nvSpPr>
        <p:spPr bwMode="auto">
          <a:xfrm>
            <a:off x="9914283" y="2582991"/>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7" name="Rectangle 26"/>
          <p:cNvSpPr/>
          <p:nvPr/>
        </p:nvSpPr>
        <p:spPr bwMode="auto">
          <a:xfrm>
            <a:off x="9660818" y="2542619"/>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8" name="Rectangle 27"/>
          <p:cNvSpPr/>
          <p:nvPr/>
        </p:nvSpPr>
        <p:spPr bwMode="auto">
          <a:xfrm>
            <a:off x="7800118" y="4102287"/>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9" name="Rectangle 28"/>
          <p:cNvSpPr/>
          <p:nvPr/>
        </p:nvSpPr>
        <p:spPr bwMode="auto">
          <a:xfrm>
            <a:off x="7757665" y="4058336"/>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0" name="Oval 29"/>
          <p:cNvSpPr/>
          <p:nvPr/>
        </p:nvSpPr>
        <p:spPr bwMode="auto">
          <a:xfrm>
            <a:off x="7760814" y="1363726"/>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33" name="TextBox 32"/>
              <p:cNvSpPr txBox="1"/>
              <p:nvPr/>
            </p:nvSpPr>
            <p:spPr>
              <a:xfrm>
                <a:off x="7745178" y="1327201"/>
                <a:ext cx="7026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4</m:t>
                          </m:r>
                        </m:sub>
                      </m:sSub>
                    </m:oMath>
                  </m:oMathPara>
                </a14:m>
                <a:endParaRPr lang="en-US" sz="3200" dirty="0"/>
              </a:p>
            </p:txBody>
          </p:sp>
        </mc:Choice>
        <mc:Fallback xmlns="">
          <p:sp>
            <p:nvSpPr>
              <p:cNvPr id="33" name="TextBox 32"/>
              <p:cNvSpPr txBox="1">
                <a:spLocks noRot="1" noChangeAspect="1" noMove="1" noResize="1" noEditPoints="1" noAdjustHandles="1" noChangeArrowheads="1" noChangeShapeType="1" noTextEdit="1"/>
              </p:cNvSpPr>
              <p:nvPr/>
            </p:nvSpPr>
            <p:spPr>
              <a:xfrm>
                <a:off x="7745178" y="1327201"/>
                <a:ext cx="702692" cy="584775"/>
              </a:xfrm>
              <a:prstGeom prst="rect">
                <a:avLst/>
              </a:prstGeom>
              <a:blipFill>
                <a:blip r:embed="rId6"/>
                <a:stretch>
                  <a:fillRect/>
                </a:stretch>
              </a:blipFill>
            </p:spPr>
            <p:txBody>
              <a:bodyPr/>
              <a:lstStyle/>
              <a:p>
                <a:r>
                  <a:rPr lang="en-US">
                    <a:noFill/>
                  </a:rPr>
                  <a:t> </a:t>
                </a:r>
              </a:p>
            </p:txBody>
          </p:sp>
        </mc:Fallback>
      </mc:AlternateContent>
      <p:sp>
        <p:nvSpPr>
          <p:cNvPr id="34" name="Rectangle 33"/>
          <p:cNvSpPr/>
          <p:nvPr/>
        </p:nvSpPr>
        <p:spPr bwMode="auto">
          <a:xfrm>
            <a:off x="9555783" y="4776232"/>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5" name="Rectangle 34"/>
          <p:cNvSpPr/>
          <p:nvPr/>
        </p:nvSpPr>
        <p:spPr bwMode="auto">
          <a:xfrm>
            <a:off x="9094313" y="4735860"/>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7" name="Rectangle 36"/>
          <p:cNvSpPr/>
          <p:nvPr/>
        </p:nvSpPr>
        <p:spPr bwMode="auto">
          <a:xfrm>
            <a:off x="8858412" y="1553474"/>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8" name="Rectangle 37"/>
          <p:cNvSpPr/>
          <p:nvPr/>
        </p:nvSpPr>
        <p:spPr bwMode="auto">
          <a:xfrm>
            <a:off x="9066417" y="1553474"/>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9" name="Rectangle 38"/>
          <p:cNvSpPr/>
          <p:nvPr/>
        </p:nvSpPr>
        <p:spPr bwMode="auto">
          <a:xfrm>
            <a:off x="8604947" y="1513102"/>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40" name="Rectangle 39"/>
          <p:cNvSpPr/>
          <p:nvPr/>
        </p:nvSpPr>
        <p:spPr bwMode="auto">
          <a:xfrm>
            <a:off x="4026408" y="1697865"/>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263148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bwMode="auto">
          <a:xfrm>
            <a:off x="9176479" y="2746116"/>
            <a:ext cx="265812" cy="147399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Straight Arrow Connector 31"/>
          <p:cNvCxnSpPr/>
          <p:nvPr/>
        </p:nvCxnSpPr>
        <p:spPr bwMode="auto">
          <a:xfrm>
            <a:off x="8093315" y="1696227"/>
            <a:ext cx="822085" cy="803857"/>
          </a:xfrm>
          <a:prstGeom prst="straightConnector1">
            <a:avLst/>
          </a:prstGeom>
          <a:solidFill>
            <a:schemeClr val="accent1"/>
          </a:solidFill>
          <a:ln w="28575" cap="flat" cmpd="sng" algn="ctr">
            <a:solidFill>
              <a:schemeClr val="accent2"/>
            </a:solidFill>
            <a:prstDash val="solid"/>
            <a:round/>
            <a:headEnd type="none" w="med" len="med"/>
            <a:tailEnd type="arrow"/>
          </a:ln>
          <a:effectLst/>
        </p:spPr>
      </p:cxnSp>
      <p:cxnSp>
        <p:nvCxnSpPr>
          <p:cNvPr id="46" name="Straight Connector 45"/>
          <p:cNvCxnSpPr/>
          <p:nvPr/>
        </p:nvCxnSpPr>
        <p:spPr bwMode="auto">
          <a:xfrm flipV="1">
            <a:off x="8093315" y="2746116"/>
            <a:ext cx="1083164" cy="82643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 name="Title 5"/>
          <p:cNvSpPr>
            <a:spLocks noGrp="1"/>
          </p:cNvSpPr>
          <p:nvPr>
            <p:ph type="title"/>
          </p:nvPr>
        </p:nvSpPr>
        <p:spPr/>
        <p:txBody>
          <a:bodyPr/>
          <a:lstStyle/>
          <a:p>
            <a:r>
              <a:rPr lang="en-US" dirty="0" smtClean="0"/>
              <a:t>AC-3 </a:t>
            </a:r>
            <a:r>
              <a:rPr lang="en-US" dirty="0"/>
              <a:t>Map Coloring </a:t>
            </a:r>
            <a:r>
              <a:rPr lang="en-US" dirty="0" smtClean="0"/>
              <a:t>Example</a:t>
            </a:r>
            <a:endParaRPr lang="en-US" dirty="0"/>
          </a:p>
        </p:txBody>
      </p:sp>
      <mc:AlternateContent xmlns:mc="http://schemas.openxmlformats.org/markup-compatibility/2006" xmlns:a14="http://schemas.microsoft.com/office/drawing/2010/main">
        <mc:Choice Requires="a14">
          <p:sp>
            <p:nvSpPr>
              <p:cNvPr id="41" name="Content Placeholder 40"/>
              <p:cNvSpPr>
                <a:spLocks noGrp="1"/>
              </p:cNvSpPr>
              <p:nvPr>
                <p:ph sz="half" idx="1"/>
              </p:nvPr>
            </p:nvSpPr>
            <p:spPr>
              <a:xfrm>
                <a:off x="914400" y="1066800"/>
                <a:ext cx="5080000" cy="5105400"/>
              </a:xfrm>
            </p:spPr>
            <p:txBody>
              <a:bodyPr/>
              <a:lstStyle/>
              <a:p>
                <a:r>
                  <a:rPr lang="en-US" dirty="0" smtClean="0"/>
                  <a:t> </a:t>
                </a:r>
                <a:r>
                  <a:rPr lang="en-US" u="sng" dirty="0" smtClean="0"/>
                  <a:t>Queue</a:t>
                </a:r>
              </a:p>
              <a:p>
                <a:r>
                  <a:rPr lang="en-US" dirty="0" smtClean="0"/>
                  <a:t> </a:t>
                </a:r>
                <a14:m>
                  <m:oMath xmlns:m="http://schemas.openxmlformats.org/officeDocument/2006/math">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4</m:t>
                        </m:r>
                      </m:sub>
                    </m:sSub>
                    <m:r>
                      <a:rPr lang="en-US" i="1">
                        <a:solidFill>
                          <a:schemeClr val="accent2"/>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𝑋</m:t>
                        </m:r>
                      </m:e>
                      <m:sub>
                        <m:r>
                          <a:rPr lang="en-US" b="0" i="1" smtClean="0">
                            <a:solidFill>
                              <a:schemeClr val="accent2"/>
                            </a:solidFill>
                            <a:latin typeface="Cambria Math" panose="02040503050406030204" pitchFamily="18" charset="0"/>
                            <a:ea typeface="Cambria Math" panose="02040503050406030204" pitchFamily="18" charset="0"/>
                          </a:rPr>
                          <m:t>2</m:t>
                        </m:r>
                      </m:sub>
                    </m:sSub>
                  </m:oMath>
                </a14:m>
                <a:endParaRPr lang="en-US" u="sng" dirty="0" smtClean="0"/>
              </a:p>
              <a:p>
                <a:r>
                  <a:rPr lang="en-US" dirty="0"/>
                  <a: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𝑋</m:t>
                        </m:r>
                      </m:e>
                      <m:sub>
                        <m:r>
                          <a:rPr lang="en-US" i="1">
                            <a:solidFill>
                              <a:schemeClr val="tx1"/>
                            </a:solidFill>
                            <a:latin typeface="Cambria Math" panose="02040503050406030204" pitchFamily="18" charset="0"/>
                            <a:ea typeface="Cambria Math" panose="02040503050406030204" pitchFamily="18" charset="0"/>
                          </a:rPr>
                          <m:t>2</m:t>
                        </m:r>
                      </m:sub>
                    </m:sSub>
                  </m:oMath>
                </a14:m>
                <a:endParaRPr lang="en-US" u="sng" dirty="0" smtClean="0"/>
              </a:p>
              <a:p>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41" name="Content Placeholder 40"/>
              <p:cNvSpPr>
                <a:spLocks noGrp="1" noRot="1" noChangeAspect="1" noMove="1" noResize="1" noEditPoints="1" noAdjustHandles="1" noChangeArrowheads="1" noChangeShapeType="1" noTextEdit="1"/>
              </p:cNvSpPr>
              <p:nvPr>
                <p:ph sz="half" idx="1"/>
              </p:nvPr>
            </p:nvSpPr>
            <p:spPr>
              <a:xfrm>
                <a:off x="914400" y="1066800"/>
                <a:ext cx="5080000" cy="5105400"/>
              </a:xfrm>
              <a:blipFill>
                <a:blip r:embed="rId2"/>
                <a:stretch>
                  <a:fillRect l="-480" t="-119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C960DB8A-2059-4BBD-8F65-E905E02A4BE8}" type="slidenum">
              <a:rPr kumimoji="0" lang="en-US"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altLang="en-US" sz="1800" b="0" i="0" u="none" strike="noStrike" kern="0" cap="none" spc="0" normalizeH="0" baseline="0" noProof="0">
              <a:ln>
                <a:noFill/>
              </a:ln>
              <a:solidFill>
                <a:sysClr val="windowText" lastClr="000000"/>
              </a:solidFill>
              <a:effectLst/>
              <a:uLnTx/>
              <a:uFillTx/>
            </a:endParaRPr>
          </a:p>
        </p:txBody>
      </p:sp>
      <p:cxnSp>
        <p:nvCxnSpPr>
          <p:cNvPr id="16" name="Straight Connector 15"/>
          <p:cNvCxnSpPr/>
          <p:nvPr/>
        </p:nvCxnSpPr>
        <p:spPr bwMode="auto">
          <a:xfrm>
            <a:off x="8093315" y="3572556"/>
            <a:ext cx="1347990" cy="65818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8" name="Oval 17"/>
          <p:cNvSpPr/>
          <p:nvPr/>
        </p:nvSpPr>
        <p:spPr bwMode="auto">
          <a:xfrm>
            <a:off x="7760814" y="324005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19" name="Oval 18"/>
          <p:cNvSpPr/>
          <p:nvPr/>
        </p:nvSpPr>
        <p:spPr bwMode="auto">
          <a:xfrm>
            <a:off x="8845558" y="239180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20" name="Oval 19"/>
          <p:cNvSpPr/>
          <p:nvPr/>
        </p:nvSpPr>
        <p:spPr bwMode="auto">
          <a:xfrm>
            <a:off x="9106345" y="391110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mc:AlternateContent xmlns:mc="http://schemas.openxmlformats.org/markup-compatibility/2006" xmlns:a14="http://schemas.microsoft.com/office/drawing/2010/main">
        <mc:Choice Requires="a14">
          <p:sp>
            <p:nvSpPr>
              <p:cNvPr id="21" name="TextBox 20"/>
              <p:cNvSpPr txBox="1"/>
              <p:nvPr/>
            </p:nvSpPr>
            <p:spPr>
              <a:xfrm>
                <a:off x="7772400" y="3200400"/>
                <a:ext cx="693203" cy="58477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0" lang="en-US"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𝑥</m:t>
                          </m:r>
                        </m:e>
                        <m:sub>
                          <m:r>
                            <a:rPr kumimoji="0" lang="en-US"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1</m:t>
                          </m:r>
                        </m:sub>
                      </m:sSub>
                    </m:oMath>
                  </m:oMathPara>
                </a14:m>
                <a:endParaRPr kumimoji="0" lang="en-US" sz="3200" b="0" i="0" u="none" strike="noStrike" kern="0" cap="none" spc="0" normalizeH="0" baseline="0" noProof="0" dirty="0" smtClean="0">
                  <a:ln>
                    <a:noFill/>
                  </a:ln>
                  <a:solidFill>
                    <a:sysClr val="windowText" lastClr="000000"/>
                  </a:solidFill>
                  <a:effectLst/>
                  <a:uLnTx/>
                  <a:uFillTx/>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772400" y="3200400"/>
                <a:ext cx="693203"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8833526" y="2356580"/>
                <a:ext cx="702692" cy="58477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0" lang="en-US"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𝑥</m:t>
                          </m:r>
                        </m:e>
                        <m:sub>
                          <m:r>
                            <a:rPr kumimoji="0" lang="en-US"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2</m:t>
                          </m:r>
                        </m:sub>
                      </m:sSub>
                    </m:oMath>
                  </m:oMathPara>
                </a14:m>
                <a:endParaRPr kumimoji="0" lang="en-US" sz="3200" b="0" i="0" u="none" strike="noStrike" kern="0" cap="none" spc="0" normalizeH="0" baseline="0" noProof="0" dirty="0" smtClean="0">
                  <a:ln>
                    <a:noFill/>
                  </a:ln>
                  <a:solidFill>
                    <a:sysClr val="windowText" lastClr="000000"/>
                  </a:solidFill>
                  <a:effectLst/>
                  <a:uLnTx/>
                  <a:uFillTx/>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8833526" y="2356580"/>
                <a:ext cx="702692"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9094313" y="3874562"/>
                <a:ext cx="702692" cy="58477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0" lang="en-US"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𝑥</m:t>
                          </m:r>
                        </m:e>
                        <m:sub>
                          <m:r>
                            <a:rPr kumimoji="0" lang="en-US"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3</m:t>
                          </m:r>
                        </m:sub>
                      </m:sSub>
                    </m:oMath>
                  </m:oMathPara>
                </a14:m>
                <a:endParaRPr kumimoji="0" lang="en-US" sz="3200" b="0" i="0" u="none" strike="noStrike" kern="0" cap="none" spc="0" normalizeH="0" baseline="0" noProof="0" dirty="0" smtClean="0">
                  <a:ln>
                    <a:noFill/>
                  </a:ln>
                  <a:solidFill>
                    <a:sysClr val="windowText" lastClr="000000"/>
                  </a:solidFill>
                  <a:effectLst/>
                  <a:uLnTx/>
                  <a:uFillTx/>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9094313" y="3874562"/>
                <a:ext cx="702692" cy="584775"/>
              </a:xfrm>
              <a:prstGeom prst="rect">
                <a:avLst/>
              </a:prstGeom>
              <a:blipFill>
                <a:blip r:embed="rId5"/>
                <a:stretch>
                  <a:fillRect/>
                </a:stretch>
              </a:blipFill>
            </p:spPr>
            <p:txBody>
              <a:bodyPr/>
              <a:lstStyle/>
              <a:p>
                <a:r>
                  <a:rPr lang="en-US">
                    <a:noFill/>
                  </a:rPr>
                  <a:t> </a:t>
                </a:r>
              </a:p>
            </p:txBody>
          </p:sp>
        </mc:Fallback>
      </mc:AlternateContent>
      <p:sp>
        <p:nvSpPr>
          <p:cNvPr id="25" name="Rectangle 24"/>
          <p:cNvSpPr/>
          <p:nvPr/>
        </p:nvSpPr>
        <p:spPr bwMode="auto">
          <a:xfrm>
            <a:off x="9914283" y="2582991"/>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chemeClr val="tx1"/>
              </a:solidFill>
              <a:effectLst/>
              <a:uLnTx/>
              <a:uFillTx/>
              <a:latin typeface="Arial" charset="0"/>
              <a:cs typeface="Arial" charset="0"/>
            </a:endParaRPr>
          </a:p>
        </p:txBody>
      </p:sp>
      <p:sp>
        <p:nvSpPr>
          <p:cNvPr id="27" name="Rectangle 26"/>
          <p:cNvSpPr/>
          <p:nvPr/>
        </p:nvSpPr>
        <p:spPr bwMode="auto">
          <a:xfrm>
            <a:off x="9660818" y="2542619"/>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chemeClr val="tx1"/>
              </a:solidFill>
              <a:effectLst/>
              <a:uLnTx/>
              <a:uFillTx/>
              <a:latin typeface="Arial" charset="0"/>
              <a:cs typeface="Arial" charset="0"/>
            </a:endParaRPr>
          </a:p>
        </p:txBody>
      </p:sp>
      <p:sp>
        <p:nvSpPr>
          <p:cNvPr id="28" name="Rectangle 27"/>
          <p:cNvSpPr/>
          <p:nvPr/>
        </p:nvSpPr>
        <p:spPr bwMode="auto">
          <a:xfrm>
            <a:off x="7800118" y="4102287"/>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chemeClr val="tx1"/>
              </a:solidFill>
              <a:effectLst/>
              <a:uLnTx/>
              <a:uFillTx/>
              <a:latin typeface="Arial" charset="0"/>
              <a:cs typeface="Arial" charset="0"/>
            </a:endParaRPr>
          </a:p>
        </p:txBody>
      </p:sp>
      <p:sp>
        <p:nvSpPr>
          <p:cNvPr id="29" name="Rectangle 28"/>
          <p:cNvSpPr/>
          <p:nvPr/>
        </p:nvSpPr>
        <p:spPr bwMode="auto">
          <a:xfrm>
            <a:off x="7757665" y="4058336"/>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chemeClr val="tx1"/>
              </a:solidFill>
              <a:effectLst/>
              <a:uLnTx/>
              <a:uFillTx/>
              <a:latin typeface="Arial" charset="0"/>
              <a:cs typeface="Arial" charset="0"/>
            </a:endParaRPr>
          </a:p>
        </p:txBody>
      </p:sp>
      <p:sp>
        <p:nvSpPr>
          <p:cNvPr id="30" name="Oval 29"/>
          <p:cNvSpPr/>
          <p:nvPr/>
        </p:nvSpPr>
        <p:spPr bwMode="auto">
          <a:xfrm>
            <a:off x="7760814" y="1363726"/>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mc:AlternateContent xmlns:mc="http://schemas.openxmlformats.org/markup-compatibility/2006" xmlns:a14="http://schemas.microsoft.com/office/drawing/2010/main">
        <mc:Choice Requires="a14">
          <p:sp>
            <p:nvSpPr>
              <p:cNvPr id="33" name="TextBox 32"/>
              <p:cNvSpPr txBox="1"/>
              <p:nvPr/>
            </p:nvSpPr>
            <p:spPr>
              <a:xfrm>
                <a:off x="7745178" y="1327201"/>
                <a:ext cx="702692" cy="58477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0" lang="en-US"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𝑥</m:t>
                          </m:r>
                        </m:e>
                        <m:sub>
                          <m:r>
                            <a:rPr kumimoji="0" lang="en-US"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4</m:t>
                          </m:r>
                        </m:sub>
                      </m:sSub>
                    </m:oMath>
                  </m:oMathPara>
                </a14:m>
                <a:endParaRPr kumimoji="0" lang="en-US" sz="3200" b="0" i="0" u="none" strike="noStrike" kern="0" cap="none" spc="0" normalizeH="0" baseline="0" noProof="0" dirty="0" smtClean="0">
                  <a:ln>
                    <a:noFill/>
                  </a:ln>
                  <a:solidFill>
                    <a:sysClr val="windowText" lastClr="000000"/>
                  </a:solidFill>
                  <a:effectLst/>
                  <a:uLnTx/>
                  <a:uFillTx/>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7745178" y="1327201"/>
                <a:ext cx="702692" cy="584775"/>
              </a:xfrm>
              <a:prstGeom prst="rect">
                <a:avLst/>
              </a:prstGeom>
              <a:blipFill>
                <a:blip r:embed="rId6"/>
                <a:stretch>
                  <a:fillRect/>
                </a:stretch>
              </a:blipFill>
            </p:spPr>
            <p:txBody>
              <a:bodyPr/>
              <a:lstStyle/>
              <a:p>
                <a:r>
                  <a:rPr lang="en-US">
                    <a:noFill/>
                  </a:rPr>
                  <a:t> </a:t>
                </a:r>
              </a:p>
            </p:txBody>
          </p:sp>
        </mc:Fallback>
      </mc:AlternateContent>
      <p:sp>
        <p:nvSpPr>
          <p:cNvPr id="34" name="Rectangle 33"/>
          <p:cNvSpPr/>
          <p:nvPr/>
        </p:nvSpPr>
        <p:spPr bwMode="auto">
          <a:xfrm>
            <a:off x="9555783" y="4776232"/>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chemeClr val="tx1"/>
              </a:solidFill>
              <a:effectLst/>
              <a:uLnTx/>
              <a:uFillTx/>
              <a:latin typeface="Arial" charset="0"/>
              <a:cs typeface="Arial" charset="0"/>
            </a:endParaRPr>
          </a:p>
        </p:txBody>
      </p:sp>
      <p:sp>
        <p:nvSpPr>
          <p:cNvPr id="35" name="Rectangle 34"/>
          <p:cNvSpPr/>
          <p:nvPr/>
        </p:nvSpPr>
        <p:spPr bwMode="auto">
          <a:xfrm>
            <a:off x="9094313" y="4735860"/>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chemeClr val="tx1"/>
              </a:solidFill>
              <a:effectLst/>
              <a:uLnTx/>
              <a:uFillTx/>
              <a:latin typeface="Arial" charset="0"/>
              <a:cs typeface="Arial" charset="0"/>
            </a:endParaRPr>
          </a:p>
        </p:txBody>
      </p:sp>
      <p:sp>
        <p:nvSpPr>
          <p:cNvPr id="37" name="Rectangle 36"/>
          <p:cNvSpPr/>
          <p:nvPr/>
        </p:nvSpPr>
        <p:spPr bwMode="auto">
          <a:xfrm>
            <a:off x="8858412" y="1553474"/>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chemeClr val="tx1"/>
              </a:solidFill>
              <a:effectLst/>
              <a:uLnTx/>
              <a:uFillTx/>
              <a:latin typeface="Arial" charset="0"/>
              <a:cs typeface="Arial" charset="0"/>
            </a:endParaRPr>
          </a:p>
        </p:txBody>
      </p:sp>
      <p:sp>
        <p:nvSpPr>
          <p:cNvPr id="38" name="Rectangle 37"/>
          <p:cNvSpPr/>
          <p:nvPr/>
        </p:nvSpPr>
        <p:spPr bwMode="auto">
          <a:xfrm>
            <a:off x="9066417" y="1553474"/>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chemeClr val="tx1"/>
              </a:solidFill>
              <a:effectLst/>
              <a:uLnTx/>
              <a:uFillTx/>
              <a:latin typeface="Arial" charset="0"/>
              <a:cs typeface="Arial" charset="0"/>
            </a:endParaRPr>
          </a:p>
        </p:txBody>
      </p:sp>
      <p:sp>
        <p:nvSpPr>
          <p:cNvPr id="39" name="Rectangle 38"/>
          <p:cNvSpPr/>
          <p:nvPr/>
        </p:nvSpPr>
        <p:spPr bwMode="auto">
          <a:xfrm>
            <a:off x="8604947" y="1513102"/>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chemeClr val="tx1"/>
              </a:solidFill>
              <a:effectLst/>
              <a:uLnTx/>
              <a:uFillTx/>
              <a:latin typeface="Arial" charset="0"/>
              <a:cs typeface="Arial" charset="0"/>
            </a:endParaRPr>
          </a:p>
        </p:txBody>
      </p:sp>
      <p:sp>
        <p:nvSpPr>
          <p:cNvPr id="31" name="Footer Placeholder 3"/>
          <p:cNvSpPr>
            <a:spLocks noGrp="1"/>
          </p:cNvSpPr>
          <p:nvPr>
            <p:ph type="ftr" sz="quarter" idx="11"/>
          </p:nvPr>
        </p:nvSpPr>
        <p:spPr>
          <a:xfrm>
            <a:off x="4165600" y="6248400"/>
            <a:ext cx="3860800" cy="457200"/>
          </a:xfrm>
        </p:spPr>
        <p:txBody>
          <a:bodyPr/>
          <a:lstStyle/>
          <a:p>
            <a:pPr>
              <a:defRPr/>
            </a:pPr>
            <a:r>
              <a:rPr lang="it-IT" dirty="0" smtClean="0"/>
              <a:t>Intro to AI, Georgia Tech © Jim Rehg 2016</a:t>
            </a:r>
            <a:endParaRPr lang="en-US" dirty="0"/>
          </a:p>
        </p:txBody>
      </p:sp>
    </p:spTree>
    <p:extLst>
      <p:ext uri="{BB962C8B-B14F-4D97-AF65-F5344CB8AC3E}">
        <p14:creationId xmlns:p14="http://schemas.microsoft.com/office/powerpoint/2010/main" val="2141719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bwMode="auto">
          <a:xfrm>
            <a:off x="9176479" y="2746116"/>
            <a:ext cx="265812" cy="147399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Straight Arrow Connector 31"/>
          <p:cNvCxnSpPr/>
          <p:nvPr/>
        </p:nvCxnSpPr>
        <p:spPr bwMode="auto">
          <a:xfrm>
            <a:off x="8093315" y="1696227"/>
            <a:ext cx="822085" cy="803857"/>
          </a:xfrm>
          <a:prstGeom prst="straightConnector1">
            <a:avLst/>
          </a:prstGeom>
          <a:solidFill>
            <a:schemeClr val="accent1"/>
          </a:solidFill>
          <a:ln w="28575" cap="flat" cmpd="sng" algn="ctr">
            <a:solidFill>
              <a:schemeClr val="accent2"/>
            </a:solidFill>
            <a:prstDash val="solid"/>
            <a:round/>
            <a:headEnd type="none" w="med" len="med"/>
            <a:tailEnd type="arrow"/>
          </a:ln>
          <a:effectLst/>
        </p:spPr>
      </p:cxnSp>
      <p:cxnSp>
        <p:nvCxnSpPr>
          <p:cNvPr id="46" name="Straight Connector 45"/>
          <p:cNvCxnSpPr/>
          <p:nvPr/>
        </p:nvCxnSpPr>
        <p:spPr bwMode="auto">
          <a:xfrm flipV="1">
            <a:off x="8093315" y="2746116"/>
            <a:ext cx="1083164" cy="82643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 name="Title 5"/>
          <p:cNvSpPr>
            <a:spLocks noGrp="1"/>
          </p:cNvSpPr>
          <p:nvPr>
            <p:ph type="title"/>
          </p:nvPr>
        </p:nvSpPr>
        <p:spPr/>
        <p:txBody>
          <a:bodyPr/>
          <a:lstStyle/>
          <a:p>
            <a:r>
              <a:rPr lang="en-US" smtClean="0"/>
              <a:t>AC-3 Map Coloring Example</a:t>
            </a:r>
            <a:endParaRPr lang="en-US" dirty="0"/>
          </a:p>
        </p:txBody>
      </p:sp>
      <mc:AlternateContent xmlns:mc="http://schemas.openxmlformats.org/markup-compatibility/2006" xmlns:a14="http://schemas.microsoft.com/office/drawing/2010/main">
        <mc:Choice Requires="a14">
          <p:sp>
            <p:nvSpPr>
              <p:cNvPr id="41" name="Content Placeholder 40"/>
              <p:cNvSpPr>
                <a:spLocks noGrp="1"/>
              </p:cNvSpPr>
              <p:nvPr>
                <p:ph sz="half" idx="1"/>
              </p:nvPr>
            </p:nvSpPr>
            <p:spPr>
              <a:xfrm>
                <a:off x="914400" y="1066800"/>
                <a:ext cx="5080000" cy="5105400"/>
              </a:xfrm>
            </p:spPr>
            <p:txBody>
              <a:bodyPr/>
              <a:lstStyle/>
              <a:p>
                <a:r>
                  <a:rPr lang="en-US" dirty="0" smtClean="0"/>
                  <a:t> </a:t>
                </a:r>
                <a:r>
                  <a:rPr lang="en-US" u="sng" dirty="0" smtClean="0"/>
                  <a:t>Queue</a:t>
                </a:r>
              </a:p>
              <a:p>
                <a:r>
                  <a:rPr lang="en-US" dirty="0" smtClean="0"/>
                  <a:t> </a:t>
                </a:r>
                <a14:m>
                  <m:oMath xmlns:m="http://schemas.openxmlformats.org/officeDocument/2006/math">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4</m:t>
                        </m:r>
                      </m:sub>
                    </m:sSub>
                    <m:r>
                      <a:rPr lang="en-US" i="1">
                        <a:solidFill>
                          <a:schemeClr val="accent2"/>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𝑋</m:t>
                        </m:r>
                      </m:e>
                      <m:sub>
                        <m:r>
                          <a:rPr lang="en-US" b="0" i="1" smtClean="0">
                            <a:solidFill>
                              <a:schemeClr val="accent2"/>
                            </a:solidFill>
                            <a:latin typeface="Cambria Math" panose="02040503050406030204" pitchFamily="18" charset="0"/>
                            <a:ea typeface="Cambria Math" panose="02040503050406030204" pitchFamily="18" charset="0"/>
                          </a:rPr>
                          <m:t>2</m:t>
                        </m:r>
                      </m:sub>
                    </m:sSub>
                  </m:oMath>
                </a14:m>
                <a:r>
                  <a:rPr lang="en-US" dirty="0" smtClean="0"/>
                  <a:t>  remove</a:t>
                </a:r>
              </a:p>
              <a:p>
                <a:r>
                  <a:rPr lang="en-US" dirty="0"/>
                  <a: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𝑋</m:t>
                        </m:r>
                      </m:e>
                      <m:sub>
                        <m:r>
                          <a:rPr lang="en-US" i="1">
                            <a:solidFill>
                              <a:schemeClr val="tx1"/>
                            </a:solidFill>
                            <a:latin typeface="Cambria Math" panose="02040503050406030204" pitchFamily="18" charset="0"/>
                            <a:ea typeface="Cambria Math" panose="02040503050406030204" pitchFamily="18" charset="0"/>
                          </a:rPr>
                          <m:t>2</m:t>
                        </m:r>
                      </m:sub>
                    </m:sSub>
                  </m:oMath>
                </a14:m>
                <a:endParaRPr lang="en-US" u="sng" dirty="0" smtClean="0"/>
              </a:p>
              <a:p>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41" name="Content Placeholder 40"/>
              <p:cNvSpPr>
                <a:spLocks noGrp="1" noRot="1" noChangeAspect="1" noMove="1" noResize="1" noEditPoints="1" noAdjustHandles="1" noChangeArrowheads="1" noChangeShapeType="1" noTextEdit="1"/>
              </p:cNvSpPr>
              <p:nvPr>
                <p:ph sz="half" idx="1"/>
              </p:nvPr>
            </p:nvSpPr>
            <p:spPr>
              <a:xfrm>
                <a:off x="914400" y="1066800"/>
                <a:ext cx="5080000" cy="5105400"/>
              </a:xfrm>
              <a:blipFill>
                <a:blip r:embed="rId2"/>
                <a:stretch>
                  <a:fillRect l="-480" t="-119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C960DB8A-2059-4BBD-8F65-E905E02A4BE8}" type="slidenum">
              <a:rPr kumimoji="0" lang="en-US"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altLang="en-US" sz="1800" b="0" i="0" u="none" strike="noStrike" kern="0" cap="none" spc="0" normalizeH="0" baseline="0" noProof="0">
              <a:ln>
                <a:noFill/>
              </a:ln>
              <a:solidFill>
                <a:sysClr val="windowText" lastClr="000000"/>
              </a:solidFill>
              <a:effectLst/>
              <a:uLnTx/>
              <a:uFillTx/>
            </a:endParaRPr>
          </a:p>
        </p:txBody>
      </p:sp>
      <p:cxnSp>
        <p:nvCxnSpPr>
          <p:cNvPr id="16" name="Straight Connector 15"/>
          <p:cNvCxnSpPr/>
          <p:nvPr/>
        </p:nvCxnSpPr>
        <p:spPr bwMode="auto">
          <a:xfrm>
            <a:off x="8093315" y="3572556"/>
            <a:ext cx="1347990" cy="65818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8" name="Oval 17"/>
          <p:cNvSpPr/>
          <p:nvPr/>
        </p:nvSpPr>
        <p:spPr bwMode="auto">
          <a:xfrm>
            <a:off x="7760814" y="324005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19" name="Oval 18"/>
          <p:cNvSpPr/>
          <p:nvPr/>
        </p:nvSpPr>
        <p:spPr bwMode="auto">
          <a:xfrm>
            <a:off x="8845558" y="239180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20" name="Oval 19"/>
          <p:cNvSpPr/>
          <p:nvPr/>
        </p:nvSpPr>
        <p:spPr bwMode="auto">
          <a:xfrm>
            <a:off x="9106345" y="391110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mc:AlternateContent xmlns:mc="http://schemas.openxmlformats.org/markup-compatibility/2006" xmlns:a14="http://schemas.microsoft.com/office/drawing/2010/main">
        <mc:Choice Requires="a14">
          <p:sp>
            <p:nvSpPr>
              <p:cNvPr id="21" name="TextBox 20"/>
              <p:cNvSpPr txBox="1"/>
              <p:nvPr/>
            </p:nvSpPr>
            <p:spPr>
              <a:xfrm>
                <a:off x="7772400" y="3200400"/>
                <a:ext cx="693203" cy="58477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0" lang="en-US"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𝑥</m:t>
                          </m:r>
                        </m:e>
                        <m:sub>
                          <m:r>
                            <a:rPr kumimoji="0" lang="en-US"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1</m:t>
                          </m:r>
                        </m:sub>
                      </m:sSub>
                    </m:oMath>
                  </m:oMathPara>
                </a14:m>
                <a:endParaRPr kumimoji="0" lang="en-US" sz="3200" b="0" i="0" u="none" strike="noStrike" kern="0" cap="none" spc="0" normalizeH="0" baseline="0" noProof="0" dirty="0" smtClean="0">
                  <a:ln>
                    <a:noFill/>
                  </a:ln>
                  <a:solidFill>
                    <a:sysClr val="windowText" lastClr="000000"/>
                  </a:solidFill>
                  <a:effectLst/>
                  <a:uLnTx/>
                  <a:uFillTx/>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772400" y="3200400"/>
                <a:ext cx="693203"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8833526" y="2356580"/>
                <a:ext cx="702692" cy="58477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0" lang="en-US"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𝑥</m:t>
                          </m:r>
                        </m:e>
                        <m:sub>
                          <m:r>
                            <a:rPr kumimoji="0" lang="en-US"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2</m:t>
                          </m:r>
                        </m:sub>
                      </m:sSub>
                    </m:oMath>
                  </m:oMathPara>
                </a14:m>
                <a:endParaRPr kumimoji="0" lang="en-US" sz="3200" b="0" i="0" u="none" strike="noStrike" kern="0" cap="none" spc="0" normalizeH="0" baseline="0" noProof="0" dirty="0" smtClean="0">
                  <a:ln>
                    <a:noFill/>
                  </a:ln>
                  <a:solidFill>
                    <a:sysClr val="windowText" lastClr="000000"/>
                  </a:solidFill>
                  <a:effectLst/>
                  <a:uLnTx/>
                  <a:uFillTx/>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8833526" y="2356580"/>
                <a:ext cx="702692"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9094313" y="3874562"/>
                <a:ext cx="702692" cy="58477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0" lang="en-US"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𝑥</m:t>
                          </m:r>
                        </m:e>
                        <m:sub>
                          <m:r>
                            <a:rPr kumimoji="0" lang="en-US"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3</m:t>
                          </m:r>
                        </m:sub>
                      </m:sSub>
                    </m:oMath>
                  </m:oMathPara>
                </a14:m>
                <a:endParaRPr kumimoji="0" lang="en-US" sz="3200" b="0" i="0" u="none" strike="noStrike" kern="0" cap="none" spc="0" normalizeH="0" baseline="0" noProof="0" dirty="0" smtClean="0">
                  <a:ln>
                    <a:noFill/>
                  </a:ln>
                  <a:solidFill>
                    <a:sysClr val="windowText" lastClr="000000"/>
                  </a:solidFill>
                  <a:effectLst/>
                  <a:uLnTx/>
                  <a:uFillTx/>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9094313" y="3874562"/>
                <a:ext cx="702692" cy="584775"/>
              </a:xfrm>
              <a:prstGeom prst="rect">
                <a:avLst/>
              </a:prstGeom>
              <a:blipFill>
                <a:blip r:embed="rId5"/>
                <a:stretch>
                  <a:fillRect/>
                </a:stretch>
              </a:blipFill>
            </p:spPr>
            <p:txBody>
              <a:bodyPr/>
              <a:lstStyle/>
              <a:p>
                <a:r>
                  <a:rPr lang="en-US">
                    <a:noFill/>
                  </a:rPr>
                  <a:t> </a:t>
                </a:r>
              </a:p>
            </p:txBody>
          </p:sp>
        </mc:Fallback>
      </mc:AlternateContent>
      <p:sp>
        <p:nvSpPr>
          <p:cNvPr id="25" name="Rectangle 24"/>
          <p:cNvSpPr/>
          <p:nvPr/>
        </p:nvSpPr>
        <p:spPr bwMode="auto">
          <a:xfrm>
            <a:off x="9914283" y="2582991"/>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chemeClr val="tx1"/>
              </a:solidFill>
              <a:effectLst/>
              <a:uLnTx/>
              <a:uFillTx/>
              <a:latin typeface="Arial" charset="0"/>
              <a:cs typeface="Arial" charset="0"/>
            </a:endParaRPr>
          </a:p>
        </p:txBody>
      </p:sp>
      <p:sp>
        <p:nvSpPr>
          <p:cNvPr id="27" name="Rectangle 26"/>
          <p:cNvSpPr/>
          <p:nvPr/>
        </p:nvSpPr>
        <p:spPr bwMode="auto">
          <a:xfrm>
            <a:off x="9660818" y="2542619"/>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chemeClr val="tx1"/>
              </a:solidFill>
              <a:effectLst/>
              <a:uLnTx/>
              <a:uFillTx/>
              <a:latin typeface="Arial" charset="0"/>
              <a:cs typeface="Arial" charset="0"/>
            </a:endParaRPr>
          </a:p>
        </p:txBody>
      </p:sp>
      <p:sp>
        <p:nvSpPr>
          <p:cNvPr id="28" name="Rectangle 27"/>
          <p:cNvSpPr/>
          <p:nvPr/>
        </p:nvSpPr>
        <p:spPr bwMode="auto">
          <a:xfrm>
            <a:off x="7800118" y="4102287"/>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chemeClr val="tx1"/>
              </a:solidFill>
              <a:effectLst/>
              <a:uLnTx/>
              <a:uFillTx/>
              <a:latin typeface="Arial" charset="0"/>
              <a:cs typeface="Arial" charset="0"/>
            </a:endParaRPr>
          </a:p>
        </p:txBody>
      </p:sp>
      <p:sp>
        <p:nvSpPr>
          <p:cNvPr id="29" name="Rectangle 28"/>
          <p:cNvSpPr/>
          <p:nvPr/>
        </p:nvSpPr>
        <p:spPr bwMode="auto">
          <a:xfrm>
            <a:off x="7757665" y="4058336"/>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chemeClr val="tx1"/>
              </a:solidFill>
              <a:effectLst/>
              <a:uLnTx/>
              <a:uFillTx/>
              <a:latin typeface="Arial" charset="0"/>
              <a:cs typeface="Arial" charset="0"/>
            </a:endParaRPr>
          </a:p>
        </p:txBody>
      </p:sp>
      <p:sp>
        <p:nvSpPr>
          <p:cNvPr id="30" name="Oval 29"/>
          <p:cNvSpPr/>
          <p:nvPr/>
        </p:nvSpPr>
        <p:spPr bwMode="auto">
          <a:xfrm>
            <a:off x="7760814" y="1363726"/>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mc:AlternateContent xmlns:mc="http://schemas.openxmlformats.org/markup-compatibility/2006" xmlns:a14="http://schemas.microsoft.com/office/drawing/2010/main">
        <mc:Choice Requires="a14">
          <p:sp>
            <p:nvSpPr>
              <p:cNvPr id="33" name="TextBox 32"/>
              <p:cNvSpPr txBox="1"/>
              <p:nvPr/>
            </p:nvSpPr>
            <p:spPr>
              <a:xfrm>
                <a:off x="7745178" y="1327201"/>
                <a:ext cx="702692" cy="58477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bPr>
                        <m:e>
                          <m:r>
                            <a:rPr kumimoji="0" lang="en-US"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𝑥</m:t>
                          </m:r>
                        </m:e>
                        <m:sub>
                          <m:r>
                            <a:rPr kumimoji="0" lang="en-US" sz="3200" b="0" i="1" u="none" strike="noStrike" kern="0" cap="none" spc="0" normalizeH="0" baseline="0" noProof="0" smtClean="0">
                              <a:ln>
                                <a:noFill/>
                              </a:ln>
                              <a:solidFill>
                                <a:sysClr val="windowText" lastClr="000000"/>
                              </a:solidFill>
                              <a:effectLst/>
                              <a:uLnTx/>
                              <a:uFillTx/>
                              <a:latin typeface="Cambria Math" panose="02040503050406030204" pitchFamily="18" charset="0"/>
                            </a:rPr>
                            <m:t>4</m:t>
                          </m:r>
                        </m:sub>
                      </m:sSub>
                    </m:oMath>
                  </m:oMathPara>
                </a14:m>
                <a:endParaRPr kumimoji="0" lang="en-US" sz="3200" b="0" i="0" u="none" strike="noStrike" kern="0" cap="none" spc="0" normalizeH="0" baseline="0" noProof="0" dirty="0" smtClean="0">
                  <a:ln>
                    <a:noFill/>
                  </a:ln>
                  <a:solidFill>
                    <a:sysClr val="windowText" lastClr="000000"/>
                  </a:solidFill>
                  <a:effectLst/>
                  <a:uLnTx/>
                  <a:uFillTx/>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7745178" y="1327201"/>
                <a:ext cx="702692" cy="584775"/>
              </a:xfrm>
              <a:prstGeom prst="rect">
                <a:avLst/>
              </a:prstGeom>
              <a:blipFill>
                <a:blip r:embed="rId6"/>
                <a:stretch>
                  <a:fillRect/>
                </a:stretch>
              </a:blipFill>
            </p:spPr>
            <p:txBody>
              <a:bodyPr/>
              <a:lstStyle/>
              <a:p>
                <a:r>
                  <a:rPr lang="en-US">
                    <a:noFill/>
                  </a:rPr>
                  <a:t> </a:t>
                </a:r>
              </a:p>
            </p:txBody>
          </p:sp>
        </mc:Fallback>
      </mc:AlternateContent>
      <p:sp>
        <p:nvSpPr>
          <p:cNvPr id="34" name="Rectangle 33"/>
          <p:cNvSpPr/>
          <p:nvPr/>
        </p:nvSpPr>
        <p:spPr bwMode="auto">
          <a:xfrm>
            <a:off x="9555783" y="4776232"/>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chemeClr val="tx1"/>
              </a:solidFill>
              <a:effectLst/>
              <a:uLnTx/>
              <a:uFillTx/>
              <a:latin typeface="Arial" charset="0"/>
              <a:cs typeface="Arial" charset="0"/>
            </a:endParaRPr>
          </a:p>
        </p:txBody>
      </p:sp>
      <p:sp>
        <p:nvSpPr>
          <p:cNvPr id="35" name="Rectangle 34"/>
          <p:cNvSpPr/>
          <p:nvPr/>
        </p:nvSpPr>
        <p:spPr bwMode="auto">
          <a:xfrm>
            <a:off x="9094313" y="4735860"/>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chemeClr val="tx1"/>
              </a:solidFill>
              <a:effectLst/>
              <a:uLnTx/>
              <a:uFillTx/>
              <a:latin typeface="Arial" charset="0"/>
              <a:cs typeface="Arial" charset="0"/>
            </a:endParaRPr>
          </a:p>
        </p:txBody>
      </p:sp>
      <p:sp>
        <p:nvSpPr>
          <p:cNvPr id="38" name="Rectangle 37"/>
          <p:cNvSpPr/>
          <p:nvPr/>
        </p:nvSpPr>
        <p:spPr bwMode="auto">
          <a:xfrm>
            <a:off x="9066417" y="1553474"/>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chemeClr val="tx1"/>
              </a:solidFill>
              <a:effectLst/>
              <a:uLnTx/>
              <a:uFillTx/>
              <a:latin typeface="Arial" charset="0"/>
              <a:cs typeface="Arial" charset="0"/>
            </a:endParaRPr>
          </a:p>
        </p:txBody>
      </p:sp>
      <p:sp>
        <p:nvSpPr>
          <p:cNvPr id="39" name="Rectangle 38"/>
          <p:cNvSpPr/>
          <p:nvPr/>
        </p:nvSpPr>
        <p:spPr bwMode="auto">
          <a:xfrm>
            <a:off x="8604947" y="1513102"/>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chemeClr val="tx1"/>
              </a:solidFill>
              <a:effectLst/>
              <a:uLnTx/>
              <a:uFillTx/>
              <a:latin typeface="Arial" charset="0"/>
              <a:cs typeface="Arial" charset="0"/>
            </a:endParaRPr>
          </a:p>
        </p:txBody>
      </p:sp>
      <p:sp>
        <p:nvSpPr>
          <p:cNvPr id="31" name="Rectangle 30"/>
          <p:cNvSpPr/>
          <p:nvPr/>
        </p:nvSpPr>
        <p:spPr bwMode="auto">
          <a:xfrm>
            <a:off x="3886200" y="1688137"/>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chemeClr val="tx1"/>
              </a:solidFill>
              <a:effectLst/>
              <a:uLnTx/>
              <a:uFillTx/>
              <a:latin typeface="Arial" charset="0"/>
              <a:cs typeface="Arial" charset="0"/>
            </a:endParaRPr>
          </a:p>
        </p:txBody>
      </p:sp>
      <p:sp>
        <p:nvSpPr>
          <p:cNvPr id="37" name="Footer Placeholder 3"/>
          <p:cNvSpPr>
            <a:spLocks noGrp="1"/>
          </p:cNvSpPr>
          <p:nvPr>
            <p:ph type="ftr" sz="quarter" idx="11"/>
          </p:nvPr>
        </p:nvSpPr>
        <p:spPr>
          <a:xfrm>
            <a:off x="4165600" y="6248400"/>
            <a:ext cx="3860800" cy="457200"/>
          </a:xfrm>
        </p:spPr>
        <p:txBody>
          <a:bodyPr/>
          <a:lstStyle/>
          <a:p>
            <a:pPr>
              <a:defRPr/>
            </a:pPr>
            <a:r>
              <a:rPr lang="it-IT" dirty="0" smtClean="0"/>
              <a:t>Intro to AI, Georgia Tech © Jim Rehg 2016</a:t>
            </a:r>
            <a:endParaRPr lang="en-US" dirty="0"/>
          </a:p>
        </p:txBody>
      </p:sp>
    </p:spTree>
    <p:extLst>
      <p:ext uri="{BB962C8B-B14F-4D97-AF65-F5344CB8AC3E}">
        <p14:creationId xmlns:p14="http://schemas.microsoft.com/office/powerpoint/2010/main" val="2629896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AC-3 Sudoku Example</a:t>
            </a:r>
            <a:endParaRPr lang="en-US" dirty="0"/>
          </a:p>
        </p:txBody>
      </p:sp>
      <p:sp>
        <p:nvSpPr>
          <p:cNvPr id="9" name="Content Placeholder 8"/>
          <p:cNvSpPr>
            <a:spLocks noGrp="1"/>
          </p:cNvSpPr>
          <p:nvPr>
            <p:ph sz="half" idx="2"/>
          </p:nvPr>
        </p:nvSpPr>
        <p:spPr>
          <a:xfrm>
            <a:off x="6197600" y="1066800"/>
            <a:ext cx="5080000" cy="5105400"/>
          </a:xfrm>
        </p:spPr>
        <p:txBody>
          <a:bodyPr/>
          <a:lstStyle/>
          <a:p>
            <a:r>
              <a:rPr lang="en-US" dirty="0" smtClean="0"/>
              <a:t>Domain: {1,2,3,4,5,6,7,8,9}</a:t>
            </a:r>
          </a:p>
          <a:p>
            <a:endParaRPr lang="en-US" dirty="0"/>
          </a:p>
          <a:p>
            <a:r>
              <a:rPr lang="en-US" dirty="0" smtClean="0">
                <a:solidFill>
                  <a:schemeClr val="accent2"/>
                </a:solidFill>
              </a:rPr>
              <a:t>Propagate box constraint</a:t>
            </a:r>
          </a:p>
          <a:p>
            <a:r>
              <a:rPr lang="en-US" dirty="0"/>
              <a:t>Domain: {1,2,3,4,5</a:t>
            </a:r>
            <a:r>
              <a:rPr lang="en-US" dirty="0" smtClean="0"/>
              <a:t>,  7,8,9</a:t>
            </a:r>
            <a:r>
              <a:rPr lang="en-US" dirty="0"/>
              <a:t>}</a:t>
            </a:r>
          </a:p>
          <a:p>
            <a:endParaRPr lang="en-US" dirty="0" smtClean="0"/>
          </a:p>
          <a:p>
            <a:r>
              <a:rPr lang="en-US" dirty="0" smtClean="0">
                <a:solidFill>
                  <a:schemeClr val="accent2"/>
                </a:solidFill>
              </a:rPr>
              <a:t>Propagate row constraint</a:t>
            </a:r>
          </a:p>
          <a:p>
            <a:r>
              <a:rPr lang="en-US" dirty="0"/>
              <a:t>Domain: </a:t>
            </a:r>
            <a:r>
              <a:rPr lang="en-US" dirty="0" smtClean="0"/>
              <a:t>{   2,3,        7,8   }</a:t>
            </a:r>
            <a:endParaRPr lang="en-US" dirty="0"/>
          </a:p>
          <a:p>
            <a:endParaRPr lang="en-US" dirty="0" smtClean="0"/>
          </a:p>
          <a:p>
            <a:r>
              <a:rPr lang="en-US" dirty="0" smtClean="0">
                <a:solidFill>
                  <a:schemeClr val="accent2"/>
                </a:solidFill>
              </a:rPr>
              <a:t>Propagate column constraint</a:t>
            </a:r>
          </a:p>
          <a:p>
            <a:r>
              <a:rPr lang="en-US" dirty="0"/>
              <a:t>Domain: {   2,3,        </a:t>
            </a:r>
            <a:r>
              <a:rPr lang="en-US" dirty="0" smtClean="0"/>
              <a:t>7      }</a:t>
            </a:r>
            <a:endParaRPr lang="en-US" dirty="0"/>
          </a:p>
        </p:txBody>
      </p:sp>
      <p:sp>
        <p:nvSpPr>
          <p:cNvPr id="5" name="Footer Placeholder 4"/>
          <p:cNvSpPr>
            <a:spLocks noGrp="1"/>
          </p:cNvSpPr>
          <p:nvPr>
            <p:ph type="ftr" sz="quarter" idx="11"/>
          </p:nvPr>
        </p:nvSpPr>
        <p:spPr/>
        <p:txBody>
          <a:bodyPr/>
          <a:lstStyle/>
          <a:p>
            <a:pPr>
              <a:defRPr/>
            </a:pPr>
            <a:r>
              <a:rPr lang="it-IT" smtClean="0"/>
              <a:t>Intro to AI, Georgia Tech © Jim Rehg 2016</a:t>
            </a:r>
            <a:endParaRPr lang="en-US"/>
          </a:p>
        </p:txBody>
      </p:sp>
      <p:sp>
        <p:nvSpPr>
          <p:cNvPr id="6" name="Slide Number Placeholder 5"/>
          <p:cNvSpPr>
            <a:spLocks noGrp="1"/>
          </p:cNvSpPr>
          <p:nvPr>
            <p:ph type="sldNum" sz="quarter" idx="12"/>
          </p:nvPr>
        </p:nvSpPr>
        <p:spPr/>
        <p:txBody>
          <a:bodyPr/>
          <a:lstStyle/>
          <a:p>
            <a:fld id="{3F600294-8B41-4065-BE7A-18CBE0C5B58F}" type="slidenum">
              <a:rPr lang="en-US" altLang="en-US" smtClean="0"/>
              <a:pPr/>
              <a:t>19</a:t>
            </a:fld>
            <a:endParaRPr lang="en-US" altLang="en-US"/>
          </a:p>
        </p:txBody>
      </p:sp>
      <p:grpSp>
        <p:nvGrpSpPr>
          <p:cNvPr id="12" name="Group 11"/>
          <p:cNvGrpSpPr/>
          <p:nvPr/>
        </p:nvGrpSpPr>
        <p:grpSpPr>
          <a:xfrm>
            <a:off x="774700" y="1244600"/>
            <a:ext cx="4622800" cy="4622800"/>
            <a:chOff x="774700" y="927100"/>
            <a:chExt cx="4622800" cy="4622800"/>
          </a:xfrm>
        </p:grpSpPr>
        <p:pic>
          <p:nvPicPr>
            <p:cNvPr id="10" name="364px-Sudoku-by-L2G-20050714.svg.png"/>
            <p:cNvPicPr/>
            <p:nvPr/>
          </p:nvPicPr>
          <p:blipFill>
            <a:blip r:embed="rId2">
              <a:extLst/>
            </a:blip>
            <a:stretch>
              <a:fillRect/>
            </a:stretch>
          </p:blipFill>
          <p:spPr>
            <a:xfrm>
              <a:off x="774700" y="927100"/>
              <a:ext cx="4622800" cy="4622800"/>
            </a:xfrm>
            <a:prstGeom prst="rect">
              <a:avLst/>
            </a:prstGeom>
            <a:ln w="12700">
              <a:miter lim="400000"/>
            </a:ln>
          </p:spPr>
        </p:pic>
        <p:sp>
          <p:nvSpPr>
            <p:cNvPr id="11" name="Shape 462"/>
            <p:cNvSpPr/>
            <p:nvPr/>
          </p:nvSpPr>
          <p:spPr>
            <a:xfrm>
              <a:off x="1816100" y="4533900"/>
              <a:ext cx="508000" cy="495300"/>
            </a:xfrm>
            <a:prstGeom prst="roundRect">
              <a:avLst>
                <a:gd name="adj" fmla="val 38462"/>
              </a:avLst>
            </a:prstGeom>
            <a:solidFill>
              <a:srgbClr val="FFFB00"/>
            </a:solidFill>
            <a:ln w="25400">
              <a:solidFill>
                <a:srgbClr val="75B1D4"/>
              </a:solidFill>
              <a:miter lim="400000"/>
            </a:ln>
          </p:spPr>
          <p:txBody>
            <a:bodyPr lIns="0" tIns="0" rIns="0" bIns="0" anchor="ctr"/>
            <a:lstStyle/>
            <a:p>
              <a:pPr lvl="0">
                <a:defRPr sz="4800">
                  <a:solidFill>
                    <a:srgbClr val="FFFFFF"/>
                  </a:solidFill>
                </a:defRPr>
              </a:pPr>
              <a:endParaRPr/>
            </a:p>
          </p:txBody>
        </p:sp>
      </p:grpSp>
    </p:spTree>
    <p:extLst>
      <p:ext uri="{BB962C8B-B14F-4D97-AF65-F5344CB8AC3E}">
        <p14:creationId xmlns:p14="http://schemas.microsoft.com/office/powerpoint/2010/main" val="125168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Improve Backtracking Search</a:t>
            </a:r>
            <a:endParaRPr lang="en-US" dirty="0"/>
          </a:p>
        </p:txBody>
      </p:sp>
      <p:sp>
        <p:nvSpPr>
          <p:cNvPr id="3" name="Content Placeholder 2"/>
          <p:cNvSpPr>
            <a:spLocks noGrp="1"/>
          </p:cNvSpPr>
          <p:nvPr>
            <p:ph idx="1"/>
          </p:nvPr>
        </p:nvSpPr>
        <p:spPr>
          <a:xfrm>
            <a:off x="762000" y="1143000"/>
            <a:ext cx="10896600" cy="5029200"/>
          </a:xfrm>
        </p:spPr>
        <p:txBody>
          <a:bodyPr/>
          <a:lstStyle/>
          <a:p>
            <a:r>
              <a:rPr lang="en-US" dirty="0" smtClean="0">
                <a:solidFill>
                  <a:schemeClr val="accent2"/>
                </a:solidFill>
              </a:rPr>
              <a:t>What variable to assign next?</a:t>
            </a:r>
          </a:p>
          <a:p>
            <a:r>
              <a:rPr lang="en-US" dirty="0" smtClean="0">
                <a:solidFill>
                  <a:schemeClr val="accent2"/>
                </a:solidFill>
              </a:rPr>
              <a:t>	</a:t>
            </a:r>
            <a:r>
              <a:rPr lang="en-US" i="1" dirty="0" smtClean="0">
                <a:solidFill>
                  <a:schemeClr val="accent2"/>
                </a:solidFill>
              </a:rPr>
              <a:t>Choose variable with fewest values left </a:t>
            </a:r>
            <a:r>
              <a:rPr lang="en-US" dirty="0" smtClean="0">
                <a:solidFill>
                  <a:schemeClr val="accent2"/>
                </a:solidFill>
                <a:sym typeface="Wingdings" panose="05000000000000000000" pitchFamily="2" charset="2"/>
              </a:rPr>
              <a:t></a:t>
            </a:r>
            <a:r>
              <a:rPr lang="en-US" i="1" dirty="0" smtClean="0">
                <a:solidFill>
                  <a:schemeClr val="accent2"/>
                </a:solidFill>
                <a:sym typeface="Wingdings" panose="05000000000000000000" pitchFamily="2" charset="2"/>
              </a:rPr>
              <a:t> fail first</a:t>
            </a:r>
            <a:endParaRPr lang="en-US" i="1" dirty="0">
              <a:solidFill>
                <a:schemeClr val="accent2"/>
              </a:solidFill>
            </a:endParaRPr>
          </a:p>
          <a:p>
            <a:r>
              <a:rPr lang="en-US" dirty="0" smtClean="0">
                <a:solidFill>
                  <a:schemeClr val="accent2"/>
                </a:solidFill>
              </a:rPr>
              <a:t>What order to use for values of a variable?</a:t>
            </a:r>
          </a:p>
          <a:p>
            <a:r>
              <a:rPr lang="en-US" dirty="0" smtClean="0"/>
              <a:t>	</a:t>
            </a:r>
            <a:r>
              <a:rPr lang="en-US" dirty="0" smtClean="0">
                <a:solidFill>
                  <a:schemeClr val="accent2"/>
                </a:solidFill>
              </a:rPr>
              <a:t>Choose </a:t>
            </a:r>
            <a:r>
              <a:rPr lang="en-US" dirty="0" err="1" smtClean="0">
                <a:solidFill>
                  <a:schemeClr val="accent2"/>
                </a:solidFill>
              </a:rPr>
              <a:t>val</a:t>
            </a:r>
            <a:r>
              <a:rPr lang="en-US" dirty="0" smtClean="0">
                <a:solidFill>
                  <a:schemeClr val="accent2"/>
                </a:solidFill>
              </a:rPr>
              <a:t> that leaves most options for remaining </a:t>
            </a:r>
            <a:r>
              <a:rPr lang="en-US" dirty="0" err="1" smtClean="0">
                <a:solidFill>
                  <a:schemeClr val="accent2"/>
                </a:solidFill>
              </a:rPr>
              <a:t>vars</a:t>
            </a:r>
            <a:r>
              <a:rPr lang="en-US" dirty="0" smtClean="0">
                <a:solidFill>
                  <a:schemeClr val="accent2"/>
                </a:solidFill>
              </a:rPr>
              <a:t> </a:t>
            </a:r>
            <a:r>
              <a:rPr lang="en-US" dirty="0" smtClean="0">
                <a:solidFill>
                  <a:schemeClr val="accent2"/>
                </a:solidFill>
                <a:sym typeface="Wingdings" panose="05000000000000000000" pitchFamily="2" charset="2"/>
              </a:rPr>
              <a:t> fail last</a:t>
            </a:r>
            <a:endParaRPr lang="en-US" dirty="0">
              <a:solidFill>
                <a:schemeClr val="accent2"/>
              </a:solidFill>
            </a:endParaRPr>
          </a:p>
          <a:p>
            <a:r>
              <a:rPr lang="en-US" dirty="0" smtClean="0"/>
              <a:t>What inferences can be made from an assignment?</a:t>
            </a:r>
          </a:p>
          <a:p>
            <a:endParaRPr lang="en-US" dirty="0"/>
          </a:p>
          <a:p>
            <a:r>
              <a:rPr lang="en-US" dirty="0" smtClean="0"/>
              <a:t>How can we take advantage of problem structure?</a:t>
            </a:r>
            <a:endParaRPr lang="en-US" dirty="0"/>
          </a:p>
          <a:p>
            <a:endParaRPr lang="en-US" dirty="0"/>
          </a:p>
        </p:txBody>
      </p:sp>
      <p:sp>
        <p:nvSpPr>
          <p:cNvPr id="5" name="Slide Number Placeholder 4"/>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C960DB8A-2059-4BBD-8F65-E905E02A4BE8}" type="slidenum">
              <a:rPr kumimoji="0" lang="en-US"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altLang="en-US" sz="1800" b="0" i="0" u="none" strike="noStrike" kern="0" cap="none" spc="0" normalizeH="0" baseline="0" noProof="0" dirty="0">
              <a:ln>
                <a:noFill/>
              </a:ln>
              <a:solidFill>
                <a:sysClr val="windowText" lastClr="000000"/>
              </a:solidFill>
              <a:effectLst/>
              <a:uLnTx/>
              <a:uFillTx/>
            </a:endParaRPr>
          </a:p>
        </p:txBody>
      </p:sp>
      <p:sp>
        <p:nvSpPr>
          <p:cNvPr id="6" name="Footer Placeholder 3"/>
          <p:cNvSpPr>
            <a:spLocks noGrp="1"/>
          </p:cNvSpPr>
          <p:nvPr>
            <p:ph type="ftr" sz="quarter" idx="11"/>
          </p:nvPr>
        </p:nvSpPr>
        <p:spPr>
          <a:xfrm>
            <a:off x="4165600" y="6248400"/>
            <a:ext cx="3860800" cy="457200"/>
          </a:xfrm>
        </p:spPr>
        <p:txBody>
          <a:bodyPr/>
          <a:lstStyle/>
          <a:p>
            <a:pPr>
              <a:defRPr/>
            </a:pPr>
            <a:r>
              <a:rPr lang="it-IT" dirty="0" smtClean="0"/>
              <a:t>Intro to AI, Georgia Tech © Jim Rehg 2016</a:t>
            </a:r>
            <a:endParaRPr lang="en-US" dirty="0"/>
          </a:p>
        </p:txBody>
      </p:sp>
    </p:spTree>
    <p:extLst>
      <p:ext uri="{BB962C8B-B14F-4D97-AF65-F5344CB8AC3E}">
        <p14:creationId xmlns:p14="http://schemas.microsoft.com/office/powerpoint/2010/main" val="2170214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Propagation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914400" y="1066800"/>
                <a:ext cx="5080000" cy="5105400"/>
              </a:xfrm>
            </p:spPr>
            <p:txBody>
              <a:bodyPr/>
              <a:lstStyle/>
              <a:p>
                <a:r>
                  <a:rPr lang="en-US" dirty="0" smtClean="0"/>
                  <a:t>Schedule 2 classes for 2 profs into 3 possible time slots</a:t>
                </a:r>
              </a:p>
              <a:p>
                <a:endParaRPr lang="en-US" dirty="0" smtClean="0"/>
              </a:p>
              <a:p>
                <a:r>
                  <a:rPr lang="en-US" i="1" dirty="0" smtClean="0"/>
                  <a:t>Interleaving search and AC-3:</a:t>
                </a:r>
              </a:p>
              <a:p>
                <a:r>
                  <a:rPr lang="en-US" dirty="0"/>
                  <a:t>	</a:t>
                </a:r>
                <a:r>
                  <a:rPr lang="en-US" dirty="0" smtClean="0"/>
                  <a:t>Expand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1</m:t>
                        </m:r>
                      </m:sub>
                    </m:sSub>
                  </m:oMath>
                </a14:m>
                <a:r>
                  <a:rPr lang="en-US" dirty="0" smtClean="0"/>
                  <a:t> and select value</a:t>
                </a:r>
              </a:p>
              <a:p>
                <a:r>
                  <a:rPr lang="en-US" dirty="0"/>
                  <a:t>	</a:t>
                </a:r>
                <a:r>
                  <a:rPr lang="en-US" dirty="0" smtClean="0"/>
                  <a:t>Call AC-3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a14:m>
                <a:endParaRPr lang="en-US" dirty="0" smtClean="0"/>
              </a:p>
              <a:p>
                <a:r>
                  <a:rPr lang="en-US" dirty="0"/>
                  <a:t>	Expand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oMath>
                </a14:m>
                <a:r>
                  <a:rPr lang="en-US" dirty="0"/>
                  <a:t> and select </a:t>
                </a:r>
                <a:r>
                  <a:rPr lang="en-US" dirty="0" smtClean="0"/>
                  <a:t>value</a:t>
                </a:r>
              </a:p>
              <a:p>
                <a:r>
                  <a:rPr lang="en-US" dirty="0"/>
                  <a:t>	</a:t>
                </a:r>
                <a:r>
                  <a:rPr lang="en-US" dirty="0" smtClean="0"/>
                  <a:t>Call AC-3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2</m:t>
                        </m:r>
                      </m:sub>
                    </m:sSub>
                  </m:oMath>
                </a14:m>
                <a:r>
                  <a:rPr lang="en-US" dirty="0" smtClean="0"/>
                  <a:t> and</a:t>
                </a:r>
              </a:p>
              <a:p>
                <a:r>
                  <a:rPr lang="en-US" dirty="0"/>
                  <a:t>	</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m:t>
                        </m:r>
                      </m:sub>
                    </m:sSub>
                  </m:oMath>
                </a14:m>
                <a:endParaRPr lang="en-US" dirty="0" smtClean="0"/>
              </a:p>
              <a:p>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914400" y="1066800"/>
                <a:ext cx="5080000" cy="5105400"/>
              </a:xfrm>
              <a:blipFill>
                <a:blip r:embed="rId3"/>
                <a:stretch>
                  <a:fillRect l="-2401" t="-1193" r="-1921"/>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pPr>
              <a:defRPr/>
            </a:pPr>
            <a:r>
              <a:rPr lang="it-IT" smtClean="0"/>
              <a:t>Intro to AI, Georgia Tech © Jim Rehg 2016</a:t>
            </a:r>
            <a:endParaRPr lang="en-US"/>
          </a:p>
        </p:txBody>
      </p:sp>
      <p:sp>
        <p:nvSpPr>
          <p:cNvPr id="6" name="Slide Number Placeholder 5"/>
          <p:cNvSpPr>
            <a:spLocks noGrp="1"/>
          </p:cNvSpPr>
          <p:nvPr>
            <p:ph type="sldNum" sz="quarter" idx="12"/>
          </p:nvPr>
        </p:nvSpPr>
        <p:spPr/>
        <p:txBody>
          <a:bodyPr/>
          <a:lstStyle/>
          <a:p>
            <a:fld id="{3F600294-8B41-4065-BE7A-18CBE0C5B58F}" type="slidenum">
              <a:rPr lang="en-US" altLang="en-US" smtClean="0"/>
              <a:pPr/>
              <a:t>20</a:t>
            </a:fld>
            <a:endParaRPr lang="en-US" altLang="en-US"/>
          </a:p>
        </p:txBody>
      </p:sp>
      <p:grpSp>
        <p:nvGrpSpPr>
          <p:cNvPr id="7" name="Group 6"/>
          <p:cNvGrpSpPr/>
          <p:nvPr/>
        </p:nvGrpSpPr>
        <p:grpSpPr>
          <a:xfrm>
            <a:off x="6629400" y="1447800"/>
            <a:ext cx="822960" cy="822960"/>
            <a:chOff x="5427679" y="3124200"/>
            <a:chExt cx="822960" cy="822960"/>
          </a:xfrm>
        </p:grpSpPr>
        <p:sp>
          <p:nvSpPr>
            <p:cNvPr id="8" name="Oval 7"/>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9" name="TextBox 8"/>
                <p:cNvSpPr txBox="1"/>
                <p:nvPr/>
              </p:nvSpPr>
              <p:spPr>
                <a:xfrm>
                  <a:off x="5544628" y="3258830"/>
                  <a:ext cx="6705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𝐴</m:t>
                            </m:r>
                          </m:e>
                          <m:sub>
                            <m:r>
                              <a:rPr lang="en-US" sz="2800" b="0" i="1" dirty="0" smtClean="0">
                                <a:latin typeface="Cambria Math" panose="02040503050406030204" pitchFamily="18" charset="0"/>
                              </a:rPr>
                              <m:t>1</m:t>
                            </m:r>
                          </m:sub>
                        </m:sSub>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5544628" y="3258830"/>
                  <a:ext cx="670568" cy="523220"/>
                </a:xfrm>
                <a:prstGeom prst="rect">
                  <a:avLst/>
                </a:prstGeom>
                <a:blipFill>
                  <a:blip r:embed="rId4"/>
                  <a:stretch>
                    <a:fillRect/>
                  </a:stretch>
                </a:blipFill>
              </p:spPr>
              <p:txBody>
                <a:bodyPr/>
                <a:lstStyle/>
                <a:p>
                  <a:r>
                    <a:rPr lang="en-US">
                      <a:noFill/>
                    </a:rPr>
                    <a:t> </a:t>
                  </a:r>
                </a:p>
              </p:txBody>
            </p:sp>
          </mc:Fallback>
        </mc:AlternateContent>
      </p:grpSp>
      <p:grpSp>
        <p:nvGrpSpPr>
          <p:cNvPr id="10" name="Group 9"/>
          <p:cNvGrpSpPr/>
          <p:nvPr/>
        </p:nvGrpSpPr>
        <p:grpSpPr>
          <a:xfrm>
            <a:off x="9387840" y="1451610"/>
            <a:ext cx="822960" cy="822960"/>
            <a:chOff x="5427679" y="3124200"/>
            <a:chExt cx="822960" cy="822960"/>
          </a:xfrm>
        </p:grpSpPr>
        <p:sp>
          <p:nvSpPr>
            <p:cNvPr id="11" name="Oval 10"/>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2" name="TextBox 11"/>
                <p:cNvSpPr txBox="1"/>
                <p:nvPr/>
              </p:nvSpPr>
              <p:spPr>
                <a:xfrm>
                  <a:off x="5540493" y="3251210"/>
                  <a:ext cx="67108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𝐵</m:t>
                            </m:r>
                          </m:e>
                          <m:sub>
                            <m:r>
                              <a:rPr lang="en-US" sz="2800" b="0" i="1" dirty="0" smtClean="0">
                                <a:latin typeface="Cambria Math" panose="02040503050406030204" pitchFamily="18" charset="0"/>
                              </a:rPr>
                              <m:t>1</m:t>
                            </m:r>
                          </m:sub>
                        </m:sSub>
                      </m:oMath>
                    </m:oMathPara>
                  </a14:m>
                  <a:endParaRPr lang="en-US"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540493" y="3251210"/>
                  <a:ext cx="671081" cy="523220"/>
                </a:xfrm>
                <a:prstGeom prst="rect">
                  <a:avLst/>
                </a:prstGeom>
                <a:blipFill>
                  <a:blip r:embed="rId5"/>
                  <a:stretch>
                    <a:fillRect/>
                  </a:stretch>
                </a:blipFill>
              </p:spPr>
              <p:txBody>
                <a:bodyPr/>
                <a:lstStyle/>
                <a:p>
                  <a:r>
                    <a:rPr lang="en-US">
                      <a:noFill/>
                    </a:rPr>
                    <a:t> </a:t>
                  </a:r>
                </a:p>
              </p:txBody>
            </p:sp>
          </mc:Fallback>
        </mc:AlternateContent>
      </p:grpSp>
      <p:grpSp>
        <p:nvGrpSpPr>
          <p:cNvPr id="13" name="Group 12"/>
          <p:cNvGrpSpPr/>
          <p:nvPr/>
        </p:nvGrpSpPr>
        <p:grpSpPr>
          <a:xfrm>
            <a:off x="6629400" y="3659505"/>
            <a:ext cx="822960" cy="822960"/>
            <a:chOff x="5427679" y="3124200"/>
            <a:chExt cx="822960" cy="822960"/>
          </a:xfrm>
        </p:grpSpPr>
        <p:sp>
          <p:nvSpPr>
            <p:cNvPr id="14" name="Oval 13"/>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5" name="TextBox 14"/>
                <p:cNvSpPr txBox="1"/>
                <p:nvPr/>
              </p:nvSpPr>
              <p:spPr>
                <a:xfrm>
                  <a:off x="5540494" y="3255020"/>
                  <a:ext cx="6788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𝐴</m:t>
                            </m:r>
                          </m:e>
                          <m:sub>
                            <m:r>
                              <a:rPr lang="en-US" sz="2800" b="0" i="1" dirty="0" smtClean="0">
                                <a:latin typeface="Cambria Math" panose="02040503050406030204" pitchFamily="18" charset="0"/>
                              </a:rPr>
                              <m:t>2</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540494" y="3255020"/>
                  <a:ext cx="678840" cy="523220"/>
                </a:xfrm>
                <a:prstGeom prst="rect">
                  <a:avLst/>
                </a:prstGeom>
                <a:blipFill>
                  <a:blip r:embed="rId6"/>
                  <a:stretch>
                    <a:fillRect/>
                  </a:stretch>
                </a:blipFill>
              </p:spPr>
              <p:txBody>
                <a:bodyPr/>
                <a:lstStyle/>
                <a:p>
                  <a:r>
                    <a:rPr lang="en-US">
                      <a:noFill/>
                    </a:rPr>
                    <a:t> </a:t>
                  </a:r>
                </a:p>
              </p:txBody>
            </p:sp>
          </mc:Fallback>
        </mc:AlternateContent>
      </p:grpSp>
      <p:grpSp>
        <p:nvGrpSpPr>
          <p:cNvPr id="16" name="Group 15"/>
          <p:cNvGrpSpPr/>
          <p:nvPr/>
        </p:nvGrpSpPr>
        <p:grpSpPr>
          <a:xfrm>
            <a:off x="9387840" y="3659505"/>
            <a:ext cx="822960" cy="822960"/>
            <a:chOff x="5427679" y="3124200"/>
            <a:chExt cx="822960" cy="822960"/>
          </a:xfrm>
        </p:grpSpPr>
        <p:sp>
          <p:nvSpPr>
            <p:cNvPr id="17" name="Oval 16"/>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8" name="TextBox 17"/>
                <p:cNvSpPr txBox="1"/>
                <p:nvPr/>
              </p:nvSpPr>
              <p:spPr>
                <a:xfrm>
                  <a:off x="5548156" y="3255020"/>
                  <a:ext cx="67108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𝐵</m:t>
                            </m:r>
                          </m:e>
                          <m:sub>
                            <m:r>
                              <a:rPr lang="en-US" sz="2800" b="0" i="1" dirty="0" smtClean="0">
                                <a:latin typeface="Cambria Math" panose="02040503050406030204" pitchFamily="18" charset="0"/>
                              </a:rPr>
                              <m:t>2</m:t>
                            </m:r>
                          </m:sub>
                        </m:sSub>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548156" y="3255020"/>
                  <a:ext cx="671081" cy="523220"/>
                </a:xfrm>
                <a:prstGeom prst="rect">
                  <a:avLst/>
                </a:prstGeom>
                <a:blipFill>
                  <a:blip r:embed="rId7"/>
                  <a:stretch>
                    <a:fillRect/>
                  </a:stretch>
                </a:blipFill>
              </p:spPr>
              <p:txBody>
                <a:bodyPr/>
                <a:lstStyle/>
                <a:p>
                  <a:r>
                    <a:rPr lang="en-US">
                      <a:noFill/>
                    </a:rPr>
                    <a:t> </a:t>
                  </a:r>
                </a:p>
              </p:txBody>
            </p:sp>
          </mc:Fallback>
        </mc:AlternateContent>
      </p:grpSp>
      <p:cxnSp>
        <p:nvCxnSpPr>
          <p:cNvPr id="19" name="Straight Connector 18"/>
          <p:cNvCxnSpPr>
            <a:stCxn id="8" idx="4"/>
            <a:endCxn id="14" idx="0"/>
          </p:cNvCxnSpPr>
          <p:nvPr/>
        </p:nvCxnSpPr>
        <p:spPr bwMode="auto">
          <a:xfrm>
            <a:off x="7040880" y="2270760"/>
            <a:ext cx="0" cy="138874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0" name="Straight Connector 19"/>
          <p:cNvCxnSpPr>
            <a:stCxn id="11" idx="4"/>
            <a:endCxn id="17" idx="0"/>
          </p:cNvCxnSpPr>
          <p:nvPr/>
        </p:nvCxnSpPr>
        <p:spPr bwMode="auto">
          <a:xfrm>
            <a:off x="9799320" y="2274570"/>
            <a:ext cx="0" cy="1384935"/>
          </a:xfrm>
          <a:prstGeom prst="line">
            <a:avLst/>
          </a:prstGeom>
          <a:solidFill>
            <a:schemeClr val="accent1"/>
          </a:solidFill>
          <a:ln w="254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1" name="TextBox 20"/>
              <p:cNvSpPr txBox="1"/>
              <p:nvPr/>
            </p:nvSpPr>
            <p:spPr>
              <a:xfrm>
                <a:off x="7096314" y="2646402"/>
                <a:ext cx="4728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096314" y="2646402"/>
                <a:ext cx="472886" cy="55399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9854753" y="2629257"/>
                <a:ext cx="4728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22" name="TextBox 21"/>
              <p:cNvSpPr txBox="1">
                <a:spLocks noRot="1" noChangeAspect="1" noMove="1" noResize="1" noEditPoints="1" noAdjustHandles="1" noChangeArrowheads="1" noChangeShapeType="1" noTextEdit="1"/>
              </p:cNvSpPr>
              <p:nvPr/>
            </p:nvSpPr>
            <p:spPr>
              <a:xfrm>
                <a:off x="9854753" y="2629257"/>
                <a:ext cx="472886" cy="55399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7565174" y="1646337"/>
                <a:ext cx="1466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{10,11,12}</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7565174" y="1646337"/>
                <a:ext cx="1466748" cy="369332"/>
              </a:xfrm>
              <a:prstGeom prst="rect">
                <a:avLst/>
              </a:prstGeom>
              <a:blipFill>
                <a:blip r:embed="rId10"/>
                <a:stretch>
                  <a:fillRect l="-6224" r="-6639" b="-37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0323614" y="1646337"/>
                <a:ext cx="1466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{10,11,12}</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10323614" y="1646337"/>
                <a:ext cx="1466748" cy="369332"/>
              </a:xfrm>
              <a:prstGeom prst="rect">
                <a:avLst/>
              </a:prstGeom>
              <a:blipFill>
                <a:blip r:embed="rId11"/>
                <a:stretch>
                  <a:fillRect l="-6667" r="-6667" b="-37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348259" y="4675135"/>
                <a:ext cx="1466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{10,11,12}</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6348259" y="4675135"/>
                <a:ext cx="1466748" cy="369332"/>
              </a:xfrm>
              <a:prstGeom prst="rect">
                <a:avLst/>
              </a:prstGeom>
              <a:blipFill>
                <a:blip r:embed="rId12"/>
                <a:stretch>
                  <a:fillRect l="-6224" r="-6639" b="-36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9065946" y="4675108"/>
                <a:ext cx="1466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{10,11,12}</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9065946" y="4675108"/>
                <a:ext cx="1466748" cy="369332"/>
              </a:xfrm>
              <a:prstGeom prst="rect">
                <a:avLst/>
              </a:prstGeom>
              <a:blipFill>
                <a:blip r:embed="rId13"/>
                <a:stretch>
                  <a:fillRect l="-6224" r="-6639" b="-36066"/>
                </a:stretch>
              </a:blipFill>
            </p:spPr>
            <p:txBody>
              <a:bodyPr/>
              <a:lstStyle/>
              <a:p>
                <a:r>
                  <a:rPr lang="en-US">
                    <a:noFill/>
                  </a:rPr>
                  <a:t> </a:t>
                </a:r>
              </a:p>
            </p:txBody>
          </p:sp>
        </mc:Fallback>
      </mc:AlternateContent>
      <p:cxnSp>
        <p:nvCxnSpPr>
          <p:cNvPr id="24" name="Straight Connector 23"/>
          <p:cNvCxnSpPr>
            <a:stCxn id="14" idx="6"/>
            <a:endCxn id="17" idx="2"/>
          </p:cNvCxnSpPr>
          <p:nvPr/>
        </p:nvCxnSpPr>
        <p:spPr bwMode="auto">
          <a:xfrm>
            <a:off x="7452360" y="4070985"/>
            <a:ext cx="193548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31" name="TextBox 30"/>
              <p:cNvSpPr txBox="1"/>
              <p:nvPr/>
            </p:nvSpPr>
            <p:spPr>
              <a:xfrm>
                <a:off x="8183657" y="3493261"/>
                <a:ext cx="4728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31" name="TextBox 30"/>
              <p:cNvSpPr txBox="1">
                <a:spLocks noRot="1" noChangeAspect="1" noMove="1" noResize="1" noEditPoints="1" noAdjustHandles="1" noChangeArrowheads="1" noChangeShapeType="1" noTextEdit="1"/>
              </p:cNvSpPr>
              <p:nvPr/>
            </p:nvSpPr>
            <p:spPr>
              <a:xfrm>
                <a:off x="8183657" y="3493261"/>
                <a:ext cx="472886" cy="553998"/>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53548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Propagation Example</a:t>
            </a:r>
            <a:endParaRPr lang="en-US" dirty="0"/>
          </a:p>
        </p:txBody>
      </p:sp>
      <p:sp>
        <p:nvSpPr>
          <p:cNvPr id="5" name="Footer Placeholder 4"/>
          <p:cNvSpPr>
            <a:spLocks noGrp="1"/>
          </p:cNvSpPr>
          <p:nvPr>
            <p:ph type="ftr" sz="quarter" idx="11"/>
          </p:nvPr>
        </p:nvSpPr>
        <p:spPr/>
        <p:txBody>
          <a:bodyPr/>
          <a:lstStyle/>
          <a:p>
            <a:pPr>
              <a:defRPr/>
            </a:pPr>
            <a:r>
              <a:rPr lang="it-IT" smtClean="0"/>
              <a:t>Intro to AI, Georgia Tech © Jim Rehg 2016</a:t>
            </a:r>
            <a:endParaRPr lang="en-US"/>
          </a:p>
        </p:txBody>
      </p:sp>
      <p:sp>
        <p:nvSpPr>
          <p:cNvPr id="6" name="Slide Number Placeholder 5"/>
          <p:cNvSpPr>
            <a:spLocks noGrp="1"/>
          </p:cNvSpPr>
          <p:nvPr>
            <p:ph type="sldNum" sz="quarter" idx="12"/>
          </p:nvPr>
        </p:nvSpPr>
        <p:spPr/>
        <p:txBody>
          <a:bodyPr/>
          <a:lstStyle/>
          <a:p>
            <a:fld id="{3F600294-8B41-4065-BE7A-18CBE0C5B58F}" type="slidenum">
              <a:rPr lang="en-US" altLang="en-US" smtClean="0"/>
              <a:pPr/>
              <a:t>21</a:t>
            </a:fld>
            <a:endParaRPr lang="en-US" altLang="en-US"/>
          </a:p>
        </p:txBody>
      </p:sp>
      <p:grpSp>
        <p:nvGrpSpPr>
          <p:cNvPr id="7" name="Group 6"/>
          <p:cNvGrpSpPr/>
          <p:nvPr/>
        </p:nvGrpSpPr>
        <p:grpSpPr>
          <a:xfrm>
            <a:off x="6629400" y="1447800"/>
            <a:ext cx="822960" cy="822960"/>
            <a:chOff x="5427679" y="3124200"/>
            <a:chExt cx="822960" cy="822960"/>
          </a:xfrm>
        </p:grpSpPr>
        <p:sp>
          <p:nvSpPr>
            <p:cNvPr id="8" name="Oval 7"/>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9" name="TextBox 8"/>
                <p:cNvSpPr txBox="1"/>
                <p:nvPr/>
              </p:nvSpPr>
              <p:spPr>
                <a:xfrm>
                  <a:off x="5544628" y="3258830"/>
                  <a:ext cx="6705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𝐴</m:t>
                            </m:r>
                          </m:e>
                          <m:sub>
                            <m:r>
                              <a:rPr lang="en-US" sz="2800" b="0" i="1" dirty="0" smtClean="0">
                                <a:latin typeface="Cambria Math" panose="02040503050406030204" pitchFamily="18" charset="0"/>
                              </a:rPr>
                              <m:t>1</m:t>
                            </m:r>
                          </m:sub>
                        </m:sSub>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5544628" y="3258830"/>
                  <a:ext cx="670568" cy="523220"/>
                </a:xfrm>
                <a:prstGeom prst="rect">
                  <a:avLst/>
                </a:prstGeom>
                <a:blipFill>
                  <a:blip r:embed="rId3"/>
                  <a:stretch>
                    <a:fillRect/>
                  </a:stretch>
                </a:blipFill>
              </p:spPr>
              <p:txBody>
                <a:bodyPr/>
                <a:lstStyle/>
                <a:p>
                  <a:r>
                    <a:rPr lang="en-US">
                      <a:noFill/>
                    </a:rPr>
                    <a:t> </a:t>
                  </a:r>
                </a:p>
              </p:txBody>
            </p:sp>
          </mc:Fallback>
        </mc:AlternateContent>
      </p:grpSp>
      <p:grpSp>
        <p:nvGrpSpPr>
          <p:cNvPr id="10" name="Group 9"/>
          <p:cNvGrpSpPr/>
          <p:nvPr/>
        </p:nvGrpSpPr>
        <p:grpSpPr>
          <a:xfrm>
            <a:off x="9387840" y="1451610"/>
            <a:ext cx="822960" cy="822960"/>
            <a:chOff x="5427679" y="3124200"/>
            <a:chExt cx="822960" cy="822960"/>
          </a:xfrm>
        </p:grpSpPr>
        <p:sp>
          <p:nvSpPr>
            <p:cNvPr id="11" name="Oval 10"/>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2" name="TextBox 11"/>
                <p:cNvSpPr txBox="1"/>
                <p:nvPr/>
              </p:nvSpPr>
              <p:spPr>
                <a:xfrm>
                  <a:off x="5540493" y="3251210"/>
                  <a:ext cx="67108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𝐵</m:t>
                            </m:r>
                          </m:e>
                          <m:sub>
                            <m:r>
                              <a:rPr lang="en-US" sz="2800" b="0" i="1" dirty="0" smtClean="0">
                                <a:latin typeface="Cambria Math" panose="02040503050406030204" pitchFamily="18" charset="0"/>
                              </a:rPr>
                              <m:t>1</m:t>
                            </m:r>
                          </m:sub>
                        </m:sSub>
                      </m:oMath>
                    </m:oMathPara>
                  </a14:m>
                  <a:endParaRPr lang="en-US"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540493" y="3251210"/>
                  <a:ext cx="671081" cy="523220"/>
                </a:xfrm>
                <a:prstGeom prst="rect">
                  <a:avLst/>
                </a:prstGeom>
                <a:blipFill>
                  <a:blip r:embed="rId4"/>
                  <a:stretch>
                    <a:fillRect/>
                  </a:stretch>
                </a:blipFill>
              </p:spPr>
              <p:txBody>
                <a:bodyPr/>
                <a:lstStyle/>
                <a:p>
                  <a:r>
                    <a:rPr lang="en-US">
                      <a:noFill/>
                    </a:rPr>
                    <a:t> </a:t>
                  </a:r>
                </a:p>
              </p:txBody>
            </p:sp>
          </mc:Fallback>
        </mc:AlternateContent>
      </p:grpSp>
      <p:grpSp>
        <p:nvGrpSpPr>
          <p:cNvPr id="13" name="Group 12"/>
          <p:cNvGrpSpPr/>
          <p:nvPr/>
        </p:nvGrpSpPr>
        <p:grpSpPr>
          <a:xfrm>
            <a:off x="6629400" y="3659505"/>
            <a:ext cx="822960" cy="822960"/>
            <a:chOff x="5427679" y="3124200"/>
            <a:chExt cx="822960" cy="822960"/>
          </a:xfrm>
        </p:grpSpPr>
        <p:sp>
          <p:nvSpPr>
            <p:cNvPr id="14" name="Oval 13"/>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5" name="TextBox 14"/>
                <p:cNvSpPr txBox="1"/>
                <p:nvPr/>
              </p:nvSpPr>
              <p:spPr>
                <a:xfrm>
                  <a:off x="5540494" y="3255020"/>
                  <a:ext cx="6788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𝐴</m:t>
                            </m:r>
                          </m:e>
                          <m:sub>
                            <m:r>
                              <a:rPr lang="en-US" sz="2800" b="0" i="1" dirty="0" smtClean="0">
                                <a:latin typeface="Cambria Math" panose="02040503050406030204" pitchFamily="18" charset="0"/>
                              </a:rPr>
                              <m:t>2</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540494" y="3255020"/>
                  <a:ext cx="678840" cy="523220"/>
                </a:xfrm>
                <a:prstGeom prst="rect">
                  <a:avLst/>
                </a:prstGeom>
                <a:blipFill>
                  <a:blip r:embed="rId5"/>
                  <a:stretch>
                    <a:fillRect/>
                  </a:stretch>
                </a:blipFill>
              </p:spPr>
              <p:txBody>
                <a:bodyPr/>
                <a:lstStyle/>
                <a:p>
                  <a:r>
                    <a:rPr lang="en-US">
                      <a:noFill/>
                    </a:rPr>
                    <a:t> </a:t>
                  </a:r>
                </a:p>
              </p:txBody>
            </p:sp>
          </mc:Fallback>
        </mc:AlternateContent>
      </p:grpSp>
      <p:grpSp>
        <p:nvGrpSpPr>
          <p:cNvPr id="16" name="Group 15"/>
          <p:cNvGrpSpPr/>
          <p:nvPr/>
        </p:nvGrpSpPr>
        <p:grpSpPr>
          <a:xfrm>
            <a:off x="9387840" y="3659505"/>
            <a:ext cx="822960" cy="822960"/>
            <a:chOff x="5427679" y="3124200"/>
            <a:chExt cx="822960" cy="822960"/>
          </a:xfrm>
        </p:grpSpPr>
        <p:sp>
          <p:nvSpPr>
            <p:cNvPr id="17" name="Oval 16"/>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8" name="TextBox 17"/>
                <p:cNvSpPr txBox="1"/>
                <p:nvPr/>
              </p:nvSpPr>
              <p:spPr>
                <a:xfrm>
                  <a:off x="5548156" y="3255020"/>
                  <a:ext cx="67108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𝐵</m:t>
                            </m:r>
                          </m:e>
                          <m:sub>
                            <m:r>
                              <a:rPr lang="en-US" sz="2800" b="0" i="1" dirty="0" smtClean="0">
                                <a:latin typeface="Cambria Math" panose="02040503050406030204" pitchFamily="18" charset="0"/>
                              </a:rPr>
                              <m:t>2</m:t>
                            </m:r>
                          </m:sub>
                        </m:sSub>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548156" y="3255020"/>
                  <a:ext cx="671081" cy="523220"/>
                </a:xfrm>
                <a:prstGeom prst="rect">
                  <a:avLst/>
                </a:prstGeom>
                <a:blipFill>
                  <a:blip r:embed="rId6"/>
                  <a:stretch>
                    <a:fillRect/>
                  </a:stretch>
                </a:blipFill>
              </p:spPr>
              <p:txBody>
                <a:bodyPr/>
                <a:lstStyle/>
                <a:p>
                  <a:r>
                    <a:rPr lang="en-US">
                      <a:noFill/>
                    </a:rPr>
                    <a:t> </a:t>
                  </a:r>
                </a:p>
              </p:txBody>
            </p:sp>
          </mc:Fallback>
        </mc:AlternateContent>
      </p:grpSp>
      <p:cxnSp>
        <p:nvCxnSpPr>
          <p:cNvPr id="19" name="Straight Connector 18"/>
          <p:cNvCxnSpPr>
            <a:stCxn id="8" idx="4"/>
            <a:endCxn id="14" idx="0"/>
          </p:cNvCxnSpPr>
          <p:nvPr/>
        </p:nvCxnSpPr>
        <p:spPr bwMode="auto">
          <a:xfrm>
            <a:off x="7040880" y="2270760"/>
            <a:ext cx="0" cy="138874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0" name="Straight Connector 19"/>
          <p:cNvCxnSpPr>
            <a:stCxn id="11" idx="4"/>
            <a:endCxn id="17" idx="0"/>
          </p:cNvCxnSpPr>
          <p:nvPr/>
        </p:nvCxnSpPr>
        <p:spPr bwMode="auto">
          <a:xfrm>
            <a:off x="9799320" y="2274570"/>
            <a:ext cx="0" cy="1384935"/>
          </a:xfrm>
          <a:prstGeom prst="line">
            <a:avLst/>
          </a:prstGeom>
          <a:solidFill>
            <a:schemeClr val="accent1"/>
          </a:solidFill>
          <a:ln w="254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1" name="TextBox 20"/>
              <p:cNvSpPr txBox="1"/>
              <p:nvPr/>
            </p:nvSpPr>
            <p:spPr>
              <a:xfrm>
                <a:off x="7096314" y="2646402"/>
                <a:ext cx="4728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096314" y="2646402"/>
                <a:ext cx="472886" cy="55399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9854753" y="2629257"/>
                <a:ext cx="4728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22" name="TextBox 21"/>
              <p:cNvSpPr txBox="1">
                <a:spLocks noRot="1" noChangeAspect="1" noMove="1" noResize="1" noEditPoints="1" noAdjustHandles="1" noChangeArrowheads="1" noChangeShapeType="1" noTextEdit="1"/>
              </p:cNvSpPr>
              <p:nvPr/>
            </p:nvSpPr>
            <p:spPr>
              <a:xfrm>
                <a:off x="9854753" y="2629257"/>
                <a:ext cx="472886" cy="55399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7565174" y="1646337"/>
                <a:ext cx="6620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{10}</m:t>
                      </m:r>
                    </m:oMath>
                  </m:oMathPara>
                </a14:m>
                <a:endParaRPr lang="en-US" dirty="0">
                  <a:solidFill>
                    <a:srgbClr val="C0000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7565174" y="1646337"/>
                <a:ext cx="662041" cy="369332"/>
              </a:xfrm>
              <a:prstGeom prst="rect">
                <a:avLst/>
              </a:prstGeom>
              <a:blipFill>
                <a:blip r:embed="rId9"/>
                <a:stretch>
                  <a:fillRect l="-14679" r="-15596" b="-37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0323614" y="1646337"/>
                <a:ext cx="1466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{10,11,12}</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10323614" y="1646337"/>
                <a:ext cx="1466748" cy="369332"/>
              </a:xfrm>
              <a:prstGeom prst="rect">
                <a:avLst/>
              </a:prstGeom>
              <a:blipFill>
                <a:blip r:embed="rId11"/>
                <a:stretch>
                  <a:fillRect l="-6667" r="-6667" b="-37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348259" y="4675135"/>
                <a:ext cx="1466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{10,11,12}</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6348259" y="4675135"/>
                <a:ext cx="1466748" cy="369332"/>
              </a:xfrm>
              <a:prstGeom prst="rect">
                <a:avLst/>
              </a:prstGeom>
              <a:blipFill>
                <a:blip r:embed="rId12"/>
                <a:stretch>
                  <a:fillRect l="-6224" r="-6639" b="-36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9065946" y="4675108"/>
                <a:ext cx="1466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{10,11,12}</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9065946" y="4675108"/>
                <a:ext cx="1466748" cy="369332"/>
              </a:xfrm>
              <a:prstGeom prst="rect">
                <a:avLst/>
              </a:prstGeom>
              <a:blipFill>
                <a:blip r:embed="rId13"/>
                <a:stretch>
                  <a:fillRect l="-6224" r="-6639" b="-36066"/>
                </a:stretch>
              </a:blipFill>
            </p:spPr>
            <p:txBody>
              <a:bodyPr/>
              <a:lstStyle/>
              <a:p>
                <a:r>
                  <a:rPr lang="en-US">
                    <a:noFill/>
                  </a:rPr>
                  <a:t> </a:t>
                </a:r>
              </a:p>
            </p:txBody>
          </p:sp>
        </mc:Fallback>
      </mc:AlternateContent>
      <p:cxnSp>
        <p:nvCxnSpPr>
          <p:cNvPr id="24" name="Straight Connector 23"/>
          <p:cNvCxnSpPr>
            <a:stCxn id="14" idx="6"/>
            <a:endCxn id="17" idx="2"/>
          </p:cNvCxnSpPr>
          <p:nvPr/>
        </p:nvCxnSpPr>
        <p:spPr bwMode="auto">
          <a:xfrm>
            <a:off x="7452360" y="4070985"/>
            <a:ext cx="193548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31" name="TextBox 30"/>
              <p:cNvSpPr txBox="1"/>
              <p:nvPr/>
            </p:nvSpPr>
            <p:spPr>
              <a:xfrm>
                <a:off x="8183657" y="3493261"/>
                <a:ext cx="4728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31" name="TextBox 30"/>
              <p:cNvSpPr txBox="1">
                <a:spLocks noRot="1" noChangeAspect="1" noMove="1" noResize="1" noEditPoints="1" noAdjustHandles="1" noChangeArrowheads="1" noChangeShapeType="1" noTextEdit="1"/>
              </p:cNvSpPr>
              <p:nvPr/>
            </p:nvSpPr>
            <p:spPr>
              <a:xfrm>
                <a:off x="8183657" y="3493261"/>
                <a:ext cx="472886" cy="553998"/>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1"/>
              </p:nvPr>
            </p:nvSpPr>
            <p:spPr>
              <a:xfrm>
                <a:off x="914400" y="1066800"/>
                <a:ext cx="5080000" cy="5105400"/>
              </a:xfrm>
            </p:spPr>
            <p:txBody>
              <a:bodyPr/>
              <a:lstStyle/>
              <a:p>
                <a:r>
                  <a:rPr lang="en-US" dirty="0"/>
                  <a:t>Schedule 2 classes for 2 profs into 3 possible time slots</a:t>
                </a:r>
              </a:p>
              <a:p>
                <a:endParaRPr lang="en-US" dirty="0"/>
              </a:p>
              <a:p>
                <a:r>
                  <a:rPr lang="en-US" i="1" dirty="0"/>
                  <a:t>Interleaving search and AC-3:</a:t>
                </a:r>
              </a:p>
              <a:p>
                <a:r>
                  <a:rPr lang="en-US" dirty="0"/>
                  <a:t>	</a:t>
                </a:r>
                <a:r>
                  <a:rPr lang="en-US" dirty="0" smtClean="0">
                    <a:solidFill>
                      <a:schemeClr val="accent2"/>
                    </a:solidFill>
                  </a:rPr>
                  <a:t>Expand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𝐴</m:t>
                        </m:r>
                      </m:e>
                      <m:sub>
                        <m:r>
                          <a:rPr lang="en-US" i="1">
                            <a:solidFill>
                              <a:schemeClr val="accent2"/>
                            </a:solidFill>
                            <a:latin typeface="Cambria Math" panose="02040503050406030204" pitchFamily="18" charset="0"/>
                          </a:rPr>
                          <m:t>1</m:t>
                        </m:r>
                      </m:sub>
                    </m:sSub>
                  </m:oMath>
                </a14:m>
                <a:r>
                  <a:rPr lang="en-US" dirty="0">
                    <a:solidFill>
                      <a:schemeClr val="accent2"/>
                    </a:solidFill>
                  </a:rPr>
                  <a:t> and select value</a:t>
                </a:r>
              </a:p>
              <a:p>
                <a:r>
                  <a:rPr lang="en-US" dirty="0"/>
                  <a:t>	Call AC-3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oMath>
                </a14:m>
                <a:endParaRPr lang="en-US" dirty="0"/>
              </a:p>
              <a:p>
                <a:r>
                  <a:rPr lang="en-US" dirty="0"/>
                  <a:t>	Expand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m:t>
                        </m:r>
                      </m:sub>
                    </m:sSub>
                  </m:oMath>
                </a14:m>
                <a:r>
                  <a:rPr lang="en-US" dirty="0"/>
                  <a:t> and select value</a:t>
                </a:r>
              </a:p>
              <a:p>
                <a:r>
                  <a:rPr lang="en-US" dirty="0"/>
                  <a:t>	Call AC-3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m:t>
                        </m:r>
                      </m:sub>
                    </m:sSub>
                  </m:oMath>
                </a14:m>
                <a:r>
                  <a:rPr lang="en-US" dirty="0"/>
                  <a:t> and</a:t>
                </a: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m:t>
                        </m:r>
                      </m:sub>
                    </m:sSub>
                  </m:oMath>
                </a14:m>
                <a:endParaRPr lang="en-US" dirty="0"/>
              </a:p>
              <a:p>
                <a:r>
                  <a:rPr lang="en-US" dirty="0"/>
                  <a:t>	</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1"/>
              </p:nvPr>
            </p:nvSpPr>
            <p:spPr>
              <a:xfrm>
                <a:off x="914400" y="1066800"/>
                <a:ext cx="5080000" cy="5105400"/>
              </a:xfrm>
              <a:blipFill>
                <a:blip r:embed="rId15"/>
                <a:stretch>
                  <a:fillRect l="-2401" t="-1193" r="-1921"/>
                </a:stretch>
              </a:blipFill>
            </p:spPr>
            <p:txBody>
              <a:bodyPr/>
              <a:lstStyle/>
              <a:p>
                <a:r>
                  <a:rPr lang="en-US">
                    <a:noFill/>
                  </a:rPr>
                  <a:t> </a:t>
                </a:r>
              </a:p>
            </p:txBody>
          </p:sp>
        </mc:Fallback>
      </mc:AlternateContent>
    </p:spTree>
    <p:extLst>
      <p:ext uri="{BB962C8B-B14F-4D97-AF65-F5344CB8AC3E}">
        <p14:creationId xmlns:p14="http://schemas.microsoft.com/office/powerpoint/2010/main" val="2974418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a:t>
            </a:r>
            <a:r>
              <a:rPr lang="en-US" dirty="0" smtClean="0"/>
              <a:t>Propagation </a:t>
            </a:r>
            <a:r>
              <a:rPr lang="en-US" dirty="0" smtClean="0"/>
              <a:t>Example</a:t>
            </a:r>
            <a:endParaRPr lang="en-US" dirty="0"/>
          </a:p>
        </p:txBody>
      </p:sp>
      <p:sp>
        <p:nvSpPr>
          <p:cNvPr id="5" name="Footer Placeholder 4"/>
          <p:cNvSpPr>
            <a:spLocks noGrp="1"/>
          </p:cNvSpPr>
          <p:nvPr>
            <p:ph type="ftr" sz="quarter" idx="11"/>
          </p:nvPr>
        </p:nvSpPr>
        <p:spPr/>
        <p:txBody>
          <a:bodyPr/>
          <a:lstStyle/>
          <a:p>
            <a:pPr>
              <a:defRPr/>
            </a:pPr>
            <a:r>
              <a:rPr lang="it-IT" smtClean="0"/>
              <a:t>Intro to AI, Georgia Tech © Jim Rehg 2016</a:t>
            </a:r>
            <a:endParaRPr lang="en-US"/>
          </a:p>
        </p:txBody>
      </p:sp>
      <p:sp>
        <p:nvSpPr>
          <p:cNvPr id="6" name="Slide Number Placeholder 5"/>
          <p:cNvSpPr>
            <a:spLocks noGrp="1"/>
          </p:cNvSpPr>
          <p:nvPr>
            <p:ph type="sldNum" sz="quarter" idx="12"/>
          </p:nvPr>
        </p:nvSpPr>
        <p:spPr/>
        <p:txBody>
          <a:bodyPr/>
          <a:lstStyle/>
          <a:p>
            <a:fld id="{3F600294-8B41-4065-BE7A-18CBE0C5B58F}" type="slidenum">
              <a:rPr lang="en-US" altLang="en-US" smtClean="0"/>
              <a:pPr/>
              <a:t>22</a:t>
            </a:fld>
            <a:endParaRPr lang="en-US" altLang="en-US"/>
          </a:p>
        </p:txBody>
      </p:sp>
      <p:grpSp>
        <p:nvGrpSpPr>
          <p:cNvPr id="7" name="Group 6"/>
          <p:cNvGrpSpPr/>
          <p:nvPr/>
        </p:nvGrpSpPr>
        <p:grpSpPr>
          <a:xfrm>
            <a:off x="6629400" y="1447800"/>
            <a:ext cx="822960" cy="822960"/>
            <a:chOff x="5427679" y="3124200"/>
            <a:chExt cx="822960" cy="822960"/>
          </a:xfrm>
        </p:grpSpPr>
        <p:sp>
          <p:nvSpPr>
            <p:cNvPr id="8" name="Oval 7"/>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9" name="TextBox 8"/>
                <p:cNvSpPr txBox="1"/>
                <p:nvPr/>
              </p:nvSpPr>
              <p:spPr>
                <a:xfrm>
                  <a:off x="5544628" y="3258830"/>
                  <a:ext cx="6705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𝐴</m:t>
                            </m:r>
                          </m:e>
                          <m:sub>
                            <m:r>
                              <a:rPr lang="en-US" sz="2800" b="0" i="1" dirty="0" smtClean="0">
                                <a:latin typeface="Cambria Math" panose="02040503050406030204" pitchFamily="18" charset="0"/>
                              </a:rPr>
                              <m:t>1</m:t>
                            </m:r>
                          </m:sub>
                        </m:sSub>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5544628" y="3258830"/>
                  <a:ext cx="670568" cy="523220"/>
                </a:xfrm>
                <a:prstGeom prst="rect">
                  <a:avLst/>
                </a:prstGeom>
                <a:blipFill>
                  <a:blip r:embed="rId3"/>
                  <a:stretch>
                    <a:fillRect/>
                  </a:stretch>
                </a:blipFill>
              </p:spPr>
              <p:txBody>
                <a:bodyPr/>
                <a:lstStyle/>
                <a:p>
                  <a:r>
                    <a:rPr lang="en-US">
                      <a:noFill/>
                    </a:rPr>
                    <a:t> </a:t>
                  </a:r>
                </a:p>
              </p:txBody>
            </p:sp>
          </mc:Fallback>
        </mc:AlternateContent>
      </p:grpSp>
      <p:grpSp>
        <p:nvGrpSpPr>
          <p:cNvPr id="10" name="Group 9"/>
          <p:cNvGrpSpPr/>
          <p:nvPr/>
        </p:nvGrpSpPr>
        <p:grpSpPr>
          <a:xfrm>
            <a:off x="9387840" y="1451610"/>
            <a:ext cx="822960" cy="822960"/>
            <a:chOff x="5427679" y="3124200"/>
            <a:chExt cx="822960" cy="822960"/>
          </a:xfrm>
        </p:grpSpPr>
        <p:sp>
          <p:nvSpPr>
            <p:cNvPr id="11" name="Oval 10"/>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2" name="TextBox 11"/>
                <p:cNvSpPr txBox="1"/>
                <p:nvPr/>
              </p:nvSpPr>
              <p:spPr>
                <a:xfrm>
                  <a:off x="5540493" y="3251210"/>
                  <a:ext cx="67108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𝐵</m:t>
                            </m:r>
                          </m:e>
                          <m:sub>
                            <m:r>
                              <a:rPr lang="en-US" sz="2800" b="0" i="1" dirty="0" smtClean="0">
                                <a:latin typeface="Cambria Math" panose="02040503050406030204" pitchFamily="18" charset="0"/>
                              </a:rPr>
                              <m:t>1</m:t>
                            </m:r>
                          </m:sub>
                        </m:sSub>
                      </m:oMath>
                    </m:oMathPara>
                  </a14:m>
                  <a:endParaRPr lang="en-US"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540493" y="3251210"/>
                  <a:ext cx="671081" cy="523220"/>
                </a:xfrm>
                <a:prstGeom prst="rect">
                  <a:avLst/>
                </a:prstGeom>
                <a:blipFill>
                  <a:blip r:embed="rId4"/>
                  <a:stretch>
                    <a:fillRect/>
                  </a:stretch>
                </a:blipFill>
              </p:spPr>
              <p:txBody>
                <a:bodyPr/>
                <a:lstStyle/>
                <a:p>
                  <a:r>
                    <a:rPr lang="en-US">
                      <a:noFill/>
                    </a:rPr>
                    <a:t> </a:t>
                  </a:r>
                </a:p>
              </p:txBody>
            </p:sp>
          </mc:Fallback>
        </mc:AlternateContent>
      </p:grpSp>
      <p:grpSp>
        <p:nvGrpSpPr>
          <p:cNvPr id="13" name="Group 12"/>
          <p:cNvGrpSpPr/>
          <p:nvPr/>
        </p:nvGrpSpPr>
        <p:grpSpPr>
          <a:xfrm>
            <a:off x="6629400" y="3659505"/>
            <a:ext cx="822960" cy="822960"/>
            <a:chOff x="5427679" y="3124200"/>
            <a:chExt cx="822960" cy="822960"/>
          </a:xfrm>
        </p:grpSpPr>
        <p:sp>
          <p:nvSpPr>
            <p:cNvPr id="14" name="Oval 13"/>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5" name="TextBox 14"/>
                <p:cNvSpPr txBox="1"/>
                <p:nvPr/>
              </p:nvSpPr>
              <p:spPr>
                <a:xfrm>
                  <a:off x="5540494" y="3255020"/>
                  <a:ext cx="6788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𝐴</m:t>
                            </m:r>
                          </m:e>
                          <m:sub>
                            <m:r>
                              <a:rPr lang="en-US" sz="2800" b="0" i="1" dirty="0" smtClean="0">
                                <a:latin typeface="Cambria Math" panose="02040503050406030204" pitchFamily="18" charset="0"/>
                              </a:rPr>
                              <m:t>2</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540494" y="3255020"/>
                  <a:ext cx="678840" cy="523220"/>
                </a:xfrm>
                <a:prstGeom prst="rect">
                  <a:avLst/>
                </a:prstGeom>
                <a:blipFill>
                  <a:blip r:embed="rId5"/>
                  <a:stretch>
                    <a:fillRect/>
                  </a:stretch>
                </a:blipFill>
              </p:spPr>
              <p:txBody>
                <a:bodyPr/>
                <a:lstStyle/>
                <a:p>
                  <a:r>
                    <a:rPr lang="en-US">
                      <a:noFill/>
                    </a:rPr>
                    <a:t> </a:t>
                  </a:r>
                </a:p>
              </p:txBody>
            </p:sp>
          </mc:Fallback>
        </mc:AlternateContent>
      </p:grpSp>
      <p:grpSp>
        <p:nvGrpSpPr>
          <p:cNvPr id="16" name="Group 15"/>
          <p:cNvGrpSpPr/>
          <p:nvPr/>
        </p:nvGrpSpPr>
        <p:grpSpPr>
          <a:xfrm>
            <a:off x="9387840" y="3659505"/>
            <a:ext cx="822960" cy="822960"/>
            <a:chOff x="5427679" y="3124200"/>
            <a:chExt cx="822960" cy="822960"/>
          </a:xfrm>
        </p:grpSpPr>
        <p:sp>
          <p:nvSpPr>
            <p:cNvPr id="17" name="Oval 16"/>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8" name="TextBox 17"/>
                <p:cNvSpPr txBox="1"/>
                <p:nvPr/>
              </p:nvSpPr>
              <p:spPr>
                <a:xfrm>
                  <a:off x="5548156" y="3255020"/>
                  <a:ext cx="67108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𝐵</m:t>
                            </m:r>
                          </m:e>
                          <m:sub>
                            <m:r>
                              <a:rPr lang="en-US" sz="2800" b="0" i="1" dirty="0" smtClean="0">
                                <a:latin typeface="Cambria Math" panose="02040503050406030204" pitchFamily="18" charset="0"/>
                              </a:rPr>
                              <m:t>2</m:t>
                            </m:r>
                          </m:sub>
                        </m:sSub>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548156" y="3255020"/>
                  <a:ext cx="671081" cy="523220"/>
                </a:xfrm>
                <a:prstGeom prst="rect">
                  <a:avLst/>
                </a:prstGeom>
                <a:blipFill>
                  <a:blip r:embed="rId6"/>
                  <a:stretch>
                    <a:fillRect/>
                  </a:stretch>
                </a:blipFill>
              </p:spPr>
              <p:txBody>
                <a:bodyPr/>
                <a:lstStyle/>
                <a:p>
                  <a:r>
                    <a:rPr lang="en-US">
                      <a:noFill/>
                    </a:rPr>
                    <a:t> </a:t>
                  </a:r>
                </a:p>
              </p:txBody>
            </p:sp>
          </mc:Fallback>
        </mc:AlternateContent>
      </p:grpSp>
      <p:cxnSp>
        <p:nvCxnSpPr>
          <p:cNvPr id="19" name="Straight Connector 18"/>
          <p:cNvCxnSpPr>
            <a:stCxn id="8" idx="4"/>
            <a:endCxn id="14" idx="0"/>
          </p:cNvCxnSpPr>
          <p:nvPr/>
        </p:nvCxnSpPr>
        <p:spPr bwMode="auto">
          <a:xfrm>
            <a:off x="7040880" y="2270760"/>
            <a:ext cx="0" cy="138874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0" name="Straight Connector 19"/>
          <p:cNvCxnSpPr>
            <a:stCxn id="11" idx="4"/>
            <a:endCxn id="17" idx="0"/>
          </p:cNvCxnSpPr>
          <p:nvPr/>
        </p:nvCxnSpPr>
        <p:spPr bwMode="auto">
          <a:xfrm>
            <a:off x="9799320" y="2274570"/>
            <a:ext cx="0" cy="1384935"/>
          </a:xfrm>
          <a:prstGeom prst="line">
            <a:avLst/>
          </a:prstGeom>
          <a:solidFill>
            <a:schemeClr val="accent1"/>
          </a:solidFill>
          <a:ln w="254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1" name="TextBox 20"/>
              <p:cNvSpPr txBox="1"/>
              <p:nvPr/>
            </p:nvSpPr>
            <p:spPr>
              <a:xfrm>
                <a:off x="7096314" y="2646402"/>
                <a:ext cx="4728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096314" y="2646402"/>
                <a:ext cx="472886" cy="55399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9854753" y="2629257"/>
                <a:ext cx="4728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22" name="TextBox 21"/>
              <p:cNvSpPr txBox="1">
                <a:spLocks noRot="1" noChangeAspect="1" noMove="1" noResize="1" noEditPoints="1" noAdjustHandles="1" noChangeArrowheads="1" noChangeShapeType="1" noTextEdit="1"/>
              </p:cNvSpPr>
              <p:nvPr/>
            </p:nvSpPr>
            <p:spPr>
              <a:xfrm>
                <a:off x="9854753" y="2629257"/>
                <a:ext cx="472886" cy="55399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7565174" y="1646337"/>
                <a:ext cx="6620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{10}</m:t>
                      </m:r>
                    </m:oMath>
                  </m:oMathPara>
                </a14:m>
                <a:endParaRPr lang="en-US" dirty="0">
                  <a:solidFill>
                    <a:srgbClr val="C0000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7565174" y="1646337"/>
                <a:ext cx="662041" cy="369332"/>
              </a:xfrm>
              <a:prstGeom prst="rect">
                <a:avLst/>
              </a:prstGeom>
              <a:blipFill>
                <a:blip r:embed="rId9"/>
                <a:stretch>
                  <a:fillRect l="-14679" r="-15596" b="-37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0323614" y="1646337"/>
                <a:ext cx="1466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{10,11,12}</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10323614" y="1646337"/>
                <a:ext cx="1466748" cy="369332"/>
              </a:xfrm>
              <a:prstGeom prst="rect">
                <a:avLst/>
              </a:prstGeom>
              <a:blipFill>
                <a:blip r:embed="rId11"/>
                <a:stretch>
                  <a:fillRect l="-6667" r="-6667" b="-37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348259" y="4675135"/>
                <a:ext cx="1466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{10,11,12}</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6348259" y="4675135"/>
                <a:ext cx="1466748" cy="369332"/>
              </a:xfrm>
              <a:prstGeom prst="rect">
                <a:avLst/>
              </a:prstGeom>
              <a:blipFill>
                <a:blip r:embed="rId12"/>
                <a:stretch>
                  <a:fillRect l="-6224" r="-6639" b="-36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9065946" y="4675108"/>
                <a:ext cx="1466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{10,11,12}</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9065946" y="4675108"/>
                <a:ext cx="1466748" cy="369332"/>
              </a:xfrm>
              <a:prstGeom prst="rect">
                <a:avLst/>
              </a:prstGeom>
              <a:blipFill>
                <a:blip r:embed="rId13"/>
                <a:stretch>
                  <a:fillRect l="-6224" r="-6639" b="-36066"/>
                </a:stretch>
              </a:blipFill>
            </p:spPr>
            <p:txBody>
              <a:bodyPr/>
              <a:lstStyle/>
              <a:p>
                <a:r>
                  <a:rPr lang="en-US">
                    <a:noFill/>
                  </a:rPr>
                  <a:t> </a:t>
                </a:r>
              </a:p>
            </p:txBody>
          </p:sp>
        </mc:Fallback>
      </mc:AlternateContent>
      <p:cxnSp>
        <p:nvCxnSpPr>
          <p:cNvPr id="24" name="Straight Connector 23"/>
          <p:cNvCxnSpPr>
            <a:stCxn id="14" idx="6"/>
            <a:endCxn id="17" idx="2"/>
          </p:cNvCxnSpPr>
          <p:nvPr/>
        </p:nvCxnSpPr>
        <p:spPr bwMode="auto">
          <a:xfrm>
            <a:off x="7452360" y="4070985"/>
            <a:ext cx="193548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31" name="TextBox 30"/>
              <p:cNvSpPr txBox="1"/>
              <p:nvPr/>
            </p:nvSpPr>
            <p:spPr>
              <a:xfrm>
                <a:off x="8183657" y="3493261"/>
                <a:ext cx="4728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31" name="TextBox 30"/>
              <p:cNvSpPr txBox="1">
                <a:spLocks noRot="1" noChangeAspect="1" noMove="1" noResize="1" noEditPoints="1" noAdjustHandles="1" noChangeArrowheads="1" noChangeShapeType="1" noTextEdit="1"/>
              </p:cNvSpPr>
              <p:nvPr/>
            </p:nvSpPr>
            <p:spPr>
              <a:xfrm>
                <a:off x="8183657" y="3493261"/>
                <a:ext cx="472886" cy="553998"/>
              </a:xfrm>
              <a:prstGeom prst="rect">
                <a:avLst/>
              </a:prstGeom>
              <a:blipFill>
                <a:blip r:embed="rId14"/>
                <a:stretch>
                  <a:fillRect/>
                </a:stretch>
              </a:blipFill>
            </p:spPr>
            <p:txBody>
              <a:bodyPr/>
              <a:lstStyle/>
              <a:p>
                <a:r>
                  <a:rPr lang="en-US">
                    <a:noFill/>
                  </a:rPr>
                  <a:t> </a:t>
                </a:r>
              </a:p>
            </p:txBody>
          </p:sp>
        </mc:Fallback>
      </mc:AlternateContent>
      <p:grpSp>
        <p:nvGrpSpPr>
          <p:cNvPr id="32" name="Group 31"/>
          <p:cNvGrpSpPr/>
          <p:nvPr/>
        </p:nvGrpSpPr>
        <p:grpSpPr>
          <a:xfrm>
            <a:off x="6504560" y="4718373"/>
            <a:ext cx="350520" cy="316339"/>
            <a:chOff x="7249758" y="2029425"/>
            <a:chExt cx="350520" cy="316339"/>
          </a:xfrm>
        </p:grpSpPr>
        <p:cxnSp>
          <p:nvCxnSpPr>
            <p:cNvPr id="33" name="Straight Connector 32"/>
            <p:cNvCxnSpPr/>
            <p:nvPr/>
          </p:nvCxnSpPr>
          <p:spPr bwMode="auto">
            <a:xfrm>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34" name="Straight Connector 33"/>
            <p:cNvCxnSpPr/>
            <p:nvPr/>
          </p:nvCxnSpPr>
          <p:spPr bwMode="auto">
            <a:xfrm flipH="1">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grpSp>
      <p:grpSp>
        <p:nvGrpSpPr>
          <p:cNvPr id="35" name="Group 34"/>
          <p:cNvGrpSpPr/>
          <p:nvPr/>
        </p:nvGrpSpPr>
        <p:grpSpPr>
          <a:xfrm>
            <a:off x="9212580" y="4704957"/>
            <a:ext cx="350520" cy="316339"/>
            <a:chOff x="7249758" y="2029425"/>
            <a:chExt cx="350520" cy="316339"/>
          </a:xfrm>
        </p:grpSpPr>
        <p:cxnSp>
          <p:nvCxnSpPr>
            <p:cNvPr id="36" name="Straight Connector 35"/>
            <p:cNvCxnSpPr/>
            <p:nvPr/>
          </p:nvCxnSpPr>
          <p:spPr bwMode="auto">
            <a:xfrm>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37" name="Straight Connector 36"/>
            <p:cNvCxnSpPr/>
            <p:nvPr/>
          </p:nvCxnSpPr>
          <p:spPr bwMode="auto">
            <a:xfrm flipH="1">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grpSp>
      <mc:AlternateContent xmlns:mc="http://schemas.openxmlformats.org/markup-compatibility/2006" xmlns:a14="http://schemas.microsoft.com/office/drawing/2010/main">
        <mc:Choice Requires="a14">
          <p:sp>
            <p:nvSpPr>
              <p:cNvPr id="4" name="Content Placeholder 3"/>
              <p:cNvSpPr>
                <a:spLocks noGrp="1"/>
              </p:cNvSpPr>
              <p:nvPr>
                <p:ph sz="half" idx="1"/>
              </p:nvPr>
            </p:nvSpPr>
            <p:spPr>
              <a:xfrm>
                <a:off x="914400" y="1066800"/>
                <a:ext cx="5080000" cy="5105400"/>
              </a:xfrm>
            </p:spPr>
            <p:txBody>
              <a:bodyPr/>
              <a:lstStyle/>
              <a:p>
                <a:r>
                  <a:rPr lang="en-US" dirty="0"/>
                  <a:t>Schedule 2 classes for 2 profs into 3 possible time slots</a:t>
                </a:r>
              </a:p>
              <a:p>
                <a:endParaRPr lang="en-US" dirty="0"/>
              </a:p>
              <a:p>
                <a:r>
                  <a:rPr lang="en-US" i="1" dirty="0"/>
                  <a:t>Interleaving search and AC-3:</a:t>
                </a:r>
              </a:p>
              <a:p>
                <a:r>
                  <a:rPr lang="en-US" dirty="0"/>
                  <a:t>	Expand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oMath>
                </a14:m>
                <a:r>
                  <a:rPr lang="en-US" dirty="0"/>
                  <a:t> and select value</a:t>
                </a:r>
              </a:p>
              <a:p>
                <a:r>
                  <a:rPr lang="en-US" dirty="0"/>
                  <a:t>	</a:t>
                </a:r>
                <a:r>
                  <a:rPr lang="en-US" dirty="0" smtClean="0">
                    <a:solidFill>
                      <a:schemeClr val="accent2"/>
                    </a:solidFill>
                  </a:rPr>
                  <a:t>Call AC-3 on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𝐴</m:t>
                        </m:r>
                      </m:e>
                      <m:sub>
                        <m:r>
                          <a:rPr lang="en-US" i="1">
                            <a:solidFill>
                              <a:schemeClr val="accent2"/>
                            </a:solidFill>
                            <a:latin typeface="Cambria Math" panose="02040503050406030204" pitchFamily="18" charset="0"/>
                          </a:rPr>
                          <m:t>2</m:t>
                        </m:r>
                      </m:sub>
                    </m:sSub>
                    <m:r>
                      <a:rPr lang="en-US" i="1">
                        <a:solidFill>
                          <a:schemeClr val="accent2"/>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𝐴</m:t>
                        </m:r>
                      </m:e>
                      <m:sub>
                        <m:r>
                          <a:rPr lang="en-US" i="1">
                            <a:solidFill>
                              <a:schemeClr val="accent2"/>
                            </a:solidFill>
                            <a:latin typeface="Cambria Math" panose="02040503050406030204" pitchFamily="18" charset="0"/>
                          </a:rPr>
                          <m:t>1</m:t>
                        </m:r>
                      </m:sub>
                    </m:sSub>
                  </m:oMath>
                </a14:m>
                <a:endParaRPr lang="en-US" dirty="0"/>
              </a:p>
              <a:p>
                <a:r>
                  <a:rPr lang="en-US" dirty="0"/>
                  <a:t>	Expand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m:t>
                        </m:r>
                      </m:sub>
                    </m:sSub>
                  </m:oMath>
                </a14:m>
                <a:r>
                  <a:rPr lang="en-US" dirty="0"/>
                  <a:t> and select value</a:t>
                </a:r>
              </a:p>
              <a:p>
                <a:r>
                  <a:rPr lang="en-US" dirty="0"/>
                  <a:t>	Call AC-3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m:t>
                        </m:r>
                      </m:sub>
                    </m:sSub>
                  </m:oMath>
                </a14:m>
                <a:r>
                  <a:rPr lang="en-US" dirty="0"/>
                  <a:t> and</a:t>
                </a: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m:t>
                        </m:r>
                      </m:sub>
                    </m:sSub>
                  </m:oMath>
                </a14:m>
                <a:endParaRPr lang="en-US" dirty="0"/>
              </a:p>
              <a:p>
                <a:r>
                  <a:rPr lang="en-US" dirty="0"/>
                  <a:t>	</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1"/>
              </p:nvPr>
            </p:nvSpPr>
            <p:spPr>
              <a:xfrm>
                <a:off x="914400" y="1066800"/>
                <a:ext cx="5080000" cy="5105400"/>
              </a:xfrm>
              <a:blipFill>
                <a:blip r:embed="rId15"/>
                <a:stretch>
                  <a:fillRect l="-2401" t="-1193" r="-1921"/>
                </a:stretch>
              </a:blipFill>
            </p:spPr>
            <p:txBody>
              <a:bodyPr/>
              <a:lstStyle/>
              <a:p>
                <a:r>
                  <a:rPr lang="en-US">
                    <a:noFill/>
                  </a:rPr>
                  <a:t> </a:t>
                </a:r>
              </a:p>
            </p:txBody>
          </p:sp>
        </mc:Fallback>
      </mc:AlternateContent>
    </p:spTree>
    <p:extLst>
      <p:ext uri="{BB962C8B-B14F-4D97-AF65-F5344CB8AC3E}">
        <p14:creationId xmlns:p14="http://schemas.microsoft.com/office/powerpoint/2010/main" val="104945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Propagation Example</a:t>
            </a:r>
            <a:endParaRPr lang="en-US" dirty="0"/>
          </a:p>
        </p:txBody>
      </p:sp>
      <p:sp>
        <p:nvSpPr>
          <p:cNvPr id="5" name="Footer Placeholder 4"/>
          <p:cNvSpPr>
            <a:spLocks noGrp="1"/>
          </p:cNvSpPr>
          <p:nvPr>
            <p:ph type="ftr" sz="quarter" idx="11"/>
          </p:nvPr>
        </p:nvSpPr>
        <p:spPr/>
        <p:txBody>
          <a:bodyPr/>
          <a:lstStyle/>
          <a:p>
            <a:pPr>
              <a:defRPr/>
            </a:pPr>
            <a:r>
              <a:rPr lang="it-IT" smtClean="0"/>
              <a:t>Intro to AI, Georgia Tech © Jim Rehg 2016</a:t>
            </a:r>
            <a:endParaRPr lang="en-US"/>
          </a:p>
        </p:txBody>
      </p:sp>
      <p:sp>
        <p:nvSpPr>
          <p:cNvPr id="6" name="Slide Number Placeholder 5"/>
          <p:cNvSpPr>
            <a:spLocks noGrp="1"/>
          </p:cNvSpPr>
          <p:nvPr>
            <p:ph type="sldNum" sz="quarter" idx="12"/>
          </p:nvPr>
        </p:nvSpPr>
        <p:spPr/>
        <p:txBody>
          <a:bodyPr/>
          <a:lstStyle/>
          <a:p>
            <a:fld id="{3F600294-8B41-4065-BE7A-18CBE0C5B58F}" type="slidenum">
              <a:rPr lang="en-US" altLang="en-US" smtClean="0"/>
              <a:pPr/>
              <a:t>23</a:t>
            </a:fld>
            <a:endParaRPr lang="en-US" altLang="en-US" dirty="0"/>
          </a:p>
        </p:txBody>
      </p:sp>
      <p:grpSp>
        <p:nvGrpSpPr>
          <p:cNvPr id="7" name="Group 6"/>
          <p:cNvGrpSpPr/>
          <p:nvPr/>
        </p:nvGrpSpPr>
        <p:grpSpPr>
          <a:xfrm>
            <a:off x="6629400" y="1447800"/>
            <a:ext cx="822960" cy="822960"/>
            <a:chOff x="5427679" y="3124200"/>
            <a:chExt cx="822960" cy="822960"/>
          </a:xfrm>
        </p:grpSpPr>
        <p:sp>
          <p:nvSpPr>
            <p:cNvPr id="8" name="Oval 7"/>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9" name="TextBox 8"/>
                <p:cNvSpPr txBox="1"/>
                <p:nvPr/>
              </p:nvSpPr>
              <p:spPr>
                <a:xfrm>
                  <a:off x="5544628" y="3258830"/>
                  <a:ext cx="6705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𝐴</m:t>
                            </m:r>
                          </m:e>
                          <m:sub>
                            <m:r>
                              <a:rPr lang="en-US" sz="2800" b="0" i="1" dirty="0" smtClean="0">
                                <a:latin typeface="Cambria Math" panose="02040503050406030204" pitchFamily="18" charset="0"/>
                              </a:rPr>
                              <m:t>1</m:t>
                            </m:r>
                          </m:sub>
                        </m:sSub>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5544628" y="3258830"/>
                  <a:ext cx="670568" cy="523220"/>
                </a:xfrm>
                <a:prstGeom prst="rect">
                  <a:avLst/>
                </a:prstGeom>
                <a:blipFill>
                  <a:blip r:embed="rId3"/>
                  <a:stretch>
                    <a:fillRect/>
                  </a:stretch>
                </a:blipFill>
              </p:spPr>
              <p:txBody>
                <a:bodyPr/>
                <a:lstStyle/>
                <a:p>
                  <a:r>
                    <a:rPr lang="en-US">
                      <a:noFill/>
                    </a:rPr>
                    <a:t> </a:t>
                  </a:r>
                </a:p>
              </p:txBody>
            </p:sp>
          </mc:Fallback>
        </mc:AlternateContent>
      </p:grpSp>
      <p:grpSp>
        <p:nvGrpSpPr>
          <p:cNvPr id="10" name="Group 9"/>
          <p:cNvGrpSpPr/>
          <p:nvPr/>
        </p:nvGrpSpPr>
        <p:grpSpPr>
          <a:xfrm>
            <a:off x="9387840" y="1451610"/>
            <a:ext cx="822960" cy="822960"/>
            <a:chOff x="5427679" y="3124200"/>
            <a:chExt cx="822960" cy="822960"/>
          </a:xfrm>
        </p:grpSpPr>
        <p:sp>
          <p:nvSpPr>
            <p:cNvPr id="11" name="Oval 10"/>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2" name="TextBox 11"/>
                <p:cNvSpPr txBox="1"/>
                <p:nvPr/>
              </p:nvSpPr>
              <p:spPr>
                <a:xfrm>
                  <a:off x="5540493" y="3251210"/>
                  <a:ext cx="67108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𝐵</m:t>
                            </m:r>
                          </m:e>
                          <m:sub>
                            <m:r>
                              <a:rPr lang="en-US" sz="2800" b="0" i="1" dirty="0" smtClean="0">
                                <a:latin typeface="Cambria Math" panose="02040503050406030204" pitchFamily="18" charset="0"/>
                              </a:rPr>
                              <m:t>1</m:t>
                            </m:r>
                          </m:sub>
                        </m:sSub>
                      </m:oMath>
                    </m:oMathPara>
                  </a14:m>
                  <a:endParaRPr lang="en-US"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540493" y="3251210"/>
                  <a:ext cx="671081" cy="523220"/>
                </a:xfrm>
                <a:prstGeom prst="rect">
                  <a:avLst/>
                </a:prstGeom>
                <a:blipFill>
                  <a:blip r:embed="rId4"/>
                  <a:stretch>
                    <a:fillRect/>
                  </a:stretch>
                </a:blipFill>
              </p:spPr>
              <p:txBody>
                <a:bodyPr/>
                <a:lstStyle/>
                <a:p>
                  <a:r>
                    <a:rPr lang="en-US">
                      <a:noFill/>
                    </a:rPr>
                    <a:t> </a:t>
                  </a:r>
                </a:p>
              </p:txBody>
            </p:sp>
          </mc:Fallback>
        </mc:AlternateContent>
      </p:grpSp>
      <p:grpSp>
        <p:nvGrpSpPr>
          <p:cNvPr id="13" name="Group 12"/>
          <p:cNvGrpSpPr/>
          <p:nvPr/>
        </p:nvGrpSpPr>
        <p:grpSpPr>
          <a:xfrm>
            <a:off x="6629400" y="3659505"/>
            <a:ext cx="822960" cy="822960"/>
            <a:chOff x="5427679" y="3124200"/>
            <a:chExt cx="822960" cy="822960"/>
          </a:xfrm>
        </p:grpSpPr>
        <p:sp>
          <p:nvSpPr>
            <p:cNvPr id="14" name="Oval 13"/>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5" name="TextBox 14"/>
                <p:cNvSpPr txBox="1"/>
                <p:nvPr/>
              </p:nvSpPr>
              <p:spPr>
                <a:xfrm>
                  <a:off x="5540494" y="3255020"/>
                  <a:ext cx="6788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𝐴</m:t>
                            </m:r>
                          </m:e>
                          <m:sub>
                            <m:r>
                              <a:rPr lang="en-US" sz="2800" b="0" i="1" dirty="0" smtClean="0">
                                <a:latin typeface="Cambria Math" panose="02040503050406030204" pitchFamily="18" charset="0"/>
                              </a:rPr>
                              <m:t>2</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540494" y="3255020"/>
                  <a:ext cx="678840" cy="523220"/>
                </a:xfrm>
                <a:prstGeom prst="rect">
                  <a:avLst/>
                </a:prstGeom>
                <a:blipFill>
                  <a:blip r:embed="rId5"/>
                  <a:stretch>
                    <a:fillRect/>
                  </a:stretch>
                </a:blipFill>
              </p:spPr>
              <p:txBody>
                <a:bodyPr/>
                <a:lstStyle/>
                <a:p>
                  <a:r>
                    <a:rPr lang="en-US">
                      <a:noFill/>
                    </a:rPr>
                    <a:t> </a:t>
                  </a:r>
                </a:p>
              </p:txBody>
            </p:sp>
          </mc:Fallback>
        </mc:AlternateContent>
      </p:grpSp>
      <p:grpSp>
        <p:nvGrpSpPr>
          <p:cNvPr id="16" name="Group 15"/>
          <p:cNvGrpSpPr/>
          <p:nvPr/>
        </p:nvGrpSpPr>
        <p:grpSpPr>
          <a:xfrm>
            <a:off x="9387840" y="3659505"/>
            <a:ext cx="822960" cy="822960"/>
            <a:chOff x="5427679" y="3124200"/>
            <a:chExt cx="822960" cy="822960"/>
          </a:xfrm>
        </p:grpSpPr>
        <p:sp>
          <p:nvSpPr>
            <p:cNvPr id="17" name="Oval 16"/>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8" name="TextBox 17"/>
                <p:cNvSpPr txBox="1"/>
                <p:nvPr/>
              </p:nvSpPr>
              <p:spPr>
                <a:xfrm>
                  <a:off x="5548156" y="3255020"/>
                  <a:ext cx="67108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𝐵</m:t>
                            </m:r>
                          </m:e>
                          <m:sub>
                            <m:r>
                              <a:rPr lang="en-US" sz="2800" b="0" i="1" dirty="0" smtClean="0">
                                <a:latin typeface="Cambria Math" panose="02040503050406030204" pitchFamily="18" charset="0"/>
                              </a:rPr>
                              <m:t>2</m:t>
                            </m:r>
                          </m:sub>
                        </m:sSub>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548156" y="3255020"/>
                  <a:ext cx="671081" cy="523220"/>
                </a:xfrm>
                <a:prstGeom prst="rect">
                  <a:avLst/>
                </a:prstGeom>
                <a:blipFill>
                  <a:blip r:embed="rId6"/>
                  <a:stretch>
                    <a:fillRect/>
                  </a:stretch>
                </a:blipFill>
              </p:spPr>
              <p:txBody>
                <a:bodyPr/>
                <a:lstStyle/>
                <a:p>
                  <a:r>
                    <a:rPr lang="en-US">
                      <a:noFill/>
                    </a:rPr>
                    <a:t> </a:t>
                  </a:r>
                </a:p>
              </p:txBody>
            </p:sp>
          </mc:Fallback>
        </mc:AlternateContent>
      </p:grpSp>
      <p:cxnSp>
        <p:nvCxnSpPr>
          <p:cNvPr id="19" name="Straight Connector 18"/>
          <p:cNvCxnSpPr>
            <a:stCxn id="8" idx="4"/>
            <a:endCxn id="14" idx="0"/>
          </p:cNvCxnSpPr>
          <p:nvPr/>
        </p:nvCxnSpPr>
        <p:spPr bwMode="auto">
          <a:xfrm>
            <a:off x="7040880" y="2270760"/>
            <a:ext cx="0" cy="138874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0" name="Straight Connector 19"/>
          <p:cNvCxnSpPr>
            <a:stCxn id="11" idx="4"/>
            <a:endCxn id="17" idx="0"/>
          </p:cNvCxnSpPr>
          <p:nvPr/>
        </p:nvCxnSpPr>
        <p:spPr bwMode="auto">
          <a:xfrm>
            <a:off x="9799320" y="2274570"/>
            <a:ext cx="0" cy="1384935"/>
          </a:xfrm>
          <a:prstGeom prst="line">
            <a:avLst/>
          </a:prstGeom>
          <a:solidFill>
            <a:schemeClr val="accent1"/>
          </a:solidFill>
          <a:ln w="254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1" name="TextBox 20"/>
              <p:cNvSpPr txBox="1"/>
              <p:nvPr/>
            </p:nvSpPr>
            <p:spPr>
              <a:xfrm>
                <a:off x="7096314" y="2646402"/>
                <a:ext cx="4728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096314" y="2646402"/>
                <a:ext cx="472886" cy="55399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9854753" y="2629257"/>
                <a:ext cx="4728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22" name="TextBox 21"/>
              <p:cNvSpPr txBox="1">
                <a:spLocks noRot="1" noChangeAspect="1" noMove="1" noResize="1" noEditPoints="1" noAdjustHandles="1" noChangeArrowheads="1" noChangeShapeType="1" noTextEdit="1"/>
              </p:cNvSpPr>
              <p:nvPr/>
            </p:nvSpPr>
            <p:spPr>
              <a:xfrm>
                <a:off x="9854753" y="2629257"/>
                <a:ext cx="472886" cy="55399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7565174" y="1646337"/>
                <a:ext cx="6620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{10}</m:t>
                      </m:r>
                    </m:oMath>
                  </m:oMathPara>
                </a14:m>
                <a:endParaRPr lang="en-US" dirty="0">
                  <a:solidFill>
                    <a:srgbClr val="C0000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7565174" y="1646337"/>
                <a:ext cx="662041" cy="369332"/>
              </a:xfrm>
              <a:prstGeom prst="rect">
                <a:avLst/>
              </a:prstGeom>
              <a:blipFill>
                <a:blip r:embed="rId9"/>
                <a:stretch>
                  <a:fillRect l="-14679" r="-15596" b="-37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0323614" y="1646337"/>
                <a:ext cx="1466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{10,11,12}</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10323614" y="1646337"/>
                <a:ext cx="1466748" cy="369332"/>
              </a:xfrm>
              <a:prstGeom prst="rect">
                <a:avLst/>
              </a:prstGeom>
              <a:blipFill>
                <a:blip r:embed="rId11"/>
                <a:stretch>
                  <a:fillRect l="-6667" r="-6667" b="-37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348259" y="4675135"/>
                <a:ext cx="1466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{10,11,12}</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6348259" y="4675135"/>
                <a:ext cx="1466748" cy="369332"/>
              </a:xfrm>
              <a:prstGeom prst="rect">
                <a:avLst/>
              </a:prstGeom>
              <a:blipFill>
                <a:blip r:embed="rId12"/>
                <a:stretch>
                  <a:fillRect l="-6224" r="-6639" b="-36066"/>
                </a:stretch>
              </a:blipFill>
            </p:spPr>
            <p:txBody>
              <a:bodyPr/>
              <a:lstStyle/>
              <a:p>
                <a:r>
                  <a:rPr lang="en-US">
                    <a:noFill/>
                  </a:rPr>
                  <a:t> </a:t>
                </a:r>
              </a:p>
            </p:txBody>
          </p:sp>
        </mc:Fallback>
      </mc:AlternateContent>
      <p:cxnSp>
        <p:nvCxnSpPr>
          <p:cNvPr id="24" name="Straight Connector 23"/>
          <p:cNvCxnSpPr>
            <a:stCxn id="14" idx="6"/>
            <a:endCxn id="17" idx="2"/>
          </p:cNvCxnSpPr>
          <p:nvPr/>
        </p:nvCxnSpPr>
        <p:spPr bwMode="auto">
          <a:xfrm>
            <a:off x="7452360" y="4070985"/>
            <a:ext cx="193548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31" name="TextBox 30"/>
              <p:cNvSpPr txBox="1"/>
              <p:nvPr/>
            </p:nvSpPr>
            <p:spPr>
              <a:xfrm>
                <a:off x="8183657" y="3493261"/>
                <a:ext cx="4728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31" name="TextBox 30"/>
              <p:cNvSpPr txBox="1">
                <a:spLocks noRot="1" noChangeAspect="1" noMove="1" noResize="1" noEditPoints="1" noAdjustHandles="1" noChangeArrowheads="1" noChangeShapeType="1" noTextEdit="1"/>
              </p:cNvSpPr>
              <p:nvPr/>
            </p:nvSpPr>
            <p:spPr>
              <a:xfrm>
                <a:off x="8183657" y="3493261"/>
                <a:ext cx="472886" cy="553998"/>
              </a:xfrm>
              <a:prstGeom prst="rect">
                <a:avLst/>
              </a:prstGeom>
              <a:blipFill>
                <a:blip r:embed="rId14"/>
                <a:stretch>
                  <a:fillRect/>
                </a:stretch>
              </a:blipFill>
            </p:spPr>
            <p:txBody>
              <a:bodyPr/>
              <a:lstStyle/>
              <a:p>
                <a:r>
                  <a:rPr lang="en-US">
                    <a:noFill/>
                  </a:rPr>
                  <a:t> </a:t>
                </a:r>
              </a:p>
            </p:txBody>
          </p:sp>
        </mc:Fallback>
      </mc:AlternateContent>
      <p:grpSp>
        <p:nvGrpSpPr>
          <p:cNvPr id="32" name="Group 31"/>
          <p:cNvGrpSpPr/>
          <p:nvPr/>
        </p:nvGrpSpPr>
        <p:grpSpPr>
          <a:xfrm>
            <a:off x="6504560" y="4718373"/>
            <a:ext cx="350520" cy="316339"/>
            <a:chOff x="7249758" y="2029425"/>
            <a:chExt cx="350520" cy="316339"/>
          </a:xfrm>
        </p:grpSpPr>
        <p:cxnSp>
          <p:nvCxnSpPr>
            <p:cNvPr id="33" name="Straight Connector 32"/>
            <p:cNvCxnSpPr/>
            <p:nvPr/>
          </p:nvCxnSpPr>
          <p:spPr bwMode="auto">
            <a:xfrm>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34" name="Straight Connector 33"/>
            <p:cNvCxnSpPr/>
            <p:nvPr/>
          </p:nvCxnSpPr>
          <p:spPr bwMode="auto">
            <a:xfrm flipH="1">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grpSp>
      <mc:AlternateContent xmlns:mc="http://schemas.openxmlformats.org/markup-compatibility/2006" xmlns:a14="http://schemas.microsoft.com/office/drawing/2010/main">
        <mc:Choice Requires="a14">
          <p:sp>
            <p:nvSpPr>
              <p:cNvPr id="4" name="Content Placeholder 3"/>
              <p:cNvSpPr>
                <a:spLocks noGrp="1"/>
              </p:cNvSpPr>
              <p:nvPr>
                <p:ph sz="half" idx="1"/>
              </p:nvPr>
            </p:nvSpPr>
            <p:spPr>
              <a:xfrm>
                <a:off x="914400" y="1066800"/>
                <a:ext cx="5080000" cy="5105400"/>
              </a:xfrm>
            </p:spPr>
            <p:txBody>
              <a:bodyPr/>
              <a:lstStyle/>
              <a:p>
                <a:r>
                  <a:rPr lang="en-US" dirty="0"/>
                  <a:t>Schedule 2 classes for 2 profs into 3 possible time slots</a:t>
                </a:r>
              </a:p>
              <a:p>
                <a:endParaRPr lang="en-US" dirty="0"/>
              </a:p>
              <a:p>
                <a:r>
                  <a:rPr lang="en-US" i="1" dirty="0"/>
                  <a:t>Interleaving search and AC-3:</a:t>
                </a:r>
              </a:p>
              <a:p>
                <a:r>
                  <a:rPr lang="en-US" dirty="0"/>
                  <a:t>	Expand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oMath>
                </a14:m>
                <a:r>
                  <a:rPr lang="en-US" dirty="0"/>
                  <a:t> and select value</a:t>
                </a:r>
              </a:p>
              <a:p>
                <a:r>
                  <a:rPr lang="en-US" dirty="0"/>
                  <a:t>	</a:t>
                </a:r>
                <a:r>
                  <a:rPr lang="en-US" dirty="0" smtClean="0">
                    <a:solidFill>
                      <a:schemeClr val="tx1"/>
                    </a:solidFill>
                  </a:rPr>
                  <a:t>Call AC-3 on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1</m:t>
                        </m:r>
                      </m:sub>
                    </m:sSub>
                  </m:oMath>
                </a14:m>
                <a:endParaRPr lang="en-US" dirty="0"/>
              </a:p>
              <a:p>
                <a:r>
                  <a:rPr lang="en-US" dirty="0"/>
                  <a:t>	</a:t>
                </a:r>
                <a:r>
                  <a:rPr lang="en-US" dirty="0" smtClean="0">
                    <a:solidFill>
                      <a:schemeClr val="accent2"/>
                    </a:solidFill>
                  </a:rPr>
                  <a:t>Expand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𝐵</m:t>
                        </m:r>
                      </m:e>
                      <m:sub>
                        <m:r>
                          <a:rPr lang="en-US" i="1">
                            <a:solidFill>
                              <a:schemeClr val="accent2"/>
                            </a:solidFill>
                            <a:latin typeface="Cambria Math" panose="02040503050406030204" pitchFamily="18" charset="0"/>
                          </a:rPr>
                          <m:t>2</m:t>
                        </m:r>
                      </m:sub>
                    </m:sSub>
                  </m:oMath>
                </a14:m>
                <a:r>
                  <a:rPr lang="en-US" dirty="0">
                    <a:solidFill>
                      <a:schemeClr val="accent2"/>
                    </a:solidFill>
                  </a:rPr>
                  <a:t> and select value</a:t>
                </a:r>
              </a:p>
              <a:p>
                <a:r>
                  <a:rPr lang="en-US" dirty="0"/>
                  <a:t>	Call AC-3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m:t>
                        </m:r>
                      </m:sub>
                    </m:sSub>
                  </m:oMath>
                </a14:m>
                <a:r>
                  <a:rPr lang="en-US" dirty="0"/>
                  <a:t> and</a:t>
                </a: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m:t>
                        </m:r>
                      </m:sub>
                    </m:sSub>
                  </m:oMath>
                </a14:m>
                <a:endParaRPr lang="en-US" dirty="0"/>
              </a:p>
              <a:p>
                <a:r>
                  <a:rPr lang="en-US" dirty="0"/>
                  <a:t>	</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1"/>
              </p:nvPr>
            </p:nvSpPr>
            <p:spPr>
              <a:xfrm>
                <a:off x="914400" y="1066800"/>
                <a:ext cx="5080000" cy="5105400"/>
              </a:xfrm>
              <a:blipFill>
                <a:blip r:embed="rId15"/>
                <a:stretch>
                  <a:fillRect l="-2401" t="-1193" r="-19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9508317" y="4691876"/>
                <a:ext cx="6620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{11}</m:t>
                      </m:r>
                    </m:oMath>
                  </m:oMathPara>
                </a14:m>
                <a:endParaRPr lang="en-US" dirty="0">
                  <a:solidFill>
                    <a:srgbClr val="C00000"/>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9508317" y="4691876"/>
                <a:ext cx="662041" cy="369332"/>
              </a:xfrm>
              <a:prstGeom prst="rect">
                <a:avLst/>
              </a:prstGeom>
              <a:blipFill>
                <a:blip r:embed="rId16"/>
                <a:stretch>
                  <a:fillRect l="-15741" r="-15741" b="-38333"/>
                </a:stretch>
              </a:blipFill>
            </p:spPr>
            <p:txBody>
              <a:bodyPr/>
              <a:lstStyle/>
              <a:p>
                <a:r>
                  <a:rPr lang="en-US">
                    <a:noFill/>
                  </a:rPr>
                  <a:t> </a:t>
                </a:r>
              </a:p>
            </p:txBody>
          </p:sp>
        </mc:Fallback>
      </mc:AlternateContent>
    </p:spTree>
    <p:extLst>
      <p:ext uri="{BB962C8B-B14F-4D97-AF65-F5344CB8AC3E}">
        <p14:creationId xmlns:p14="http://schemas.microsoft.com/office/powerpoint/2010/main" val="3104944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Propagation Example</a:t>
            </a:r>
            <a:endParaRPr lang="en-US" dirty="0"/>
          </a:p>
        </p:txBody>
      </p:sp>
      <p:sp>
        <p:nvSpPr>
          <p:cNvPr id="5" name="Footer Placeholder 4"/>
          <p:cNvSpPr>
            <a:spLocks noGrp="1"/>
          </p:cNvSpPr>
          <p:nvPr>
            <p:ph type="ftr" sz="quarter" idx="11"/>
          </p:nvPr>
        </p:nvSpPr>
        <p:spPr/>
        <p:txBody>
          <a:bodyPr/>
          <a:lstStyle/>
          <a:p>
            <a:pPr>
              <a:defRPr/>
            </a:pPr>
            <a:r>
              <a:rPr lang="it-IT" smtClean="0"/>
              <a:t>Intro to AI, Georgia Tech © Jim Rehg 2016</a:t>
            </a:r>
            <a:endParaRPr lang="en-US"/>
          </a:p>
        </p:txBody>
      </p:sp>
      <p:sp>
        <p:nvSpPr>
          <p:cNvPr id="6" name="Slide Number Placeholder 5"/>
          <p:cNvSpPr>
            <a:spLocks noGrp="1"/>
          </p:cNvSpPr>
          <p:nvPr>
            <p:ph type="sldNum" sz="quarter" idx="12"/>
          </p:nvPr>
        </p:nvSpPr>
        <p:spPr/>
        <p:txBody>
          <a:bodyPr/>
          <a:lstStyle/>
          <a:p>
            <a:fld id="{3F600294-8B41-4065-BE7A-18CBE0C5B58F}" type="slidenum">
              <a:rPr lang="en-US" altLang="en-US" smtClean="0"/>
              <a:pPr/>
              <a:t>24</a:t>
            </a:fld>
            <a:endParaRPr lang="en-US" altLang="en-US" dirty="0"/>
          </a:p>
        </p:txBody>
      </p:sp>
      <p:grpSp>
        <p:nvGrpSpPr>
          <p:cNvPr id="7" name="Group 6"/>
          <p:cNvGrpSpPr/>
          <p:nvPr/>
        </p:nvGrpSpPr>
        <p:grpSpPr>
          <a:xfrm>
            <a:off x="6629400" y="1447800"/>
            <a:ext cx="822960" cy="822960"/>
            <a:chOff x="5427679" y="3124200"/>
            <a:chExt cx="822960" cy="822960"/>
          </a:xfrm>
        </p:grpSpPr>
        <p:sp>
          <p:nvSpPr>
            <p:cNvPr id="8" name="Oval 7"/>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9" name="TextBox 8"/>
                <p:cNvSpPr txBox="1"/>
                <p:nvPr/>
              </p:nvSpPr>
              <p:spPr>
                <a:xfrm>
                  <a:off x="5544628" y="3258830"/>
                  <a:ext cx="6705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𝐴</m:t>
                            </m:r>
                          </m:e>
                          <m:sub>
                            <m:r>
                              <a:rPr lang="en-US" sz="2800" b="0" i="1" dirty="0" smtClean="0">
                                <a:latin typeface="Cambria Math" panose="02040503050406030204" pitchFamily="18" charset="0"/>
                              </a:rPr>
                              <m:t>1</m:t>
                            </m:r>
                          </m:sub>
                        </m:sSub>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5544628" y="3258830"/>
                  <a:ext cx="670568" cy="523220"/>
                </a:xfrm>
                <a:prstGeom prst="rect">
                  <a:avLst/>
                </a:prstGeom>
                <a:blipFill>
                  <a:blip r:embed="rId3"/>
                  <a:stretch>
                    <a:fillRect/>
                  </a:stretch>
                </a:blipFill>
              </p:spPr>
              <p:txBody>
                <a:bodyPr/>
                <a:lstStyle/>
                <a:p>
                  <a:r>
                    <a:rPr lang="en-US">
                      <a:noFill/>
                    </a:rPr>
                    <a:t> </a:t>
                  </a:r>
                </a:p>
              </p:txBody>
            </p:sp>
          </mc:Fallback>
        </mc:AlternateContent>
      </p:grpSp>
      <p:grpSp>
        <p:nvGrpSpPr>
          <p:cNvPr id="10" name="Group 9"/>
          <p:cNvGrpSpPr/>
          <p:nvPr/>
        </p:nvGrpSpPr>
        <p:grpSpPr>
          <a:xfrm>
            <a:off x="9387840" y="1451610"/>
            <a:ext cx="822960" cy="822960"/>
            <a:chOff x="5427679" y="3124200"/>
            <a:chExt cx="822960" cy="822960"/>
          </a:xfrm>
        </p:grpSpPr>
        <p:sp>
          <p:nvSpPr>
            <p:cNvPr id="11" name="Oval 10"/>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2" name="TextBox 11"/>
                <p:cNvSpPr txBox="1"/>
                <p:nvPr/>
              </p:nvSpPr>
              <p:spPr>
                <a:xfrm>
                  <a:off x="5540493" y="3251210"/>
                  <a:ext cx="67108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𝐵</m:t>
                            </m:r>
                          </m:e>
                          <m:sub>
                            <m:r>
                              <a:rPr lang="en-US" sz="2800" b="0" i="1" dirty="0" smtClean="0">
                                <a:latin typeface="Cambria Math" panose="02040503050406030204" pitchFamily="18" charset="0"/>
                              </a:rPr>
                              <m:t>1</m:t>
                            </m:r>
                          </m:sub>
                        </m:sSub>
                      </m:oMath>
                    </m:oMathPara>
                  </a14:m>
                  <a:endParaRPr lang="en-US"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540493" y="3251210"/>
                  <a:ext cx="671081" cy="523220"/>
                </a:xfrm>
                <a:prstGeom prst="rect">
                  <a:avLst/>
                </a:prstGeom>
                <a:blipFill>
                  <a:blip r:embed="rId4"/>
                  <a:stretch>
                    <a:fillRect/>
                  </a:stretch>
                </a:blipFill>
              </p:spPr>
              <p:txBody>
                <a:bodyPr/>
                <a:lstStyle/>
                <a:p>
                  <a:r>
                    <a:rPr lang="en-US">
                      <a:noFill/>
                    </a:rPr>
                    <a:t> </a:t>
                  </a:r>
                </a:p>
              </p:txBody>
            </p:sp>
          </mc:Fallback>
        </mc:AlternateContent>
      </p:grpSp>
      <p:grpSp>
        <p:nvGrpSpPr>
          <p:cNvPr id="13" name="Group 12"/>
          <p:cNvGrpSpPr/>
          <p:nvPr/>
        </p:nvGrpSpPr>
        <p:grpSpPr>
          <a:xfrm>
            <a:off x="6629400" y="3659505"/>
            <a:ext cx="822960" cy="822960"/>
            <a:chOff x="5427679" y="3124200"/>
            <a:chExt cx="822960" cy="822960"/>
          </a:xfrm>
        </p:grpSpPr>
        <p:sp>
          <p:nvSpPr>
            <p:cNvPr id="14" name="Oval 13"/>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5" name="TextBox 14"/>
                <p:cNvSpPr txBox="1"/>
                <p:nvPr/>
              </p:nvSpPr>
              <p:spPr>
                <a:xfrm>
                  <a:off x="5540494" y="3255020"/>
                  <a:ext cx="6788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𝐴</m:t>
                            </m:r>
                          </m:e>
                          <m:sub>
                            <m:r>
                              <a:rPr lang="en-US" sz="2800" b="0" i="1" dirty="0" smtClean="0">
                                <a:latin typeface="Cambria Math" panose="02040503050406030204" pitchFamily="18" charset="0"/>
                              </a:rPr>
                              <m:t>2</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540494" y="3255020"/>
                  <a:ext cx="678840" cy="523220"/>
                </a:xfrm>
                <a:prstGeom prst="rect">
                  <a:avLst/>
                </a:prstGeom>
                <a:blipFill>
                  <a:blip r:embed="rId5"/>
                  <a:stretch>
                    <a:fillRect/>
                  </a:stretch>
                </a:blipFill>
              </p:spPr>
              <p:txBody>
                <a:bodyPr/>
                <a:lstStyle/>
                <a:p>
                  <a:r>
                    <a:rPr lang="en-US">
                      <a:noFill/>
                    </a:rPr>
                    <a:t> </a:t>
                  </a:r>
                </a:p>
              </p:txBody>
            </p:sp>
          </mc:Fallback>
        </mc:AlternateContent>
      </p:grpSp>
      <p:grpSp>
        <p:nvGrpSpPr>
          <p:cNvPr id="16" name="Group 15"/>
          <p:cNvGrpSpPr/>
          <p:nvPr/>
        </p:nvGrpSpPr>
        <p:grpSpPr>
          <a:xfrm>
            <a:off x="9387840" y="3659505"/>
            <a:ext cx="822960" cy="822960"/>
            <a:chOff x="5427679" y="3124200"/>
            <a:chExt cx="822960" cy="822960"/>
          </a:xfrm>
        </p:grpSpPr>
        <p:sp>
          <p:nvSpPr>
            <p:cNvPr id="17" name="Oval 16"/>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8" name="TextBox 17"/>
                <p:cNvSpPr txBox="1"/>
                <p:nvPr/>
              </p:nvSpPr>
              <p:spPr>
                <a:xfrm>
                  <a:off x="5548156" y="3255020"/>
                  <a:ext cx="67108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𝐵</m:t>
                            </m:r>
                          </m:e>
                          <m:sub>
                            <m:r>
                              <a:rPr lang="en-US" sz="2800" b="0" i="1" dirty="0" smtClean="0">
                                <a:latin typeface="Cambria Math" panose="02040503050406030204" pitchFamily="18" charset="0"/>
                              </a:rPr>
                              <m:t>2</m:t>
                            </m:r>
                          </m:sub>
                        </m:sSub>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548156" y="3255020"/>
                  <a:ext cx="671081" cy="523220"/>
                </a:xfrm>
                <a:prstGeom prst="rect">
                  <a:avLst/>
                </a:prstGeom>
                <a:blipFill>
                  <a:blip r:embed="rId6"/>
                  <a:stretch>
                    <a:fillRect/>
                  </a:stretch>
                </a:blipFill>
              </p:spPr>
              <p:txBody>
                <a:bodyPr/>
                <a:lstStyle/>
                <a:p>
                  <a:r>
                    <a:rPr lang="en-US">
                      <a:noFill/>
                    </a:rPr>
                    <a:t> </a:t>
                  </a:r>
                </a:p>
              </p:txBody>
            </p:sp>
          </mc:Fallback>
        </mc:AlternateContent>
      </p:grpSp>
      <p:cxnSp>
        <p:nvCxnSpPr>
          <p:cNvPr id="19" name="Straight Connector 18"/>
          <p:cNvCxnSpPr>
            <a:stCxn id="8" idx="4"/>
            <a:endCxn id="14" idx="0"/>
          </p:cNvCxnSpPr>
          <p:nvPr/>
        </p:nvCxnSpPr>
        <p:spPr bwMode="auto">
          <a:xfrm>
            <a:off x="7040880" y="2270760"/>
            <a:ext cx="0" cy="138874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0" name="Straight Connector 19"/>
          <p:cNvCxnSpPr>
            <a:stCxn id="11" idx="4"/>
            <a:endCxn id="17" idx="0"/>
          </p:cNvCxnSpPr>
          <p:nvPr/>
        </p:nvCxnSpPr>
        <p:spPr bwMode="auto">
          <a:xfrm>
            <a:off x="9799320" y="2274570"/>
            <a:ext cx="0" cy="1384935"/>
          </a:xfrm>
          <a:prstGeom prst="line">
            <a:avLst/>
          </a:prstGeom>
          <a:solidFill>
            <a:schemeClr val="accent1"/>
          </a:solidFill>
          <a:ln w="254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1" name="TextBox 20"/>
              <p:cNvSpPr txBox="1"/>
              <p:nvPr/>
            </p:nvSpPr>
            <p:spPr>
              <a:xfrm>
                <a:off x="7096314" y="2646402"/>
                <a:ext cx="4728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096314" y="2646402"/>
                <a:ext cx="472886" cy="55399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9854753" y="2629257"/>
                <a:ext cx="4728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22" name="TextBox 21"/>
              <p:cNvSpPr txBox="1">
                <a:spLocks noRot="1" noChangeAspect="1" noMove="1" noResize="1" noEditPoints="1" noAdjustHandles="1" noChangeArrowheads="1" noChangeShapeType="1" noTextEdit="1"/>
              </p:cNvSpPr>
              <p:nvPr/>
            </p:nvSpPr>
            <p:spPr>
              <a:xfrm>
                <a:off x="9854753" y="2629257"/>
                <a:ext cx="472886" cy="55399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7565174" y="1646337"/>
                <a:ext cx="6620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{10}</m:t>
                      </m:r>
                    </m:oMath>
                  </m:oMathPara>
                </a14:m>
                <a:endParaRPr lang="en-US" dirty="0">
                  <a:solidFill>
                    <a:srgbClr val="C0000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7565174" y="1646337"/>
                <a:ext cx="662041" cy="369332"/>
              </a:xfrm>
              <a:prstGeom prst="rect">
                <a:avLst/>
              </a:prstGeom>
              <a:blipFill>
                <a:blip r:embed="rId9"/>
                <a:stretch>
                  <a:fillRect l="-14679" r="-15596" b="-37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0323614" y="1646337"/>
                <a:ext cx="1466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{10,11,12}</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10323614" y="1646337"/>
                <a:ext cx="1466748" cy="369332"/>
              </a:xfrm>
              <a:prstGeom prst="rect">
                <a:avLst/>
              </a:prstGeom>
              <a:blipFill>
                <a:blip r:embed="rId11"/>
                <a:stretch>
                  <a:fillRect l="-6667" r="-6667" b="-37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348259" y="4675135"/>
                <a:ext cx="1466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{10,11,12}</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6348259" y="4675135"/>
                <a:ext cx="1466748" cy="369332"/>
              </a:xfrm>
              <a:prstGeom prst="rect">
                <a:avLst/>
              </a:prstGeom>
              <a:blipFill>
                <a:blip r:embed="rId12"/>
                <a:stretch>
                  <a:fillRect l="-6224" r="-6639" b="-36066"/>
                </a:stretch>
              </a:blipFill>
            </p:spPr>
            <p:txBody>
              <a:bodyPr/>
              <a:lstStyle/>
              <a:p>
                <a:r>
                  <a:rPr lang="en-US">
                    <a:noFill/>
                  </a:rPr>
                  <a:t> </a:t>
                </a:r>
              </a:p>
            </p:txBody>
          </p:sp>
        </mc:Fallback>
      </mc:AlternateContent>
      <p:cxnSp>
        <p:nvCxnSpPr>
          <p:cNvPr id="24" name="Straight Connector 23"/>
          <p:cNvCxnSpPr>
            <a:stCxn id="14" idx="6"/>
            <a:endCxn id="17" idx="2"/>
          </p:cNvCxnSpPr>
          <p:nvPr/>
        </p:nvCxnSpPr>
        <p:spPr bwMode="auto">
          <a:xfrm>
            <a:off x="7452360" y="4070985"/>
            <a:ext cx="193548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31" name="TextBox 30"/>
              <p:cNvSpPr txBox="1"/>
              <p:nvPr/>
            </p:nvSpPr>
            <p:spPr>
              <a:xfrm>
                <a:off x="8183657" y="3493261"/>
                <a:ext cx="4728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31" name="TextBox 30"/>
              <p:cNvSpPr txBox="1">
                <a:spLocks noRot="1" noChangeAspect="1" noMove="1" noResize="1" noEditPoints="1" noAdjustHandles="1" noChangeArrowheads="1" noChangeShapeType="1" noTextEdit="1"/>
              </p:cNvSpPr>
              <p:nvPr/>
            </p:nvSpPr>
            <p:spPr>
              <a:xfrm>
                <a:off x="8183657" y="3493261"/>
                <a:ext cx="472886" cy="553998"/>
              </a:xfrm>
              <a:prstGeom prst="rect">
                <a:avLst/>
              </a:prstGeom>
              <a:blipFill>
                <a:blip r:embed="rId14"/>
                <a:stretch>
                  <a:fillRect/>
                </a:stretch>
              </a:blipFill>
            </p:spPr>
            <p:txBody>
              <a:bodyPr/>
              <a:lstStyle/>
              <a:p>
                <a:r>
                  <a:rPr lang="en-US">
                    <a:noFill/>
                  </a:rPr>
                  <a:t> </a:t>
                </a:r>
              </a:p>
            </p:txBody>
          </p:sp>
        </mc:Fallback>
      </mc:AlternateContent>
      <p:grpSp>
        <p:nvGrpSpPr>
          <p:cNvPr id="32" name="Group 31"/>
          <p:cNvGrpSpPr/>
          <p:nvPr/>
        </p:nvGrpSpPr>
        <p:grpSpPr>
          <a:xfrm>
            <a:off x="6504560" y="4718373"/>
            <a:ext cx="350520" cy="316339"/>
            <a:chOff x="7249758" y="2029425"/>
            <a:chExt cx="350520" cy="316339"/>
          </a:xfrm>
        </p:grpSpPr>
        <p:cxnSp>
          <p:nvCxnSpPr>
            <p:cNvPr id="33" name="Straight Connector 32"/>
            <p:cNvCxnSpPr/>
            <p:nvPr/>
          </p:nvCxnSpPr>
          <p:spPr bwMode="auto">
            <a:xfrm>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34" name="Straight Connector 33"/>
            <p:cNvCxnSpPr/>
            <p:nvPr/>
          </p:nvCxnSpPr>
          <p:spPr bwMode="auto">
            <a:xfrm flipH="1">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grpSp>
      <mc:AlternateContent xmlns:mc="http://schemas.openxmlformats.org/markup-compatibility/2006" xmlns:a14="http://schemas.microsoft.com/office/drawing/2010/main">
        <mc:Choice Requires="a14">
          <p:sp>
            <p:nvSpPr>
              <p:cNvPr id="4" name="Content Placeholder 3"/>
              <p:cNvSpPr>
                <a:spLocks noGrp="1"/>
              </p:cNvSpPr>
              <p:nvPr>
                <p:ph sz="half" idx="1"/>
              </p:nvPr>
            </p:nvSpPr>
            <p:spPr>
              <a:xfrm>
                <a:off x="914400" y="1066800"/>
                <a:ext cx="5080000" cy="5105400"/>
              </a:xfrm>
            </p:spPr>
            <p:txBody>
              <a:bodyPr/>
              <a:lstStyle/>
              <a:p>
                <a:r>
                  <a:rPr lang="en-US" dirty="0"/>
                  <a:t>Schedule 2 classes for 2 profs into 3 possible time slots</a:t>
                </a:r>
              </a:p>
              <a:p>
                <a:endParaRPr lang="en-US" dirty="0"/>
              </a:p>
              <a:p>
                <a:r>
                  <a:rPr lang="en-US" i="1" dirty="0"/>
                  <a:t>Interleaving search and AC-3:</a:t>
                </a:r>
              </a:p>
              <a:p>
                <a:r>
                  <a:rPr lang="en-US" dirty="0"/>
                  <a:t>	Expand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oMath>
                </a14:m>
                <a:r>
                  <a:rPr lang="en-US" dirty="0"/>
                  <a:t> and select value</a:t>
                </a:r>
              </a:p>
              <a:p>
                <a:r>
                  <a:rPr lang="en-US" dirty="0"/>
                  <a:t>	</a:t>
                </a:r>
                <a:r>
                  <a:rPr lang="en-US" dirty="0" smtClean="0">
                    <a:solidFill>
                      <a:schemeClr val="tx1"/>
                    </a:solidFill>
                  </a:rPr>
                  <a:t>Call AC-3 on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1</m:t>
                        </m:r>
                      </m:sub>
                    </m:sSub>
                  </m:oMath>
                </a14:m>
                <a:endParaRPr lang="en-US" dirty="0"/>
              </a:p>
              <a:p>
                <a:r>
                  <a:rPr lang="en-US" dirty="0"/>
                  <a:t>	</a:t>
                </a:r>
                <a:r>
                  <a:rPr lang="en-US" dirty="0" smtClean="0">
                    <a:solidFill>
                      <a:schemeClr val="tx1"/>
                    </a:solidFill>
                  </a:rPr>
                  <a:t>Expand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𝐵</m:t>
                        </m:r>
                      </m:e>
                      <m:sub>
                        <m:r>
                          <a:rPr lang="en-US" i="1">
                            <a:solidFill>
                              <a:schemeClr val="tx1"/>
                            </a:solidFill>
                            <a:latin typeface="Cambria Math" panose="02040503050406030204" pitchFamily="18" charset="0"/>
                          </a:rPr>
                          <m:t>2</m:t>
                        </m:r>
                      </m:sub>
                    </m:sSub>
                  </m:oMath>
                </a14:m>
                <a:r>
                  <a:rPr lang="en-US" dirty="0">
                    <a:solidFill>
                      <a:schemeClr val="tx1"/>
                    </a:solidFill>
                  </a:rPr>
                  <a:t> and select value</a:t>
                </a:r>
              </a:p>
              <a:p>
                <a:r>
                  <a:rPr lang="en-US" dirty="0"/>
                  <a:t>	</a:t>
                </a:r>
                <a:r>
                  <a:rPr lang="en-US" dirty="0" smtClean="0">
                    <a:solidFill>
                      <a:schemeClr val="accent2"/>
                    </a:solidFill>
                  </a:rPr>
                  <a:t>Call AC-3 on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𝐴</m:t>
                        </m:r>
                      </m:e>
                      <m:sub>
                        <m:r>
                          <a:rPr lang="en-US" i="1">
                            <a:solidFill>
                              <a:schemeClr val="accent2"/>
                            </a:solidFill>
                            <a:latin typeface="Cambria Math" panose="02040503050406030204" pitchFamily="18" charset="0"/>
                          </a:rPr>
                          <m:t>2</m:t>
                        </m:r>
                      </m:sub>
                    </m:sSub>
                    <m:r>
                      <a:rPr lang="en-US" i="1">
                        <a:solidFill>
                          <a:schemeClr val="accent2"/>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𝐵</m:t>
                        </m:r>
                      </m:e>
                      <m:sub>
                        <m:r>
                          <a:rPr lang="en-US" i="1">
                            <a:solidFill>
                              <a:schemeClr val="accent2"/>
                            </a:solidFill>
                            <a:latin typeface="Cambria Math" panose="02040503050406030204" pitchFamily="18" charset="0"/>
                          </a:rPr>
                          <m:t>2</m:t>
                        </m:r>
                      </m:sub>
                    </m:sSub>
                  </m:oMath>
                </a14:m>
                <a:r>
                  <a:rPr lang="en-US" dirty="0">
                    <a:solidFill>
                      <a:schemeClr val="accent2"/>
                    </a:solidFill>
                  </a:rPr>
                  <a:t> and</a:t>
                </a:r>
              </a:p>
              <a:p>
                <a:r>
                  <a:rPr lang="en-US" dirty="0">
                    <a:solidFill>
                      <a:schemeClr val="accent2"/>
                    </a:solidFill>
                  </a:rPr>
                  <a:t>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𝐵</m:t>
                        </m:r>
                      </m:e>
                      <m:sub>
                        <m:r>
                          <a:rPr lang="en-US" i="1">
                            <a:solidFill>
                              <a:schemeClr val="accent2"/>
                            </a:solidFill>
                            <a:latin typeface="Cambria Math" panose="02040503050406030204" pitchFamily="18" charset="0"/>
                          </a:rPr>
                          <m:t>1</m:t>
                        </m:r>
                      </m:sub>
                    </m:sSub>
                    <m:r>
                      <a:rPr lang="en-US" i="1">
                        <a:solidFill>
                          <a:schemeClr val="accent2"/>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𝐵</m:t>
                        </m:r>
                      </m:e>
                      <m:sub>
                        <m:r>
                          <a:rPr lang="en-US" i="1">
                            <a:solidFill>
                              <a:schemeClr val="accent2"/>
                            </a:solidFill>
                            <a:latin typeface="Cambria Math" panose="02040503050406030204" pitchFamily="18" charset="0"/>
                          </a:rPr>
                          <m:t>2</m:t>
                        </m:r>
                      </m:sub>
                    </m:sSub>
                  </m:oMath>
                </a14:m>
                <a:endParaRPr lang="en-US" dirty="0"/>
              </a:p>
              <a:p>
                <a:r>
                  <a:rPr lang="en-US" dirty="0"/>
                  <a:t>	</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1"/>
              </p:nvPr>
            </p:nvSpPr>
            <p:spPr>
              <a:xfrm>
                <a:off x="914400" y="1066800"/>
                <a:ext cx="5080000" cy="5105400"/>
              </a:xfrm>
              <a:blipFill>
                <a:blip r:embed="rId15"/>
                <a:stretch>
                  <a:fillRect l="-2401" t="-1193" r="-19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9508317" y="4691876"/>
                <a:ext cx="6620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{11}</m:t>
                      </m:r>
                    </m:oMath>
                  </m:oMathPara>
                </a14:m>
                <a:endParaRPr lang="en-US" dirty="0">
                  <a:solidFill>
                    <a:srgbClr val="C00000"/>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9508317" y="4691876"/>
                <a:ext cx="662041" cy="369332"/>
              </a:xfrm>
              <a:prstGeom prst="rect">
                <a:avLst/>
              </a:prstGeom>
              <a:blipFill>
                <a:blip r:embed="rId16"/>
                <a:stretch>
                  <a:fillRect l="-15741" r="-15741" b="-38333"/>
                </a:stretch>
              </a:blipFill>
            </p:spPr>
            <p:txBody>
              <a:bodyPr/>
              <a:lstStyle/>
              <a:p>
                <a:r>
                  <a:rPr lang="en-US">
                    <a:noFill/>
                  </a:rPr>
                  <a:t> </a:t>
                </a:r>
              </a:p>
            </p:txBody>
          </p:sp>
        </mc:Fallback>
      </mc:AlternateContent>
      <p:grpSp>
        <p:nvGrpSpPr>
          <p:cNvPr id="35" name="Group 34"/>
          <p:cNvGrpSpPr/>
          <p:nvPr/>
        </p:nvGrpSpPr>
        <p:grpSpPr>
          <a:xfrm>
            <a:off x="7332757" y="4718372"/>
            <a:ext cx="350520" cy="316339"/>
            <a:chOff x="7249758" y="2029425"/>
            <a:chExt cx="350520" cy="316339"/>
          </a:xfrm>
        </p:grpSpPr>
        <p:cxnSp>
          <p:nvCxnSpPr>
            <p:cNvPr id="36" name="Straight Connector 35"/>
            <p:cNvCxnSpPr/>
            <p:nvPr/>
          </p:nvCxnSpPr>
          <p:spPr bwMode="auto">
            <a:xfrm>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37" name="Straight Connector 36"/>
            <p:cNvCxnSpPr/>
            <p:nvPr/>
          </p:nvCxnSpPr>
          <p:spPr bwMode="auto">
            <a:xfrm flipH="1">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grpSp>
      <p:grpSp>
        <p:nvGrpSpPr>
          <p:cNvPr id="39" name="Group 38"/>
          <p:cNvGrpSpPr/>
          <p:nvPr/>
        </p:nvGrpSpPr>
        <p:grpSpPr>
          <a:xfrm>
            <a:off x="10881728" y="1682060"/>
            <a:ext cx="350520" cy="316339"/>
            <a:chOff x="7249758" y="2029425"/>
            <a:chExt cx="350520" cy="316339"/>
          </a:xfrm>
        </p:grpSpPr>
        <p:cxnSp>
          <p:nvCxnSpPr>
            <p:cNvPr id="40" name="Straight Connector 39"/>
            <p:cNvCxnSpPr/>
            <p:nvPr/>
          </p:nvCxnSpPr>
          <p:spPr bwMode="auto">
            <a:xfrm>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41" name="Straight Connector 40"/>
            <p:cNvCxnSpPr/>
            <p:nvPr/>
          </p:nvCxnSpPr>
          <p:spPr bwMode="auto">
            <a:xfrm flipH="1">
              <a:off x="7249758" y="2029425"/>
              <a:ext cx="350520" cy="316339"/>
            </a:xfrm>
            <a:prstGeom prst="line">
              <a:avLst/>
            </a:prstGeom>
            <a:solidFill>
              <a:schemeClr val="accent1"/>
            </a:solidFill>
            <a:ln w="34925"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239613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Propagation </a:t>
            </a:r>
            <a:r>
              <a:rPr lang="en-US" dirty="0" smtClean="0"/>
              <a:t>Example</a:t>
            </a:r>
            <a:endParaRPr lang="en-US" dirty="0"/>
          </a:p>
        </p:txBody>
      </p:sp>
      <p:sp>
        <p:nvSpPr>
          <p:cNvPr id="5" name="Footer Placeholder 4"/>
          <p:cNvSpPr>
            <a:spLocks noGrp="1"/>
          </p:cNvSpPr>
          <p:nvPr>
            <p:ph type="ftr" sz="quarter" idx="11"/>
          </p:nvPr>
        </p:nvSpPr>
        <p:spPr/>
        <p:txBody>
          <a:bodyPr/>
          <a:lstStyle/>
          <a:p>
            <a:pPr>
              <a:defRPr/>
            </a:pPr>
            <a:r>
              <a:rPr lang="it-IT" smtClean="0"/>
              <a:t>Intro to AI, Georgia Tech © Jim Rehg 2016</a:t>
            </a:r>
            <a:endParaRPr lang="en-US"/>
          </a:p>
        </p:txBody>
      </p:sp>
      <p:sp>
        <p:nvSpPr>
          <p:cNvPr id="6" name="Slide Number Placeholder 5"/>
          <p:cNvSpPr>
            <a:spLocks noGrp="1"/>
          </p:cNvSpPr>
          <p:nvPr>
            <p:ph type="sldNum" sz="quarter" idx="12"/>
          </p:nvPr>
        </p:nvSpPr>
        <p:spPr/>
        <p:txBody>
          <a:bodyPr/>
          <a:lstStyle/>
          <a:p>
            <a:fld id="{3F600294-8B41-4065-BE7A-18CBE0C5B58F}" type="slidenum">
              <a:rPr lang="en-US" altLang="en-US" smtClean="0"/>
              <a:pPr/>
              <a:t>25</a:t>
            </a:fld>
            <a:endParaRPr lang="en-US" altLang="en-US" dirty="0"/>
          </a:p>
        </p:txBody>
      </p:sp>
      <p:grpSp>
        <p:nvGrpSpPr>
          <p:cNvPr id="7" name="Group 6"/>
          <p:cNvGrpSpPr/>
          <p:nvPr/>
        </p:nvGrpSpPr>
        <p:grpSpPr>
          <a:xfrm>
            <a:off x="6629400" y="1447800"/>
            <a:ext cx="822960" cy="822960"/>
            <a:chOff x="5427679" y="3124200"/>
            <a:chExt cx="822960" cy="822960"/>
          </a:xfrm>
        </p:grpSpPr>
        <p:sp>
          <p:nvSpPr>
            <p:cNvPr id="8" name="Oval 7"/>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9" name="TextBox 8"/>
                <p:cNvSpPr txBox="1"/>
                <p:nvPr/>
              </p:nvSpPr>
              <p:spPr>
                <a:xfrm>
                  <a:off x="5544628" y="3258830"/>
                  <a:ext cx="6705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𝐴</m:t>
                            </m:r>
                          </m:e>
                          <m:sub>
                            <m:r>
                              <a:rPr lang="en-US" sz="2800" b="0" i="1" dirty="0" smtClean="0">
                                <a:latin typeface="Cambria Math" panose="02040503050406030204" pitchFamily="18" charset="0"/>
                              </a:rPr>
                              <m:t>1</m:t>
                            </m:r>
                          </m:sub>
                        </m:sSub>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5544628" y="3258830"/>
                  <a:ext cx="670568" cy="523220"/>
                </a:xfrm>
                <a:prstGeom prst="rect">
                  <a:avLst/>
                </a:prstGeom>
                <a:blipFill>
                  <a:blip r:embed="rId3"/>
                  <a:stretch>
                    <a:fillRect/>
                  </a:stretch>
                </a:blipFill>
              </p:spPr>
              <p:txBody>
                <a:bodyPr/>
                <a:lstStyle/>
                <a:p>
                  <a:r>
                    <a:rPr lang="en-US">
                      <a:noFill/>
                    </a:rPr>
                    <a:t> </a:t>
                  </a:r>
                </a:p>
              </p:txBody>
            </p:sp>
          </mc:Fallback>
        </mc:AlternateContent>
      </p:grpSp>
      <p:grpSp>
        <p:nvGrpSpPr>
          <p:cNvPr id="10" name="Group 9"/>
          <p:cNvGrpSpPr/>
          <p:nvPr/>
        </p:nvGrpSpPr>
        <p:grpSpPr>
          <a:xfrm>
            <a:off x="9387840" y="1451610"/>
            <a:ext cx="822960" cy="822960"/>
            <a:chOff x="5427679" y="3124200"/>
            <a:chExt cx="822960" cy="822960"/>
          </a:xfrm>
        </p:grpSpPr>
        <p:sp>
          <p:nvSpPr>
            <p:cNvPr id="11" name="Oval 10"/>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2" name="TextBox 11"/>
                <p:cNvSpPr txBox="1"/>
                <p:nvPr/>
              </p:nvSpPr>
              <p:spPr>
                <a:xfrm>
                  <a:off x="5540493" y="3251210"/>
                  <a:ext cx="67108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𝐵</m:t>
                            </m:r>
                          </m:e>
                          <m:sub>
                            <m:r>
                              <a:rPr lang="en-US" sz="2800" b="0" i="1" dirty="0" smtClean="0">
                                <a:latin typeface="Cambria Math" panose="02040503050406030204" pitchFamily="18" charset="0"/>
                              </a:rPr>
                              <m:t>1</m:t>
                            </m:r>
                          </m:sub>
                        </m:sSub>
                      </m:oMath>
                    </m:oMathPara>
                  </a14:m>
                  <a:endParaRPr lang="en-US"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540493" y="3251210"/>
                  <a:ext cx="671081" cy="523220"/>
                </a:xfrm>
                <a:prstGeom prst="rect">
                  <a:avLst/>
                </a:prstGeom>
                <a:blipFill>
                  <a:blip r:embed="rId4"/>
                  <a:stretch>
                    <a:fillRect/>
                  </a:stretch>
                </a:blipFill>
              </p:spPr>
              <p:txBody>
                <a:bodyPr/>
                <a:lstStyle/>
                <a:p>
                  <a:r>
                    <a:rPr lang="en-US">
                      <a:noFill/>
                    </a:rPr>
                    <a:t> </a:t>
                  </a:r>
                </a:p>
              </p:txBody>
            </p:sp>
          </mc:Fallback>
        </mc:AlternateContent>
      </p:grpSp>
      <p:grpSp>
        <p:nvGrpSpPr>
          <p:cNvPr id="13" name="Group 12"/>
          <p:cNvGrpSpPr/>
          <p:nvPr/>
        </p:nvGrpSpPr>
        <p:grpSpPr>
          <a:xfrm>
            <a:off x="6629400" y="3659505"/>
            <a:ext cx="822960" cy="822960"/>
            <a:chOff x="5427679" y="3124200"/>
            <a:chExt cx="822960" cy="822960"/>
          </a:xfrm>
        </p:grpSpPr>
        <p:sp>
          <p:nvSpPr>
            <p:cNvPr id="14" name="Oval 13"/>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5" name="TextBox 14"/>
                <p:cNvSpPr txBox="1"/>
                <p:nvPr/>
              </p:nvSpPr>
              <p:spPr>
                <a:xfrm>
                  <a:off x="5540494" y="3255020"/>
                  <a:ext cx="6788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𝐴</m:t>
                            </m:r>
                          </m:e>
                          <m:sub>
                            <m:r>
                              <a:rPr lang="en-US" sz="2800" b="0" i="1" dirty="0" smtClean="0">
                                <a:latin typeface="Cambria Math" panose="02040503050406030204" pitchFamily="18" charset="0"/>
                              </a:rPr>
                              <m:t>2</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540494" y="3255020"/>
                  <a:ext cx="678840" cy="523220"/>
                </a:xfrm>
                <a:prstGeom prst="rect">
                  <a:avLst/>
                </a:prstGeom>
                <a:blipFill>
                  <a:blip r:embed="rId5"/>
                  <a:stretch>
                    <a:fillRect/>
                  </a:stretch>
                </a:blipFill>
              </p:spPr>
              <p:txBody>
                <a:bodyPr/>
                <a:lstStyle/>
                <a:p>
                  <a:r>
                    <a:rPr lang="en-US">
                      <a:noFill/>
                    </a:rPr>
                    <a:t> </a:t>
                  </a:r>
                </a:p>
              </p:txBody>
            </p:sp>
          </mc:Fallback>
        </mc:AlternateContent>
      </p:grpSp>
      <p:grpSp>
        <p:nvGrpSpPr>
          <p:cNvPr id="16" name="Group 15"/>
          <p:cNvGrpSpPr/>
          <p:nvPr/>
        </p:nvGrpSpPr>
        <p:grpSpPr>
          <a:xfrm>
            <a:off x="9387840" y="3659505"/>
            <a:ext cx="822960" cy="822960"/>
            <a:chOff x="5427679" y="3124200"/>
            <a:chExt cx="822960" cy="822960"/>
          </a:xfrm>
        </p:grpSpPr>
        <p:sp>
          <p:nvSpPr>
            <p:cNvPr id="17" name="Oval 16"/>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8" name="TextBox 17"/>
                <p:cNvSpPr txBox="1"/>
                <p:nvPr/>
              </p:nvSpPr>
              <p:spPr>
                <a:xfrm>
                  <a:off x="5548156" y="3255020"/>
                  <a:ext cx="67108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𝐵</m:t>
                            </m:r>
                          </m:e>
                          <m:sub>
                            <m:r>
                              <a:rPr lang="en-US" sz="2800" b="0" i="1" dirty="0" smtClean="0">
                                <a:latin typeface="Cambria Math" panose="02040503050406030204" pitchFamily="18" charset="0"/>
                              </a:rPr>
                              <m:t>2</m:t>
                            </m:r>
                          </m:sub>
                        </m:sSub>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548156" y="3255020"/>
                  <a:ext cx="671081" cy="523220"/>
                </a:xfrm>
                <a:prstGeom prst="rect">
                  <a:avLst/>
                </a:prstGeom>
                <a:blipFill>
                  <a:blip r:embed="rId6"/>
                  <a:stretch>
                    <a:fillRect/>
                  </a:stretch>
                </a:blipFill>
              </p:spPr>
              <p:txBody>
                <a:bodyPr/>
                <a:lstStyle/>
                <a:p>
                  <a:r>
                    <a:rPr lang="en-US">
                      <a:noFill/>
                    </a:rPr>
                    <a:t> </a:t>
                  </a:r>
                </a:p>
              </p:txBody>
            </p:sp>
          </mc:Fallback>
        </mc:AlternateContent>
      </p:grpSp>
      <p:cxnSp>
        <p:nvCxnSpPr>
          <p:cNvPr id="19" name="Straight Connector 18"/>
          <p:cNvCxnSpPr>
            <a:stCxn id="8" idx="4"/>
            <a:endCxn id="14" idx="0"/>
          </p:cNvCxnSpPr>
          <p:nvPr/>
        </p:nvCxnSpPr>
        <p:spPr bwMode="auto">
          <a:xfrm>
            <a:off x="7040880" y="2270760"/>
            <a:ext cx="0" cy="138874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0" name="Straight Connector 19"/>
          <p:cNvCxnSpPr>
            <a:stCxn id="11" idx="4"/>
            <a:endCxn id="17" idx="0"/>
          </p:cNvCxnSpPr>
          <p:nvPr/>
        </p:nvCxnSpPr>
        <p:spPr bwMode="auto">
          <a:xfrm>
            <a:off x="9799320" y="2274570"/>
            <a:ext cx="0" cy="1384935"/>
          </a:xfrm>
          <a:prstGeom prst="line">
            <a:avLst/>
          </a:prstGeom>
          <a:solidFill>
            <a:schemeClr val="accent1"/>
          </a:solidFill>
          <a:ln w="254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1" name="TextBox 20"/>
              <p:cNvSpPr txBox="1"/>
              <p:nvPr/>
            </p:nvSpPr>
            <p:spPr>
              <a:xfrm>
                <a:off x="7096314" y="2646402"/>
                <a:ext cx="4728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096314" y="2646402"/>
                <a:ext cx="472886" cy="55399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9854753" y="2629257"/>
                <a:ext cx="4728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22" name="TextBox 21"/>
              <p:cNvSpPr txBox="1">
                <a:spLocks noRot="1" noChangeAspect="1" noMove="1" noResize="1" noEditPoints="1" noAdjustHandles="1" noChangeArrowheads="1" noChangeShapeType="1" noTextEdit="1"/>
              </p:cNvSpPr>
              <p:nvPr/>
            </p:nvSpPr>
            <p:spPr>
              <a:xfrm>
                <a:off x="9854753" y="2629257"/>
                <a:ext cx="472886" cy="55399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7565174" y="1646337"/>
                <a:ext cx="6620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{10}</m:t>
                      </m:r>
                    </m:oMath>
                  </m:oMathPara>
                </a14:m>
                <a:endParaRPr lang="en-US" dirty="0">
                  <a:solidFill>
                    <a:srgbClr val="C0000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7565174" y="1646337"/>
                <a:ext cx="662041" cy="369332"/>
              </a:xfrm>
              <a:prstGeom prst="rect">
                <a:avLst/>
              </a:prstGeom>
              <a:blipFill>
                <a:blip r:embed="rId9"/>
                <a:stretch>
                  <a:fillRect l="-14679" r="-15596" b="-37705"/>
                </a:stretch>
              </a:blipFill>
            </p:spPr>
            <p:txBody>
              <a:bodyPr/>
              <a:lstStyle/>
              <a:p>
                <a:r>
                  <a:rPr lang="en-US">
                    <a:noFill/>
                  </a:rPr>
                  <a:t> </a:t>
                </a:r>
              </a:p>
            </p:txBody>
          </p:sp>
        </mc:Fallback>
      </mc:AlternateContent>
      <p:cxnSp>
        <p:nvCxnSpPr>
          <p:cNvPr id="24" name="Straight Connector 23"/>
          <p:cNvCxnSpPr>
            <a:stCxn id="14" idx="6"/>
            <a:endCxn id="17" idx="2"/>
          </p:cNvCxnSpPr>
          <p:nvPr/>
        </p:nvCxnSpPr>
        <p:spPr bwMode="auto">
          <a:xfrm>
            <a:off x="7452360" y="4070985"/>
            <a:ext cx="193548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31" name="TextBox 30"/>
              <p:cNvSpPr txBox="1"/>
              <p:nvPr/>
            </p:nvSpPr>
            <p:spPr>
              <a:xfrm>
                <a:off x="8183657" y="3493261"/>
                <a:ext cx="4728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31" name="TextBox 30"/>
              <p:cNvSpPr txBox="1">
                <a:spLocks noRot="1" noChangeAspect="1" noMove="1" noResize="1" noEditPoints="1" noAdjustHandles="1" noChangeArrowheads="1" noChangeShapeType="1" noTextEdit="1"/>
              </p:cNvSpPr>
              <p:nvPr/>
            </p:nvSpPr>
            <p:spPr>
              <a:xfrm>
                <a:off x="8183657" y="3493261"/>
                <a:ext cx="472886" cy="553998"/>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1"/>
              </p:nvPr>
            </p:nvSpPr>
            <p:spPr>
              <a:xfrm>
                <a:off x="914400" y="1066800"/>
                <a:ext cx="5080000" cy="5105400"/>
              </a:xfrm>
            </p:spPr>
            <p:txBody>
              <a:bodyPr/>
              <a:lstStyle/>
              <a:p>
                <a:r>
                  <a:rPr lang="en-US" dirty="0" smtClean="0"/>
                  <a:t>Schedule 2 classes for 2 profs into 3 possible time slots</a:t>
                </a:r>
              </a:p>
              <a:p>
                <a:endParaRPr lang="en-US" dirty="0"/>
              </a:p>
              <a:p>
                <a:r>
                  <a:rPr lang="en-US" i="1" dirty="0"/>
                  <a:t>Interleaving search and AC-3:</a:t>
                </a:r>
              </a:p>
              <a:p>
                <a:r>
                  <a:rPr lang="en-US" dirty="0"/>
                  <a:t>	Expand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oMath>
                </a14:m>
                <a:r>
                  <a:rPr lang="en-US" dirty="0"/>
                  <a:t> and select value</a:t>
                </a:r>
              </a:p>
              <a:p>
                <a:r>
                  <a:rPr lang="en-US" dirty="0"/>
                  <a:t>	</a:t>
                </a:r>
                <a:r>
                  <a:rPr lang="en-US" dirty="0" smtClean="0">
                    <a:solidFill>
                      <a:schemeClr val="tx1"/>
                    </a:solidFill>
                  </a:rPr>
                  <a:t>Call AC-3 on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1</m:t>
                        </m:r>
                      </m:sub>
                    </m:sSub>
                  </m:oMath>
                </a14:m>
                <a:endParaRPr lang="en-US" dirty="0"/>
              </a:p>
              <a:p>
                <a:r>
                  <a:rPr lang="en-US" dirty="0"/>
                  <a:t>	</a:t>
                </a:r>
                <a:r>
                  <a:rPr lang="en-US" dirty="0" smtClean="0">
                    <a:solidFill>
                      <a:schemeClr val="tx1"/>
                    </a:solidFill>
                  </a:rPr>
                  <a:t>Expand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𝐵</m:t>
                        </m:r>
                      </m:e>
                      <m:sub>
                        <m:r>
                          <a:rPr lang="en-US" i="1">
                            <a:solidFill>
                              <a:schemeClr val="tx1"/>
                            </a:solidFill>
                            <a:latin typeface="Cambria Math" panose="02040503050406030204" pitchFamily="18" charset="0"/>
                          </a:rPr>
                          <m:t>2</m:t>
                        </m:r>
                      </m:sub>
                    </m:sSub>
                  </m:oMath>
                </a14:m>
                <a:r>
                  <a:rPr lang="en-US" dirty="0">
                    <a:solidFill>
                      <a:schemeClr val="tx1"/>
                    </a:solidFill>
                  </a:rPr>
                  <a:t> and select value</a:t>
                </a:r>
              </a:p>
              <a:p>
                <a:r>
                  <a:rPr lang="en-US" dirty="0"/>
                  <a:t>	</a:t>
                </a:r>
                <a:r>
                  <a:rPr lang="en-US" dirty="0" smtClean="0">
                    <a:solidFill>
                      <a:schemeClr val="tx1"/>
                    </a:solidFill>
                  </a:rPr>
                  <a:t>Call AC-3 on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𝐵</m:t>
                        </m:r>
                      </m:e>
                      <m:sub>
                        <m:r>
                          <a:rPr lang="en-US" i="1">
                            <a:solidFill>
                              <a:schemeClr val="tx1"/>
                            </a:solidFill>
                            <a:latin typeface="Cambria Math" panose="02040503050406030204" pitchFamily="18" charset="0"/>
                          </a:rPr>
                          <m:t>2</m:t>
                        </m:r>
                      </m:sub>
                    </m:sSub>
                  </m:oMath>
                </a14:m>
                <a:r>
                  <a:rPr lang="en-US" dirty="0">
                    <a:solidFill>
                      <a:schemeClr val="tx1"/>
                    </a:solidFill>
                  </a:rPr>
                  <a:t> and</a:t>
                </a:r>
              </a:p>
              <a:p>
                <a:r>
                  <a:rPr lang="en-US" dirty="0">
                    <a:solidFill>
                      <a:schemeClr val="tx1"/>
                    </a:solidFill>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𝐵</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𝐵</m:t>
                        </m:r>
                      </m:e>
                      <m:sub>
                        <m:r>
                          <a:rPr lang="en-US" i="1">
                            <a:solidFill>
                              <a:schemeClr val="tx1"/>
                            </a:solidFill>
                            <a:latin typeface="Cambria Math" panose="02040503050406030204" pitchFamily="18" charset="0"/>
                          </a:rPr>
                          <m:t>2</m:t>
                        </m:r>
                      </m:sub>
                    </m:sSub>
                  </m:oMath>
                </a14:m>
                <a:endParaRPr lang="en-US" dirty="0" smtClean="0">
                  <a:solidFill>
                    <a:schemeClr val="accent2"/>
                  </a:solidFill>
                </a:endParaRPr>
              </a:p>
              <a:p>
                <a:r>
                  <a:rPr lang="en-US" dirty="0"/>
                  <a:t>	</a:t>
                </a:r>
                <a:r>
                  <a:rPr lang="en-US" dirty="0" smtClean="0">
                    <a:solidFill>
                      <a:schemeClr val="accent2"/>
                    </a:solidFill>
                  </a:rPr>
                  <a:t>Expand </a:t>
                </a:r>
                <a14:m>
                  <m:oMath xmlns:m="http://schemas.openxmlformats.org/officeDocument/2006/math">
                    <m:sSub>
                      <m:sSubPr>
                        <m:ctrlPr>
                          <a:rPr lang="en-US" i="1">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𝐴</m:t>
                        </m:r>
                      </m:e>
                      <m:sub>
                        <m:r>
                          <a:rPr lang="en-US" i="1">
                            <a:solidFill>
                              <a:schemeClr val="accent2"/>
                            </a:solidFill>
                            <a:latin typeface="Cambria Math" panose="02040503050406030204" pitchFamily="18" charset="0"/>
                          </a:rPr>
                          <m:t>2</m:t>
                        </m:r>
                      </m:sub>
                    </m:sSub>
                  </m:oMath>
                </a14:m>
                <a:r>
                  <a:rPr lang="en-US" dirty="0" smtClean="0">
                    <a:solidFill>
                      <a:schemeClr val="accent2"/>
                    </a:solidFill>
                  </a:rPr>
                  <a:t> and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𝐵</m:t>
                        </m:r>
                      </m:e>
                      <m:sub>
                        <m:r>
                          <a:rPr lang="en-US" b="0" i="1" smtClean="0">
                            <a:solidFill>
                              <a:schemeClr val="accent2"/>
                            </a:solidFill>
                            <a:latin typeface="Cambria Math" panose="02040503050406030204" pitchFamily="18" charset="0"/>
                          </a:rPr>
                          <m:t>1</m:t>
                        </m:r>
                      </m:sub>
                    </m:sSub>
                  </m:oMath>
                </a14:m>
                <a:endParaRPr lang="en-US" dirty="0"/>
              </a:p>
              <a:p>
                <a:r>
                  <a:rPr lang="en-US" dirty="0"/>
                  <a:t>	</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1"/>
              </p:nvPr>
            </p:nvSpPr>
            <p:spPr>
              <a:xfrm>
                <a:off x="914400" y="1066800"/>
                <a:ext cx="5080000" cy="5105400"/>
              </a:xfrm>
              <a:blipFill>
                <a:blip r:embed="rId15"/>
                <a:stretch>
                  <a:fillRect l="-2401" t="-1193" r="-1921" b="-20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9508317" y="4691876"/>
                <a:ext cx="6620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{11}</m:t>
                      </m:r>
                    </m:oMath>
                  </m:oMathPara>
                </a14:m>
                <a:endParaRPr lang="en-US" dirty="0">
                  <a:solidFill>
                    <a:srgbClr val="C00000"/>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9508317" y="4691876"/>
                <a:ext cx="662041" cy="369332"/>
              </a:xfrm>
              <a:prstGeom prst="rect">
                <a:avLst/>
              </a:prstGeom>
              <a:blipFill>
                <a:blip r:embed="rId16"/>
                <a:stretch>
                  <a:fillRect l="-15741" r="-15741" b="-3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6750612" y="4691876"/>
                <a:ext cx="6620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{11}</m:t>
                      </m:r>
                    </m:oMath>
                  </m:oMathPara>
                </a14:m>
                <a:endParaRPr lang="en-US" dirty="0">
                  <a:solidFill>
                    <a:srgbClr val="C00000"/>
                  </a:solidFill>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6750612" y="4691876"/>
                <a:ext cx="662041" cy="369332"/>
              </a:xfrm>
              <a:prstGeom prst="rect">
                <a:avLst/>
              </a:prstGeom>
              <a:blipFill>
                <a:blip r:embed="rId17"/>
                <a:stretch>
                  <a:fillRect l="-14679" r="-15596" b="-3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10323614" y="1646337"/>
                <a:ext cx="6620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{12}</m:t>
                      </m:r>
                    </m:oMath>
                  </m:oMathPara>
                </a14:m>
                <a:endParaRPr lang="en-US" dirty="0">
                  <a:solidFill>
                    <a:srgbClr val="C00000"/>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10323614" y="1646337"/>
                <a:ext cx="662041" cy="369332"/>
              </a:xfrm>
              <a:prstGeom prst="rect">
                <a:avLst/>
              </a:prstGeom>
              <a:blipFill>
                <a:blip r:embed="rId18"/>
                <a:stretch>
                  <a:fillRect l="-15741" r="-15741" b="-37705"/>
                </a:stretch>
              </a:blipFill>
            </p:spPr>
            <p:txBody>
              <a:bodyPr/>
              <a:lstStyle/>
              <a:p>
                <a:r>
                  <a:rPr lang="en-US">
                    <a:noFill/>
                  </a:rPr>
                  <a:t> </a:t>
                </a:r>
              </a:p>
            </p:txBody>
          </p:sp>
        </mc:Fallback>
      </mc:AlternateContent>
    </p:spTree>
    <p:extLst>
      <p:ext uri="{BB962C8B-B14F-4D97-AF65-F5344CB8AC3E}">
        <p14:creationId xmlns:p14="http://schemas.microsoft.com/office/powerpoint/2010/main" val="1470505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Improve Backtracking Search</a:t>
            </a:r>
            <a:endParaRPr lang="en-US" dirty="0"/>
          </a:p>
        </p:txBody>
      </p:sp>
      <p:sp>
        <p:nvSpPr>
          <p:cNvPr id="3" name="Content Placeholder 2"/>
          <p:cNvSpPr>
            <a:spLocks noGrp="1"/>
          </p:cNvSpPr>
          <p:nvPr>
            <p:ph idx="1"/>
          </p:nvPr>
        </p:nvSpPr>
        <p:spPr>
          <a:xfrm>
            <a:off x="762000" y="1143000"/>
            <a:ext cx="10896600" cy="5029200"/>
          </a:xfrm>
        </p:spPr>
        <p:txBody>
          <a:bodyPr/>
          <a:lstStyle/>
          <a:p>
            <a:r>
              <a:rPr lang="en-US" dirty="0" smtClean="0"/>
              <a:t>What variable to assign next?</a:t>
            </a:r>
          </a:p>
          <a:p>
            <a:r>
              <a:rPr lang="en-US" dirty="0" smtClean="0"/>
              <a:t>	</a:t>
            </a:r>
            <a:r>
              <a:rPr lang="en-US" i="1" dirty="0" smtClean="0"/>
              <a:t>Choose variable with fewest values left </a:t>
            </a:r>
            <a:r>
              <a:rPr lang="en-US" dirty="0" smtClean="0">
                <a:sym typeface="Wingdings" panose="05000000000000000000" pitchFamily="2" charset="2"/>
              </a:rPr>
              <a:t></a:t>
            </a:r>
            <a:r>
              <a:rPr lang="en-US" i="1" dirty="0" smtClean="0">
                <a:sym typeface="Wingdings" panose="05000000000000000000" pitchFamily="2" charset="2"/>
              </a:rPr>
              <a:t> fail first</a:t>
            </a:r>
            <a:endParaRPr lang="en-US" i="1" dirty="0"/>
          </a:p>
          <a:p>
            <a:r>
              <a:rPr lang="en-US" dirty="0" smtClean="0"/>
              <a:t>What order to use for values of a variable?</a:t>
            </a:r>
          </a:p>
          <a:p>
            <a:r>
              <a:rPr lang="en-US" dirty="0" smtClean="0"/>
              <a:t>	Choose </a:t>
            </a:r>
            <a:r>
              <a:rPr lang="en-US" dirty="0" err="1" smtClean="0"/>
              <a:t>val</a:t>
            </a:r>
            <a:r>
              <a:rPr lang="en-US" dirty="0" smtClean="0"/>
              <a:t> that leaves most options for remaining </a:t>
            </a:r>
            <a:r>
              <a:rPr lang="en-US" dirty="0" err="1" smtClean="0"/>
              <a:t>vars</a:t>
            </a:r>
            <a:r>
              <a:rPr lang="en-US" dirty="0" smtClean="0"/>
              <a:t> </a:t>
            </a:r>
            <a:r>
              <a:rPr lang="en-US" dirty="0" smtClean="0">
                <a:sym typeface="Wingdings" panose="05000000000000000000" pitchFamily="2" charset="2"/>
              </a:rPr>
              <a:t> fail last</a:t>
            </a:r>
            <a:endParaRPr lang="en-US" dirty="0"/>
          </a:p>
          <a:p>
            <a:r>
              <a:rPr lang="en-US" dirty="0" smtClean="0"/>
              <a:t>What inferences can be made from an assignment?</a:t>
            </a:r>
          </a:p>
          <a:p>
            <a:r>
              <a:rPr lang="en-US" dirty="0" smtClean="0"/>
              <a:t>	Constraint propagation to reduce the legal values for variables</a:t>
            </a:r>
            <a:endParaRPr lang="en-US" dirty="0"/>
          </a:p>
          <a:p>
            <a:r>
              <a:rPr lang="en-US" dirty="0" smtClean="0">
                <a:solidFill>
                  <a:schemeClr val="accent2"/>
                </a:solidFill>
              </a:rPr>
              <a:t>How can we take advantage of problem structure</a:t>
            </a:r>
            <a:r>
              <a:rPr lang="en-US" dirty="0" smtClean="0">
                <a:solidFill>
                  <a:schemeClr val="accent2"/>
                </a:solidFill>
              </a:rPr>
              <a:t>?</a:t>
            </a:r>
          </a:p>
          <a:p>
            <a:r>
              <a:rPr lang="en-US" dirty="0">
                <a:solidFill>
                  <a:schemeClr val="accent2"/>
                </a:solidFill>
              </a:rPr>
              <a:t>	</a:t>
            </a:r>
            <a:r>
              <a:rPr lang="en-US" dirty="0" err="1" smtClean="0">
                <a:solidFill>
                  <a:schemeClr val="accent2"/>
                </a:solidFill>
              </a:rPr>
              <a:t>Cutset</a:t>
            </a:r>
            <a:r>
              <a:rPr lang="en-US" dirty="0" smtClean="0">
                <a:solidFill>
                  <a:schemeClr val="accent2"/>
                </a:solidFill>
              </a:rPr>
              <a:t> conditioning and tree-structured CSPs</a:t>
            </a:r>
            <a:endParaRPr lang="en-US" dirty="0">
              <a:solidFill>
                <a:schemeClr val="accent2"/>
              </a:solidFill>
            </a:endParaRPr>
          </a:p>
          <a:p>
            <a:endParaRPr lang="en-US" dirty="0"/>
          </a:p>
        </p:txBody>
      </p:sp>
      <p:sp>
        <p:nvSpPr>
          <p:cNvPr id="5" name="Slide Number Placeholder 4"/>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C960DB8A-2059-4BBD-8F65-E905E02A4BE8}" type="slidenum">
              <a:rPr kumimoji="0" lang="en-US"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US" altLang="en-US" sz="1800" b="0" i="0" u="none" strike="noStrike" kern="0" cap="none" spc="0" normalizeH="0" baseline="0" noProof="0" dirty="0">
              <a:ln>
                <a:noFill/>
              </a:ln>
              <a:solidFill>
                <a:sysClr val="windowText" lastClr="000000"/>
              </a:solidFill>
              <a:effectLst/>
              <a:uLnTx/>
              <a:uFillTx/>
            </a:endParaRPr>
          </a:p>
        </p:txBody>
      </p:sp>
      <p:sp>
        <p:nvSpPr>
          <p:cNvPr id="6" name="Footer Placeholder 3"/>
          <p:cNvSpPr>
            <a:spLocks noGrp="1"/>
          </p:cNvSpPr>
          <p:nvPr>
            <p:ph type="ftr" sz="quarter" idx="11"/>
          </p:nvPr>
        </p:nvSpPr>
        <p:spPr>
          <a:xfrm>
            <a:off x="4165600" y="6248400"/>
            <a:ext cx="3860800" cy="457200"/>
          </a:xfrm>
        </p:spPr>
        <p:txBody>
          <a:bodyPr/>
          <a:lstStyle/>
          <a:p>
            <a:pPr>
              <a:defRPr/>
            </a:pPr>
            <a:r>
              <a:rPr lang="it-IT" dirty="0" smtClean="0"/>
              <a:t>Intro to AI, Georgia Tech © Jim Rehg 2016</a:t>
            </a:r>
            <a:endParaRPr lang="en-US" dirty="0"/>
          </a:p>
        </p:txBody>
      </p:sp>
    </p:spTree>
    <p:extLst>
      <p:ext uri="{BB962C8B-B14F-4D97-AF65-F5344CB8AC3E}">
        <p14:creationId xmlns:p14="http://schemas.microsoft.com/office/powerpoint/2010/main" val="4243705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Tree-Structured CSPs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If the constraint graph has no loops (also called cycles), then</a:t>
                </a:r>
              </a:p>
              <a:p>
                <a:r>
                  <a:rPr lang="en-US" dirty="0"/>
                  <a:t>	</a:t>
                </a:r>
                <a:r>
                  <a:rPr lang="en-US" dirty="0" smtClean="0"/>
                  <a:t>the CSP can be solved in </a:t>
                </a:r>
                <a14:m>
                  <m:oMath xmlns:m="http://schemas.openxmlformats.org/officeDocument/2006/math">
                    <m:r>
                      <m:rPr>
                        <m:sty m:val="p"/>
                      </m:rPr>
                      <a:rPr lang="en-US" b="0" i="0" smtClean="0">
                        <a:latin typeface="Cambria Math" panose="02040503050406030204" pitchFamily="18" charset="0"/>
                      </a:rPr>
                      <m:t>O</m:t>
                    </m:r>
                    <m:r>
                      <a:rPr lang="en-US" b="0" i="1" smtClean="0">
                        <a:latin typeface="Cambria Math" panose="02040503050406030204" pitchFamily="18" charset="0"/>
                      </a:rPr>
                      <m:t>(</m:t>
                    </m:r>
                    <m:r>
                      <a:rPr lang="en-US" b="0" i="1" smtClean="0">
                        <a:latin typeface="Cambria Math" panose="02040503050406030204" pitchFamily="18" charset="0"/>
                      </a:rPr>
                      <m:t>𝑛</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smtClean="0"/>
                  <a:t> time (vs </a:t>
                </a:r>
                <a14:m>
                  <m:oMath xmlns:m="http://schemas.openxmlformats.org/officeDocument/2006/math">
                    <m:r>
                      <m:rPr>
                        <m:sty m:val="p"/>
                      </m:rPr>
                      <a:rPr lang="en-US">
                        <a:latin typeface="Cambria Math" panose="02040503050406030204" pitchFamily="18" charset="0"/>
                      </a:rPr>
                      <m:t>O</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b="0" i="1" smtClean="0">
                            <a:latin typeface="Cambria Math" panose="02040503050406030204" pitchFamily="18" charset="0"/>
                          </a:rPr>
                          <m:t>𝑛</m:t>
                        </m:r>
                      </m:sup>
                    </m:sSup>
                    <m:r>
                      <a:rPr lang="en-US" i="1">
                        <a:latin typeface="Cambria Math" panose="02040503050406030204" pitchFamily="18" charset="0"/>
                      </a:rPr>
                      <m:t>)</m:t>
                    </m:r>
                  </m:oMath>
                </a14:m>
                <a:r>
                  <a:rPr lang="en-US" dirty="0"/>
                  <a:t> </a:t>
                </a:r>
                <a:r>
                  <a:rPr lang="en-US" dirty="0" smtClean="0"/>
                  <a:t>in general)</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43" t="-133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27</a:t>
            </a:fld>
            <a:endParaRPr lang="en-US" altLang="en-US"/>
          </a:p>
        </p:txBody>
      </p:sp>
      <p:pic>
        <p:nvPicPr>
          <p:cNvPr id="6" name="chapter05 (dragged) 22.pdf"/>
          <p:cNvPicPr/>
          <p:nvPr/>
        </p:nvPicPr>
        <p:blipFill rotWithShape="1">
          <a:blip r:embed="rId3">
            <a:extLst/>
          </a:blip>
          <a:srcRect l="19297" t="20317" r="32025" b="48185"/>
          <a:stretch/>
        </p:blipFill>
        <p:spPr>
          <a:xfrm>
            <a:off x="2997200" y="2971800"/>
            <a:ext cx="5029200" cy="2514600"/>
          </a:xfrm>
          <a:prstGeom prst="rect">
            <a:avLst/>
          </a:prstGeom>
          <a:ln w="12700">
            <a:miter lim="400000"/>
          </a:ln>
        </p:spPr>
      </p:pic>
    </p:spTree>
    <p:extLst>
      <p:ext uri="{BB962C8B-B14F-4D97-AF65-F5344CB8AC3E}">
        <p14:creationId xmlns:p14="http://schemas.microsoft.com/office/powerpoint/2010/main" val="1188835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Tree-Structured CSPs</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28</a:t>
            </a:fld>
            <a:endParaRPr lang="en-US" altLang="en-US"/>
          </a:p>
        </p:txBody>
      </p:sp>
      <p:pic>
        <p:nvPicPr>
          <p:cNvPr id="6" name="chapter05 (dragged) 23.pdf"/>
          <p:cNvPicPr/>
          <p:nvPr/>
        </p:nvPicPr>
        <p:blipFill>
          <a:blip r:embed="rId2">
            <a:extLst/>
          </a:blip>
          <a:srcRect l="3200" t="20317" r="11200" b="23905"/>
          <a:stretch>
            <a:fillRect/>
          </a:stretch>
        </p:blipFill>
        <p:spPr>
          <a:xfrm>
            <a:off x="1447800" y="1447800"/>
            <a:ext cx="8890000" cy="4476157"/>
          </a:xfrm>
          <a:prstGeom prst="rect">
            <a:avLst/>
          </a:prstGeom>
          <a:ln w="12700">
            <a:miter lim="400000"/>
          </a:ln>
        </p:spPr>
      </p:pic>
    </p:spTree>
    <p:extLst>
      <p:ext uri="{BB962C8B-B14F-4D97-AF65-F5344CB8AC3E}">
        <p14:creationId xmlns:p14="http://schemas.microsoft.com/office/powerpoint/2010/main" val="3510510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Cutset</a:t>
            </a:r>
            <a:r>
              <a:rPr lang="en-US" dirty="0" smtClean="0"/>
              <a:t> Conditioning</a:t>
            </a:r>
            <a:endParaRPr lang="en-US" dirty="0"/>
          </a:p>
        </p:txBody>
      </p:sp>
      <p:sp>
        <p:nvSpPr>
          <p:cNvPr id="3" name="Footer Placeholder 2"/>
          <p:cNvSpPr>
            <a:spLocks noGrp="1"/>
          </p:cNvSpPr>
          <p:nvPr>
            <p:ph type="ftr" sz="quarter" idx="11"/>
          </p:nvPr>
        </p:nvSpPr>
        <p:spPr/>
        <p:txBody>
          <a:bodyPr/>
          <a:lstStyle/>
          <a:p>
            <a:pPr>
              <a:defRPr/>
            </a:pPr>
            <a:r>
              <a:rPr lang="it-IT" smtClean="0"/>
              <a:t>Intro to AI, Georgia Tech © Jim Rehg 2016</a:t>
            </a:r>
            <a:endParaRPr lang="en-US"/>
          </a:p>
        </p:txBody>
      </p:sp>
      <p:sp>
        <p:nvSpPr>
          <p:cNvPr id="4" name="Slide Number Placeholder 3"/>
          <p:cNvSpPr>
            <a:spLocks noGrp="1"/>
          </p:cNvSpPr>
          <p:nvPr>
            <p:ph type="sldNum" sz="quarter" idx="12"/>
          </p:nvPr>
        </p:nvSpPr>
        <p:spPr/>
        <p:txBody>
          <a:bodyPr/>
          <a:lstStyle/>
          <a:p>
            <a:fld id="{D2B79143-CF5E-43B5-8978-F6EC5F8B0AC1}" type="slidenum">
              <a:rPr lang="en-US" altLang="en-US" smtClean="0"/>
              <a:pPr/>
              <a:t>29</a:t>
            </a:fld>
            <a:endParaRPr lang="en-US" altLang="en-US"/>
          </a:p>
        </p:txBody>
      </p:sp>
      <p:pic>
        <p:nvPicPr>
          <p:cNvPr id="5" name="chapter05 (dragged) 24.pdf"/>
          <p:cNvPicPr/>
          <p:nvPr/>
        </p:nvPicPr>
        <p:blipFill>
          <a:blip r:embed="rId2">
            <a:extLst/>
          </a:blip>
          <a:srcRect l="3500" t="20317" r="20000" b="20023"/>
          <a:stretch>
            <a:fillRect/>
          </a:stretch>
        </p:blipFill>
        <p:spPr>
          <a:xfrm>
            <a:off x="1981200" y="1282800"/>
            <a:ext cx="7734300" cy="4660800"/>
          </a:xfrm>
          <a:prstGeom prst="rect">
            <a:avLst/>
          </a:prstGeom>
          <a:ln w="12700">
            <a:miter lim="400000"/>
          </a:ln>
        </p:spPr>
      </p:pic>
      <p:pic>
        <p:nvPicPr>
          <p:cNvPr id="1026" name="Picture 2" descr="http://images.onset.freedom.com/ocregister/article/my4stj-b781236616z.120131220163955000gfm1hgt69.1.jpg"/>
          <p:cNvPicPr>
            <a:picLocks noChangeAspect="1" noChangeArrowheads="1"/>
          </p:cNvPicPr>
          <p:nvPr/>
        </p:nvPicPr>
        <p:blipFill rotWithShape="1">
          <a:blip r:embed="rId3">
            <a:extLst>
              <a:ext uri="{28A0092B-C50C-407E-A947-70E740481C1C}">
                <a14:useLocalDpi xmlns:a14="http://schemas.microsoft.com/office/drawing/2010/main" val="0"/>
              </a:ext>
            </a:extLst>
          </a:blip>
          <a:srcRect l="26668" t="5481" r="30666" b="23408"/>
          <a:stretch/>
        </p:blipFill>
        <p:spPr bwMode="auto">
          <a:xfrm>
            <a:off x="10439400" y="228600"/>
            <a:ext cx="1219200" cy="1524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758411" y="1751704"/>
            <a:ext cx="2403991" cy="584775"/>
          </a:xfrm>
          <a:prstGeom prst="rect">
            <a:avLst/>
          </a:prstGeom>
          <a:noFill/>
        </p:spPr>
        <p:txBody>
          <a:bodyPr wrap="none" rtlCol="0">
            <a:spAutoFit/>
          </a:bodyPr>
          <a:lstStyle/>
          <a:p>
            <a:pPr algn="ctr"/>
            <a:r>
              <a:rPr lang="en-US" sz="1600" dirty="0" smtClean="0"/>
              <a:t>Rina </a:t>
            </a:r>
            <a:r>
              <a:rPr lang="en-US" sz="1600" dirty="0" err="1" smtClean="0"/>
              <a:t>Dechter</a:t>
            </a:r>
            <a:endParaRPr lang="en-US" sz="1600" dirty="0" smtClean="0"/>
          </a:p>
          <a:p>
            <a:pPr algn="ctr"/>
            <a:r>
              <a:rPr lang="en-US" sz="1600" dirty="0" smtClean="0"/>
              <a:t>Univ. of </a:t>
            </a:r>
            <a:r>
              <a:rPr lang="en-US" sz="1600" dirty="0" smtClean="0"/>
              <a:t>California, Irvine</a:t>
            </a:r>
            <a:endParaRPr lang="en-US" sz="1600" dirty="0"/>
          </a:p>
        </p:txBody>
      </p:sp>
    </p:spTree>
    <p:extLst>
      <p:ext uri="{BB962C8B-B14F-4D97-AF65-F5344CB8AC3E}">
        <p14:creationId xmlns:p14="http://schemas.microsoft.com/office/powerpoint/2010/main" val="1092763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Minimum Remaining Values (MRV)</a:t>
            </a:r>
            <a:endParaRPr lang="en-US" dirty="0"/>
          </a:p>
        </p:txBody>
      </p:sp>
      <p:sp>
        <p:nvSpPr>
          <p:cNvPr id="72" name="Content Placeholder 71"/>
          <p:cNvSpPr>
            <a:spLocks noGrp="1"/>
          </p:cNvSpPr>
          <p:nvPr>
            <p:ph idx="1"/>
          </p:nvPr>
        </p:nvSpPr>
        <p:spPr>
          <a:xfrm>
            <a:off x="762000" y="1143000"/>
            <a:ext cx="10668000" cy="876209"/>
          </a:xfrm>
        </p:spPr>
        <p:txBody>
          <a:bodyPr/>
          <a:lstStyle/>
          <a:p>
            <a:r>
              <a:rPr lang="en-US" i="1" dirty="0" smtClean="0"/>
              <a:t>Choose the variable with the fewest remaining legal values</a:t>
            </a:r>
            <a:endParaRPr lang="en-US" i="1" dirty="0"/>
          </a:p>
        </p:txBody>
      </p:sp>
      <p:sp>
        <p:nvSpPr>
          <p:cNvPr id="5" name="Slide Number Placeholder 4"/>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C960DB8A-2059-4BBD-8F65-E905E02A4BE8}" type="slidenum">
              <a:rPr kumimoji="0" lang="en-US"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altLang="en-US" sz="1800" b="0" i="0" u="none" strike="noStrike" kern="0" cap="none" spc="0" normalizeH="0" baseline="0" noProof="0">
              <a:ln>
                <a:noFill/>
              </a:ln>
              <a:solidFill>
                <a:sysClr val="windowText" lastClr="000000"/>
              </a:solidFill>
              <a:effectLst/>
              <a:uLnTx/>
              <a:uFillTx/>
            </a:endParaRPr>
          </a:p>
        </p:txBody>
      </p:sp>
      <p:grpSp>
        <p:nvGrpSpPr>
          <p:cNvPr id="7" name="Group 6"/>
          <p:cNvGrpSpPr>
            <a:grpSpLocks noChangeAspect="1"/>
          </p:cNvGrpSpPr>
          <p:nvPr/>
        </p:nvGrpSpPr>
        <p:grpSpPr>
          <a:xfrm>
            <a:off x="914400" y="2923407"/>
            <a:ext cx="1788737" cy="1295400"/>
            <a:chOff x="6096000" y="1138237"/>
            <a:chExt cx="5013960" cy="3631098"/>
          </a:xfrm>
        </p:grpSpPr>
        <p:cxnSp>
          <p:nvCxnSpPr>
            <p:cNvPr id="8" name="Straight Connector 7"/>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 name="Oval 16"/>
            <p:cNvSpPr/>
            <p:nvPr/>
          </p:nvSpPr>
          <p:spPr bwMode="auto">
            <a:xfrm>
              <a:off x="6096000" y="218796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18" name="Oval 17"/>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19" name="Oval 18"/>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20" name="Oval 19"/>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21" name="Oval 20"/>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22" name="Oval 21"/>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grpSp>
      <p:grpSp>
        <p:nvGrpSpPr>
          <p:cNvPr id="23" name="Group 22"/>
          <p:cNvGrpSpPr>
            <a:grpSpLocks noChangeAspect="1"/>
          </p:cNvGrpSpPr>
          <p:nvPr/>
        </p:nvGrpSpPr>
        <p:grpSpPr>
          <a:xfrm>
            <a:off x="3670954" y="2923407"/>
            <a:ext cx="1788737" cy="1295400"/>
            <a:chOff x="6096000" y="1138237"/>
            <a:chExt cx="5013960" cy="3631098"/>
          </a:xfrm>
        </p:grpSpPr>
        <p:cxnSp>
          <p:nvCxnSpPr>
            <p:cNvPr id="24" name="Straight Connector 23"/>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3" name="Oval 32"/>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34" name="Oval 33"/>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35" name="Oval 34"/>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36" name="Oval 35"/>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37" name="Oval 36"/>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38" name="Oval 37"/>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grpSp>
      <p:grpSp>
        <p:nvGrpSpPr>
          <p:cNvPr id="39" name="Group 38"/>
          <p:cNvGrpSpPr>
            <a:grpSpLocks noChangeAspect="1"/>
          </p:cNvGrpSpPr>
          <p:nvPr/>
        </p:nvGrpSpPr>
        <p:grpSpPr>
          <a:xfrm>
            <a:off x="6427508" y="2923407"/>
            <a:ext cx="1788737" cy="1295400"/>
            <a:chOff x="6096000" y="1138237"/>
            <a:chExt cx="5013960" cy="3631098"/>
          </a:xfrm>
        </p:grpSpPr>
        <p:cxnSp>
          <p:nvCxnSpPr>
            <p:cNvPr id="40" name="Straight Connector 39"/>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9" name="Oval 48"/>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50" name="Oval 49"/>
            <p:cNvSpPr/>
            <p:nvPr/>
          </p:nvSpPr>
          <p:spPr bwMode="auto">
            <a:xfrm>
              <a:off x="7438401" y="1138237"/>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51" name="Oval 50"/>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52" name="Oval 51"/>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53" name="Oval 52"/>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54" name="Oval 53"/>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grpSp>
      <p:grpSp>
        <p:nvGrpSpPr>
          <p:cNvPr id="55" name="Group 54"/>
          <p:cNvGrpSpPr>
            <a:grpSpLocks noChangeAspect="1"/>
          </p:cNvGrpSpPr>
          <p:nvPr/>
        </p:nvGrpSpPr>
        <p:grpSpPr>
          <a:xfrm>
            <a:off x="9184063" y="2923407"/>
            <a:ext cx="1788737" cy="1295400"/>
            <a:chOff x="6096000" y="1138237"/>
            <a:chExt cx="5013960" cy="3631098"/>
          </a:xfrm>
        </p:grpSpPr>
        <p:cxnSp>
          <p:nvCxnSpPr>
            <p:cNvPr id="56" name="Straight Connector 55"/>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5" name="Oval 64"/>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66" name="Oval 65"/>
            <p:cNvSpPr/>
            <p:nvPr/>
          </p:nvSpPr>
          <p:spPr bwMode="auto">
            <a:xfrm>
              <a:off x="7438401" y="1138237"/>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67" name="Oval 66"/>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68" name="Oval 67"/>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69" name="Oval 68"/>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70" name="Oval 69"/>
            <p:cNvSpPr/>
            <p:nvPr/>
          </p:nvSpPr>
          <p:spPr bwMode="auto">
            <a:xfrm>
              <a:off x="7761131" y="3018412"/>
              <a:ext cx="822960" cy="822960"/>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grpSp>
      <p:cxnSp>
        <p:nvCxnSpPr>
          <p:cNvPr id="74" name="Straight Arrow Connector 73"/>
          <p:cNvCxnSpPr/>
          <p:nvPr/>
        </p:nvCxnSpPr>
        <p:spPr bwMode="auto">
          <a:xfrm>
            <a:off x="2819400" y="3466288"/>
            <a:ext cx="685800" cy="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cxnSp>
        <p:nvCxnSpPr>
          <p:cNvPr id="75" name="Straight Arrow Connector 74"/>
          <p:cNvCxnSpPr/>
          <p:nvPr/>
        </p:nvCxnSpPr>
        <p:spPr bwMode="auto">
          <a:xfrm>
            <a:off x="5562600" y="3466288"/>
            <a:ext cx="685800" cy="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cxnSp>
        <p:nvCxnSpPr>
          <p:cNvPr id="76" name="Straight Arrow Connector 75"/>
          <p:cNvCxnSpPr/>
          <p:nvPr/>
        </p:nvCxnSpPr>
        <p:spPr bwMode="auto">
          <a:xfrm>
            <a:off x="8305800" y="3466288"/>
            <a:ext cx="685800" cy="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grpSp>
        <p:nvGrpSpPr>
          <p:cNvPr id="73" name="Group 72"/>
          <p:cNvGrpSpPr/>
          <p:nvPr/>
        </p:nvGrpSpPr>
        <p:grpSpPr>
          <a:xfrm>
            <a:off x="199416" y="4893037"/>
            <a:ext cx="2538093" cy="1744321"/>
            <a:chOff x="5980168" y="1138237"/>
            <a:chExt cx="5283467" cy="3631098"/>
          </a:xfrm>
        </p:grpSpPr>
        <p:cxnSp>
          <p:nvCxnSpPr>
            <p:cNvPr id="77" name="Straight Connector 76"/>
            <p:cNvCxnSpPr/>
            <p:nvPr/>
          </p:nvCxnSpPr>
          <p:spPr bwMode="auto">
            <a:xfrm flipV="1">
              <a:off x="6507479" y="1576707"/>
              <a:ext cx="1340445" cy="102274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a:off x="6507479" y="2599448"/>
              <a:ext cx="1668176" cy="81451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9" name="Straight Connector 78"/>
            <p:cNvCxnSpPr/>
            <p:nvPr/>
          </p:nvCxnSpPr>
          <p:spPr bwMode="auto">
            <a:xfrm>
              <a:off x="7847924" y="1576707"/>
              <a:ext cx="328949" cy="182411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a:off x="8171684" y="3412136"/>
              <a:ext cx="1376681" cy="94348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1" name="Straight Connector 80"/>
            <p:cNvCxnSpPr/>
            <p:nvPr/>
          </p:nvCxnSpPr>
          <p:spPr bwMode="auto">
            <a:xfrm flipV="1">
              <a:off x="9545321" y="3185364"/>
              <a:ext cx="1153158" cy="117025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flipH="1" flipV="1">
              <a:off x="9630316" y="1776488"/>
              <a:ext cx="1028534" cy="134814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3" name="Straight Connector 82"/>
            <p:cNvCxnSpPr/>
            <p:nvPr/>
          </p:nvCxnSpPr>
          <p:spPr bwMode="auto">
            <a:xfrm flipH="1" flipV="1">
              <a:off x="7846638" y="1593608"/>
              <a:ext cx="1782462" cy="20773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4" name="Straight Connector 83"/>
            <p:cNvCxnSpPr/>
            <p:nvPr/>
          </p:nvCxnSpPr>
          <p:spPr bwMode="auto">
            <a:xfrm flipV="1">
              <a:off x="8176875" y="1801338"/>
              <a:ext cx="1452223" cy="161262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5" name="Straight Connector 84"/>
            <p:cNvCxnSpPr/>
            <p:nvPr/>
          </p:nvCxnSpPr>
          <p:spPr bwMode="auto">
            <a:xfrm flipV="1">
              <a:off x="8176873" y="3185364"/>
              <a:ext cx="2521606" cy="228601"/>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nvGrpSpPr>
            <p:cNvPr id="86" name="Group 85"/>
            <p:cNvGrpSpPr/>
            <p:nvPr/>
          </p:nvGrpSpPr>
          <p:grpSpPr>
            <a:xfrm>
              <a:off x="5980168" y="2187969"/>
              <a:ext cx="1055937" cy="822960"/>
              <a:chOff x="5311847" y="3124200"/>
              <a:chExt cx="1055937" cy="822960"/>
            </a:xfrm>
          </p:grpSpPr>
          <p:sp>
            <p:nvSpPr>
              <p:cNvPr id="102" name="Oval 101"/>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103" name="TextBox 102"/>
              <p:cNvSpPr txBox="1"/>
              <p:nvPr/>
            </p:nvSpPr>
            <p:spPr>
              <a:xfrm>
                <a:off x="5311847" y="3197625"/>
                <a:ext cx="1055937" cy="70475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WA</a:t>
                </a:r>
                <a:endParaRPr kumimoji="0" lang="en-US" sz="1600" b="0" i="0" u="none" strike="noStrike" kern="0" cap="none" spc="0" normalizeH="0" baseline="0" noProof="0" dirty="0">
                  <a:ln>
                    <a:noFill/>
                  </a:ln>
                  <a:solidFill>
                    <a:sysClr val="windowText" lastClr="000000"/>
                  </a:solidFill>
                  <a:effectLst/>
                  <a:uLnTx/>
                  <a:uFillTx/>
                </a:endParaRPr>
              </a:p>
            </p:txBody>
          </p:sp>
        </p:grpSp>
        <p:grpSp>
          <p:nvGrpSpPr>
            <p:cNvPr id="87" name="Group 86"/>
            <p:cNvGrpSpPr/>
            <p:nvPr/>
          </p:nvGrpSpPr>
          <p:grpSpPr>
            <a:xfrm>
              <a:off x="7399608" y="1138237"/>
              <a:ext cx="951688" cy="822960"/>
              <a:chOff x="6580179" y="3057618"/>
              <a:chExt cx="951688" cy="822960"/>
            </a:xfrm>
          </p:grpSpPr>
          <p:sp>
            <p:nvSpPr>
              <p:cNvPr id="100" name="Oval 99"/>
              <p:cNvSpPr/>
              <p:nvPr/>
            </p:nvSpPr>
            <p:spPr bwMode="auto">
              <a:xfrm>
                <a:off x="6618972" y="3057618"/>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101" name="TextBox 100"/>
              <p:cNvSpPr txBox="1"/>
              <p:nvPr/>
            </p:nvSpPr>
            <p:spPr>
              <a:xfrm>
                <a:off x="6580179" y="3154430"/>
                <a:ext cx="951688" cy="70475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NT</a:t>
                </a:r>
                <a:endParaRPr kumimoji="0" lang="en-US" sz="1600" b="0" i="0" u="none" strike="noStrike" kern="0" cap="none" spc="0" normalizeH="0" baseline="0" noProof="0" dirty="0">
                  <a:ln>
                    <a:noFill/>
                  </a:ln>
                  <a:solidFill>
                    <a:sysClr val="windowText" lastClr="000000"/>
                  </a:solidFill>
                  <a:effectLst/>
                  <a:uLnTx/>
                  <a:uFillTx/>
                </a:endParaRPr>
              </a:p>
            </p:txBody>
          </p:sp>
        </p:grpSp>
        <p:grpSp>
          <p:nvGrpSpPr>
            <p:cNvPr id="88" name="Group 87"/>
            <p:cNvGrpSpPr/>
            <p:nvPr/>
          </p:nvGrpSpPr>
          <p:grpSpPr>
            <a:xfrm>
              <a:off x="9222011" y="1365009"/>
              <a:ext cx="822960" cy="822960"/>
              <a:chOff x="762000" y="4640580"/>
              <a:chExt cx="822960" cy="822960"/>
            </a:xfrm>
          </p:grpSpPr>
          <p:sp>
            <p:nvSpPr>
              <p:cNvPr id="98" name="Oval 97"/>
              <p:cNvSpPr/>
              <p:nvPr/>
            </p:nvSpPr>
            <p:spPr bwMode="auto">
              <a:xfrm>
                <a:off x="762000" y="464058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99" name="TextBox 98"/>
              <p:cNvSpPr txBox="1"/>
              <p:nvPr/>
            </p:nvSpPr>
            <p:spPr>
              <a:xfrm>
                <a:off x="800890" y="4687784"/>
                <a:ext cx="558713" cy="56658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Q</a:t>
                </a: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89" name="Group 88"/>
            <p:cNvGrpSpPr/>
            <p:nvPr/>
          </p:nvGrpSpPr>
          <p:grpSpPr>
            <a:xfrm>
              <a:off x="10165120" y="2773885"/>
              <a:ext cx="1098515" cy="822960"/>
              <a:chOff x="6126520" y="1600200"/>
              <a:chExt cx="1098515" cy="822960"/>
            </a:xfrm>
          </p:grpSpPr>
          <p:sp>
            <p:nvSpPr>
              <p:cNvPr id="96" name="Oval 95"/>
              <p:cNvSpPr/>
              <p:nvPr/>
            </p:nvSpPr>
            <p:spPr bwMode="auto">
              <a:xfrm>
                <a:off x="6248400" y="1600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dirty="0" smtClean="0">
                  <a:ln>
                    <a:noFill/>
                  </a:ln>
                  <a:solidFill>
                    <a:schemeClr val="tx1"/>
                  </a:solidFill>
                  <a:effectLst/>
                  <a:uLnTx/>
                  <a:uFillTx/>
                  <a:latin typeface="Arial" charset="0"/>
                  <a:cs typeface="Arial" charset="0"/>
                </a:endParaRPr>
              </a:p>
            </p:txBody>
          </p:sp>
          <p:sp>
            <p:nvSpPr>
              <p:cNvPr id="97" name="TextBox 96"/>
              <p:cNvSpPr txBox="1"/>
              <p:nvPr/>
            </p:nvSpPr>
            <p:spPr>
              <a:xfrm>
                <a:off x="6126520" y="1701015"/>
                <a:ext cx="1098515" cy="64068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latin typeface="Arial Narrow" panose="020B0606020202030204" pitchFamily="34" charset="0"/>
                  </a:rPr>
                  <a:t>NSW</a:t>
                </a:r>
                <a:endParaRPr kumimoji="0" lang="en-US" sz="1400" b="0" i="0" u="none" strike="noStrike" kern="0" cap="none" spc="0" normalizeH="0" baseline="0" noProof="0" dirty="0">
                  <a:ln>
                    <a:noFill/>
                  </a:ln>
                  <a:solidFill>
                    <a:sysClr val="windowText" lastClr="000000"/>
                  </a:solidFill>
                  <a:effectLst/>
                  <a:uLnTx/>
                  <a:uFillTx/>
                  <a:latin typeface="Arial Narrow" panose="020B0606020202030204" pitchFamily="34" charset="0"/>
                </a:endParaRPr>
              </a:p>
            </p:txBody>
          </p:sp>
        </p:grpSp>
        <p:grpSp>
          <p:nvGrpSpPr>
            <p:cNvPr id="90" name="Group 89"/>
            <p:cNvGrpSpPr/>
            <p:nvPr/>
          </p:nvGrpSpPr>
          <p:grpSpPr>
            <a:xfrm>
              <a:off x="9136885" y="3946375"/>
              <a:ext cx="822960" cy="822960"/>
              <a:chOff x="2133600" y="5836920"/>
              <a:chExt cx="822960" cy="822960"/>
            </a:xfrm>
          </p:grpSpPr>
          <p:sp>
            <p:nvSpPr>
              <p:cNvPr id="94" name="Oval 93"/>
              <p:cNvSpPr/>
              <p:nvPr/>
            </p:nvSpPr>
            <p:spPr bwMode="auto">
              <a:xfrm>
                <a:off x="2133600" y="583692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95" name="TextBox 94"/>
              <p:cNvSpPr txBox="1"/>
              <p:nvPr/>
            </p:nvSpPr>
            <p:spPr>
              <a:xfrm>
                <a:off x="2309534" y="6015334"/>
                <a:ext cx="394334" cy="56658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V</a:t>
                </a: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91" name="Group 90"/>
            <p:cNvGrpSpPr/>
            <p:nvPr/>
          </p:nvGrpSpPr>
          <p:grpSpPr>
            <a:xfrm>
              <a:off x="7708291" y="3018412"/>
              <a:ext cx="951688" cy="822960"/>
              <a:chOff x="6334390" y="4510995"/>
              <a:chExt cx="951688" cy="822960"/>
            </a:xfrm>
          </p:grpSpPr>
          <p:sp>
            <p:nvSpPr>
              <p:cNvPr id="92" name="Oval 91"/>
              <p:cNvSpPr/>
              <p:nvPr/>
            </p:nvSpPr>
            <p:spPr bwMode="auto">
              <a:xfrm>
                <a:off x="6387230" y="4510995"/>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93" name="TextBox 92"/>
              <p:cNvSpPr txBox="1"/>
              <p:nvPr/>
            </p:nvSpPr>
            <p:spPr>
              <a:xfrm>
                <a:off x="6334390" y="4594326"/>
                <a:ext cx="951688" cy="70475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SA</a:t>
                </a:r>
                <a:endParaRPr kumimoji="0" lang="en-US" sz="1600" b="0" i="0" u="none" strike="noStrike" kern="0" cap="none" spc="0" normalizeH="0" baseline="0" noProof="0" dirty="0">
                  <a:ln>
                    <a:noFill/>
                  </a:ln>
                  <a:solidFill>
                    <a:sysClr val="windowText" lastClr="000000"/>
                  </a:solidFill>
                  <a:effectLst/>
                  <a:uLnTx/>
                  <a:uFillTx/>
                </a:endParaRPr>
              </a:p>
            </p:txBody>
          </p:sp>
        </p:grpSp>
      </p:grpSp>
      <p:sp>
        <p:nvSpPr>
          <p:cNvPr id="104" name="Footer Placeholder 3"/>
          <p:cNvSpPr>
            <a:spLocks noGrp="1"/>
          </p:cNvSpPr>
          <p:nvPr>
            <p:ph type="ftr" sz="quarter" idx="11"/>
          </p:nvPr>
        </p:nvSpPr>
        <p:spPr>
          <a:xfrm>
            <a:off x="4165600" y="6248400"/>
            <a:ext cx="3860800" cy="457200"/>
          </a:xfrm>
        </p:spPr>
        <p:txBody>
          <a:bodyPr/>
          <a:lstStyle/>
          <a:p>
            <a:pPr>
              <a:defRPr/>
            </a:pPr>
            <a:r>
              <a:rPr lang="it-IT" dirty="0" smtClean="0"/>
              <a:t>Intro to AI, Georgia Tech © Jim Rehg 2016</a:t>
            </a:r>
            <a:endParaRPr lang="en-US" dirty="0"/>
          </a:p>
        </p:txBody>
      </p:sp>
    </p:spTree>
    <p:extLst>
      <p:ext uri="{BB962C8B-B14F-4D97-AF65-F5344CB8AC3E}">
        <p14:creationId xmlns:p14="http://schemas.microsoft.com/office/powerpoint/2010/main" val="929096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Content Placeholder 5"/>
          <p:cNvSpPr>
            <a:spLocks noGrp="1"/>
          </p:cNvSpPr>
          <p:nvPr>
            <p:ph idx="1"/>
          </p:nvPr>
        </p:nvSpPr>
        <p:spPr>
          <a:xfrm>
            <a:off x="762000" y="1143000"/>
            <a:ext cx="10820400" cy="5029200"/>
          </a:xfrm>
        </p:spPr>
        <p:txBody>
          <a:bodyPr/>
          <a:lstStyle/>
          <a:p>
            <a:r>
              <a:rPr lang="en-US" dirty="0" smtClean="0">
                <a:solidFill>
                  <a:schemeClr val="accent2"/>
                </a:solidFill>
              </a:rPr>
              <a:t>Node and arc consistency </a:t>
            </a:r>
            <a:r>
              <a:rPr lang="en-US" dirty="0" smtClean="0"/>
              <a:t>refer to whether the domains for a set of variables satisfy the constraints</a:t>
            </a:r>
          </a:p>
          <a:p>
            <a:r>
              <a:rPr lang="en-US" dirty="0" smtClean="0">
                <a:solidFill>
                  <a:schemeClr val="accent2"/>
                </a:solidFill>
              </a:rPr>
              <a:t>Forward checking </a:t>
            </a:r>
            <a:r>
              <a:rPr lang="en-US" dirty="0" smtClean="0"/>
              <a:t>enforces arc consistency for all neighbors of a variable that has been assigned during search</a:t>
            </a:r>
            <a:endParaRPr lang="en-US" dirty="0" smtClean="0"/>
          </a:p>
          <a:p>
            <a:r>
              <a:rPr lang="en-US" dirty="0" smtClean="0">
                <a:solidFill>
                  <a:schemeClr val="accent2"/>
                </a:solidFill>
              </a:rPr>
              <a:t>Constraint propagation </a:t>
            </a:r>
            <a:r>
              <a:rPr lang="en-US" dirty="0" smtClean="0"/>
              <a:t>goes further and enforces arc consistency recursively until all domains are consistent (AC-3 algorithm)</a:t>
            </a:r>
            <a:endParaRPr lang="en-US" dirty="0" smtClean="0"/>
          </a:p>
          <a:p>
            <a:r>
              <a:rPr lang="en-US" dirty="0" smtClean="0"/>
              <a:t>The </a:t>
            </a:r>
            <a:r>
              <a:rPr lang="en-US" dirty="0" smtClean="0">
                <a:solidFill>
                  <a:schemeClr val="accent2"/>
                </a:solidFill>
              </a:rPr>
              <a:t>Maintaining Arc Consistency </a:t>
            </a:r>
            <a:r>
              <a:rPr lang="en-US" dirty="0" smtClean="0"/>
              <a:t>version of backtracking search calls AC-3 after each variable assignment</a:t>
            </a:r>
            <a:endParaRPr lang="en-US" dirty="0" smtClean="0"/>
          </a:p>
          <a:p>
            <a:r>
              <a:rPr lang="en-US" dirty="0" smtClean="0">
                <a:solidFill>
                  <a:schemeClr val="accent2"/>
                </a:solidFill>
              </a:rPr>
              <a:t>Tree-structured graphs </a:t>
            </a:r>
            <a:r>
              <a:rPr lang="en-US" dirty="0" smtClean="0"/>
              <a:t>can be solved orders of magnitude faster than general graphs. </a:t>
            </a:r>
            <a:r>
              <a:rPr lang="en-US" dirty="0" err="1" smtClean="0">
                <a:solidFill>
                  <a:schemeClr val="accent2"/>
                </a:solidFill>
              </a:rPr>
              <a:t>Cutset</a:t>
            </a:r>
            <a:r>
              <a:rPr lang="en-US" dirty="0" smtClean="0">
                <a:solidFill>
                  <a:schemeClr val="accent2"/>
                </a:solidFill>
              </a:rPr>
              <a:t> conditioning </a:t>
            </a:r>
            <a:r>
              <a:rPr lang="en-US" dirty="0" smtClean="0"/>
              <a:t>can be used with graphs that are “close” to trees</a:t>
            </a:r>
            <a:endParaRPr lang="en-US" dirty="0" smtClean="0"/>
          </a:p>
          <a:p>
            <a:endParaRPr lang="en-US" dirty="0" smtClean="0"/>
          </a:p>
          <a:p>
            <a:endParaRPr lang="en-US" dirty="0"/>
          </a:p>
        </p:txBody>
      </p:sp>
      <p:sp>
        <p:nvSpPr>
          <p:cNvPr id="3" name="Footer Placeholder 2"/>
          <p:cNvSpPr>
            <a:spLocks noGrp="1"/>
          </p:cNvSpPr>
          <p:nvPr>
            <p:ph type="ftr" sz="quarter" idx="11"/>
          </p:nvPr>
        </p:nvSpPr>
        <p:spPr/>
        <p:txBody>
          <a:bodyPr/>
          <a:lstStyle/>
          <a:p>
            <a:pPr>
              <a:defRPr/>
            </a:pPr>
            <a:r>
              <a:rPr lang="it-IT" smtClean="0"/>
              <a:t>Intro to AI, Georgia Tech © Jim Rehg 2016</a:t>
            </a:r>
            <a:endParaRPr lang="en-US"/>
          </a:p>
        </p:txBody>
      </p:sp>
      <p:sp>
        <p:nvSpPr>
          <p:cNvPr id="4" name="Slide Number Placeholder 3"/>
          <p:cNvSpPr>
            <a:spLocks noGrp="1"/>
          </p:cNvSpPr>
          <p:nvPr>
            <p:ph type="sldNum" sz="quarter" idx="12"/>
          </p:nvPr>
        </p:nvSpPr>
        <p:spPr/>
        <p:txBody>
          <a:bodyPr/>
          <a:lstStyle/>
          <a:p>
            <a:fld id="{D2B79143-CF5E-43B5-8978-F6EC5F8B0AC1}" type="slidenum">
              <a:rPr lang="en-US" altLang="en-US" smtClean="0"/>
              <a:pPr/>
              <a:t>30</a:t>
            </a:fld>
            <a:endParaRPr lang="en-US" altLang="en-US"/>
          </a:p>
        </p:txBody>
      </p:sp>
    </p:spTree>
    <p:extLst>
      <p:ext uri="{BB962C8B-B14F-4D97-AF65-F5344CB8AC3E}">
        <p14:creationId xmlns:p14="http://schemas.microsoft.com/office/powerpoint/2010/main" val="2069862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a:t>
            </a:r>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31</a:t>
            </a:fld>
            <a:endParaRPr lang="en-US" altLang="en-US"/>
          </a:p>
        </p:txBody>
      </p:sp>
    </p:spTree>
    <p:extLst>
      <p:ext uri="{BB962C8B-B14F-4D97-AF65-F5344CB8AC3E}">
        <p14:creationId xmlns:p14="http://schemas.microsoft.com/office/powerpoint/2010/main" val="243780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Least Constraining Value</a:t>
            </a:r>
            <a:endParaRPr lang="en-US" dirty="0"/>
          </a:p>
        </p:txBody>
      </p:sp>
      <p:sp>
        <p:nvSpPr>
          <p:cNvPr id="72" name="Content Placeholder 71"/>
          <p:cNvSpPr>
            <a:spLocks noGrp="1"/>
          </p:cNvSpPr>
          <p:nvPr>
            <p:ph idx="1"/>
          </p:nvPr>
        </p:nvSpPr>
        <p:spPr>
          <a:xfrm>
            <a:off x="762000" y="1143000"/>
            <a:ext cx="10668000" cy="876209"/>
          </a:xfrm>
        </p:spPr>
        <p:txBody>
          <a:bodyPr/>
          <a:lstStyle/>
          <a:p>
            <a:r>
              <a:rPr lang="en-US" i="1" dirty="0" smtClean="0"/>
              <a:t>Choose the value which removes the least number of potential</a:t>
            </a:r>
            <a:br>
              <a:rPr lang="en-US" i="1" dirty="0" smtClean="0"/>
            </a:br>
            <a:r>
              <a:rPr lang="en-US" i="1" dirty="0" smtClean="0"/>
              <a:t>values from the remaining unassigned variables</a:t>
            </a:r>
            <a:endParaRPr lang="en-US" i="1" dirty="0"/>
          </a:p>
        </p:txBody>
      </p:sp>
      <p:sp>
        <p:nvSpPr>
          <p:cNvPr id="5" name="Slide Number Placeholder 4"/>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C960DB8A-2059-4BBD-8F65-E905E02A4BE8}" type="slidenum">
              <a:rPr kumimoji="0" lang="en-US"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altLang="en-US" sz="1800" b="0" i="0" u="none" strike="noStrike" kern="0" cap="none" spc="0" normalizeH="0" baseline="0" noProof="0">
              <a:ln>
                <a:noFill/>
              </a:ln>
              <a:solidFill>
                <a:sysClr val="windowText" lastClr="000000"/>
              </a:solidFill>
              <a:effectLst/>
              <a:uLnTx/>
              <a:uFillTx/>
            </a:endParaRPr>
          </a:p>
        </p:txBody>
      </p:sp>
      <p:grpSp>
        <p:nvGrpSpPr>
          <p:cNvPr id="7" name="Group 6"/>
          <p:cNvGrpSpPr>
            <a:grpSpLocks noChangeAspect="1"/>
          </p:cNvGrpSpPr>
          <p:nvPr/>
        </p:nvGrpSpPr>
        <p:grpSpPr>
          <a:xfrm>
            <a:off x="914400" y="2923407"/>
            <a:ext cx="1788737" cy="1295400"/>
            <a:chOff x="6096000" y="1138237"/>
            <a:chExt cx="5013960" cy="3631098"/>
          </a:xfrm>
        </p:grpSpPr>
        <p:cxnSp>
          <p:nvCxnSpPr>
            <p:cNvPr id="8" name="Straight Connector 7"/>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 name="Oval 16"/>
            <p:cNvSpPr/>
            <p:nvPr/>
          </p:nvSpPr>
          <p:spPr bwMode="auto">
            <a:xfrm>
              <a:off x="6096000" y="218796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18" name="Oval 17"/>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19" name="Oval 18"/>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20" name="Oval 19"/>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21" name="Oval 20"/>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22" name="Oval 21"/>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grpSp>
      <p:grpSp>
        <p:nvGrpSpPr>
          <p:cNvPr id="23" name="Group 22"/>
          <p:cNvGrpSpPr>
            <a:grpSpLocks noChangeAspect="1"/>
          </p:cNvGrpSpPr>
          <p:nvPr/>
        </p:nvGrpSpPr>
        <p:grpSpPr>
          <a:xfrm>
            <a:off x="3670954" y="2923407"/>
            <a:ext cx="1788737" cy="1295400"/>
            <a:chOff x="6096000" y="1138237"/>
            <a:chExt cx="5013960" cy="3631098"/>
          </a:xfrm>
        </p:grpSpPr>
        <p:cxnSp>
          <p:nvCxnSpPr>
            <p:cNvPr id="24" name="Straight Connector 23"/>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3" name="Oval 32"/>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34" name="Oval 33"/>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35" name="Oval 34"/>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36" name="Oval 35"/>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37" name="Oval 36"/>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38" name="Oval 37"/>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grpSp>
      <p:grpSp>
        <p:nvGrpSpPr>
          <p:cNvPr id="39" name="Group 38"/>
          <p:cNvGrpSpPr>
            <a:grpSpLocks noChangeAspect="1"/>
          </p:cNvGrpSpPr>
          <p:nvPr/>
        </p:nvGrpSpPr>
        <p:grpSpPr>
          <a:xfrm>
            <a:off x="6427508" y="2923407"/>
            <a:ext cx="1788737" cy="1295400"/>
            <a:chOff x="6096000" y="1138237"/>
            <a:chExt cx="5013960" cy="3631098"/>
          </a:xfrm>
        </p:grpSpPr>
        <p:cxnSp>
          <p:nvCxnSpPr>
            <p:cNvPr id="40" name="Straight Connector 39"/>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9" name="Oval 48"/>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50" name="Oval 49"/>
            <p:cNvSpPr/>
            <p:nvPr/>
          </p:nvSpPr>
          <p:spPr bwMode="auto">
            <a:xfrm>
              <a:off x="7438401" y="1138237"/>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51" name="Oval 50"/>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52" name="Oval 51"/>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53" name="Oval 52"/>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54" name="Oval 53"/>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grpSp>
      <p:grpSp>
        <p:nvGrpSpPr>
          <p:cNvPr id="55" name="Group 54"/>
          <p:cNvGrpSpPr>
            <a:grpSpLocks noChangeAspect="1"/>
          </p:cNvGrpSpPr>
          <p:nvPr/>
        </p:nvGrpSpPr>
        <p:grpSpPr>
          <a:xfrm>
            <a:off x="9184063" y="2923407"/>
            <a:ext cx="1788737" cy="1295400"/>
            <a:chOff x="6096000" y="1138237"/>
            <a:chExt cx="5013960" cy="3631098"/>
          </a:xfrm>
        </p:grpSpPr>
        <p:cxnSp>
          <p:nvCxnSpPr>
            <p:cNvPr id="56" name="Straight Connector 55"/>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5" name="Oval 64"/>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66" name="Oval 65"/>
            <p:cNvSpPr/>
            <p:nvPr/>
          </p:nvSpPr>
          <p:spPr bwMode="auto">
            <a:xfrm>
              <a:off x="7438401" y="1138237"/>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67" name="Oval 66"/>
            <p:cNvSpPr/>
            <p:nvPr/>
          </p:nvSpPr>
          <p:spPr bwMode="auto">
            <a:xfrm>
              <a:off x="9222011" y="136500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68" name="Oval 67"/>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69" name="Oval 68"/>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70" name="Oval 69"/>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grpSp>
      <p:cxnSp>
        <p:nvCxnSpPr>
          <p:cNvPr id="74" name="Straight Arrow Connector 73"/>
          <p:cNvCxnSpPr/>
          <p:nvPr/>
        </p:nvCxnSpPr>
        <p:spPr bwMode="auto">
          <a:xfrm>
            <a:off x="2819400" y="3466288"/>
            <a:ext cx="685800" cy="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cxnSp>
        <p:nvCxnSpPr>
          <p:cNvPr id="75" name="Straight Arrow Connector 74"/>
          <p:cNvCxnSpPr/>
          <p:nvPr/>
        </p:nvCxnSpPr>
        <p:spPr bwMode="auto">
          <a:xfrm>
            <a:off x="5562600" y="3466288"/>
            <a:ext cx="685800" cy="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cxnSp>
        <p:nvCxnSpPr>
          <p:cNvPr id="76" name="Straight Arrow Connector 75"/>
          <p:cNvCxnSpPr/>
          <p:nvPr/>
        </p:nvCxnSpPr>
        <p:spPr bwMode="auto">
          <a:xfrm>
            <a:off x="8305800" y="3466288"/>
            <a:ext cx="685800" cy="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sp>
        <p:nvSpPr>
          <p:cNvPr id="78" name="TextBox 77"/>
          <p:cNvSpPr txBox="1"/>
          <p:nvPr/>
        </p:nvSpPr>
        <p:spPr>
          <a:xfrm>
            <a:off x="8216245" y="4532333"/>
            <a:ext cx="4065135" cy="156966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Choosing Q=red leaves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 </a:t>
            </a:r>
            <a:r>
              <a:rPr kumimoji="0" lang="en-US" sz="1800" b="0" i="0" u="none" strike="noStrike" kern="0" cap="none" spc="0" normalizeH="0" baseline="0" noProof="0" dirty="0" smtClean="0">
                <a:ln>
                  <a:noFill/>
                </a:ln>
                <a:solidFill>
                  <a:sysClr val="windowText" lastClr="000000"/>
                </a:solidFill>
                <a:effectLst/>
                <a:uLnTx/>
                <a:uFillTx/>
              </a:rPr>
              <a:t>  1 value for SA,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while Q=blue would leave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 </a:t>
            </a:r>
            <a:r>
              <a:rPr kumimoji="0" lang="en-US" sz="1800" b="0" i="0" u="none" strike="noStrike" kern="0" cap="none" spc="0" normalizeH="0" baseline="0" noProof="0" dirty="0" smtClean="0">
                <a:ln>
                  <a:noFill/>
                </a:ln>
                <a:solidFill>
                  <a:sysClr val="windowText" lastClr="000000"/>
                </a:solidFill>
                <a:effectLst/>
                <a:uLnTx/>
                <a:uFillTx/>
              </a:rPr>
              <a:t>  0 values</a:t>
            </a:r>
            <a:endParaRPr kumimoji="0" lang="en-US" sz="1800" b="0" i="0" u="none" strike="noStrike" kern="0" cap="none" spc="0" normalizeH="0" baseline="0" noProof="0" dirty="0">
              <a:ln>
                <a:noFill/>
              </a:ln>
              <a:solidFill>
                <a:sysClr val="windowText" lastClr="000000"/>
              </a:solidFill>
              <a:effectLst/>
              <a:uLnTx/>
              <a:uFillTx/>
            </a:endParaRPr>
          </a:p>
        </p:txBody>
      </p:sp>
      <p:grpSp>
        <p:nvGrpSpPr>
          <p:cNvPr id="79" name="Group 78"/>
          <p:cNvGrpSpPr/>
          <p:nvPr/>
        </p:nvGrpSpPr>
        <p:grpSpPr>
          <a:xfrm>
            <a:off x="199416" y="4893037"/>
            <a:ext cx="2538093" cy="1744321"/>
            <a:chOff x="5980168" y="1138237"/>
            <a:chExt cx="5283467" cy="3631098"/>
          </a:xfrm>
        </p:grpSpPr>
        <p:cxnSp>
          <p:nvCxnSpPr>
            <p:cNvPr id="80" name="Straight Connector 79"/>
            <p:cNvCxnSpPr/>
            <p:nvPr/>
          </p:nvCxnSpPr>
          <p:spPr bwMode="auto">
            <a:xfrm flipV="1">
              <a:off x="6507479" y="1576707"/>
              <a:ext cx="1340445" cy="102274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1" name="Straight Connector 80"/>
            <p:cNvCxnSpPr/>
            <p:nvPr/>
          </p:nvCxnSpPr>
          <p:spPr bwMode="auto">
            <a:xfrm>
              <a:off x="6507479" y="2599448"/>
              <a:ext cx="1668176" cy="81451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a:off x="7847924" y="1576707"/>
              <a:ext cx="328949" cy="182411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3" name="Straight Connector 82"/>
            <p:cNvCxnSpPr/>
            <p:nvPr/>
          </p:nvCxnSpPr>
          <p:spPr bwMode="auto">
            <a:xfrm>
              <a:off x="8171684" y="3412136"/>
              <a:ext cx="1376681" cy="94348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4" name="Straight Connector 83"/>
            <p:cNvCxnSpPr/>
            <p:nvPr/>
          </p:nvCxnSpPr>
          <p:spPr bwMode="auto">
            <a:xfrm flipV="1">
              <a:off x="9545321" y="3185364"/>
              <a:ext cx="1153158" cy="117025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5" name="Straight Connector 84"/>
            <p:cNvCxnSpPr/>
            <p:nvPr/>
          </p:nvCxnSpPr>
          <p:spPr bwMode="auto">
            <a:xfrm flipH="1" flipV="1">
              <a:off x="9630316" y="1776488"/>
              <a:ext cx="1028534" cy="134814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6" name="Straight Connector 85"/>
            <p:cNvCxnSpPr/>
            <p:nvPr/>
          </p:nvCxnSpPr>
          <p:spPr bwMode="auto">
            <a:xfrm flipH="1" flipV="1">
              <a:off x="7846638" y="1593608"/>
              <a:ext cx="1782462" cy="20773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7" name="Straight Connector 86"/>
            <p:cNvCxnSpPr/>
            <p:nvPr/>
          </p:nvCxnSpPr>
          <p:spPr bwMode="auto">
            <a:xfrm flipV="1">
              <a:off x="8176875" y="1801338"/>
              <a:ext cx="1452223" cy="161262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8" name="Straight Connector 87"/>
            <p:cNvCxnSpPr/>
            <p:nvPr/>
          </p:nvCxnSpPr>
          <p:spPr bwMode="auto">
            <a:xfrm flipV="1">
              <a:off x="8176873" y="3185364"/>
              <a:ext cx="2521606" cy="228601"/>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nvGrpSpPr>
            <p:cNvPr id="89" name="Group 88"/>
            <p:cNvGrpSpPr/>
            <p:nvPr/>
          </p:nvGrpSpPr>
          <p:grpSpPr>
            <a:xfrm>
              <a:off x="5980168" y="2187969"/>
              <a:ext cx="1055937" cy="822960"/>
              <a:chOff x="5311847" y="3124200"/>
              <a:chExt cx="1055937" cy="822960"/>
            </a:xfrm>
          </p:grpSpPr>
          <p:sp>
            <p:nvSpPr>
              <p:cNvPr id="105" name="Oval 104"/>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106" name="TextBox 105"/>
              <p:cNvSpPr txBox="1"/>
              <p:nvPr/>
            </p:nvSpPr>
            <p:spPr>
              <a:xfrm>
                <a:off x="5311847" y="3197625"/>
                <a:ext cx="1055937" cy="70475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WA</a:t>
                </a:r>
                <a:endParaRPr kumimoji="0" lang="en-US" sz="1600" b="0" i="0" u="none" strike="noStrike" kern="0" cap="none" spc="0" normalizeH="0" baseline="0" noProof="0" dirty="0">
                  <a:ln>
                    <a:noFill/>
                  </a:ln>
                  <a:solidFill>
                    <a:sysClr val="windowText" lastClr="000000"/>
                  </a:solidFill>
                  <a:effectLst/>
                  <a:uLnTx/>
                  <a:uFillTx/>
                </a:endParaRPr>
              </a:p>
            </p:txBody>
          </p:sp>
        </p:grpSp>
        <p:grpSp>
          <p:nvGrpSpPr>
            <p:cNvPr id="90" name="Group 89"/>
            <p:cNvGrpSpPr/>
            <p:nvPr/>
          </p:nvGrpSpPr>
          <p:grpSpPr>
            <a:xfrm>
              <a:off x="7399608" y="1138237"/>
              <a:ext cx="951688" cy="822960"/>
              <a:chOff x="6580179" y="3057618"/>
              <a:chExt cx="951688" cy="822960"/>
            </a:xfrm>
          </p:grpSpPr>
          <p:sp>
            <p:nvSpPr>
              <p:cNvPr id="103" name="Oval 102"/>
              <p:cNvSpPr/>
              <p:nvPr/>
            </p:nvSpPr>
            <p:spPr bwMode="auto">
              <a:xfrm>
                <a:off x="6618972" y="3057618"/>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104" name="TextBox 103"/>
              <p:cNvSpPr txBox="1"/>
              <p:nvPr/>
            </p:nvSpPr>
            <p:spPr>
              <a:xfrm>
                <a:off x="6580179" y="3154430"/>
                <a:ext cx="951688" cy="70475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NT</a:t>
                </a:r>
                <a:endParaRPr kumimoji="0" lang="en-US" sz="1600" b="0" i="0" u="none" strike="noStrike" kern="0" cap="none" spc="0" normalizeH="0" baseline="0" noProof="0" dirty="0">
                  <a:ln>
                    <a:noFill/>
                  </a:ln>
                  <a:solidFill>
                    <a:sysClr val="windowText" lastClr="000000"/>
                  </a:solidFill>
                  <a:effectLst/>
                  <a:uLnTx/>
                  <a:uFillTx/>
                </a:endParaRPr>
              </a:p>
            </p:txBody>
          </p:sp>
        </p:grpSp>
        <p:grpSp>
          <p:nvGrpSpPr>
            <p:cNvPr id="91" name="Group 90"/>
            <p:cNvGrpSpPr/>
            <p:nvPr/>
          </p:nvGrpSpPr>
          <p:grpSpPr>
            <a:xfrm>
              <a:off x="9222011" y="1365009"/>
              <a:ext cx="822960" cy="822960"/>
              <a:chOff x="762000" y="4640580"/>
              <a:chExt cx="822960" cy="822960"/>
            </a:xfrm>
          </p:grpSpPr>
          <p:sp>
            <p:nvSpPr>
              <p:cNvPr id="101" name="Oval 100"/>
              <p:cNvSpPr/>
              <p:nvPr/>
            </p:nvSpPr>
            <p:spPr bwMode="auto">
              <a:xfrm>
                <a:off x="762000" y="464058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102" name="TextBox 101"/>
              <p:cNvSpPr txBox="1"/>
              <p:nvPr/>
            </p:nvSpPr>
            <p:spPr>
              <a:xfrm>
                <a:off x="800890" y="4687784"/>
                <a:ext cx="558713" cy="56658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Q</a:t>
                </a: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92" name="Group 91"/>
            <p:cNvGrpSpPr/>
            <p:nvPr/>
          </p:nvGrpSpPr>
          <p:grpSpPr>
            <a:xfrm>
              <a:off x="10165120" y="2773885"/>
              <a:ext cx="1098515" cy="822960"/>
              <a:chOff x="6126520" y="1600200"/>
              <a:chExt cx="1098515" cy="822960"/>
            </a:xfrm>
          </p:grpSpPr>
          <p:sp>
            <p:nvSpPr>
              <p:cNvPr id="99" name="Oval 98"/>
              <p:cNvSpPr/>
              <p:nvPr/>
            </p:nvSpPr>
            <p:spPr bwMode="auto">
              <a:xfrm>
                <a:off x="6248400" y="1600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dirty="0" smtClean="0">
                  <a:ln>
                    <a:noFill/>
                  </a:ln>
                  <a:solidFill>
                    <a:schemeClr val="tx1"/>
                  </a:solidFill>
                  <a:effectLst/>
                  <a:uLnTx/>
                  <a:uFillTx/>
                  <a:latin typeface="Arial" charset="0"/>
                  <a:cs typeface="Arial" charset="0"/>
                </a:endParaRPr>
              </a:p>
            </p:txBody>
          </p:sp>
          <p:sp>
            <p:nvSpPr>
              <p:cNvPr id="100" name="TextBox 99"/>
              <p:cNvSpPr txBox="1"/>
              <p:nvPr/>
            </p:nvSpPr>
            <p:spPr>
              <a:xfrm>
                <a:off x="6126520" y="1701015"/>
                <a:ext cx="1098515" cy="64068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latin typeface="Arial Narrow" panose="020B0606020202030204" pitchFamily="34" charset="0"/>
                  </a:rPr>
                  <a:t>NSW</a:t>
                </a:r>
                <a:endParaRPr kumimoji="0" lang="en-US" sz="1400" b="0" i="0" u="none" strike="noStrike" kern="0" cap="none" spc="0" normalizeH="0" baseline="0" noProof="0" dirty="0">
                  <a:ln>
                    <a:noFill/>
                  </a:ln>
                  <a:solidFill>
                    <a:sysClr val="windowText" lastClr="000000"/>
                  </a:solidFill>
                  <a:effectLst/>
                  <a:uLnTx/>
                  <a:uFillTx/>
                  <a:latin typeface="Arial Narrow" panose="020B0606020202030204" pitchFamily="34" charset="0"/>
                </a:endParaRPr>
              </a:p>
            </p:txBody>
          </p:sp>
        </p:grpSp>
        <p:grpSp>
          <p:nvGrpSpPr>
            <p:cNvPr id="93" name="Group 92"/>
            <p:cNvGrpSpPr/>
            <p:nvPr/>
          </p:nvGrpSpPr>
          <p:grpSpPr>
            <a:xfrm>
              <a:off x="9136885" y="3946375"/>
              <a:ext cx="822960" cy="822960"/>
              <a:chOff x="2133600" y="5836920"/>
              <a:chExt cx="822960" cy="822960"/>
            </a:xfrm>
          </p:grpSpPr>
          <p:sp>
            <p:nvSpPr>
              <p:cNvPr id="97" name="Oval 96"/>
              <p:cNvSpPr/>
              <p:nvPr/>
            </p:nvSpPr>
            <p:spPr bwMode="auto">
              <a:xfrm>
                <a:off x="2133600" y="583692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98" name="TextBox 97"/>
              <p:cNvSpPr txBox="1"/>
              <p:nvPr/>
            </p:nvSpPr>
            <p:spPr>
              <a:xfrm>
                <a:off x="2309534" y="6015334"/>
                <a:ext cx="394334" cy="56658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V</a:t>
                </a: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94" name="Group 93"/>
            <p:cNvGrpSpPr/>
            <p:nvPr/>
          </p:nvGrpSpPr>
          <p:grpSpPr>
            <a:xfrm>
              <a:off x="7708291" y="3018412"/>
              <a:ext cx="951688" cy="822960"/>
              <a:chOff x="6334390" y="4510995"/>
              <a:chExt cx="951688" cy="822960"/>
            </a:xfrm>
          </p:grpSpPr>
          <p:sp>
            <p:nvSpPr>
              <p:cNvPr id="95" name="Oval 94"/>
              <p:cNvSpPr/>
              <p:nvPr/>
            </p:nvSpPr>
            <p:spPr bwMode="auto">
              <a:xfrm>
                <a:off x="6387230" y="4510995"/>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96" name="TextBox 95"/>
              <p:cNvSpPr txBox="1"/>
              <p:nvPr/>
            </p:nvSpPr>
            <p:spPr>
              <a:xfrm>
                <a:off x="6334390" y="4594326"/>
                <a:ext cx="951688" cy="70475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SA</a:t>
                </a:r>
                <a:endParaRPr kumimoji="0" lang="en-US" sz="1600" b="0" i="0" u="none" strike="noStrike" kern="0" cap="none" spc="0" normalizeH="0" baseline="0" noProof="0" dirty="0">
                  <a:ln>
                    <a:noFill/>
                  </a:ln>
                  <a:solidFill>
                    <a:sysClr val="windowText" lastClr="000000"/>
                  </a:solidFill>
                  <a:effectLst/>
                  <a:uLnTx/>
                  <a:uFillTx/>
                </a:endParaRPr>
              </a:p>
            </p:txBody>
          </p:sp>
        </p:grpSp>
      </p:grpSp>
      <p:sp>
        <p:nvSpPr>
          <p:cNvPr id="107" name="Footer Placeholder 3"/>
          <p:cNvSpPr>
            <a:spLocks noGrp="1"/>
          </p:cNvSpPr>
          <p:nvPr>
            <p:ph type="ftr" sz="quarter" idx="11"/>
          </p:nvPr>
        </p:nvSpPr>
        <p:spPr>
          <a:xfrm>
            <a:off x="4165600" y="6248400"/>
            <a:ext cx="3860800" cy="457200"/>
          </a:xfrm>
        </p:spPr>
        <p:txBody>
          <a:bodyPr/>
          <a:lstStyle/>
          <a:p>
            <a:pPr>
              <a:defRPr/>
            </a:pPr>
            <a:r>
              <a:rPr lang="it-IT" dirty="0" smtClean="0"/>
              <a:t>Intro to AI, Georgia Tech © Jim Rehg 2016</a:t>
            </a:r>
            <a:endParaRPr lang="en-US" dirty="0"/>
          </a:p>
        </p:txBody>
      </p:sp>
    </p:spTree>
    <p:extLst>
      <p:ext uri="{BB962C8B-B14F-4D97-AF65-F5344CB8AC3E}">
        <p14:creationId xmlns:p14="http://schemas.microsoft.com/office/powerpoint/2010/main" val="421061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Improve Backtracking Search</a:t>
            </a:r>
            <a:endParaRPr lang="en-US" dirty="0"/>
          </a:p>
        </p:txBody>
      </p:sp>
      <p:sp>
        <p:nvSpPr>
          <p:cNvPr id="3" name="Content Placeholder 2"/>
          <p:cNvSpPr>
            <a:spLocks noGrp="1"/>
          </p:cNvSpPr>
          <p:nvPr>
            <p:ph idx="1"/>
          </p:nvPr>
        </p:nvSpPr>
        <p:spPr>
          <a:xfrm>
            <a:off x="762000" y="1143000"/>
            <a:ext cx="10896600" cy="5029200"/>
          </a:xfrm>
        </p:spPr>
        <p:txBody>
          <a:bodyPr/>
          <a:lstStyle/>
          <a:p>
            <a:r>
              <a:rPr lang="en-US" dirty="0" smtClean="0"/>
              <a:t>What variable to assign next?</a:t>
            </a:r>
          </a:p>
          <a:p>
            <a:r>
              <a:rPr lang="en-US" dirty="0" smtClean="0"/>
              <a:t>	</a:t>
            </a:r>
            <a:r>
              <a:rPr lang="en-US" i="1" dirty="0" smtClean="0"/>
              <a:t>Choose variable with fewest values left </a:t>
            </a:r>
            <a:r>
              <a:rPr lang="en-US" dirty="0" smtClean="0">
                <a:sym typeface="Wingdings" panose="05000000000000000000" pitchFamily="2" charset="2"/>
              </a:rPr>
              <a:t></a:t>
            </a:r>
            <a:r>
              <a:rPr lang="en-US" i="1" dirty="0" smtClean="0">
                <a:sym typeface="Wingdings" panose="05000000000000000000" pitchFamily="2" charset="2"/>
              </a:rPr>
              <a:t> fail first</a:t>
            </a:r>
            <a:endParaRPr lang="en-US" i="1" dirty="0"/>
          </a:p>
          <a:p>
            <a:r>
              <a:rPr lang="en-US" dirty="0" smtClean="0"/>
              <a:t>What order to use for values of a variable?</a:t>
            </a:r>
          </a:p>
          <a:p>
            <a:r>
              <a:rPr lang="en-US" dirty="0" smtClean="0"/>
              <a:t>	Choose </a:t>
            </a:r>
            <a:r>
              <a:rPr lang="en-US" dirty="0" err="1" smtClean="0"/>
              <a:t>val</a:t>
            </a:r>
            <a:r>
              <a:rPr lang="en-US" dirty="0" smtClean="0"/>
              <a:t> that leaves most options for remaining </a:t>
            </a:r>
            <a:r>
              <a:rPr lang="en-US" dirty="0" err="1" smtClean="0"/>
              <a:t>vars</a:t>
            </a:r>
            <a:r>
              <a:rPr lang="en-US" dirty="0" smtClean="0"/>
              <a:t> </a:t>
            </a:r>
            <a:r>
              <a:rPr lang="en-US" dirty="0" smtClean="0">
                <a:sym typeface="Wingdings" panose="05000000000000000000" pitchFamily="2" charset="2"/>
              </a:rPr>
              <a:t> fail last</a:t>
            </a:r>
            <a:endParaRPr lang="en-US" dirty="0"/>
          </a:p>
          <a:p>
            <a:r>
              <a:rPr lang="en-US" dirty="0" smtClean="0">
                <a:solidFill>
                  <a:schemeClr val="accent2"/>
                </a:solidFill>
              </a:rPr>
              <a:t>What inferences can be made from an assignment?</a:t>
            </a:r>
          </a:p>
          <a:p>
            <a:r>
              <a:rPr lang="en-US" dirty="0" smtClean="0">
                <a:solidFill>
                  <a:schemeClr val="accent2"/>
                </a:solidFill>
              </a:rPr>
              <a:t>	Constraint propagation to reduce the legal values for variables</a:t>
            </a:r>
            <a:endParaRPr lang="en-US" dirty="0">
              <a:solidFill>
                <a:schemeClr val="accent2"/>
              </a:solidFill>
            </a:endParaRPr>
          </a:p>
          <a:p>
            <a:r>
              <a:rPr lang="en-US" dirty="0" smtClean="0"/>
              <a:t>How can we take advantage of problem structure?</a:t>
            </a:r>
            <a:endParaRPr lang="en-US" dirty="0"/>
          </a:p>
          <a:p>
            <a:endParaRPr lang="en-US" dirty="0"/>
          </a:p>
        </p:txBody>
      </p:sp>
      <p:sp>
        <p:nvSpPr>
          <p:cNvPr id="5" name="Slide Number Placeholder 4"/>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C960DB8A-2059-4BBD-8F65-E905E02A4BE8}" type="slidenum">
              <a:rPr kumimoji="0" lang="en-US"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altLang="en-US" sz="1800" b="0" i="0" u="none" strike="noStrike" kern="0" cap="none" spc="0" normalizeH="0" baseline="0" noProof="0" dirty="0">
              <a:ln>
                <a:noFill/>
              </a:ln>
              <a:solidFill>
                <a:sysClr val="windowText" lastClr="000000"/>
              </a:solidFill>
              <a:effectLst/>
              <a:uLnTx/>
              <a:uFillTx/>
            </a:endParaRPr>
          </a:p>
        </p:txBody>
      </p:sp>
      <p:sp>
        <p:nvSpPr>
          <p:cNvPr id="6" name="Footer Placeholder 3"/>
          <p:cNvSpPr>
            <a:spLocks noGrp="1"/>
          </p:cNvSpPr>
          <p:nvPr>
            <p:ph type="ftr" sz="quarter" idx="11"/>
          </p:nvPr>
        </p:nvSpPr>
        <p:spPr>
          <a:xfrm>
            <a:off x="4165600" y="6248400"/>
            <a:ext cx="3860800" cy="457200"/>
          </a:xfrm>
        </p:spPr>
        <p:txBody>
          <a:bodyPr/>
          <a:lstStyle/>
          <a:p>
            <a:pPr>
              <a:defRPr/>
            </a:pPr>
            <a:r>
              <a:rPr lang="it-IT" dirty="0" smtClean="0"/>
              <a:t>Intro to AI, Georgia Tech © Jim Rehg 2016</a:t>
            </a:r>
            <a:endParaRPr lang="en-US" dirty="0"/>
          </a:p>
        </p:txBody>
      </p:sp>
    </p:spTree>
    <p:extLst>
      <p:ext uri="{BB962C8B-B14F-4D97-AF65-F5344CB8AC3E}">
        <p14:creationId xmlns:p14="http://schemas.microsoft.com/office/powerpoint/2010/main" val="1189467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Consistency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1999" y="1143000"/>
                <a:ext cx="6692843" cy="5029200"/>
              </a:xfrm>
            </p:spPr>
            <p:txBody>
              <a:bodyPr/>
              <a:lstStyle/>
              <a:p>
                <a:r>
                  <a:rPr lang="en-US" dirty="0" smtClean="0">
                    <a:solidFill>
                      <a:schemeClr val="accent2"/>
                    </a:solidFill>
                  </a:rPr>
                  <a:t>Node consistency:</a:t>
                </a:r>
              </a:p>
              <a:p>
                <a:r>
                  <a:rPr lang="en-US" dirty="0"/>
                  <a:t>	</a:t>
                </a:r>
                <a:r>
                  <a:rPr lang="en-US" dirty="0" smtClean="0"/>
                  <a:t>Ensure values in domain of variable X satisfy unary constraints</a:t>
                </a:r>
              </a:p>
              <a:p>
                <a:r>
                  <a:rPr lang="en-US" dirty="0" smtClean="0">
                    <a:solidFill>
                      <a:schemeClr val="accent2"/>
                    </a:solidFill>
                  </a:rPr>
                  <a:t>Arc Consistency (AC):</a:t>
                </a:r>
              </a:p>
              <a:p>
                <a:r>
                  <a:rPr lang="en-US" dirty="0"/>
                  <a:t>	</a:t>
                </a:r>
                <a:r>
                  <a:rPr lang="en-US" dirty="0" smtClean="0"/>
                  <a:t>Ensure each value in domain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𝐷</m:t>
                        </m:r>
                      </m:e>
                      <m:sub>
                        <m:r>
                          <a:rPr lang="en-US" i="1">
                            <a:latin typeface="Cambria Math" panose="02040503050406030204" pitchFamily="18" charset="0"/>
                            <a:ea typeface="Cambria Math" panose="02040503050406030204" pitchFamily="18" charset="0"/>
                          </a:rPr>
                          <m:t>𝑖</m:t>
                        </m:r>
                      </m:sub>
                    </m:sSub>
                  </m:oMath>
                </a14:m>
                <a:r>
                  <a:rPr lang="en-US" dirty="0" smtClean="0"/>
                  <a:t>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smtClean="0"/>
                  <a:t> satisfies binary constraints </a:t>
                </a:r>
                <a:endParaRPr lang="en-US" dirty="0"/>
              </a:p>
              <a:p>
                <a:r>
                  <a:rPr lang="en-US" dirty="0" smtClean="0"/>
                  <a:t>	Binary constraint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i="1" dirty="0" smtClean="0"/>
                  <a:t> </a:t>
                </a:r>
                <a:r>
                  <a:rPr lang="en-US" dirty="0" smtClean="0"/>
                  <a:t>for </a:t>
                </a:r>
                <a:r>
                  <a:rPr lang="en-US" dirty="0" err="1" smtClean="0"/>
                  <a:t>vars</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𝑗</m:t>
                        </m:r>
                      </m:sub>
                    </m:sSub>
                  </m:oMath>
                </a14:m>
                <a:r>
                  <a:rPr lang="en-US" i="1" dirty="0" smtClean="0"/>
                  <a:t> </a:t>
                </a:r>
                <a:r>
                  <a:rPr lang="en-US" dirty="0"/>
                  <a:t/>
                </a:r>
                <a:br>
                  <a:rPr lang="en-US" dirty="0"/>
                </a:br>
                <a:r>
                  <a:rPr lang="en-US" dirty="0" smtClean="0"/>
                  <a:t>If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𝑋</m:t>
                        </m:r>
                      </m:e>
                      <m:sub>
                        <m:r>
                          <a:rPr lang="en-US" i="1">
                            <a:solidFill>
                              <a:srgbClr val="000000"/>
                            </a:solidFill>
                            <a:latin typeface="Cambria Math" panose="02040503050406030204" pitchFamily="18" charset="0"/>
                          </a:rPr>
                          <m:t>𝑖</m:t>
                        </m:r>
                      </m:sub>
                    </m:sSub>
                  </m:oMath>
                </a14:m>
                <a:r>
                  <a:rPr lang="en-US" i="1" dirty="0"/>
                  <a:t> </a:t>
                </a:r>
                <a:r>
                  <a:rPr lang="en-US" dirty="0" smtClean="0"/>
                  <a:t>is AC with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𝑗</m:t>
                        </m:r>
                      </m:sub>
                    </m:sSub>
                  </m:oMath>
                </a14:m>
                <a:r>
                  <a:rPr lang="en-US" dirty="0" smtClean="0"/>
                  <a:t> then:</a:t>
                </a:r>
                <a:endParaRPr lang="en-US" i="1" dirty="0" smtClean="0"/>
              </a:p>
              <a:p>
                <a:r>
                  <a:rPr lang="en-US" i="1" dirty="0"/>
                  <a:t>		</a:t>
                </a:r>
                <a:r>
                  <a:rPr lang="en-US" dirty="0" smtClean="0"/>
                  <a:t>for each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𝐷</m:t>
                        </m:r>
                      </m:e>
                      <m:sub>
                        <m:r>
                          <a:rPr lang="en-US" b="0" i="1" smtClean="0">
                            <a:latin typeface="Cambria Math" panose="02040503050406030204" pitchFamily="18" charset="0"/>
                            <a:ea typeface="Cambria Math" panose="02040503050406030204" pitchFamily="18" charset="0"/>
                          </a:rPr>
                          <m:t>𝑖</m:t>
                        </m:r>
                      </m:sub>
                    </m:sSub>
                  </m:oMath>
                </a14:m>
                <a:r>
                  <a:rPr lang="en-US" i="1" dirty="0" smtClean="0"/>
                  <a:t> </a:t>
                </a:r>
                <a:r>
                  <a:rPr lang="en-US" dirty="0" smtClean="0"/>
                  <a:t>there exists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𝐷</m:t>
                        </m:r>
                      </m:e>
                      <m:sub>
                        <m:r>
                          <a:rPr lang="en-US" b="0" i="1" smtClean="0">
                            <a:latin typeface="Cambria Math" panose="02040503050406030204" pitchFamily="18" charset="0"/>
                            <a:ea typeface="Cambria Math" panose="02040503050406030204" pitchFamily="18" charset="0"/>
                          </a:rPr>
                          <m:t>𝑗</m:t>
                        </m:r>
                      </m:sub>
                    </m:sSub>
                  </m:oMath>
                </a14:m>
                <a:r>
                  <a:rPr lang="en-US" i="1" dirty="0" smtClean="0"/>
                  <a:t> 	</a:t>
                </a:r>
                <a:r>
                  <a:rPr lang="en-US" dirty="0" smtClean="0"/>
                  <a:t>such that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oMath>
                </a14:m>
                <a:endParaRPr lang="en-US" i="1" dirty="0" smtClean="0"/>
              </a:p>
              <a:p>
                <a:r>
                  <a:rPr lang="en-US"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1999" y="1143000"/>
                <a:ext cx="6692843" cy="5029200"/>
              </a:xfrm>
              <a:blipFill>
                <a:blip r:embed="rId3"/>
                <a:stretch>
                  <a:fillRect l="-1821" t="-1333" r="-455" b="-60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6</a:t>
            </a:fld>
            <a:endParaRPr lang="en-US" altLang="en-US"/>
          </a:p>
        </p:txBody>
      </p:sp>
      <p:grpSp>
        <p:nvGrpSpPr>
          <p:cNvPr id="6" name="Group 5"/>
          <p:cNvGrpSpPr/>
          <p:nvPr/>
        </p:nvGrpSpPr>
        <p:grpSpPr>
          <a:xfrm>
            <a:off x="8772083" y="1465373"/>
            <a:ext cx="2010534" cy="2184303"/>
            <a:chOff x="838200" y="5029200"/>
            <a:chExt cx="1253125" cy="1361432"/>
          </a:xfrm>
        </p:grpSpPr>
        <p:cxnSp>
          <p:nvCxnSpPr>
            <p:cNvPr id="95" name="Straight Connector 94"/>
            <p:cNvCxnSpPr/>
            <p:nvPr/>
          </p:nvCxnSpPr>
          <p:spPr bwMode="auto">
            <a:xfrm flipV="1">
              <a:off x="1045441" y="5250035"/>
              <a:ext cx="675114" cy="51510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6" name="Straight Connector 95"/>
            <p:cNvCxnSpPr/>
            <p:nvPr/>
          </p:nvCxnSpPr>
          <p:spPr bwMode="auto">
            <a:xfrm>
              <a:off x="1045441" y="5765138"/>
              <a:ext cx="840175" cy="41023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7" name="Straight Connector 96"/>
            <p:cNvCxnSpPr/>
            <p:nvPr/>
          </p:nvCxnSpPr>
          <p:spPr bwMode="auto">
            <a:xfrm>
              <a:off x="1720555" y="5250035"/>
              <a:ext cx="165675" cy="918712"/>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4" name="Oval 103"/>
            <p:cNvSpPr/>
            <p:nvPr/>
          </p:nvSpPr>
          <p:spPr bwMode="auto">
            <a:xfrm>
              <a:off x="838200" y="5557897"/>
              <a:ext cx="414483" cy="41448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05" name="Oval 104"/>
            <p:cNvSpPr/>
            <p:nvPr/>
          </p:nvSpPr>
          <p:spPr bwMode="auto">
            <a:xfrm>
              <a:off x="1514299" y="5029200"/>
              <a:ext cx="414483" cy="41448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09" name="Oval 108"/>
            <p:cNvSpPr/>
            <p:nvPr/>
          </p:nvSpPr>
          <p:spPr bwMode="auto">
            <a:xfrm>
              <a:off x="1676842" y="5976149"/>
              <a:ext cx="414483" cy="41448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mc:AlternateContent xmlns:mc="http://schemas.openxmlformats.org/markup-compatibility/2006" xmlns:a14="http://schemas.microsoft.com/office/drawing/2010/main">
        <mc:Choice Requires="a14">
          <p:sp>
            <p:nvSpPr>
              <p:cNvPr id="8" name="TextBox 7"/>
              <p:cNvSpPr txBox="1"/>
              <p:nvPr/>
            </p:nvSpPr>
            <p:spPr>
              <a:xfrm>
                <a:off x="8783669" y="2273968"/>
                <a:ext cx="69320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1</m:t>
                          </m:r>
                        </m:sub>
                      </m:sSub>
                    </m:oMath>
                  </m:oMathPara>
                </a14:m>
                <a:endParaRPr lang="en-US" sz="3200" dirty="0"/>
              </a:p>
            </p:txBody>
          </p:sp>
        </mc:Choice>
        <mc:Fallback xmlns="">
          <p:sp>
            <p:nvSpPr>
              <p:cNvPr id="8" name="TextBox 7"/>
              <p:cNvSpPr txBox="1">
                <a:spLocks noRot="1" noChangeAspect="1" noMove="1" noResize="1" noEditPoints="1" noAdjustHandles="1" noChangeArrowheads="1" noChangeShapeType="1" noTextEdit="1"/>
              </p:cNvSpPr>
              <p:nvPr/>
            </p:nvSpPr>
            <p:spPr>
              <a:xfrm>
                <a:off x="8783669" y="2273968"/>
                <a:ext cx="693203"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9844795" y="1430148"/>
                <a:ext cx="7026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2</m:t>
                          </m:r>
                        </m:sub>
                      </m:sSub>
                    </m:oMath>
                  </m:oMathPara>
                </a14:m>
                <a:endParaRPr lang="en-US" sz="3200" dirty="0"/>
              </a:p>
            </p:txBody>
          </p:sp>
        </mc:Choice>
        <mc:Fallback xmlns="">
          <p:sp>
            <p:nvSpPr>
              <p:cNvPr id="52" name="TextBox 51"/>
              <p:cNvSpPr txBox="1">
                <a:spLocks noRot="1" noChangeAspect="1" noMove="1" noResize="1" noEditPoints="1" noAdjustHandles="1" noChangeArrowheads="1" noChangeShapeType="1" noTextEdit="1"/>
              </p:cNvSpPr>
              <p:nvPr/>
            </p:nvSpPr>
            <p:spPr>
              <a:xfrm>
                <a:off x="9844795" y="1430148"/>
                <a:ext cx="702692"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10105582" y="2948130"/>
                <a:ext cx="7026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3</m:t>
                          </m:r>
                        </m:sub>
                      </m:sSub>
                    </m:oMath>
                  </m:oMathPara>
                </a14:m>
                <a:endParaRPr lang="en-US" sz="3200" dirty="0"/>
              </a:p>
            </p:txBody>
          </p:sp>
        </mc:Choice>
        <mc:Fallback xmlns="">
          <p:sp>
            <p:nvSpPr>
              <p:cNvPr id="53" name="TextBox 52"/>
              <p:cNvSpPr txBox="1">
                <a:spLocks noRot="1" noChangeAspect="1" noMove="1" noResize="1" noEditPoints="1" noAdjustHandles="1" noChangeArrowheads="1" noChangeShapeType="1" noTextEdit="1"/>
              </p:cNvSpPr>
              <p:nvPr/>
            </p:nvSpPr>
            <p:spPr>
              <a:xfrm>
                <a:off x="10105582" y="2948130"/>
                <a:ext cx="702692" cy="584775"/>
              </a:xfrm>
              <a:prstGeom prst="rect">
                <a:avLst/>
              </a:prstGeom>
              <a:blipFill>
                <a:blip r:embed="rId6"/>
                <a:stretch>
                  <a:fillRect/>
                </a:stretch>
              </a:blipFill>
            </p:spPr>
            <p:txBody>
              <a:bodyPr/>
              <a:lstStyle/>
              <a:p>
                <a:r>
                  <a:rPr lang="en-US">
                    <a:noFill/>
                  </a:rPr>
                  <a:t> </a:t>
                </a:r>
              </a:p>
            </p:txBody>
          </p:sp>
        </mc:Fallback>
      </mc:AlternateContent>
      <p:sp>
        <p:nvSpPr>
          <p:cNvPr id="54" name="Rectangle 53"/>
          <p:cNvSpPr/>
          <p:nvPr/>
        </p:nvSpPr>
        <p:spPr bwMode="auto">
          <a:xfrm>
            <a:off x="10714540" y="1656559"/>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55" name="Rectangle 54"/>
          <p:cNvSpPr/>
          <p:nvPr/>
        </p:nvSpPr>
        <p:spPr bwMode="auto">
          <a:xfrm>
            <a:off x="10925552" y="1656559"/>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56" name="Rectangle 55"/>
          <p:cNvSpPr/>
          <p:nvPr/>
        </p:nvSpPr>
        <p:spPr bwMode="auto">
          <a:xfrm>
            <a:off x="11133557" y="1656559"/>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9" name="Rectangle 8"/>
          <p:cNvSpPr/>
          <p:nvPr/>
        </p:nvSpPr>
        <p:spPr bwMode="auto">
          <a:xfrm>
            <a:off x="10672087" y="1616187"/>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60" name="Rectangle 59"/>
          <p:cNvSpPr/>
          <p:nvPr/>
        </p:nvSpPr>
        <p:spPr bwMode="auto">
          <a:xfrm>
            <a:off x="10569004" y="3832646"/>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61" name="Rectangle 60"/>
          <p:cNvSpPr/>
          <p:nvPr/>
        </p:nvSpPr>
        <p:spPr bwMode="auto">
          <a:xfrm>
            <a:off x="10107534" y="3792274"/>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62" name="Rectangle 61"/>
          <p:cNvSpPr/>
          <p:nvPr/>
        </p:nvSpPr>
        <p:spPr bwMode="auto">
          <a:xfrm>
            <a:off x="8811387" y="3175855"/>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73" name="Rectangle 72"/>
          <p:cNvSpPr/>
          <p:nvPr/>
        </p:nvSpPr>
        <p:spPr bwMode="auto">
          <a:xfrm>
            <a:off x="8768934" y="3131904"/>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11" name="TextBox 10"/>
              <p:cNvSpPr txBox="1"/>
              <p:nvPr/>
            </p:nvSpPr>
            <p:spPr>
              <a:xfrm>
                <a:off x="8229600" y="4495800"/>
                <a:ext cx="3378169" cy="461665"/>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smtClean="0"/>
                  <a:t> is AC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oMath>
                </a14:m>
                <a:r>
                  <a:rPr lang="en-US" dirty="0" smtClean="0"/>
                  <a:t> </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8229600" y="4495800"/>
                <a:ext cx="3378169" cy="461665"/>
              </a:xfrm>
              <a:prstGeom prst="rect">
                <a:avLst/>
              </a:prstGeom>
              <a:blipFill>
                <a:blip r:embed="rId7"/>
                <a:stretch>
                  <a:fillRect t="-9333"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8229600" y="4992687"/>
                <a:ext cx="3378169" cy="461665"/>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oMath>
                </a14:m>
                <a:r>
                  <a:rPr lang="en-US" dirty="0" smtClean="0"/>
                  <a:t> is AC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smtClean="0"/>
                  <a:t> </a:t>
                </a:r>
                <a:endParaRPr lang="en-US" dirty="0"/>
              </a:p>
            </p:txBody>
          </p:sp>
        </mc:Choice>
        <mc:Fallback xmlns="">
          <p:sp>
            <p:nvSpPr>
              <p:cNvPr id="74" name="TextBox 73"/>
              <p:cNvSpPr txBox="1">
                <a:spLocks noRot="1" noChangeAspect="1" noMove="1" noResize="1" noEditPoints="1" noAdjustHandles="1" noChangeArrowheads="1" noChangeShapeType="1" noTextEdit="1"/>
              </p:cNvSpPr>
              <p:nvPr/>
            </p:nvSpPr>
            <p:spPr>
              <a:xfrm>
                <a:off x="8229600" y="4992687"/>
                <a:ext cx="3378169" cy="461665"/>
              </a:xfrm>
              <a:prstGeom prst="rect">
                <a:avLst/>
              </a:prstGeom>
              <a:blipFill>
                <a:blip r:embed="rId8"/>
                <a:stretch>
                  <a:fillRect t="-921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8229600" y="5489574"/>
                <a:ext cx="3957815" cy="461665"/>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smtClean="0"/>
                  <a:t> is </a:t>
                </a:r>
                <a:r>
                  <a:rPr lang="en-US" b="1" dirty="0" smtClean="0"/>
                  <a:t>not </a:t>
                </a:r>
                <a:r>
                  <a:rPr lang="en-US" dirty="0" smtClean="0"/>
                  <a:t>AC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oMath>
                </a14:m>
                <a:r>
                  <a:rPr lang="en-US" dirty="0" smtClean="0"/>
                  <a:t> </a:t>
                </a:r>
                <a:endParaRPr lang="en-US" dirty="0"/>
              </a:p>
            </p:txBody>
          </p:sp>
        </mc:Choice>
        <mc:Fallback xmlns="">
          <p:sp>
            <p:nvSpPr>
              <p:cNvPr id="110" name="TextBox 109"/>
              <p:cNvSpPr txBox="1">
                <a:spLocks noRot="1" noChangeAspect="1" noMove="1" noResize="1" noEditPoints="1" noAdjustHandles="1" noChangeArrowheads="1" noChangeShapeType="1" noTextEdit="1"/>
              </p:cNvSpPr>
              <p:nvPr/>
            </p:nvSpPr>
            <p:spPr>
              <a:xfrm>
                <a:off x="8229600" y="5489574"/>
                <a:ext cx="3957815" cy="461665"/>
              </a:xfrm>
              <a:prstGeom prst="rect">
                <a:avLst/>
              </a:prstGeom>
              <a:blipFill>
                <a:blip r:embed="rId9"/>
                <a:stretch>
                  <a:fillRect t="-9333" b="-32000"/>
                </a:stretch>
              </a:blipFill>
            </p:spPr>
            <p:txBody>
              <a:bodyPr/>
              <a:lstStyle/>
              <a:p>
                <a:r>
                  <a:rPr lang="en-US">
                    <a:noFill/>
                  </a:rPr>
                  <a:t> </a:t>
                </a:r>
              </a:p>
            </p:txBody>
          </p:sp>
        </mc:Fallback>
      </mc:AlternateContent>
    </p:spTree>
    <p:extLst>
      <p:ext uri="{BB962C8B-B14F-4D97-AF65-F5344CB8AC3E}">
        <p14:creationId xmlns:p14="http://schemas.microsoft.com/office/powerpoint/2010/main" val="968066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Checking</a:t>
            </a:r>
            <a:endParaRPr lang="en-US" dirty="0"/>
          </a:p>
        </p:txBody>
      </p:sp>
      <mc:AlternateContent xmlns:mc="http://schemas.openxmlformats.org/markup-compatibility/2006">
        <mc:Choice xmlns:a14="http://schemas.microsoft.com/office/drawing/2010/main" Requires="a14">
          <p:sp>
            <p:nvSpPr>
              <p:cNvPr id="7" name="Content Placeholder 6"/>
              <p:cNvSpPr>
                <a:spLocks noGrp="1"/>
              </p:cNvSpPr>
              <p:nvPr>
                <p:ph idx="1"/>
              </p:nvPr>
            </p:nvSpPr>
            <p:spPr>
              <a:xfrm>
                <a:off x="762000" y="1143000"/>
                <a:ext cx="10668000" cy="1066800"/>
              </a:xfrm>
            </p:spPr>
            <p:txBody>
              <a:bodyPr/>
              <a:lstStyle/>
              <a:p>
                <a:r>
                  <a:rPr lang="en-US" dirty="0" smtClean="0"/>
                  <a:t>Whenever a variable </a:t>
                </a:r>
                <a14:m>
                  <m:oMath xmlns:m="http://schemas.openxmlformats.org/officeDocument/2006/math">
                    <m:r>
                      <a:rPr lang="en-US" b="0" i="1" smtClean="0">
                        <a:latin typeface="Cambria Math" panose="02040503050406030204" pitchFamily="18" charset="0"/>
                      </a:rPr>
                      <m:t>𝑋</m:t>
                    </m:r>
                  </m:oMath>
                </a14:m>
                <a:r>
                  <a:rPr lang="en-US" dirty="0" smtClean="0"/>
                  <a:t> is assigned, enforce arc consistency for all links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oMath>
                </a14:m>
                <a:r>
                  <a:rPr lang="en-US" dirty="0" smtClean="0"/>
                  <a:t> for unassigned variables </a:t>
                </a:r>
                <a14:m>
                  <m:oMath xmlns:m="http://schemas.openxmlformats.org/officeDocument/2006/math">
                    <m:r>
                      <a:rPr lang="en-US" i="1">
                        <a:latin typeface="Cambria Math" panose="02040503050406030204" pitchFamily="18" charset="0"/>
                      </a:rPr>
                      <m:t>𝑌</m:t>
                    </m:r>
                  </m:oMath>
                </a14:m>
                <a:endParaRPr lang="en-US" dirty="0"/>
              </a:p>
            </p:txBody>
          </p:sp>
        </mc:Choice>
        <mc:Fallback>
          <p:sp>
            <p:nvSpPr>
              <p:cNvPr id="7" name="Content Placeholder 6"/>
              <p:cNvSpPr>
                <a:spLocks noGrp="1" noRot="1" noChangeAspect="1" noMove="1" noResize="1" noEditPoints="1" noAdjustHandles="1" noChangeArrowheads="1" noChangeShapeType="1" noTextEdit="1"/>
              </p:cNvSpPr>
              <p:nvPr>
                <p:ph idx="1"/>
              </p:nvPr>
            </p:nvSpPr>
            <p:spPr>
              <a:xfrm>
                <a:off x="762000" y="1143000"/>
                <a:ext cx="10668000" cy="1066800"/>
              </a:xfrm>
              <a:blipFill>
                <a:blip r:embed="rId2"/>
                <a:stretch>
                  <a:fillRect l="-1143" t="-6286" r="-1200" b="-4000"/>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pPr>
              <a:defRPr/>
            </a:pPr>
            <a:r>
              <a:rPr lang="it-IT" smtClean="0"/>
              <a:t>Intro to AI, Georgia Tech © Jim Rehg 2016</a:t>
            </a:r>
            <a:endParaRPr lang="en-US"/>
          </a:p>
        </p:txBody>
      </p:sp>
      <p:sp>
        <p:nvSpPr>
          <p:cNvPr id="6" name="Slide Number Placeholder 5"/>
          <p:cNvSpPr>
            <a:spLocks noGrp="1"/>
          </p:cNvSpPr>
          <p:nvPr>
            <p:ph type="sldNum" sz="quarter" idx="12"/>
          </p:nvPr>
        </p:nvSpPr>
        <p:spPr/>
        <p:txBody>
          <a:bodyPr/>
          <a:lstStyle/>
          <a:p>
            <a:fld id="{3F600294-8B41-4065-BE7A-18CBE0C5B58F}" type="slidenum">
              <a:rPr lang="en-US" altLang="en-US" smtClean="0"/>
              <a:pPr/>
              <a:t>7</a:t>
            </a:fld>
            <a:endParaRPr lang="en-US" altLang="en-US"/>
          </a:p>
        </p:txBody>
      </p:sp>
      <p:grpSp>
        <p:nvGrpSpPr>
          <p:cNvPr id="8" name="Group 7"/>
          <p:cNvGrpSpPr>
            <a:grpSpLocks noChangeAspect="1"/>
          </p:cNvGrpSpPr>
          <p:nvPr/>
        </p:nvGrpSpPr>
        <p:grpSpPr>
          <a:xfrm>
            <a:off x="3447324" y="2514600"/>
            <a:ext cx="1262638" cy="914400"/>
            <a:chOff x="6096000" y="1138237"/>
            <a:chExt cx="5013960" cy="3631098"/>
          </a:xfrm>
        </p:grpSpPr>
        <p:cxnSp>
          <p:nvCxnSpPr>
            <p:cNvPr id="9" name="Straight Connector 8"/>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8" name="Oval 17"/>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9" name="Oval 18"/>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0" name="Oval 19"/>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1" name="Oval 20"/>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2" name="Oval 21"/>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3" name="Oval 22"/>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aphicFrame>
        <p:nvGraphicFramePr>
          <p:cNvPr id="24" name="Table 23"/>
          <p:cNvGraphicFramePr>
            <a:graphicFrameLocks noGrp="1"/>
          </p:cNvGraphicFramePr>
          <p:nvPr>
            <p:extLst>
              <p:ext uri="{D42A27DB-BD31-4B8C-83A1-F6EECF244321}">
                <p14:modId xmlns:p14="http://schemas.microsoft.com/office/powerpoint/2010/main" val="828022091"/>
              </p:ext>
            </p:extLst>
          </p:nvPr>
        </p:nvGraphicFramePr>
        <p:xfrm>
          <a:off x="5686650" y="2572813"/>
          <a:ext cx="3990750" cy="741680"/>
        </p:xfrm>
        <a:graphic>
          <a:graphicData uri="http://schemas.openxmlformats.org/drawingml/2006/table">
            <a:tbl>
              <a:tblPr firstRow="1" bandRow="1">
                <a:tableStyleId>{5940675A-B579-460E-94D1-54222C63F5DA}</a:tableStyleId>
              </a:tblPr>
              <a:tblGrid>
                <a:gridCol w="665125">
                  <a:extLst>
                    <a:ext uri="{9D8B030D-6E8A-4147-A177-3AD203B41FA5}">
                      <a16:colId xmlns:a16="http://schemas.microsoft.com/office/drawing/2014/main" val="3331078665"/>
                    </a:ext>
                  </a:extLst>
                </a:gridCol>
                <a:gridCol w="665125">
                  <a:extLst>
                    <a:ext uri="{9D8B030D-6E8A-4147-A177-3AD203B41FA5}">
                      <a16:colId xmlns:a16="http://schemas.microsoft.com/office/drawing/2014/main" val="1571352655"/>
                    </a:ext>
                  </a:extLst>
                </a:gridCol>
                <a:gridCol w="665125">
                  <a:extLst>
                    <a:ext uri="{9D8B030D-6E8A-4147-A177-3AD203B41FA5}">
                      <a16:colId xmlns:a16="http://schemas.microsoft.com/office/drawing/2014/main" val="1119917290"/>
                    </a:ext>
                  </a:extLst>
                </a:gridCol>
                <a:gridCol w="665125">
                  <a:extLst>
                    <a:ext uri="{9D8B030D-6E8A-4147-A177-3AD203B41FA5}">
                      <a16:colId xmlns:a16="http://schemas.microsoft.com/office/drawing/2014/main" val="4236155832"/>
                    </a:ext>
                  </a:extLst>
                </a:gridCol>
                <a:gridCol w="665125">
                  <a:extLst>
                    <a:ext uri="{9D8B030D-6E8A-4147-A177-3AD203B41FA5}">
                      <a16:colId xmlns:a16="http://schemas.microsoft.com/office/drawing/2014/main" val="1673204895"/>
                    </a:ext>
                  </a:extLst>
                </a:gridCol>
                <a:gridCol w="665125">
                  <a:extLst>
                    <a:ext uri="{9D8B030D-6E8A-4147-A177-3AD203B41FA5}">
                      <a16:colId xmlns:a16="http://schemas.microsoft.com/office/drawing/2014/main" val="2992893677"/>
                    </a:ext>
                  </a:extLst>
                </a:gridCol>
              </a:tblGrid>
              <a:tr h="370840">
                <a:tc>
                  <a:txBody>
                    <a:bodyPr/>
                    <a:lstStyle/>
                    <a:p>
                      <a:pPr algn="ctr"/>
                      <a:r>
                        <a:rPr lang="en-US" sz="1600" dirty="0" smtClean="0"/>
                        <a:t>WA</a:t>
                      </a:r>
                      <a:endParaRPr lang="en-US" sz="1600" dirty="0"/>
                    </a:p>
                  </a:txBody>
                  <a:tcPr/>
                </a:tc>
                <a:tc>
                  <a:txBody>
                    <a:bodyPr/>
                    <a:lstStyle/>
                    <a:p>
                      <a:pPr algn="ctr"/>
                      <a:r>
                        <a:rPr lang="en-US" sz="1800" dirty="0" smtClean="0"/>
                        <a:t>NT</a:t>
                      </a:r>
                      <a:endParaRPr lang="en-US" sz="1800" dirty="0"/>
                    </a:p>
                  </a:txBody>
                  <a:tcPr/>
                </a:tc>
                <a:tc>
                  <a:txBody>
                    <a:bodyPr/>
                    <a:lstStyle/>
                    <a:p>
                      <a:r>
                        <a:rPr lang="en-US" sz="1600" dirty="0" smtClean="0"/>
                        <a:t>NSW</a:t>
                      </a:r>
                      <a:endParaRPr lang="en-US" sz="1600" dirty="0"/>
                    </a:p>
                  </a:txBody>
                  <a:tcPr/>
                </a:tc>
                <a:tc>
                  <a:txBody>
                    <a:bodyPr/>
                    <a:lstStyle/>
                    <a:p>
                      <a:pPr algn="ctr"/>
                      <a:r>
                        <a:rPr lang="en-US" dirty="0" smtClean="0"/>
                        <a:t>Q</a:t>
                      </a:r>
                      <a:endParaRPr lang="en-US" dirty="0"/>
                    </a:p>
                  </a:txBody>
                  <a:tcPr/>
                </a:tc>
                <a:tc>
                  <a:txBody>
                    <a:bodyPr/>
                    <a:lstStyle/>
                    <a:p>
                      <a:pPr algn="ctr"/>
                      <a:r>
                        <a:rPr lang="en-US" sz="1800" dirty="0" smtClean="0"/>
                        <a:t>SA</a:t>
                      </a:r>
                      <a:endParaRPr lang="en-US" sz="1800" dirty="0"/>
                    </a:p>
                  </a:txBody>
                  <a:tcPr/>
                </a:tc>
                <a:tc>
                  <a:txBody>
                    <a:bodyPr/>
                    <a:lstStyle/>
                    <a:p>
                      <a:pPr algn="ctr"/>
                      <a:r>
                        <a:rPr lang="en-US" dirty="0" smtClean="0"/>
                        <a:t>V</a:t>
                      </a:r>
                      <a:endParaRPr lang="en-US" dirty="0"/>
                    </a:p>
                  </a:txBody>
                  <a:tcPr/>
                </a:tc>
                <a:extLst>
                  <a:ext uri="{0D108BD9-81ED-4DB2-BD59-A6C34878D82A}">
                    <a16:rowId xmlns:a16="http://schemas.microsoft.com/office/drawing/2014/main" val="2821902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23524866"/>
                  </a:ext>
                </a:extLst>
              </a:tr>
            </a:tbl>
          </a:graphicData>
        </a:graphic>
      </p:graphicFrame>
      <p:sp>
        <p:nvSpPr>
          <p:cNvPr id="25" name="Rectangle 24"/>
          <p:cNvSpPr/>
          <p:nvPr/>
        </p:nvSpPr>
        <p:spPr bwMode="auto">
          <a:xfrm>
            <a:off x="5726668" y="2992636"/>
            <a:ext cx="571924"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7" name="Rectangle 26"/>
          <p:cNvSpPr/>
          <p:nvPr/>
        </p:nvSpPr>
        <p:spPr bwMode="auto">
          <a:xfrm>
            <a:off x="7053228" y="2990873"/>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8" name="Rectangle 27"/>
          <p:cNvSpPr/>
          <p:nvPr/>
        </p:nvSpPr>
        <p:spPr bwMode="auto">
          <a:xfrm>
            <a:off x="7264240" y="2989859"/>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9" name="Rectangle 28"/>
          <p:cNvSpPr/>
          <p:nvPr/>
        </p:nvSpPr>
        <p:spPr bwMode="auto">
          <a:xfrm>
            <a:off x="7472245" y="2987294"/>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0" name="Rectangle 29"/>
          <p:cNvSpPr/>
          <p:nvPr/>
        </p:nvSpPr>
        <p:spPr bwMode="auto">
          <a:xfrm>
            <a:off x="7716508" y="2990873"/>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1" name="Rectangle 30"/>
          <p:cNvSpPr/>
          <p:nvPr/>
        </p:nvSpPr>
        <p:spPr bwMode="auto">
          <a:xfrm>
            <a:off x="7927520" y="2989859"/>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2" name="Rectangle 31"/>
          <p:cNvSpPr/>
          <p:nvPr/>
        </p:nvSpPr>
        <p:spPr bwMode="auto">
          <a:xfrm>
            <a:off x="8135525" y="2987294"/>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4" name="Rectangle 33"/>
          <p:cNvSpPr/>
          <p:nvPr/>
        </p:nvSpPr>
        <p:spPr bwMode="auto">
          <a:xfrm>
            <a:off x="8601731" y="2991622"/>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5" name="Rectangle 34"/>
          <p:cNvSpPr/>
          <p:nvPr/>
        </p:nvSpPr>
        <p:spPr bwMode="auto">
          <a:xfrm>
            <a:off x="8809736" y="2989057"/>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6" name="Rectangle 35"/>
          <p:cNvSpPr/>
          <p:nvPr/>
        </p:nvSpPr>
        <p:spPr bwMode="auto">
          <a:xfrm>
            <a:off x="9051331" y="2992636"/>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7" name="Rectangle 36"/>
          <p:cNvSpPr/>
          <p:nvPr/>
        </p:nvSpPr>
        <p:spPr bwMode="auto">
          <a:xfrm>
            <a:off x="9262343" y="2991622"/>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8" name="Rectangle 37"/>
          <p:cNvSpPr/>
          <p:nvPr/>
        </p:nvSpPr>
        <p:spPr bwMode="auto">
          <a:xfrm>
            <a:off x="9470348" y="2989057"/>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grpSp>
        <p:nvGrpSpPr>
          <p:cNvPr id="39" name="Group 38"/>
          <p:cNvGrpSpPr>
            <a:grpSpLocks noChangeAspect="1"/>
          </p:cNvGrpSpPr>
          <p:nvPr/>
        </p:nvGrpSpPr>
        <p:grpSpPr>
          <a:xfrm>
            <a:off x="3447324" y="3774715"/>
            <a:ext cx="1262638" cy="914400"/>
            <a:chOff x="6096000" y="1138237"/>
            <a:chExt cx="5013960" cy="3631098"/>
          </a:xfrm>
        </p:grpSpPr>
        <p:cxnSp>
          <p:nvCxnSpPr>
            <p:cNvPr id="40" name="Straight Connector 39"/>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9" name="Oval 48"/>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0" name="Oval 49"/>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1" name="Oval 50"/>
            <p:cNvSpPr/>
            <p:nvPr/>
          </p:nvSpPr>
          <p:spPr bwMode="auto">
            <a:xfrm>
              <a:off x="9222011" y="1365009"/>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2" name="Oval 51"/>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3" name="Oval 52"/>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4" name="Oval 53"/>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55" name="Group 54"/>
          <p:cNvGrpSpPr>
            <a:grpSpLocks noChangeAspect="1"/>
          </p:cNvGrpSpPr>
          <p:nvPr/>
        </p:nvGrpSpPr>
        <p:grpSpPr>
          <a:xfrm>
            <a:off x="3447324" y="5034830"/>
            <a:ext cx="1262638" cy="914400"/>
            <a:chOff x="6096000" y="1138237"/>
            <a:chExt cx="5013960" cy="3631098"/>
          </a:xfrm>
        </p:grpSpPr>
        <p:cxnSp>
          <p:nvCxnSpPr>
            <p:cNvPr id="56" name="Straight Connector 55"/>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5" name="Oval 64"/>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6" name="Oval 65"/>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7" name="Oval 66"/>
            <p:cNvSpPr/>
            <p:nvPr/>
          </p:nvSpPr>
          <p:spPr bwMode="auto">
            <a:xfrm>
              <a:off x="9222011" y="1365009"/>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8" name="Oval 67"/>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9" name="Oval 68"/>
            <p:cNvSpPr/>
            <p:nvPr/>
          </p:nvSpPr>
          <p:spPr bwMode="auto">
            <a:xfrm>
              <a:off x="9136885" y="3946375"/>
              <a:ext cx="822960" cy="822960"/>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70" name="Oval 69"/>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sp>
        <p:nvSpPr>
          <p:cNvPr id="87" name="Rectangle 86"/>
          <p:cNvSpPr/>
          <p:nvPr/>
        </p:nvSpPr>
        <p:spPr bwMode="auto">
          <a:xfrm>
            <a:off x="6600206" y="2992290"/>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88" name="Rectangle 87"/>
          <p:cNvSpPr/>
          <p:nvPr/>
        </p:nvSpPr>
        <p:spPr bwMode="auto">
          <a:xfrm>
            <a:off x="6808211" y="2989725"/>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grpSp>
        <p:nvGrpSpPr>
          <p:cNvPr id="89" name="Group 88"/>
          <p:cNvGrpSpPr/>
          <p:nvPr/>
        </p:nvGrpSpPr>
        <p:grpSpPr>
          <a:xfrm>
            <a:off x="199416" y="4893037"/>
            <a:ext cx="2538093" cy="1744321"/>
            <a:chOff x="5980168" y="1138237"/>
            <a:chExt cx="5283467" cy="3631098"/>
          </a:xfrm>
        </p:grpSpPr>
        <p:cxnSp>
          <p:nvCxnSpPr>
            <p:cNvPr id="90" name="Straight Connector 89"/>
            <p:cNvCxnSpPr/>
            <p:nvPr/>
          </p:nvCxnSpPr>
          <p:spPr bwMode="auto">
            <a:xfrm flipV="1">
              <a:off x="6507479" y="1576707"/>
              <a:ext cx="1340445" cy="102274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91" name="Straight Connector 90"/>
            <p:cNvCxnSpPr/>
            <p:nvPr/>
          </p:nvCxnSpPr>
          <p:spPr bwMode="auto">
            <a:xfrm>
              <a:off x="6507479" y="2599448"/>
              <a:ext cx="1668176" cy="81451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92" name="Straight Connector 91"/>
            <p:cNvCxnSpPr/>
            <p:nvPr/>
          </p:nvCxnSpPr>
          <p:spPr bwMode="auto">
            <a:xfrm>
              <a:off x="7847924" y="1576707"/>
              <a:ext cx="328949" cy="182411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93" name="Straight Connector 92"/>
            <p:cNvCxnSpPr/>
            <p:nvPr/>
          </p:nvCxnSpPr>
          <p:spPr bwMode="auto">
            <a:xfrm>
              <a:off x="8171684" y="3412136"/>
              <a:ext cx="1376681" cy="94348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94" name="Straight Connector 93"/>
            <p:cNvCxnSpPr/>
            <p:nvPr/>
          </p:nvCxnSpPr>
          <p:spPr bwMode="auto">
            <a:xfrm flipV="1">
              <a:off x="9545321" y="3185364"/>
              <a:ext cx="1153158" cy="117025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flipH="1" flipV="1">
              <a:off x="9630316" y="1776488"/>
              <a:ext cx="1028534" cy="134814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96" name="Straight Connector 95"/>
            <p:cNvCxnSpPr/>
            <p:nvPr/>
          </p:nvCxnSpPr>
          <p:spPr bwMode="auto">
            <a:xfrm flipH="1" flipV="1">
              <a:off x="7846638" y="1593608"/>
              <a:ext cx="1782462" cy="20773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97" name="Straight Connector 96"/>
            <p:cNvCxnSpPr/>
            <p:nvPr/>
          </p:nvCxnSpPr>
          <p:spPr bwMode="auto">
            <a:xfrm flipV="1">
              <a:off x="8176875" y="1801338"/>
              <a:ext cx="1452223" cy="161262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98" name="Straight Connector 97"/>
            <p:cNvCxnSpPr/>
            <p:nvPr/>
          </p:nvCxnSpPr>
          <p:spPr bwMode="auto">
            <a:xfrm flipV="1">
              <a:off x="8176873" y="3185364"/>
              <a:ext cx="2521606" cy="228601"/>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nvGrpSpPr>
            <p:cNvPr id="99" name="Group 98"/>
            <p:cNvGrpSpPr/>
            <p:nvPr/>
          </p:nvGrpSpPr>
          <p:grpSpPr>
            <a:xfrm>
              <a:off x="5980168" y="2187969"/>
              <a:ext cx="1055937" cy="822960"/>
              <a:chOff x="5311847" y="3124200"/>
              <a:chExt cx="1055937" cy="822960"/>
            </a:xfrm>
          </p:grpSpPr>
          <p:sp>
            <p:nvSpPr>
              <p:cNvPr id="115" name="Oval 114"/>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116" name="TextBox 115"/>
              <p:cNvSpPr txBox="1"/>
              <p:nvPr/>
            </p:nvSpPr>
            <p:spPr>
              <a:xfrm>
                <a:off x="5311847" y="3197625"/>
                <a:ext cx="1055937" cy="70475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WA</a:t>
                </a:r>
                <a:endParaRPr kumimoji="0" lang="en-US" sz="1600" b="0" i="0" u="none" strike="noStrike" kern="0" cap="none" spc="0" normalizeH="0" baseline="0" noProof="0" dirty="0">
                  <a:ln>
                    <a:noFill/>
                  </a:ln>
                  <a:solidFill>
                    <a:sysClr val="windowText" lastClr="000000"/>
                  </a:solidFill>
                  <a:effectLst/>
                  <a:uLnTx/>
                  <a:uFillTx/>
                </a:endParaRPr>
              </a:p>
            </p:txBody>
          </p:sp>
        </p:grpSp>
        <p:grpSp>
          <p:nvGrpSpPr>
            <p:cNvPr id="100" name="Group 99"/>
            <p:cNvGrpSpPr/>
            <p:nvPr/>
          </p:nvGrpSpPr>
          <p:grpSpPr>
            <a:xfrm>
              <a:off x="7399608" y="1138237"/>
              <a:ext cx="951688" cy="822960"/>
              <a:chOff x="6580179" y="3057618"/>
              <a:chExt cx="951688" cy="822960"/>
            </a:xfrm>
          </p:grpSpPr>
          <p:sp>
            <p:nvSpPr>
              <p:cNvPr id="113" name="Oval 112"/>
              <p:cNvSpPr/>
              <p:nvPr/>
            </p:nvSpPr>
            <p:spPr bwMode="auto">
              <a:xfrm>
                <a:off x="6618972" y="3057618"/>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114" name="TextBox 113"/>
              <p:cNvSpPr txBox="1"/>
              <p:nvPr/>
            </p:nvSpPr>
            <p:spPr>
              <a:xfrm>
                <a:off x="6580179" y="3154430"/>
                <a:ext cx="951688" cy="70475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NT</a:t>
                </a:r>
                <a:endParaRPr kumimoji="0" lang="en-US" sz="1600" b="0" i="0" u="none" strike="noStrike" kern="0" cap="none" spc="0" normalizeH="0" baseline="0" noProof="0" dirty="0">
                  <a:ln>
                    <a:noFill/>
                  </a:ln>
                  <a:solidFill>
                    <a:sysClr val="windowText" lastClr="000000"/>
                  </a:solidFill>
                  <a:effectLst/>
                  <a:uLnTx/>
                  <a:uFillTx/>
                </a:endParaRPr>
              </a:p>
            </p:txBody>
          </p:sp>
        </p:grpSp>
        <p:grpSp>
          <p:nvGrpSpPr>
            <p:cNvPr id="101" name="Group 100"/>
            <p:cNvGrpSpPr/>
            <p:nvPr/>
          </p:nvGrpSpPr>
          <p:grpSpPr>
            <a:xfrm>
              <a:off x="9222011" y="1365009"/>
              <a:ext cx="822960" cy="822960"/>
              <a:chOff x="762000" y="4640580"/>
              <a:chExt cx="822960" cy="822960"/>
            </a:xfrm>
          </p:grpSpPr>
          <p:sp>
            <p:nvSpPr>
              <p:cNvPr id="111" name="Oval 110"/>
              <p:cNvSpPr/>
              <p:nvPr/>
            </p:nvSpPr>
            <p:spPr bwMode="auto">
              <a:xfrm>
                <a:off x="762000" y="464058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112" name="TextBox 111"/>
              <p:cNvSpPr txBox="1"/>
              <p:nvPr/>
            </p:nvSpPr>
            <p:spPr>
              <a:xfrm>
                <a:off x="800890" y="4687784"/>
                <a:ext cx="558713" cy="56658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Q</a:t>
                </a: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102" name="Group 101"/>
            <p:cNvGrpSpPr/>
            <p:nvPr/>
          </p:nvGrpSpPr>
          <p:grpSpPr>
            <a:xfrm>
              <a:off x="10165120" y="2773885"/>
              <a:ext cx="1098515" cy="822960"/>
              <a:chOff x="6126520" y="1600200"/>
              <a:chExt cx="1098515" cy="822960"/>
            </a:xfrm>
          </p:grpSpPr>
          <p:sp>
            <p:nvSpPr>
              <p:cNvPr id="109" name="Oval 108"/>
              <p:cNvSpPr/>
              <p:nvPr/>
            </p:nvSpPr>
            <p:spPr bwMode="auto">
              <a:xfrm>
                <a:off x="6248400" y="1600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dirty="0" smtClean="0">
                  <a:ln>
                    <a:noFill/>
                  </a:ln>
                  <a:solidFill>
                    <a:schemeClr val="tx1"/>
                  </a:solidFill>
                  <a:effectLst/>
                  <a:uLnTx/>
                  <a:uFillTx/>
                  <a:latin typeface="Arial" charset="0"/>
                  <a:cs typeface="Arial" charset="0"/>
                </a:endParaRPr>
              </a:p>
            </p:txBody>
          </p:sp>
          <p:sp>
            <p:nvSpPr>
              <p:cNvPr id="110" name="TextBox 109"/>
              <p:cNvSpPr txBox="1"/>
              <p:nvPr/>
            </p:nvSpPr>
            <p:spPr>
              <a:xfrm>
                <a:off x="6126520" y="1701015"/>
                <a:ext cx="1098515" cy="64068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latin typeface="Arial Narrow" panose="020B0606020202030204" pitchFamily="34" charset="0"/>
                  </a:rPr>
                  <a:t>NSW</a:t>
                </a:r>
                <a:endParaRPr kumimoji="0" lang="en-US" sz="1400" b="0" i="0" u="none" strike="noStrike" kern="0" cap="none" spc="0" normalizeH="0" baseline="0" noProof="0" dirty="0">
                  <a:ln>
                    <a:noFill/>
                  </a:ln>
                  <a:solidFill>
                    <a:sysClr val="windowText" lastClr="000000"/>
                  </a:solidFill>
                  <a:effectLst/>
                  <a:uLnTx/>
                  <a:uFillTx/>
                  <a:latin typeface="Arial Narrow" panose="020B0606020202030204" pitchFamily="34" charset="0"/>
                </a:endParaRPr>
              </a:p>
            </p:txBody>
          </p:sp>
        </p:grpSp>
        <p:grpSp>
          <p:nvGrpSpPr>
            <p:cNvPr id="103" name="Group 102"/>
            <p:cNvGrpSpPr/>
            <p:nvPr/>
          </p:nvGrpSpPr>
          <p:grpSpPr>
            <a:xfrm>
              <a:off x="9136885" y="3946375"/>
              <a:ext cx="822960" cy="822960"/>
              <a:chOff x="2133600" y="5836920"/>
              <a:chExt cx="822960" cy="822960"/>
            </a:xfrm>
          </p:grpSpPr>
          <p:sp>
            <p:nvSpPr>
              <p:cNvPr id="107" name="Oval 106"/>
              <p:cNvSpPr/>
              <p:nvPr/>
            </p:nvSpPr>
            <p:spPr bwMode="auto">
              <a:xfrm>
                <a:off x="2133600" y="583692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108" name="TextBox 107"/>
              <p:cNvSpPr txBox="1"/>
              <p:nvPr/>
            </p:nvSpPr>
            <p:spPr>
              <a:xfrm>
                <a:off x="2191114" y="5884030"/>
                <a:ext cx="394334" cy="56658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V</a:t>
                </a: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104" name="Group 103"/>
            <p:cNvGrpSpPr/>
            <p:nvPr/>
          </p:nvGrpSpPr>
          <p:grpSpPr>
            <a:xfrm>
              <a:off x="7708291" y="3018412"/>
              <a:ext cx="951688" cy="822960"/>
              <a:chOff x="6334390" y="4510995"/>
              <a:chExt cx="951688" cy="822960"/>
            </a:xfrm>
          </p:grpSpPr>
          <p:sp>
            <p:nvSpPr>
              <p:cNvPr id="105" name="Oval 104"/>
              <p:cNvSpPr/>
              <p:nvPr/>
            </p:nvSpPr>
            <p:spPr bwMode="auto">
              <a:xfrm>
                <a:off x="6387230" y="4510995"/>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Arial" charset="0"/>
                  <a:cs typeface="Arial" charset="0"/>
                </a:endParaRPr>
              </a:p>
            </p:txBody>
          </p:sp>
          <p:sp>
            <p:nvSpPr>
              <p:cNvPr id="106" name="TextBox 105"/>
              <p:cNvSpPr txBox="1"/>
              <p:nvPr/>
            </p:nvSpPr>
            <p:spPr>
              <a:xfrm>
                <a:off x="6334390" y="4574076"/>
                <a:ext cx="951688" cy="70475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SA</a:t>
                </a:r>
                <a:endParaRPr kumimoji="0" lang="en-US" sz="1600" b="0" i="0" u="none" strike="noStrike" kern="0" cap="none" spc="0" normalizeH="0" baseline="0" noProof="0" dirty="0">
                  <a:ln>
                    <a:noFill/>
                  </a:ln>
                  <a:solidFill>
                    <a:sysClr val="windowText" lastClr="000000"/>
                  </a:solidFill>
                  <a:effectLst/>
                  <a:uLnTx/>
                  <a:uFillTx/>
                </a:endParaRPr>
              </a:p>
            </p:txBody>
          </p:sp>
        </p:grpSp>
      </p:grpSp>
      <p:graphicFrame>
        <p:nvGraphicFramePr>
          <p:cNvPr id="117" name="Table 116"/>
          <p:cNvGraphicFramePr>
            <a:graphicFrameLocks noGrp="1"/>
          </p:cNvGraphicFramePr>
          <p:nvPr>
            <p:extLst>
              <p:ext uri="{D42A27DB-BD31-4B8C-83A1-F6EECF244321}">
                <p14:modId xmlns:p14="http://schemas.microsoft.com/office/powerpoint/2010/main" val="2858519707"/>
              </p:ext>
            </p:extLst>
          </p:nvPr>
        </p:nvGraphicFramePr>
        <p:xfrm>
          <a:off x="5686650" y="3774715"/>
          <a:ext cx="3990750" cy="741680"/>
        </p:xfrm>
        <a:graphic>
          <a:graphicData uri="http://schemas.openxmlformats.org/drawingml/2006/table">
            <a:tbl>
              <a:tblPr firstRow="1" bandRow="1">
                <a:tableStyleId>{5940675A-B579-460E-94D1-54222C63F5DA}</a:tableStyleId>
              </a:tblPr>
              <a:tblGrid>
                <a:gridCol w="665125">
                  <a:extLst>
                    <a:ext uri="{9D8B030D-6E8A-4147-A177-3AD203B41FA5}">
                      <a16:colId xmlns:a16="http://schemas.microsoft.com/office/drawing/2014/main" val="3331078665"/>
                    </a:ext>
                  </a:extLst>
                </a:gridCol>
                <a:gridCol w="665125">
                  <a:extLst>
                    <a:ext uri="{9D8B030D-6E8A-4147-A177-3AD203B41FA5}">
                      <a16:colId xmlns:a16="http://schemas.microsoft.com/office/drawing/2014/main" val="1571352655"/>
                    </a:ext>
                  </a:extLst>
                </a:gridCol>
                <a:gridCol w="665125">
                  <a:extLst>
                    <a:ext uri="{9D8B030D-6E8A-4147-A177-3AD203B41FA5}">
                      <a16:colId xmlns:a16="http://schemas.microsoft.com/office/drawing/2014/main" val="1119917290"/>
                    </a:ext>
                  </a:extLst>
                </a:gridCol>
                <a:gridCol w="665125">
                  <a:extLst>
                    <a:ext uri="{9D8B030D-6E8A-4147-A177-3AD203B41FA5}">
                      <a16:colId xmlns:a16="http://schemas.microsoft.com/office/drawing/2014/main" val="4236155832"/>
                    </a:ext>
                  </a:extLst>
                </a:gridCol>
                <a:gridCol w="665125">
                  <a:extLst>
                    <a:ext uri="{9D8B030D-6E8A-4147-A177-3AD203B41FA5}">
                      <a16:colId xmlns:a16="http://schemas.microsoft.com/office/drawing/2014/main" val="1673204895"/>
                    </a:ext>
                  </a:extLst>
                </a:gridCol>
                <a:gridCol w="665125">
                  <a:extLst>
                    <a:ext uri="{9D8B030D-6E8A-4147-A177-3AD203B41FA5}">
                      <a16:colId xmlns:a16="http://schemas.microsoft.com/office/drawing/2014/main" val="2992893677"/>
                    </a:ext>
                  </a:extLst>
                </a:gridCol>
              </a:tblGrid>
              <a:tr h="370840">
                <a:tc>
                  <a:txBody>
                    <a:bodyPr/>
                    <a:lstStyle/>
                    <a:p>
                      <a:pPr algn="ctr"/>
                      <a:r>
                        <a:rPr lang="en-US" sz="1600" dirty="0" smtClean="0"/>
                        <a:t>WA</a:t>
                      </a:r>
                      <a:endParaRPr lang="en-US" sz="1600" dirty="0"/>
                    </a:p>
                  </a:txBody>
                  <a:tcPr/>
                </a:tc>
                <a:tc>
                  <a:txBody>
                    <a:bodyPr/>
                    <a:lstStyle/>
                    <a:p>
                      <a:pPr algn="ctr"/>
                      <a:r>
                        <a:rPr lang="en-US" sz="1800" dirty="0" smtClean="0"/>
                        <a:t>NT</a:t>
                      </a:r>
                      <a:endParaRPr lang="en-US" sz="1800" dirty="0"/>
                    </a:p>
                  </a:txBody>
                  <a:tcPr/>
                </a:tc>
                <a:tc>
                  <a:txBody>
                    <a:bodyPr/>
                    <a:lstStyle/>
                    <a:p>
                      <a:r>
                        <a:rPr lang="en-US" sz="1600" dirty="0" smtClean="0"/>
                        <a:t>NSW</a:t>
                      </a:r>
                      <a:endParaRPr lang="en-US" sz="1600" dirty="0"/>
                    </a:p>
                  </a:txBody>
                  <a:tcPr/>
                </a:tc>
                <a:tc>
                  <a:txBody>
                    <a:bodyPr/>
                    <a:lstStyle/>
                    <a:p>
                      <a:pPr algn="ctr"/>
                      <a:r>
                        <a:rPr lang="en-US" dirty="0" smtClean="0"/>
                        <a:t>Q</a:t>
                      </a:r>
                      <a:endParaRPr lang="en-US" dirty="0"/>
                    </a:p>
                  </a:txBody>
                  <a:tcPr/>
                </a:tc>
                <a:tc>
                  <a:txBody>
                    <a:bodyPr/>
                    <a:lstStyle/>
                    <a:p>
                      <a:pPr algn="ctr"/>
                      <a:r>
                        <a:rPr lang="en-US" sz="1800" dirty="0" smtClean="0"/>
                        <a:t>SA</a:t>
                      </a:r>
                      <a:endParaRPr lang="en-US" sz="1800" dirty="0"/>
                    </a:p>
                  </a:txBody>
                  <a:tcPr/>
                </a:tc>
                <a:tc>
                  <a:txBody>
                    <a:bodyPr/>
                    <a:lstStyle/>
                    <a:p>
                      <a:pPr algn="ctr"/>
                      <a:r>
                        <a:rPr lang="en-US" dirty="0" smtClean="0"/>
                        <a:t>V</a:t>
                      </a:r>
                      <a:endParaRPr lang="en-US" dirty="0"/>
                    </a:p>
                  </a:txBody>
                  <a:tcPr/>
                </a:tc>
                <a:extLst>
                  <a:ext uri="{0D108BD9-81ED-4DB2-BD59-A6C34878D82A}">
                    <a16:rowId xmlns:a16="http://schemas.microsoft.com/office/drawing/2014/main" val="2821902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23524866"/>
                  </a:ext>
                </a:extLst>
              </a:tr>
            </a:tbl>
          </a:graphicData>
        </a:graphic>
      </p:graphicFrame>
      <p:sp>
        <p:nvSpPr>
          <p:cNvPr id="118" name="Rectangle 117"/>
          <p:cNvSpPr/>
          <p:nvPr/>
        </p:nvSpPr>
        <p:spPr bwMode="auto">
          <a:xfrm>
            <a:off x="5726668" y="4194538"/>
            <a:ext cx="571924"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19" name="Rectangle 118"/>
          <p:cNvSpPr/>
          <p:nvPr/>
        </p:nvSpPr>
        <p:spPr bwMode="auto">
          <a:xfrm>
            <a:off x="7053228" y="4192775"/>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21" name="Rectangle 120"/>
          <p:cNvSpPr/>
          <p:nvPr/>
        </p:nvSpPr>
        <p:spPr bwMode="auto">
          <a:xfrm>
            <a:off x="7472245" y="4189196"/>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27" name="Rectangle 126"/>
          <p:cNvSpPr/>
          <p:nvPr/>
        </p:nvSpPr>
        <p:spPr bwMode="auto">
          <a:xfrm>
            <a:off x="8809736" y="4190959"/>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28" name="Rectangle 127"/>
          <p:cNvSpPr/>
          <p:nvPr/>
        </p:nvSpPr>
        <p:spPr bwMode="auto">
          <a:xfrm>
            <a:off x="9051331" y="4194538"/>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29" name="Rectangle 128"/>
          <p:cNvSpPr/>
          <p:nvPr/>
        </p:nvSpPr>
        <p:spPr bwMode="auto">
          <a:xfrm>
            <a:off x="9262343" y="4193524"/>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30" name="Rectangle 129"/>
          <p:cNvSpPr/>
          <p:nvPr/>
        </p:nvSpPr>
        <p:spPr bwMode="auto">
          <a:xfrm>
            <a:off x="9470348" y="4190959"/>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33" name="Rectangle 132"/>
          <p:cNvSpPr/>
          <p:nvPr/>
        </p:nvSpPr>
        <p:spPr bwMode="auto">
          <a:xfrm>
            <a:off x="6808211" y="4191627"/>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34" name="Rectangle 133"/>
          <p:cNvSpPr/>
          <p:nvPr/>
        </p:nvSpPr>
        <p:spPr bwMode="auto">
          <a:xfrm>
            <a:off x="7729441" y="4187019"/>
            <a:ext cx="562604"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graphicFrame>
        <p:nvGraphicFramePr>
          <p:cNvPr id="135" name="Table 134"/>
          <p:cNvGraphicFramePr>
            <a:graphicFrameLocks noGrp="1"/>
          </p:cNvGraphicFramePr>
          <p:nvPr>
            <p:extLst>
              <p:ext uri="{D42A27DB-BD31-4B8C-83A1-F6EECF244321}">
                <p14:modId xmlns:p14="http://schemas.microsoft.com/office/powerpoint/2010/main" val="3286805207"/>
              </p:ext>
            </p:extLst>
          </p:nvPr>
        </p:nvGraphicFramePr>
        <p:xfrm>
          <a:off x="5686650" y="5024688"/>
          <a:ext cx="3990750" cy="741680"/>
        </p:xfrm>
        <a:graphic>
          <a:graphicData uri="http://schemas.openxmlformats.org/drawingml/2006/table">
            <a:tbl>
              <a:tblPr firstRow="1" bandRow="1">
                <a:tableStyleId>{5940675A-B579-460E-94D1-54222C63F5DA}</a:tableStyleId>
              </a:tblPr>
              <a:tblGrid>
                <a:gridCol w="665125">
                  <a:extLst>
                    <a:ext uri="{9D8B030D-6E8A-4147-A177-3AD203B41FA5}">
                      <a16:colId xmlns:a16="http://schemas.microsoft.com/office/drawing/2014/main" val="3331078665"/>
                    </a:ext>
                  </a:extLst>
                </a:gridCol>
                <a:gridCol w="665125">
                  <a:extLst>
                    <a:ext uri="{9D8B030D-6E8A-4147-A177-3AD203B41FA5}">
                      <a16:colId xmlns:a16="http://schemas.microsoft.com/office/drawing/2014/main" val="1571352655"/>
                    </a:ext>
                  </a:extLst>
                </a:gridCol>
                <a:gridCol w="665125">
                  <a:extLst>
                    <a:ext uri="{9D8B030D-6E8A-4147-A177-3AD203B41FA5}">
                      <a16:colId xmlns:a16="http://schemas.microsoft.com/office/drawing/2014/main" val="1119917290"/>
                    </a:ext>
                  </a:extLst>
                </a:gridCol>
                <a:gridCol w="665125">
                  <a:extLst>
                    <a:ext uri="{9D8B030D-6E8A-4147-A177-3AD203B41FA5}">
                      <a16:colId xmlns:a16="http://schemas.microsoft.com/office/drawing/2014/main" val="4236155832"/>
                    </a:ext>
                  </a:extLst>
                </a:gridCol>
                <a:gridCol w="665125">
                  <a:extLst>
                    <a:ext uri="{9D8B030D-6E8A-4147-A177-3AD203B41FA5}">
                      <a16:colId xmlns:a16="http://schemas.microsoft.com/office/drawing/2014/main" val="1673204895"/>
                    </a:ext>
                  </a:extLst>
                </a:gridCol>
                <a:gridCol w="665125">
                  <a:extLst>
                    <a:ext uri="{9D8B030D-6E8A-4147-A177-3AD203B41FA5}">
                      <a16:colId xmlns:a16="http://schemas.microsoft.com/office/drawing/2014/main" val="2992893677"/>
                    </a:ext>
                  </a:extLst>
                </a:gridCol>
              </a:tblGrid>
              <a:tr h="370840">
                <a:tc>
                  <a:txBody>
                    <a:bodyPr/>
                    <a:lstStyle/>
                    <a:p>
                      <a:pPr algn="ctr"/>
                      <a:r>
                        <a:rPr lang="en-US" sz="1600" dirty="0" smtClean="0"/>
                        <a:t>WA</a:t>
                      </a:r>
                      <a:endParaRPr lang="en-US" sz="1600" dirty="0"/>
                    </a:p>
                  </a:txBody>
                  <a:tcPr/>
                </a:tc>
                <a:tc>
                  <a:txBody>
                    <a:bodyPr/>
                    <a:lstStyle/>
                    <a:p>
                      <a:pPr algn="ctr"/>
                      <a:r>
                        <a:rPr lang="en-US" sz="1800" dirty="0" smtClean="0"/>
                        <a:t>NT</a:t>
                      </a:r>
                      <a:endParaRPr lang="en-US" sz="1800" dirty="0"/>
                    </a:p>
                  </a:txBody>
                  <a:tcPr/>
                </a:tc>
                <a:tc>
                  <a:txBody>
                    <a:bodyPr/>
                    <a:lstStyle/>
                    <a:p>
                      <a:r>
                        <a:rPr lang="en-US" sz="1600" dirty="0" smtClean="0"/>
                        <a:t>NSW</a:t>
                      </a:r>
                      <a:endParaRPr lang="en-US" sz="1600" dirty="0"/>
                    </a:p>
                  </a:txBody>
                  <a:tcPr/>
                </a:tc>
                <a:tc>
                  <a:txBody>
                    <a:bodyPr/>
                    <a:lstStyle/>
                    <a:p>
                      <a:pPr algn="ctr"/>
                      <a:r>
                        <a:rPr lang="en-US" dirty="0" smtClean="0"/>
                        <a:t>Q</a:t>
                      </a:r>
                      <a:endParaRPr lang="en-US" dirty="0"/>
                    </a:p>
                  </a:txBody>
                  <a:tcPr/>
                </a:tc>
                <a:tc>
                  <a:txBody>
                    <a:bodyPr/>
                    <a:lstStyle/>
                    <a:p>
                      <a:pPr algn="ctr"/>
                      <a:r>
                        <a:rPr lang="en-US" sz="1800" dirty="0" smtClean="0"/>
                        <a:t>SA</a:t>
                      </a:r>
                      <a:endParaRPr lang="en-US" sz="1800" dirty="0"/>
                    </a:p>
                  </a:txBody>
                  <a:tcPr/>
                </a:tc>
                <a:tc>
                  <a:txBody>
                    <a:bodyPr/>
                    <a:lstStyle/>
                    <a:p>
                      <a:pPr algn="ctr"/>
                      <a:r>
                        <a:rPr lang="en-US" dirty="0" smtClean="0"/>
                        <a:t>V</a:t>
                      </a:r>
                      <a:endParaRPr lang="en-US" dirty="0"/>
                    </a:p>
                  </a:txBody>
                  <a:tcPr/>
                </a:tc>
                <a:extLst>
                  <a:ext uri="{0D108BD9-81ED-4DB2-BD59-A6C34878D82A}">
                    <a16:rowId xmlns:a16="http://schemas.microsoft.com/office/drawing/2014/main" val="2821902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23524866"/>
                  </a:ext>
                </a:extLst>
              </a:tr>
            </a:tbl>
          </a:graphicData>
        </a:graphic>
      </p:graphicFrame>
      <p:sp>
        <p:nvSpPr>
          <p:cNvPr id="136" name="Rectangle 135"/>
          <p:cNvSpPr/>
          <p:nvPr/>
        </p:nvSpPr>
        <p:spPr bwMode="auto">
          <a:xfrm>
            <a:off x="5726668" y="5444511"/>
            <a:ext cx="571924"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38" name="Rectangle 137"/>
          <p:cNvSpPr/>
          <p:nvPr/>
        </p:nvSpPr>
        <p:spPr bwMode="auto">
          <a:xfrm>
            <a:off x="7472245" y="5439169"/>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42" name="Rectangle 141"/>
          <p:cNvSpPr/>
          <p:nvPr/>
        </p:nvSpPr>
        <p:spPr bwMode="auto">
          <a:xfrm>
            <a:off x="9048683" y="5440932"/>
            <a:ext cx="586257"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43" name="Rectangle 142"/>
          <p:cNvSpPr/>
          <p:nvPr/>
        </p:nvSpPr>
        <p:spPr bwMode="auto">
          <a:xfrm>
            <a:off x="6808211" y="5441600"/>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44" name="Rectangle 143"/>
          <p:cNvSpPr/>
          <p:nvPr/>
        </p:nvSpPr>
        <p:spPr bwMode="auto">
          <a:xfrm>
            <a:off x="7729441" y="5436992"/>
            <a:ext cx="562604"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grpSp>
        <p:nvGrpSpPr>
          <p:cNvPr id="151" name="Group 150"/>
          <p:cNvGrpSpPr/>
          <p:nvPr/>
        </p:nvGrpSpPr>
        <p:grpSpPr>
          <a:xfrm>
            <a:off x="8007935" y="5329215"/>
            <a:ext cx="3044423" cy="923650"/>
            <a:chOff x="8007935" y="5329215"/>
            <a:chExt cx="3044423" cy="923650"/>
          </a:xfrm>
        </p:grpSpPr>
        <p:sp>
          <p:nvSpPr>
            <p:cNvPr id="149" name="Oval 148"/>
            <p:cNvSpPr/>
            <p:nvPr/>
          </p:nvSpPr>
          <p:spPr bwMode="auto">
            <a:xfrm>
              <a:off x="8130928" y="5329215"/>
              <a:ext cx="1084995" cy="501416"/>
            </a:xfrm>
            <a:prstGeom prst="ellipse">
              <a:avLst/>
            </a:prstGeom>
            <a:noFill/>
            <a:ln w="38100" cap="flat" cmpd="sng" algn="ctr">
              <a:solidFill>
                <a:srgbClr val="FF99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50" name="TextBox 149"/>
            <p:cNvSpPr txBox="1"/>
            <p:nvPr/>
          </p:nvSpPr>
          <p:spPr>
            <a:xfrm>
              <a:off x="8007935" y="5791200"/>
              <a:ext cx="3044423" cy="461665"/>
            </a:xfrm>
            <a:prstGeom prst="rect">
              <a:avLst/>
            </a:prstGeom>
            <a:noFill/>
          </p:spPr>
          <p:txBody>
            <a:bodyPr wrap="none" rtlCol="0">
              <a:spAutoFit/>
            </a:bodyPr>
            <a:lstStyle/>
            <a:p>
              <a:r>
                <a:rPr lang="en-US" dirty="0" smtClean="0">
                  <a:solidFill>
                    <a:srgbClr val="FF9933"/>
                  </a:solidFill>
                </a:rPr>
                <a:t>No valid assignment!</a:t>
              </a:r>
              <a:endParaRPr lang="en-US" dirty="0">
                <a:solidFill>
                  <a:srgbClr val="FF9933"/>
                </a:solidFill>
              </a:endParaRPr>
            </a:p>
          </p:txBody>
        </p:sp>
      </p:grpSp>
      <p:grpSp>
        <p:nvGrpSpPr>
          <p:cNvPr id="155" name="Group 154"/>
          <p:cNvGrpSpPr/>
          <p:nvPr/>
        </p:nvGrpSpPr>
        <p:grpSpPr>
          <a:xfrm>
            <a:off x="6149806" y="3542519"/>
            <a:ext cx="5914332" cy="1200329"/>
            <a:chOff x="6149806" y="3542519"/>
            <a:chExt cx="5914332" cy="1200329"/>
          </a:xfrm>
        </p:grpSpPr>
        <p:sp>
          <p:nvSpPr>
            <p:cNvPr id="152" name="TextBox 151"/>
            <p:cNvSpPr txBox="1"/>
            <p:nvPr/>
          </p:nvSpPr>
          <p:spPr>
            <a:xfrm>
              <a:off x="9891748" y="3542519"/>
              <a:ext cx="2172390" cy="1200329"/>
            </a:xfrm>
            <a:prstGeom prst="rect">
              <a:avLst/>
            </a:prstGeom>
            <a:noFill/>
          </p:spPr>
          <p:txBody>
            <a:bodyPr wrap="none" rtlCol="0">
              <a:spAutoFit/>
            </a:bodyPr>
            <a:lstStyle/>
            <a:p>
              <a:r>
                <a:rPr lang="en-US" dirty="0" smtClean="0">
                  <a:solidFill>
                    <a:srgbClr val="7030A0"/>
                  </a:solidFill>
                </a:rPr>
                <a:t>But we could</a:t>
              </a:r>
              <a:br>
                <a:rPr lang="en-US" dirty="0" smtClean="0">
                  <a:solidFill>
                    <a:srgbClr val="7030A0"/>
                  </a:solidFill>
                </a:rPr>
              </a:br>
              <a:r>
                <a:rPr lang="en-US" dirty="0" smtClean="0">
                  <a:solidFill>
                    <a:srgbClr val="7030A0"/>
                  </a:solidFill>
                </a:rPr>
                <a:t>have identified</a:t>
              </a:r>
            </a:p>
            <a:p>
              <a:r>
                <a:rPr lang="en-US" dirty="0" smtClean="0">
                  <a:solidFill>
                    <a:srgbClr val="7030A0"/>
                  </a:solidFill>
                </a:rPr>
                <a:t>it here!</a:t>
              </a:r>
              <a:endParaRPr lang="en-US" dirty="0">
                <a:solidFill>
                  <a:srgbClr val="7030A0"/>
                </a:solidFill>
              </a:endParaRPr>
            </a:p>
          </p:txBody>
        </p:sp>
        <p:sp>
          <p:nvSpPr>
            <p:cNvPr id="153" name="Oval 152"/>
            <p:cNvSpPr/>
            <p:nvPr/>
          </p:nvSpPr>
          <p:spPr bwMode="auto">
            <a:xfrm>
              <a:off x="6149806" y="4073786"/>
              <a:ext cx="1084995" cy="546854"/>
            </a:xfrm>
            <a:prstGeom prst="ellipse">
              <a:avLst/>
            </a:prstGeom>
            <a:noFill/>
            <a:ln w="3810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54" name="Oval 153"/>
            <p:cNvSpPr/>
            <p:nvPr/>
          </p:nvSpPr>
          <p:spPr bwMode="auto">
            <a:xfrm>
              <a:off x="8139128" y="4081258"/>
              <a:ext cx="1084995" cy="546854"/>
            </a:xfrm>
            <a:prstGeom prst="ellipse">
              <a:avLst/>
            </a:prstGeom>
            <a:noFill/>
            <a:ln w="3810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grpSp>
    </p:spTree>
    <p:extLst>
      <p:ext uri="{BB962C8B-B14F-4D97-AF65-F5344CB8AC3E}">
        <p14:creationId xmlns:p14="http://schemas.microsoft.com/office/powerpoint/2010/main" val="386851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Recursively Enforcing </a:t>
            </a:r>
            <a:r>
              <a:rPr lang="en-US" dirty="0" smtClean="0"/>
              <a:t>Arc Consistency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143000"/>
                <a:ext cx="11049000" cy="5029200"/>
              </a:xfrm>
            </p:spPr>
            <p:txBody>
              <a:bodyPr/>
              <a:lstStyle/>
              <a:p>
                <a:r>
                  <a:rPr lang="en-US" sz="2400" b="1" dirty="0"/>
                  <a:t>f</a:t>
                </a:r>
                <a:r>
                  <a:rPr lang="en-US" sz="2400" b="1" dirty="0" smtClean="0"/>
                  <a:t>unction</a:t>
                </a:r>
                <a:r>
                  <a:rPr lang="en-US" sz="2400" dirty="0" smtClean="0"/>
                  <a:t> AC-3(</a:t>
                </a:r>
                <a:r>
                  <a:rPr lang="en-US" sz="2400" i="1" dirty="0" err="1" smtClean="0"/>
                  <a:t>csp</a:t>
                </a:r>
                <a:r>
                  <a:rPr lang="en-US" sz="2400" dirty="0" smtClean="0"/>
                  <a:t>)</a:t>
                </a:r>
              </a:p>
              <a:p>
                <a:r>
                  <a:rPr lang="en-US" sz="2400" dirty="0"/>
                  <a:t>	</a:t>
                </a:r>
                <a:r>
                  <a:rPr lang="en-US" sz="2400" b="1" dirty="0" smtClean="0"/>
                  <a:t>while</a:t>
                </a:r>
                <a:r>
                  <a:rPr lang="en-US" sz="2400" dirty="0" smtClean="0"/>
                  <a:t> </a:t>
                </a:r>
                <a:r>
                  <a:rPr lang="en-US" sz="2400" i="1" dirty="0" smtClean="0"/>
                  <a:t>queue</a:t>
                </a:r>
                <a:r>
                  <a:rPr lang="en-US" sz="2400" dirty="0" smtClean="0"/>
                  <a:t> is not empty </a:t>
                </a:r>
                <a:r>
                  <a:rPr lang="en-US" sz="2400" b="1" dirty="0" smtClean="0"/>
                  <a:t>do</a:t>
                </a:r>
              </a:p>
              <a:p>
                <a:r>
                  <a:rPr lang="en-US" sz="2400" dirty="0"/>
                  <a:t>	</a:t>
                </a:r>
                <a:r>
                  <a:rPr lang="en-US" sz="2400" dirty="0" smtClean="0"/>
                  <a:t>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m:t>
                        </m:r>
                        <m:r>
                          <a:rPr lang="en-US" sz="2400" i="1">
                            <a:latin typeface="Cambria Math" panose="02040503050406030204" pitchFamily="18" charset="0"/>
                          </a:rPr>
                          <m:t>𝑋</m:t>
                        </m:r>
                      </m:e>
                      <m:sub>
                        <m:r>
                          <a:rPr lang="en-US" sz="2400" i="1">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𝑋</m:t>
                        </m:r>
                      </m:e>
                      <m:sub>
                        <m:r>
                          <a:rPr lang="en-US" sz="2400" i="1">
                            <a:latin typeface="Cambria Math" panose="02040503050406030204" pitchFamily="18" charset="0"/>
                            <a:ea typeface="Cambria Math" panose="02040503050406030204" pitchFamily="18" charset="0"/>
                          </a:rPr>
                          <m:t>𝑗</m:t>
                        </m:r>
                      </m:sub>
                    </m:sSub>
                    <m:r>
                      <a:rPr lang="en-US" sz="2400" b="0" i="1" smtClean="0">
                        <a:latin typeface="Cambria Math" panose="02040503050406030204" pitchFamily="18" charset="0"/>
                        <a:ea typeface="Cambria Math" panose="02040503050406030204" pitchFamily="18" charset="0"/>
                      </a:rPr>
                      <m:t>)←</m:t>
                    </m:r>
                  </m:oMath>
                </a14:m>
                <a:r>
                  <a:rPr lang="en-US" sz="2400" dirty="0" smtClean="0"/>
                  <a:t> </a:t>
                </a:r>
                <a:r>
                  <a:rPr lang="en-US" sz="2400" i="1" dirty="0" err="1" smtClean="0"/>
                  <a:t>queue</a:t>
                </a:r>
                <a:r>
                  <a:rPr lang="en-US" sz="2400" dirty="0" err="1" smtClean="0"/>
                  <a:t>.POP</a:t>
                </a:r>
                <a:r>
                  <a:rPr lang="en-US" sz="2400" dirty="0" smtClean="0"/>
                  <a:t>()</a:t>
                </a:r>
              </a:p>
              <a:p>
                <a:r>
                  <a:rPr lang="en-US" sz="2400" dirty="0"/>
                  <a:t>	</a:t>
                </a:r>
                <a:r>
                  <a:rPr lang="en-US" sz="2400" dirty="0" smtClean="0"/>
                  <a:t>	</a:t>
                </a:r>
                <a:r>
                  <a:rPr lang="en-US" sz="2400" i="1" dirty="0" smtClean="0"/>
                  <a:t>revised</a:t>
                </a:r>
                <a:r>
                  <a:rPr lang="en-US" sz="2400" dirty="0" smtClean="0"/>
                  <a: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smtClean="0"/>
                  <a:t> </a:t>
                </a:r>
                <a:r>
                  <a:rPr lang="en-US" sz="2400" i="1" dirty="0" smtClean="0"/>
                  <a:t>false</a:t>
                </a:r>
              </a:p>
              <a:p>
                <a:r>
                  <a:rPr lang="en-US" sz="2400" dirty="0"/>
                  <a:t>	</a:t>
                </a:r>
                <a:r>
                  <a:rPr lang="en-US" sz="2400" dirty="0" smtClean="0"/>
                  <a:t>	</a:t>
                </a:r>
                <a:r>
                  <a:rPr lang="en-US" sz="2400" b="1" dirty="0" smtClean="0"/>
                  <a:t>for each </a:t>
                </a:r>
                <a14:m>
                  <m:oMath xmlns:m="http://schemas.openxmlformats.org/officeDocument/2006/math">
                    <m:r>
                      <a:rPr lang="en-US" sz="2400" b="0" i="1" smtClean="0">
                        <a:latin typeface="Cambria Math" panose="02040503050406030204" pitchFamily="18" charset="0"/>
                      </a:rPr>
                      <m:t>𝑥</m:t>
                    </m:r>
                  </m:oMath>
                </a14:m>
                <a:r>
                  <a:rPr lang="en-US" sz="2400" dirty="0" smtClean="0"/>
                  <a:t> </a:t>
                </a:r>
                <a:r>
                  <a:rPr lang="en-US" sz="2400" b="1" dirty="0" smtClean="0"/>
                  <a:t>in</a:t>
                </a:r>
                <a:r>
                  <a:rPr lang="en-US" sz="2400" dirty="0" smtClean="0"/>
                  <a:t>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𝐷</m:t>
                        </m:r>
                      </m:e>
                      <m:sub>
                        <m:r>
                          <a:rPr lang="en-US" sz="2400" b="0" i="1" smtClean="0">
                            <a:latin typeface="Cambria Math" panose="02040503050406030204" pitchFamily="18" charset="0"/>
                            <a:ea typeface="Cambria Math" panose="02040503050406030204" pitchFamily="18" charset="0"/>
                          </a:rPr>
                          <m:t>𝑖</m:t>
                        </m:r>
                      </m:sub>
                    </m:sSub>
                  </m:oMath>
                </a14:m>
                <a:r>
                  <a:rPr lang="en-US" sz="2400" dirty="0" smtClean="0"/>
                  <a:t> </a:t>
                </a:r>
                <a:r>
                  <a:rPr lang="en-US" sz="2400" b="1" dirty="0" smtClean="0"/>
                  <a:t>do</a:t>
                </a:r>
              </a:p>
              <a:p>
                <a:r>
                  <a:rPr lang="en-US" sz="2400" dirty="0"/>
                  <a:t>	</a:t>
                </a:r>
                <a:r>
                  <a:rPr lang="en-US" sz="2400" dirty="0" smtClean="0"/>
                  <a:t>	     </a:t>
                </a:r>
                <a:r>
                  <a:rPr lang="en-US" sz="2400" b="1" dirty="0" smtClean="0"/>
                  <a:t>if</a:t>
                </a:r>
                <a:r>
                  <a:rPr lang="en-US" sz="2400" dirty="0" smtClean="0"/>
                  <a:t> there is no value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𝐷</m:t>
                        </m:r>
                      </m:e>
                      <m:sub>
                        <m:r>
                          <a:rPr lang="en-US" sz="2400" b="0" i="1" smtClean="0">
                            <a:latin typeface="Cambria Math" panose="02040503050406030204" pitchFamily="18" charset="0"/>
                            <a:ea typeface="Cambria Math" panose="02040503050406030204" pitchFamily="18" charset="0"/>
                          </a:rPr>
                          <m:t>𝑗</m:t>
                        </m:r>
                      </m:sub>
                    </m:sSub>
                  </m:oMath>
                </a14:m>
                <a:r>
                  <a:rPr lang="en-US" sz="2400" dirty="0" smtClean="0"/>
                  <a:t> satisfying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sub>
                    </m:sSub>
                  </m:oMath>
                </a14:m>
                <a:r>
                  <a:rPr lang="en-US" sz="2400" dirty="0" smtClean="0"/>
                  <a:t> </a:t>
                </a:r>
                <a:r>
                  <a:rPr lang="en-US" sz="2400" b="1" dirty="0" smtClean="0"/>
                  <a:t>then</a:t>
                </a:r>
              </a:p>
              <a:p>
                <a:r>
                  <a:rPr lang="en-US" sz="2400" dirty="0"/>
                  <a:t>	</a:t>
                </a:r>
                <a:r>
                  <a:rPr lang="en-US" sz="2400" dirty="0" smtClean="0"/>
                  <a:t>		 remove </a:t>
                </a:r>
                <a14:m>
                  <m:oMath xmlns:m="http://schemas.openxmlformats.org/officeDocument/2006/math">
                    <m:r>
                      <a:rPr lang="en-US" sz="2400" i="1">
                        <a:latin typeface="Cambria Math" panose="02040503050406030204" pitchFamily="18" charset="0"/>
                      </a:rPr>
                      <m:t>𝑥</m:t>
                    </m:r>
                  </m:oMath>
                </a14:m>
                <a:r>
                  <a:rPr lang="en-US" sz="2400" dirty="0"/>
                  <a:t> </a:t>
                </a:r>
                <a:r>
                  <a:rPr lang="en-US" sz="2400" dirty="0" smtClean="0"/>
                  <a:t>from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𝐷</m:t>
                        </m:r>
                      </m:e>
                      <m:sub>
                        <m:r>
                          <a:rPr lang="en-US" sz="2400" i="1">
                            <a:latin typeface="Cambria Math" panose="02040503050406030204" pitchFamily="18" charset="0"/>
                            <a:ea typeface="Cambria Math" panose="02040503050406030204" pitchFamily="18" charset="0"/>
                          </a:rPr>
                          <m:t>𝑖</m:t>
                        </m:r>
                      </m:sub>
                    </m:sSub>
                  </m:oMath>
                </a14:m>
                <a:endParaRPr lang="en-US" sz="2400" dirty="0" smtClean="0"/>
              </a:p>
              <a:p>
                <a:r>
                  <a:rPr lang="en-US" sz="2400" dirty="0"/>
                  <a:t>	</a:t>
                </a:r>
                <a:r>
                  <a:rPr lang="en-US" sz="2400" dirty="0" smtClean="0"/>
                  <a:t>		 </a:t>
                </a:r>
                <a:r>
                  <a:rPr lang="en-US" sz="2400" i="1" dirty="0"/>
                  <a:t>revised</a:t>
                </a:r>
                <a:r>
                  <a:rPr lang="en-US" sz="2400" dirty="0"/>
                  <a: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a:t>
                </a:r>
                <a:r>
                  <a:rPr lang="en-US" sz="2400" i="1" dirty="0" smtClean="0"/>
                  <a:t>true</a:t>
                </a:r>
              </a:p>
              <a:p>
                <a:r>
                  <a:rPr lang="en-US" sz="2400" dirty="0"/>
                  <a:t>	</a:t>
                </a:r>
                <a:r>
                  <a:rPr lang="en-US" sz="2400" dirty="0" smtClean="0"/>
                  <a:t>	</a:t>
                </a:r>
                <a:r>
                  <a:rPr lang="en-US" sz="2400" b="1" dirty="0" smtClean="0"/>
                  <a:t>if</a:t>
                </a:r>
                <a:r>
                  <a:rPr lang="en-US" sz="2400" dirty="0" smtClean="0"/>
                  <a:t> </a:t>
                </a:r>
                <a:r>
                  <a:rPr lang="en-US" sz="2400" i="1" dirty="0" smtClean="0"/>
                  <a:t>revised</a:t>
                </a:r>
                <a:r>
                  <a:rPr lang="en-US" sz="2400" dirty="0" smtClean="0"/>
                  <a:t> </a:t>
                </a:r>
                <a:r>
                  <a:rPr lang="en-US" sz="2400" b="1" dirty="0" smtClean="0"/>
                  <a:t>then</a:t>
                </a:r>
              </a:p>
              <a:p>
                <a:r>
                  <a:rPr lang="en-US" sz="2400" dirty="0"/>
                  <a:t>	</a:t>
                </a:r>
                <a:r>
                  <a:rPr lang="en-US" sz="2400" dirty="0" smtClean="0"/>
                  <a:t>	     </a:t>
                </a:r>
                <a:r>
                  <a:rPr lang="en-US" sz="2400" b="1" dirty="0" smtClean="0"/>
                  <a:t>if</a:t>
                </a:r>
                <a:r>
                  <a:rPr lang="en-US" sz="2400" dirty="0" smtClean="0"/>
                  <a:t> size(</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𝐷</m:t>
                        </m:r>
                      </m:e>
                      <m:sub>
                        <m:r>
                          <a:rPr lang="en-US" sz="2400" i="1">
                            <a:latin typeface="Cambria Math" panose="02040503050406030204" pitchFamily="18" charset="0"/>
                            <a:ea typeface="Cambria Math" panose="02040503050406030204" pitchFamily="18" charset="0"/>
                          </a:rPr>
                          <m:t>𝑖</m:t>
                        </m:r>
                      </m:sub>
                    </m:sSub>
                  </m:oMath>
                </a14:m>
                <a:r>
                  <a:rPr lang="en-US" sz="2400" dirty="0" smtClean="0"/>
                  <a:t>) = 0 </a:t>
                </a:r>
                <a:r>
                  <a:rPr lang="en-US" sz="2400" b="1" dirty="0" smtClean="0"/>
                  <a:t>then</a:t>
                </a:r>
                <a:r>
                  <a:rPr lang="en-US" sz="2400" dirty="0" smtClean="0"/>
                  <a:t> return </a:t>
                </a:r>
                <a:r>
                  <a:rPr lang="en-US" sz="2400" i="1" dirty="0" smtClean="0"/>
                  <a:t>false</a:t>
                </a:r>
              </a:p>
              <a:p>
                <a:r>
                  <a:rPr lang="en-US" sz="2400" dirty="0"/>
                  <a:t>	</a:t>
                </a:r>
                <a:r>
                  <a:rPr lang="en-US" sz="2400" dirty="0" smtClean="0"/>
                  <a:t>	     </a:t>
                </a:r>
                <a:r>
                  <a:rPr lang="en-US" sz="2400" b="1" dirty="0" smtClean="0"/>
                  <a:t>for each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𝑘</m:t>
                        </m:r>
                      </m:sub>
                    </m:sSub>
                  </m:oMath>
                </a14:m>
                <a:r>
                  <a:rPr lang="en-US" sz="2400" dirty="0" smtClean="0"/>
                  <a:t> neighbor of </a:t>
                </a:r>
                <a14:m>
                  <m:oMath xmlns:m="http://schemas.openxmlformats.org/officeDocument/2006/math">
                    <m:sSub>
                      <m:sSubPr>
                        <m:ctrlPr>
                          <a:rPr lang="en-US" sz="2400" i="1">
                            <a:latin typeface="Cambria Math" panose="02040503050406030204" pitchFamily="18" charset="0"/>
                          </a:rPr>
                        </m:ctrlPr>
                      </m:sSubPr>
                      <m:e>
                        <m:r>
                          <a:rPr lang="en-US" sz="2400" i="1" smtClean="0">
                            <a:latin typeface="Cambria Math" panose="02040503050406030204" pitchFamily="18" charset="0"/>
                          </a:rPr>
                          <m:t>𝑋</m:t>
                        </m:r>
                      </m:e>
                      <m:sub>
                        <m:r>
                          <a:rPr lang="en-US" sz="2400" i="1">
                            <a:latin typeface="Cambria Math" panose="02040503050406030204" pitchFamily="18" charset="0"/>
                          </a:rPr>
                          <m:t>𝑖</m:t>
                        </m:r>
                      </m:sub>
                    </m:sSub>
                  </m:oMath>
                </a14:m>
                <a:r>
                  <a:rPr lang="en-US" sz="2400" dirty="0" smtClean="0"/>
                  <a:t> (excluding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𝑗</m:t>
                        </m:r>
                      </m:sub>
                    </m:sSub>
                  </m:oMath>
                </a14:m>
                <a:r>
                  <a:rPr lang="en-US" sz="2400" dirty="0" smtClean="0"/>
                  <a:t>) </a:t>
                </a:r>
                <a:r>
                  <a:rPr lang="en-US" sz="2400" b="1" dirty="0" smtClean="0"/>
                  <a:t>do</a:t>
                </a:r>
                <a:r>
                  <a:rPr lang="en-US" sz="2400" dirty="0" smtClean="0"/>
                  <a:t> </a:t>
                </a:r>
                <a:r>
                  <a:rPr lang="en-US" sz="2400" dirty="0" err="1" smtClean="0"/>
                  <a:t>queue.PUSH</a:t>
                </a:r>
                <a:r>
                  <a:rPr lang="en-US" sz="2400" dirty="0" smtClean="0"/>
                  <a:t>(</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m:t>
                        </m:r>
                        <m:r>
                          <a:rPr lang="en-US" sz="2400" i="1">
                            <a:latin typeface="Cambria Math" panose="02040503050406030204" pitchFamily="18" charset="0"/>
                          </a:rPr>
                          <m:t>𝑋</m:t>
                        </m:r>
                      </m:e>
                      <m:sub>
                        <m:r>
                          <a:rPr lang="en-US" sz="2400" i="1">
                            <a:latin typeface="Cambria Math" panose="02040503050406030204" pitchFamily="18" charset="0"/>
                          </a:rPr>
                          <m:t>𝑘</m:t>
                        </m:r>
                      </m:sub>
                    </m:sSub>
                  </m:oMath>
                </a14:m>
                <a:r>
                  <a:rPr lang="en-US" sz="2400" dirty="0" smtClean="0"/>
                  <a:t>,</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smtClean="0"/>
                  <a:t>)</a:t>
                </a:r>
              </a:p>
              <a:p>
                <a:r>
                  <a:rPr lang="en-US" sz="2400" dirty="0"/>
                  <a:t>	</a:t>
                </a:r>
                <a:r>
                  <a:rPr lang="en-US" sz="2400" dirty="0" smtClean="0"/>
                  <a:t>return </a:t>
                </a:r>
                <a:r>
                  <a:rPr lang="en-US" sz="2400" i="1" dirty="0" smtClean="0"/>
                  <a:t>true</a:t>
                </a:r>
                <a:endParaRPr lang="en-US" sz="2400"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143000"/>
                <a:ext cx="11049000" cy="5029200"/>
              </a:xfrm>
              <a:blipFill>
                <a:blip r:embed="rId2"/>
                <a:stretch>
                  <a:fillRect l="-827" t="-848" b="-993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8</a:t>
            </a:fld>
            <a:endParaRPr lang="en-US" altLang="en-US"/>
          </a:p>
        </p:txBody>
      </p:sp>
      <p:pic>
        <p:nvPicPr>
          <p:cNvPr id="1026" name="Picture 2" descr="https://www.cs.ubc.ca/~mack/Alan%20Web%20Images/Prof.%20Mackworth,%20Alan%20(cropped).jpg"/>
          <p:cNvPicPr>
            <a:picLocks noChangeAspect="1" noChangeArrowheads="1"/>
          </p:cNvPicPr>
          <p:nvPr/>
        </p:nvPicPr>
        <p:blipFill rotWithShape="1">
          <a:blip r:embed="rId3">
            <a:extLst>
              <a:ext uri="{28A0092B-C50C-407E-A947-70E740481C1C}">
                <a14:useLocalDpi xmlns:a14="http://schemas.microsoft.com/office/drawing/2010/main" val="0"/>
              </a:ext>
            </a:extLst>
          </a:blip>
          <a:srcRect l="6613" b="10465"/>
          <a:stretch/>
        </p:blipFill>
        <p:spPr bwMode="auto">
          <a:xfrm>
            <a:off x="10422369" y="209550"/>
            <a:ext cx="1076071" cy="14668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753600" y="1751704"/>
            <a:ext cx="2413609" cy="584775"/>
          </a:xfrm>
          <a:prstGeom prst="rect">
            <a:avLst/>
          </a:prstGeom>
          <a:noFill/>
        </p:spPr>
        <p:txBody>
          <a:bodyPr wrap="none" rtlCol="0">
            <a:spAutoFit/>
          </a:bodyPr>
          <a:lstStyle/>
          <a:p>
            <a:pPr algn="ctr"/>
            <a:r>
              <a:rPr lang="en-US" sz="1600" dirty="0" smtClean="0"/>
              <a:t>Alan </a:t>
            </a:r>
            <a:r>
              <a:rPr lang="en-US" sz="1600" dirty="0" err="1" smtClean="0"/>
              <a:t>Mackworth</a:t>
            </a:r>
            <a:endParaRPr lang="en-US" sz="1600" dirty="0" smtClean="0"/>
          </a:p>
          <a:p>
            <a:pPr algn="ctr"/>
            <a:r>
              <a:rPr lang="en-US" sz="1600" dirty="0" smtClean="0"/>
              <a:t>Univ. of British Columbia</a:t>
            </a:r>
            <a:endParaRPr lang="en-US" sz="1600" dirty="0"/>
          </a:p>
        </p:txBody>
      </p:sp>
      <p:grpSp>
        <p:nvGrpSpPr>
          <p:cNvPr id="9" name="Group 8"/>
          <p:cNvGrpSpPr/>
          <p:nvPr/>
        </p:nvGrpSpPr>
        <p:grpSpPr>
          <a:xfrm>
            <a:off x="1524000" y="3409771"/>
            <a:ext cx="10535724" cy="2762429"/>
            <a:chOff x="1524000" y="3409771"/>
            <a:chExt cx="10535724" cy="2762429"/>
          </a:xfrm>
        </p:grpSpPr>
        <p:sp>
          <p:nvSpPr>
            <p:cNvPr id="7" name="Rectangle 6"/>
            <p:cNvSpPr/>
            <p:nvPr/>
          </p:nvSpPr>
          <p:spPr bwMode="auto">
            <a:xfrm>
              <a:off x="1524000" y="4724400"/>
              <a:ext cx="9974440" cy="1447800"/>
            </a:xfrm>
            <a:prstGeom prst="rect">
              <a:avLst/>
            </a:pr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8" name="TextBox 7"/>
            <p:cNvSpPr txBox="1"/>
            <p:nvPr/>
          </p:nvSpPr>
          <p:spPr>
            <a:xfrm>
              <a:off x="8534400" y="3409771"/>
              <a:ext cx="3525324" cy="1200329"/>
            </a:xfrm>
            <a:prstGeom prst="rect">
              <a:avLst/>
            </a:prstGeom>
            <a:noFill/>
          </p:spPr>
          <p:txBody>
            <a:bodyPr wrap="none" rtlCol="0">
              <a:spAutoFit/>
            </a:bodyPr>
            <a:lstStyle/>
            <a:p>
              <a:r>
                <a:rPr lang="en-US" i="1" dirty="0" smtClean="0">
                  <a:solidFill>
                    <a:schemeClr val="accent2"/>
                  </a:solidFill>
                </a:rPr>
                <a:t>Goes beyond forward</a:t>
              </a:r>
              <a:br>
                <a:rPr lang="en-US" i="1" dirty="0" smtClean="0">
                  <a:solidFill>
                    <a:schemeClr val="accent2"/>
                  </a:solidFill>
                </a:rPr>
              </a:br>
              <a:r>
                <a:rPr lang="en-US" i="1" dirty="0" smtClean="0">
                  <a:solidFill>
                    <a:schemeClr val="accent2"/>
                  </a:solidFill>
                </a:rPr>
                <a:t>checking by propagating</a:t>
              </a:r>
              <a:br>
                <a:rPr lang="en-US" i="1" dirty="0" smtClean="0">
                  <a:solidFill>
                    <a:schemeClr val="accent2"/>
                  </a:solidFill>
                </a:rPr>
              </a:br>
              <a:r>
                <a:rPr lang="en-US" i="1" dirty="0" smtClean="0">
                  <a:solidFill>
                    <a:schemeClr val="accent2"/>
                  </a:solidFill>
                </a:rPr>
                <a:t>constraints</a:t>
              </a:r>
              <a:endParaRPr lang="en-US" i="1" dirty="0">
                <a:solidFill>
                  <a:schemeClr val="accent2"/>
                </a:solidFill>
              </a:endParaRPr>
            </a:p>
          </p:txBody>
        </p:sp>
      </p:grpSp>
    </p:spTree>
    <p:extLst>
      <p:ext uri="{BB962C8B-B14F-4D97-AF65-F5344CB8AC3E}">
        <p14:creationId xmlns:p14="http://schemas.microsoft.com/office/powerpoint/2010/main" val="89865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bwMode="auto">
          <a:xfrm flipH="1" flipV="1">
            <a:off x="8093315" y="1696227"/>
            <a:ext cx="1083164" cy="102807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 name="Title 5"/>
          <p:cNvSpPr>
            <a:spLocks noGrp="1"/>
          </p:cNvSpPr>
          <p:nvPr>
            <p:ph type="title"/>
          </p:nvPr>
        </p:nvSpPr>
        <p:spPr/>
        <p:txBody>
          <a:bodyPr/>
          <a:lstStyle/>
          <a:p>
            <a:r>
              <a:rPr lang="en-US" dirty="0" smtClean="0"/>
              <a:t>AC-3 Map Coloring Example</a:t>
            </a:r>
            <a:endParaRPr lang="en-US" dirty="0"/>
          </a:p>
        </p:txBody>
      </p:sp>
      <mc:AlternateContent xmlns:mc="http://schemas.openxmlformats.org/markup-compatibility/2006" xmlns:a14="http://schemas.microsoft.com/office/drawing/2010/main">
        <mc:Choice Requires="a14">
          <p:sp>
            <p:nvSpPr>
              <p:cNvPr id="41" name="Content Placeholder 40"/>
              <p:cNvSpPr>
                <a:spLocks noGrp="1"/>
              </p:cNvSpPr>
              <p:nvPr>
                <p:ph sz="half" idx="1"/>
              </p:nvPr>
            </p:nvSpPr>
            <p:spPr>
              <a:xfrm>
                <a:off x="914400" y="1066800"/>
                <a:ext cx="5080000" cy="5105400"/>
              </a:xfrm>
            </p:spPr>
            <p:txBody>
              <a:bodyPr/>
              <a:lstStyle/>
              <a:p>
                <a:r>
                  <a:rPr lang="en-US" dirty="0" smtClean="0"/>
                  <a:t> </a:t>
                </a:r>
                <a:r>
                  <a:rPr lang="en-US" u="sng" dirty="0" smtClean="0"/>
                  <a:t>Queue</a:t>
                </a:r>
              </a:p>
              <a:p>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2</m:t>
                        </m:r>
                      </m:sub>
                    </m:sSub>
                  </m:oMath>
                </a14:m>
                <a:endParaRPr lang="en-US" dirty="0" smtClean="0"/>
              </a:p>
              <a:p>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1</m:t>
                        </m:r>
                      </m:sub>
                    </m:sSub>
                  </m:oMath>
                </a14:m>
                <a:endParaRPr lang="en-US" dirty="0" smtClean="0"/>
              </a:p>
              <a:p>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3</m:t>
                        </m:r>
                      </m:sub>
                    </m:sSub>
                  </m:oMath>
                </a14:m>
                <a:endParaRPr lang="en-US" u="sng" dirty="0" smtClean="0"/>
              </a:p>
              <a:p>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41" name="Content Placeholder 40"/>
              <p:cNvSpPr>
                <a:spLocks noGrp="1" noRot="1" noChangeAspect="1" noMove="1" noResize="1" noEditPoints="1" noAdjustHandles="1" noChangeArrowheads="1" noChangeShapeType="1" noTextEdit="1"/>
              </p:cNvSpPr>
              <p:nvPr>
                <p:ph sz="half" idx="1"/>
              </p:nvPr>
            </p:nvSpPr>
            <p:spPr>
              <a:xfrm>
                <a:off x="914400" y="1066800"/>
                <a:ext cx="5080000" cy="5105400"/>
              </a:xfrm>
              <a:blipFill>
                <a:blip r:embed="rId2"/>
                <a:stretch>
                  <a:fillRect l="-480" t="-119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9</a:t>
            </a:fld>
            <a:endParaRPr lang="en-US" altLang="en-US"/>
          </a:p>
        </p:txBody>
      </p:sp>
      <p:cxnSp>
        <p:nvCxnSpPr>
          <p:cNvPr id="15" name="Straight Connector 14"/>
          <p:cNvCxnSpPr/>
          <p:nvPr/>
        </p:nvCxnSpPr>
        <p:spPr bwMode="auto">
          <a:xfrm flipV="1">
            <a:off x="8093315" y="2746116"/>
            <a:ext cx="1083164" cy="82643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8093315" y="3572556"/>
            <a:ext cx="1347990" cy="65818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9176479" y="2746116"/>
            <a:ext cx="265812" cy="147399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8" name="Oval 17"/>
          <p:cNvSpPr/>
          <p:nvPr/>
        </p:nvSpPr>
        <p:spPr bwMode="auto">
          <a:xfrm>
            <a:off x="7760814" y="324005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9" name="Oval 18"/>
          <p:cNvSpPr/>
          <p:nvPr/>
        </p:nvSpPr>
        <p:spPr bwMode="auto">
          <a:xfrm>
            <a:off x="8845558" y="239180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0" name="Oval 19"/>
          <p:cNvSpPr/>
          <p:nvPr/>
        </p:nvSpPr>
        <p:spPr bwMode="auto">
          <a:xfrm>
            <a:off x="9106345" y="3911105"/>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21" name="TextBox 20"/>
              <p:cNvSpPr txBox="1"/>
              <p:nvPr/>
            </p:nvSpPr>
            <p:spPr>
              <a:xfrm>
                <a:off x="7772400" y="3200400"/>
                <a:ext cx="69320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1</m:t>
                          </m:r>
                        </m:sub>
                      </m:sSub>
                    </m:oMath>
                  </m:oMathPara>
                </a14:m>
                <a:endParaRPr lang="en-US" sz="32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772400" y="3200400"/>
                <a:ext cx="693203"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8833526" y="2356580"/>
                <a:ext cx="7026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2</m:t>
                          </m:r>
                        </m:sub>
                      </m:sSub>
                    </m:oMath>
                  </m:oMathPara>
                </a14:m>
                <a:endParaRPr lang="en-US" sz="3200" dirty="0"/>
              </a:p>
            </p:txBody>
          </p:sp>
        </mc:Choice>
        <mc:Fallback xmlns="">
          <p:sp>
            <p:nvSpPr>
              <p:cNvPr id="22" name="TextBox 21"/>
              <p:cNvSpPr txBox="1">
                <a:spLocks noRot="1" noChangeAspect="1" noMove="1" noResize="1" noEditPoints="1" noAdjustHandles="1" noChangeArrowheads="1" noChangeShapeType="1" noTextEdit="1"/>
              </p:cNvSpPr>
              <p:nvPr/>
            </p:nvSpPr>
            <p:spPr>
              <a:xfrm>
                <a:off x="8833526" y="2356580"/>
                <a:ext cx="702692"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9094313" y="3874562"/>
                <a:ext cx="7026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3</m:t>
                          </m:r>
                        </m:sub>
                      </m:sSub>
                    </m:oMath>
                  </m:oMathPara>
                </a14:m>
                <a:endParaRPr lang="en-US" sz="3200" dirty="0"/>
              </a:p>
            </p:txBody>
          </p:sp>
        </mc:Choice>
        <mc:Fallback xmlns="">
          <p:sp>
            <p:nvSpPr>
              <p:cNvPr id="23" name="TextBox 22"/>
              <p:cNvSpPr txBox="1">
                <a:spLocks noRot="1" noChangeAspect="1" noMove="1" noResize="1" noEditPoints="1" noAdjustHandles="1" noChangeArrowheads="1" noChangeShapeType="1" noTextEdit="1"/>
              </p:cNvSpPr>
              <p:nvPr/>
            </p:nvSpPr>
            <p:spPr>
              <a:xfrm>
                <a:off x="9094313" y="3874562"/>
                <a:ext cx="702692" cy="584775"/>
              </a:xfrm>
              <a:prstGeom prst="rect">
                <a:avLst/>
              </a:prstGeom>
              <a:blipFill>
                <a:blip r:embed="rId5"/>
                <a:stretch>
                  <a:fillRect/>
                </a:stretch>
              </a:blipFill>
            </p:spPr>
            <p:txBody>
              <a:bodyPr/>
              <a:lstStyle/>
              <a:p>
                <a:r>
                  <a:rPr lang="en-US">
                    <a:noFill/>
                  </a:rPr>
                  <a:t> </a:t>
                </a:r>
              </a:p>
            </p:txBody>
          </p:sp>
        </mc:Fallback>
      </mc:AlternateContent>
      <p:sp>
        <p:nvSpPr>
          <p:cNvPr id="24" name="Rectangle 23"/>
          <p:cNvSpPr/>
          <p:nvPr/>
        </p:nvSpPr>
        <p:spPr bwMode="auto">
          <a:xfrm>
            <a:off x="9703271" y="2582991"/>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5" name="Rectangle 24"/>
          <p:cNvSpPr/>
          <p:nvPr/>
        </p:nvSpPr>
        <p:spPr bwMode="auto">
          <a:xfrm>
            <a:off x="9914283" y="2582991"/>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6" name="Rectangle 25"/>
          <p:cNvSpPr/>
          <p:nvPr/>
        </p:nvSpPr>
        <p:spPr bwMode="auto">
          <a:xfrm>
            <a:off x="10122288" y="2582991"/>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7" name="Rectangle 26"/>
          <p:cNvSpPr/>
          <p:nvPr/>
        </p:nvSpPr>
        <p:spPr bwMode="auto">
          <a:xfrm>
            <a:off x="9660818" y="2542619"/>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8" name="Rectangle 27"/>
          <p:cNvSpPr/>
          <p:nvPr/>
        </p:nvSpPr>
        <p:spPr bwMode="auto">
          <a:xfrm>
            <a:off x="7800118" y="4102287"/>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9" name="Rectangle 28"/>
          <p:cNvSpPr/>
          <p:nvPr/>
        </p:nvSpPr>
        <p:spPr bwMode="auto">
          <a:xfrm>
            <a:off x="7757665" y="4058336"/>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0" name="Oval 29"/>
          <p:cNvSpPr/>
          <p:nvPr/>
        </p:nvSpPr>
        <p:spPr bwMode="auto">
          <a:xfrm>
            <a:off x="7760814" y="1363726"/>
            <a:ext cx="665003" cy="6650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33" name="TextBox 32"/>
              <p:cNvSpPr txBox="1"/>
              <p:nvPr/>
            </p:nvSpPr>
            <p:spPr>
              <a:xfrm>
                <a:off x="7745178" y="1327201"/>
                <a:ext cx="7026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𝑥</m:t>
                          </m:r>
                        </m:e>
                        <m:sub>
                          <m:r>
                            <a:rPr lang="en-US" sz="3200" b="0" i="1" smtClean="0">
                              <a:latin typeface="Cambria Math" panose="02040503050406030204" pitchFamily="18" charset="0"/>
                            </a:rPr>
                            <m:t>4</m:t>
                          </m:r>
                        </m:sub>
                      </m:sSub>
                    </m:oMath>
                  </m:oMathPara>
                </a14:m>
                <a:endParaRPr lang="en-US" sz="3200" dirty="0"/>
              </a:p>
            </p:txBody>
          </p:sp>
        </mc:Choice>
        <mc:Fallback xmlns="">
          <p:sp>
            <p:nvSpPr>
              <p:cNvPr id="33" name="TextBox 32"/>
              <p:cNvSpPr txBox="1">
                <a:spLocks noRot="1" noChangeAspect="1" noMove="1" noResize="1" noEditPoints="1" noAdjustHandles="1" noChangeArrowheads="1" noChangeShapeType="1" noTextEdit="1"/>
              </p:cNvSpPr>
              <p:nvPr/>
            </p:nvSpPr>
            <p:spPr>
              <a:xfrm>
                <a:off x="7745178" y="1327201"/>
                <a:ext cx="702692" cy="584775"/>
              </a:xfrm>
              <a:prstGeom prst="rect">
                <a:avLst/>
              </a:prstGeom>
              <a:blipFill>
                <a:blip r:embed="rId6"/>
                <a:stretch>
                  <a:fillRect/>
                </a:stretch>
              </a:blipFill>
            </p:spPr>
            <p:txBody>
              <a:bodyPr/>
              <a:lstStyle/>
              <a:p>
                <a:r>
                  <a:rPr lang="en-US">
                    <a:noFill/>
                  </a:rPr>
                  <a:t> </a:t>
                </a:r>
              </a:p>
            </p:txBody>
          </p:sp>
        </mc:Fallback>
      </mc:AlternateContent>
      <p:sp>
        <p:nvSpPr>
          <p:cNvPr id="34" name="Rectangle 33"/>
          <p:cNvSpPr/>
          <p:nvPr/>
        </p:nvSpPr>
        <p:spPr bwMode="auto">
          <a:xfrm>
            <a:off x="9555783" y="4776232"/>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5" name="Rectangle 34"/>
          <p:cNvSpPr/>
          <p:nvPr/>
        </p:nvSpPr>
        <p:spPr bwMode="auto">
          <a:xfrm>
            <a:off x="9094313" y="4735860"/>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7" name="Rectangle 36"/>
          <p:cNvSpPr/>
          <p:nvPr/>
        </p:nvSpPr>
        <p:spPr bwMode="auto">
          <a:xfrm>
            <a:off x="8858412" y="1553474"/>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8" name="Rectangle 37"/>
          <p:cNvSpPr/>
          <p:nvPr/>
        </p:nvSpPr>
        <p:spPr bwMode="auto">
          <a:xfrm>
            <a:off x="9066417" y="1553474"/>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39" name="Rectangle 38"/>
          <p:cNvSpPr/>
          <p:nvPr/>
        </p:nvSpPr>
        <p:spPr bwMode="auto">
          <a:xfrm>
            <a:off x="8604947" y="1513102"/>
            <a:ext cx="674211" cy="350071"/>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65135014"/>
      </p:ext>
    </p:extLst>
  </p:cSld>
  <p:clrMapOvr>
    <a:masterClrMapping/>
  </p:clrMapOvr>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Template>
  <TotalTime>12827</TotalTime>
  <Words>1268</Words>
  <Application>Microsoft Office PowerPoint</Application>
  <PresentationFormat>Widescreen</PresentationFormat>
  <Paragraphs>439</Paragraphs>
  <Slides>31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 Narrow</vt:lpstr>
      <vt:lpstr>Cambria Math</vt:lpstr>
      <vt:lpstr>Times New Roman</vt:lpstr>
      <vt:lpstr>Wingdings</vt:lpstr>
      <vt:lpstr>Blank Presentation</vt:lpstr>
      <vt:lpstr>Constraint Satisfaction, Part 2  Lecture 12 Chapter 6, Sections 6.1-6.3</vt:lpstr>
      <vt:lpstr>Ways to Improve Backtracking Search</vt:lpstr>
      <vt:lpstr>Minimum Remaining Values (MRV)</vt:lpstr>
      <vt:lpstr>Least Constraining Value</vt:lpstr>
      <vt:lpstr>Ways to Improve Backtracking Search</vt:lpstr>
      <vt:lpstr>Checking Consistency</vt:lpstr>
      <vt:lpstr>Forward Checking</vt:lpstr>
      <vt:lpstr>Recursively Enforcing Arc Consistency</vt:lpstr>
      <vt:lpstr>AC-3 Map Coloring Example</vt:lpstr>
      <vt:lpstr>AC-3 Map Coloring Example</vt:lpstr>
      <vt:lpstr>AC-3 Map Coloring Example</vt:lpstr>
      <vt:lpstr>AC-3 Map Coloring Example</vt:lpstr>
      <vt:lpstr>AC-3 Map Coloring Example</vt:lpstr>
      <vt:lpstr>AC-3 Map Coloring Example</vt:lpstr>
      <vt:lpstr>AC-3 Map Coloring Example</vt:lpstr>
      <vt:lpstr>AC-3 Map Coloring Example</vt:lpstr>
      <vt:lpstr>AC-3 Map Coloring Example</vt:lpstr>
      <vt:lpstr>AC-3 Map Coloring Example</vt:lpstr>
      <vt:lpstr>AC-3 Sudoku Example</vt:lpstr>
      <vt:lpstr>Constraint Propagation Example</vt:lpstr>
      <vt:lpstr>Constraint Propagation Example</vt:lpstr>
      <vt:lpstr>Constraint Propagation Example</vt:lpstr>
      <vt:lpstr>Constraint Propagation Example</vt:lpstr>
      <vt:lpstr>Constraint Propagation Example</vt:lpstr>
      <vt:lpstr>Constraint Propagation Example</vt:lpstr>
      <vt:lpstr>Ways to Improve Backtracking Search</vt:lpstr>
      <vt:lpstr>Tree-Structured CSPs</vt:lpstr>
      <vt:lpstr>Solving Tree-Structured CSPs</vt:lpstr>
      <vt:lpstr>Cutset Conditioning</vt:lpstr>
      <vt:lpstr>Summary</vt:lpstr>
      <vt:lpstr>Questions?</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efros</dc:creator>
  <cp:lastModifiedBy>Rehg, James M</cp:lastModifiedBy>
  <cp:revision>309</cp:revision>
  <dcterms:created xsi:type="dcterms:W3CDTF">2004-08-29T23:15:23Z</dcterms:created>
  <dcterms:modified xsi:type="dcterms:W3CDTF">2016-02-19T14:30:02Z</dcterms:modified>
</cp:coreProperties>
</file>