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88" r:id="rId2"/>
  </p:sldMasterIdLst>
  <p:notesMasterIdLst>
    <p:notesMasterId r:id="rId25"/>
  </p:notesMasterIdLst>
  <p:handoutMasterIdLst>
    <p:handoutMasterId r:id="rId26"/>
  </p:handoutMasterIdLst>
  <p:sldIdLst>
    <p:sldId id="396" r:id="rId3"/>
    <p:sldId id="501" r:id="rId4"/>
    <p:sldId id="500" r:id="rId5"/>
    <p:sldId id="503" r:id="rId6"/>
    <p:sldId id="505" r:id="rId7"/>
    <p:sldId id="506" r:id="rId8"/>
    <p:sldId id="502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5" r:id="rId17"/>
    <p:sldId id="518" r:id="rId18"/>
    <p:sldId id="519" r:id="rId19"/>
    <p:sldId id="520" r:id="rId20"/>
    <p:sldId id="521" r:id="rId21"/>
    <p:sldId id="522" r:id="rId22"/>
    <p:sldId id="523" r:id="rId23"/>
    <p:sldId id="411" r:id="rId2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66FF33"/>
    <a:srgbClr val="99FF33"/>
    <a:srgbClr val="CCFF33"/>
    <a:srgbClr val="FF0000"/>
    <a:srgbClr val="00FF00"/>
    <a:srgbClr val="33CC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2863" autoAdjust="0"/>
  </p:normalViewPr>
  <p:slideViewPr>
    <p:cSldViewPr>
      <p:cViewPr varScale="1">
        <p:scale>
          <a:sx n="93" d="100"/>
          <a:sy n="93" d="100"/>
        </p:scale>
        <p:origin x="9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fld id="{4E82819E-F1AF-4BDD-8B3E-F7D7DE61D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27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fld id="{55798DA5-44B9-4B0F-8699-EC7C79242F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059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ADB03D-D5F1-4E81-90F0-18F6F9CA6757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1439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9CD7F-ACD9-4224-830C-D8929251A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11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E7F6B-6A9D-4A33-BF61-DBF1E0464A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6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64D4C-2648-4AED-9F08-1207F387B8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80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940594" y="3431976"/>
            <a:ext cx="10322723" cy="90"/>
          </a:xfrm>
          <a:prstGeom prst="line">
            <a:avLst/>
          </a:prstGeom>
          <a:ln w="12700">
            <a:solidFill>
              <a:srgbClr val="868686"/>
            </a:solidFill>
            <a:miter lim="400000"/>
          </a:ln>
        </p:spPr>
        <p:txBody>
          <a:bodyPr lIns="0" tIns="0" rIns="0" bIns="0" anchor="ctr"/>
          <a:lstStyle/>
          <a:p>
            <a:pPr lvl="0" algn="l" defTabSz="321457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952500" y="1348383"/>
            <a:ext cx="10287000" cy="196453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79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952500" y="3527226"/>
            <a:ext cx="10287000" cy="8929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sz="2812"/>
            </a:lvl1pPr>
            <a:lvl2pPr marL="0" indent="0" algn="ctr">
              <a:spcBef>
                <a:spcPts val="0"/>
              </a:spcBef>
              <a:buSzTx/>
              <a:buFontTx/>
              <a:buNone/>
              <a:defRPr sz="2812"/>
            </a:lvl2pPr>
            <a:lvl3pPr marL="0" indent="0" algn="ctr">
              <a:spcBef>
                <a:spcPts val="0"/>
              </a:spcBef>
              <a:buSzTx/>
              <a:buFontTx/>
              <a:buNone/>
              <a:defRPr sz="2812"/>
            </a:lvl3pPr>
            <a:lvl4pPr marL="0" indent="0" algn="ctr">
              <a:spcBef>
                <a:spcPts val="0"/>
              </a:spcBef>
              <a:buSzTx/>
              <a:buFontTx/>
              <a:buNone/>
              <a:defRPr sz="2812"/>
            </a:lvl4pPr>
            <a:lvl5pPr marL="0" indent="0" algn="ctr">
              <a:spcBef>
                <a:spcPts val="0"/>
              </a:spcBef>
              <a:buSzTx/>
              <a:buFontTx/>
              <a:buNone/>
              <a:defRPr sz="2812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868686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43690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906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34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34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34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34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34">
                <a:solidFill>
                  <a:srgbClr val="868686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3239508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906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585050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1pPr>
            <a:lvl2pPr marL="897577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2pPr>
            <a:lvl3pPr marL="1210105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3pPr>
            <a:lvl4pPr marL="1522633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4pPr>
            <a:lvl5pPr marL="1835161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3417580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82213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906">
                <a:solidFill>
                  <a:srgbClr val="45A7DE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66303267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190625" y="2000250"/>
            <a:ext cx="9810750" cy="2857500"/>
          </a:xfrm>
          <a:prstGeom prst="rect">
            <a:avLst/>
          </a:prstGeom>
        </p:spPr>
        <p:txBody>
          <a:bodyPr/>
          <a:lstStyle>
            <a:lvl1pPr>
              <a:defRPr sz="6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79">
                <a:solidFill>
                  <a:srgbClr val="45A7DE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90558324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190625" y="4563070"/>
            <a:ext cx="9810750" cy="1964531"/>
          </a:xfrm>
          <a:prstGeom prst="rect">
            <a:avLst/>
          </a:prstGeom>
        </p:spPr>
        <p:txBody>
          <a:bodyPr/>
          <a:lstStyle>
            <a:lvl1pPr>
              <a:defRPr sz="6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79">
                <a:solidFill>
                  <a:srgbClr val="45A7DE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47909213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Panoram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190625" y="4563070"/>
            <a:ext cx="9810750" cy="1964531"/>
          </a:xfrm>
          <a:prstGeom prst="rect">
            <a:avLst/>
          </a:prstGeom>
        </p:spPr>
        <p:txBody>
          <a:bodyPr/>
          <a:lstStyle>
            <a:lvl1pPr>
              <a:defRPr sz="6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79">
                <a:solidFill>
                  <a:srgbClr val="45A7DE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56564264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0DB8A-2059-4BBD-8F65-E905E02A4B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9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357187" y="991195"/>
            <a:ext cx="5500688" cy="232171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79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357187" y="3366492"/>
            <a:ext cx="5500688" cy="232171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FontTx/>
              <a:buNone/>
              <a:defRPr sz="2812"/>
            </a:lvl1pPr>
            <a:lvl2pPr marL="0" indent="0" algn="ctr">
              <a:spcBef>
                <a:spcPts val="0"/>
              </a:spcBef>
              <a:buSzTx/>
              <a:buFontTx/>
              <a:buNone/>
              <a:defRPr sz="2812"/>
            </a:lvl2pPr>
            <a:lvl3pPr marL="0" indent="0" algn="ctr">
              <a:spcBef>
                <a:spcPts val="0"/>
              </a:spcBef>
              <a:buSzTx/>
              <a:buFontTx/>
              <a:buNone/>
              <a:defRPr sz="2812"/>
            </a:lvl3pPr>
            <a:lvl4pPr marL="0" indent="0" algn="ctr">
              <a:spcBef>
                <a:spcPts val="0"/>
              </a:spcBef>
              <a:buSzTx/>
              <a:buFontTx/>
              <a:buNone/>
              <a:defRPr sz="2812"/>
            </a:lvl4pPr>
            <a:lvl5pPr marL="0" indent="0" algn="ctr">
              <a:spcBef>
                <a:spcPts val="0"/>
              </a:spcBef>
              <a:buSzTx/>
              <a:buFontTx/>
              <a:buNone/>
              <a:defRPr sz="2812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12">
                <a:solidFill>
                  <a:srgbClr val="868686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99130895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906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190625" y="1946672"/>
            <a:ext cx="4730751" cy="4018359"/>
          </a:xfrm>
          <a:prstGeom prst="rect">
            <a:avLst/>
          </a:prstGeom>
        </p:spPr>
        <p:txBody>
          <a:bodyPr/>
          <a:lstStyle>
            <a:lvl1pPr marL="585050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1pPr>
            <a:lvl2pPr marL="897577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2pPr>
            <a:lvl3pPr marL="1210105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3pPr>
            <a:lvl4pPr marL="1522633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4pPr>
            <a:lvl5pPr marL="1835161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23318478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906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190625" y="1946672"/>
            <a:ext cx="4730751" cy="4018359"/>
          </a:xfrm>
          <a:prstGeom prst="rect">
            <a:avLst/>
          </a:prstGeom>
        </p:spPr>
        <p:txBody>
          <a:bodyPr/>
          <a:lstStyle>
            <a:lvl1pPr marL="585050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1pPr>
            <a:lvl2pPr marL="897577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2pPr>
            <a:lvl3pPr marL="1210105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3pPr>
            <a:lvl4pPr marL="1522633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4pPr>
            <a:lvl5pPr marL="1835161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1707516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906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7286625" y="1946672"/>
            <a:ext cx="3718719" cy="4018359"/>
          </a:xfrm>
          <a:prstGeom prst="rect">
            <a:avLst/>
          </a:prstGeom>
        </p:spPr>
        <p:txBody>
          <a:bodyPr/>
          <a:lstStyle>
            <a:lvl1pPr marL="585050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1pPr>
            <a:lvl2pPr marL="897577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2pPr>
            <a:lvl3pPr marL="1210105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3pPr>
            <a:lvl4pPr marL="1522633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4pPr>
            <a:lvl5pPr marL="1835161" indent="-361815">
              <a:spcBef>
                <a:spcPts val="2672"/>
              </a:spcBef>
              <a:buFont typeface="Gill Sans"/>
              <a:buBlip>
                <a:blip r:embed="rId2"/>
              </a:buBlip>
              <a:defRPr sz="2531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868686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1238144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BB32-7F0C-4E82-BD40-32006E57B9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70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00294-8B41-4065-BE7A-18CBE0C5B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4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B8ED9-0533-4EC8-BFF3-65FFA28FB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48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79143-CF5E-43B5-8978-F6EC5F8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4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B0AC6-3A62-4BF4-857B-D988F323D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89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EF6F8-8FF1-455D-9D44-CA7A43866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10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7B074-D424-4140-9C9B-AEC815AB63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1066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10668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1E435B1E-BEA2-4210-B3CC-04987E55D0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838200" y="838200"/>
            <a:ext cx="1051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190625" y="178594"/>
            <a:ext cx="981075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906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190625" y="1946672"/>
            <a:ext cx="9810750" cy="4018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34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34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34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34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34">
                <a:solidFill>
                  <a:srgbClr val="868686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8364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ransition spd="med"/>
  <p:txStyles>
    <p:titleStyle>
      <a:lvl1pPr algn="ctr" defTabSz="410751">
        <a:defRPr sz="5906">
          <a:solidFill>
            <a:srgbClr val="45A7DE"/>
          </a:solidFill>
          <a:latin typeface="+mn-lt"/>
          <a:ea typeface="+mn-ea"/>
          <a:cs typeface="+mn-cs"/>
          <a:sym typeface="Marker Felt"/>
        </a:defRPr>
      </a:lvl1pPr>
      <a:lvl2pPr indent="160729" algn="ctr" defTabSz="410751">
        <a:defRPr sz="5906">
          <a:solidFill>
            <a:srgbClr val="45A7DE"/>
          </a:solidFill>
          <a:latin typeface="+mn-lt"/>
          <a:ea typeface="+mn-ea"/>
          <a:cs typeface="+mn-cs"/>
          <a:sym typeface="Marker Felt"/>
        </a:defRPr>
      </a:lvl2pPr>
      <a:lvl3pPr indent="321457" algn="ctr" defTabSz="410751">
        <a:defRPr sz="5906">
          <a:solidFill>
            <a:srgbClr val="45A7DE"/>
          </a:solidFill>
          <a:latin typeface="+mn-lt"/>
          <a:ea typeface="+mn-ea"/>
          <a:cs typeface="+mn-cs"/>
          <a:sym typeface="Marker Felt"/>
        </a:defRPr>
      </a:lvl3pPr>
      <a:lvl4pPr indent="482186" algn="ctr" defTabSz="410751">
        <a:defRPr sz="5906">
          <a:solidFill>
            <a:srgbClr val="45A7DE"/>
          </a:solidFill>
          <a:latin typeface="+mn-lt"/>
          <a:ea typeface="+mn-ea"/>
          <a:cs typeface="+mn-cs"/>
          <a:sym typeface="Marker Felt"/>
        </a:defRPr>
      </a:lvl4pPr>
      <a:lvl5pPr indent="642915" algn="ctr" defTabSz="410751">
        <a:defRPr sz="5906">
          <a:solidFill>
            <a:srgbClr val="45A7DE"/>
          </a:solidFill>
          <a:latin typeface="+mn-lt"/>
          <a:ea typeface="+mn-ea"/>
          <a:cs typeface="+mn-cs"/>
          <a:sym typeface="Marker Felt"/>
        </a:defRPr>
      </a:lvl5pPr>
      <a:lvl6pPr indent="803643" algn="ctr" defTabSz="410751">
        <a:defRPr sz="5906">
          <a:solidFill>
            <a:srgbClr val="45A7DE"/>
          </a:solidFill>
          <a:latin typeface="+mn-lt"/>
          <a:ea typeface="+mn-ea"/>
          <a:cs typeface="+mn-cs"/>
          <a:sym typeface="Marker Felt"/>
        </a:defRPr>
      </a:lvl6pPr>
      <a:lvl7pPr indent="964372" algn="ctr" defTabSz="410751">
        <a:defRPr sz="5906">
          <a:solidFill>
            <a:srgbClr val="45A7DE"/>
          </a:solidFill>
          <a:latin typeface="+mn-lt"/>
          <a:ea typeface="+mn-ea"/>
          <a:cs typeface="+mn-cs"/>
          <a:sym typeface="Marker Felt"/>
        </a:defRPr>
      </a:lvl7pPr>
      <a:lvl8pPr indent="1125101" algn="ctr" defTabSz="410751">
        <a:defRPr sz="5906">
          <a:solidFill>
            <a:srgbClr val="45A7DE"/>
          </a:solidFill>
          <a:latin typeface="+mn-lt"/>
          <a:ea typeface="+mn-ea"/>
          <a:cs typeface="+mn-cs"/>
          <a:sym typeface="Marker Felt"/>
        </a:defRPr>
      </a:lvl8pPr>
      <a:lvl9pPr indent="1285829" algn="ctr" defTabSz="410751">
        <a:defRPr sz="5906">
          <a:solidFill>
            <a:srgbClr val="45A7DE"/>
          </a:solidFill>
          <a:latin typeface="+mn-lt"/>
          <a:ea typeface="+mn-ea"/>
          <a:cs typeface="+mn-cs"/>
          <a:sym typeface="Marker Felt"/>
        </a:defRPr>
      </a:lvl9pPr>
    </p:titleStyle>
    <p:bodyStyle>
      <a:lvl1pPr marL="636999" indent="-413765" defTabSz="410751">
        <a:spcBef>
          <a:spcPts val="1969"/>
        </a:spcBef>
        <a:buSzPct val="50000"/>
        <a:buFont typeface="Marker Felt"/>
        <a:buBlip>
          <a:blip r:embed="rId15"/>
        </a:buBlip>
        <a:defRPr sz="3234">
          <a:solidFill>
            <a:srgbClr val="868686"/>
          </a:solidFill>
          <a:latin typeface="+mn-lt"/>
          <a:ea typeface="+mn-ea"/>
          <a:cs typeface="+mn-cs"/>
          <a:sym typeface="Marker Felt"/>
        </a:defRPr>
      </a:lvl1pPr>
      <a:lvl2pPr marL="949527" indent="-413765" defTabSz="410751">
        <a:spcBef>
          <a:spcPts val="1969"/>
        </a:spcBef>
        <a:buSzPct val="50000"/>
        <a:buFont typeface="Marker Felt"/>
        <a:buBlip>
          <a:blip r:embed="rId15"/>
        </a:buBlip>
        <a:defRPr sz="3234">
          <a:solidFill>
            <a:srgbClr val="868686"/>
          </a:solidFill>
          <a:latin typeface="+mn-lt"/>
          <a:ea typeface="+mn-ea"/>
          <a:cs typeface="+mn-cs"/>
          <a:sym typeface="Marker Felt"/>
        </a:defRPr>
      </a:lvl2pPr>
      <a:lvl3pPr marL="1262055" indent="-413765" defTabSz="410751">
        <a:spcBef>
          <a:spcPts val="1969"/>
        </a:spcBef>
        <a:buSzPct val="50000"/>
        <a:buFont typeface="Marker Felt"/>
        <a:buBlip>
          <a:blip r:embed="rId15"/>
        </a:buBlip>
        <a:defRPr sz="3234">
          <a:solidFill>
            <a:srgbClr val="868686"/>
          </a:solidFill>
          <a:latin typeface="+mn-lt"/>
          <a:ea typeface="+mn-ea"/>
          <a:cs typeface="+mn-cs"/>
          <a:sym typeface="Marker Felt"/>
        </a:defRPr>
      </a:lvl3pPr>
      <a:lvl4pPr marL="1574583" indent="-413765" defTabSz="410751">
        <a:spcBef>
          <a:spcPts val="1969"/>
        </a:spcBef>
        <a:buSzPct val="50000"/>
        <a:buFont typeface="Marker Felt"/>
        <a:buBlip>
          <a:blip r:embed="rId15"/>
        </a:buBlip>
        <a:defRPr sz="3234">
          <a:solidFill>
            <a:srgbClr val="868686"/>
          </a:solidFill>
          <a:latin typeface="+mn-lt"/>
          <a:ea typeface="+mn-ea"/>
          <a:cs typeface="+mn-cs"/>
          <a:sym typeface="Marker Felt"/>
        </a:defRPr>
      </a:lvl4pPr>
      <a:lvl5pPr marL="1887111" indent="-413765" defTabSz="410751">
        <a:spcBef>
          <a:spcPts val="1969"/>
        </a:spcBef>
        <a:buSzPct val="50000"/>
        <a:buFont typeface="Marker Felt"/>
        <a:buBlip>
          <a:blip r:embed="rId15"/>
        </a:buBlip>
        <a:defRPr sz="3234">
          <a:solidFill>
            <a:srgbClr val="868686"/>
          </a:solidFill>
          <a:latin typeface="+mn-lt"/>
          <a:ea typeface="+mn-ea"/>
          <a:cs typeface="+mn-cs"/>
          <a:sym typeface="Marker Felt"/>
        </a:defRPr>
      </a:lvl5pPr>
      <a:lvl6pPr marL="2137133" indent="-413765" defTabSz="410751">
        <a:spcBef>
          <a:spcPts val="1969"/>
        </a:spcBef>
        <a:buSzPct val="50000"/>
        <a:buFont typeface="Marker Felt"/>
        <a:buBlip>
          <a:blip r:embed="rId15"/>
        </a:buBlip>
        <a:defRPr sz="3234">
          <a:solidFill>
            <a:srgbClr val="868686"/>
          </a:solidFill>
          <a:latin typeface="+mn-lt"/>
          <a:ea typeface="+mn-ea"/>
          <a:cs typeface="+mn-cs"/>
          <a:sym typeface="Marker Felt"/>
        </a:defRPr>
      </a:lvl6pPr>
      <a:lvl7pPr marL="2387155" indent="-413765" defTabSz="410751">
        <a:spcBef>
          <a:spcPts val="1969"/>
        </a:spcBef>
        <a:buSzPct val="50000"/>
        <a:buFont typeface="Marker Felt"/>
        <a:buBlip>
          <a:blip r:embed="rId15"/>
        </a:buBlip>
        <a:defRPr sz="3234">
          <a:solidFill>
            <a:srgbClr val="868686"/>
          </a:solidFill>
          <a:latin typeface="+mn-lt"/>
          <a:ea typeface="+mn-ea"/>
          <a:cs typeface="+mn-cs"/>
          <a:sym typeface="Marker Felt"/>
        </a:defRPr>
      </a:lvl7pPr>
      <a:lvl8pPr marL="2637178" indent="-413765" defTabSz="410751">
        <a:spcBef>
          <a:spcPts val="1969"/>
        </a:spcBef>
        <a:buSzPct val="50000"/>
        <a:buFont typeface="Marker Felt"/>
        <a:buBlip>
          <a:blip r:embed="rId15"/>
        </a:buBlip>
        <a:defRPr sz="3234">
          <a:solidFill>
            <a:srgbClr val="868686"/>
          </a:solidFill>
          <a:latin typeface="+mn-lt"/>
          <a:ea typeface="+mn-ea"/>
          <a:cs typeface="+mn-cs"/>
          <a:sym typeface="Marker Felt"/>
        </a:defRPr>
      </a:lvl8pPr>
      <a:lvl9pPr marL="2887200" indent="-413765" defTabSz="410751">
        <a:spcBef>
          <a:spcPts val="1969"/>
        </a:spcBef>
        <a:buSzPct val="50000"/>
        <a:buFont typeface="Marker Felt"/>
        <a:buBlip>
          <a:blip r:embed="rId15"/>
        </a:buBlip>
        <a:defRPr sz="3234">
          <a:solidFill>
            <a:srgbClr val="868686"/>
          </a:solidFill>
          <a:latin typeface="+mn-lt"/>
          <a:ea typeface="+mn-ea"/>
          <a:cs typeface="+mn-cs"/>
          <a:sym typeface="Marker Felt"/>
        </a:defRPr>
      </a:lvl9pPr>
    </p:bodyStyle>
    <p:otherStyle>
      <a:lvl1pPr algn="ctr" defTabSz="410751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1pPr>
      <a:lvl2pPr indent="160729" algn="ctr" defTabSz="410751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2pPr>
      <a:lvl3pPr indent="321457" algn="ctr" defTabSz="410751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3pPr>
      <a:lvl4pPr indent="482186" algn="ctr" defTabSz="410751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4pPr>
      <a:lvl5pPr indent="642915" algn="ctr" defTabSz="410751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5pPr>
      <a:lvl6pPr indent="803643" algn="ctr" defTabSz="410751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6pPr>
      <a:lvl7pPr indent="964372" algn="ctr" defTabSz="410751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7pPr>
      <a:lvl8pPr indent="1125101" algn="ctr" defTabSz="410751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8pPr>
      <a:lvl9pPr indent="1285829" algn="ctr" defTabSz="410751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914400" y="1752600"/>
            <a:ext cx="10363200" cy="1470025"/>
          </a:xfrm>
        </p:spPr>
        <p:txBody>
          <a:bodyPr/>
          <a:lstStyle/>
          <a:p>
            <a:pPr algn="ctr"/>
            <a:r>
              <a:rPr lang="en-US" altLang="en-US" dirty="0" smtClean="0"/>
              <a:t>Propositional Logic, Part 3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800" dirty="0" smtClean="0"/>
              <a:t>Lecture 15</a:t>
            </a:r>
            <a:br>
              <a:rPr lang="en-US" altLang="en-US" sz="2800" dirty="0" smtClean="0"/>
            </a:br>
            <a:r>
              <a:rPr lang="en-US" altLang="en-US" sz="2400" dirty="0" smtClean="0"/>
              <a:t>Chapter 7, Sections 7.4 and 7.5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Jim Rehg</a:t>
            </a:r>
          </a:p>
          <a:p>
            <a:r>
              <a:rPr lang="en-US" altLang="en-US" sz="2400" dirty="0"/>
              <a:t>College of Computing</a:t>
            </a:r>
          </a:p>
          <a:p>
            <a:r>
              <a:rPr lang="en-US" altLang="en-US" sz="2400" dirty="0"/>
              <a:t>Georgia Tech</a:t>
            </a:r>
          </a:p>
          <a:p>
            <a:endParaRPr lang="en-US" altLang="en-US" dirty="0" smtClean="0"/>
          </a:p>
          <a:p>
            <a:r>
              <a:rPr lang="en-US" altLang="en-US" sz="2000" dirty="0" smtClean="0"/>
              <a:t>February 17, 2016</a:t>
            </a:r>
          </a:p>
          <a:p>
            <a:endParaRPr lang="en-US" altLang="en-US" sz="20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Logical Inference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59373" y="1143000"/>
                <a:ext cx="1427186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73" y="1143000"/>
                <a:ext cx="1427186" cy="477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3511" y="1686744"/>
                <a:ext cx="1465081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1686744"/>
                <a:ext cx="1465081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53511" y="2230488"/>
                <a:ext cx="1242969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2230488"/>
                <a:ext cx="1242969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53511" y="2774232"/>
                <a:ext cx="327038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2774232"/>
                <a:ext cx="3270382" cy="477888"/>
              </a:xfrm>
              <a:prstGeom prst="rect">
                <a:avLst/>
              </a:prstGeom>
              <a:blipFill>
                <a:blip r:embed="rId5"/>
                <a:stretch>
                  <a:fillRect t="-10256" r="-2048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53511" y="3317976"/>
                <a:ext cx="4004751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3317976"/>
                <a:ext cx="4004751" cy="477888"/>
              </a:xfrm>
              <a:prstGeom prst="rect">
                <a:avLst/>
              </a:prstGeom>
              <a:blipFill>
                <a:blip r:embed="rId6"/>
                <a:stretch>
                  <a:fillRect t="-10127" r="-1522" b="-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hapter07 (dragged) 9.pdf"/>
          <p:cNvPicPr/>
          <p:nvPr/>
        </p:nvPicPr>
        <p:blipFill rotWithShape="1">
          <a:blip r:embed="rId7">
            <a:extLst/>
          </a:blip>
          <a:srcRect l="11066" t="28553" r="10512" b="20703"/>
          <a:stretch/>
        </p:blipFill>
        <p:spPr>
          <a:xfrm>
            <a:off x="6477000" y="921100"/>
            <a:ext cx="5486401" cy="274320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53511" y="3861720"/>
                <a:ext cx="6457089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))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)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3861720"/>
                <a:ext cx="6457089" cy="477888"/>
              </a:xfrm>
              <a:prstGeom prst="rect">
                <a:avLst/>
              </a:prstGeom>
              <a:blipFill>
                <a:blip r:embed="rId8"/>
                <a:stretch>
                  <a:fillRect t="-10127" b="-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rved Right Arrow 12"/>
          <p:cNvSpPr/>
          <p:nvPr/>
        </p:nvSpPr>
        <p:spPr bwMode="auto">
          <a:xfrm>
            <a:off x="1083398" y="1828800"/>
            <a:ext cx="533400" cy="3525888"/>
          </a:xfrm>
          <a:prstGeom prst="curved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50198" y="4405464"/>
                <a:ext cx="3558923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solidFill>
                            <a:srgbClr val="7030A0"/>
                          </a:solidFill>
                        </a:rPr>
                        <m:t>)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198" y="4405464"/>
                <a:ext cx="3558923" cy="477888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59373" y="4949208"/>
                <a:ext cx="2520625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solidFill>
                            <a:srgbClr val="7030A0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73" y="4949208"/>
                <a:ext cx="2520625" cy="477888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rved Right Arrow 16"/>
          <p:cNvSpPr/>
          <p:nvPr/>
        </p:nvSpPr>
        <p:spPr bwMode="auto">
          <a:xfrm>
            <a:off x="1616798" y="4609510"/>
            <a:ext cx="533400" cy="724490"/>
          </a:xfrm>
          <a:prstGeom prst="curved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6324" y="4846621"/>
            <a:ext cx="90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Modus</a:t>
            </a:r>
          </a:p>
          <a:p>
            <a:r>
              <a:rPr lang="en-US" sz="1800" dirty="0" smtClean="0"/>
              <a:t>Tollens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170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Logical Inference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59373" y="1143000"/>
                <a:ext cx="1427186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73" y="1143000"/>
                <a:ext cx="1427186" cy="477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3511" y="1686744"/>
                <a:ext cx="1465081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1686744"/>
                <a:ext cx="1465081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53511" y="2230488"/>
                <a:ext cx="1242969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2230488"/>
                <a:ext cx="1242969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53511" y="2774232"/>
                <a:ext cx="327038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2774232"/>
                <a:ext cx="3270382" cy="477888"/>
              </a:xfrm>
              <a:prstGeom prst="rect">
                <a:avLst/>
              </a:prstGeom>
              <a:blipFill>
                <a:blip r:embed="rId5"/>
                <a:stretch>
                  <a:fillRect t="-10256" r="-2048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53511" y="3317976"/>
                <a:ext cx="4004751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3317976"/>
                <a:ext cx="4004751" cy="477888"/>
              </a:xfrm>
              <a:prstGeom prst="rect">
                <a:avLst/>
              </a:prstGeom>
              <a:blipFill>
                <a:blip r:embed="rId6"/>
                <a:stretch>
                  <a:fillRect t="-10127" r="-1522" b="-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hapter07 (dragged) 9.pdf"/>
          <p:cNvPicPr/>
          <p:nvPr/>
        </p:nvPicPr>
        <p:blipFill rotWithShape="1">
          <a:blip r:embed="rId7">
            <a:extLst/>
          </a:blip>
          <a:srcRect l="11066" t="28553" r="10512" b="20703"/>
          <a:stretch/>
        </p:blipFill>
        <p:spPr>
          <a:xfrm>
            <a:off x="6477000" y="921100"/>
            <a:ext cx="5486401" cy="274320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53511" y="3861720"/>
                <a:ext cx="6457089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))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)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3861720"/>
                <a:ext cx="6457089" cy="477888"/>
              </a:xfrm>
              <a:prstGeom prst="rect">
                <a:avLst/>
              </a:prstGeom>
              <a:blipFill>
                <a:blip r:embed="rId8"/>
                <a:stretch>
                  <a:fillRect t="-10127" b="-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50198" y="4405464"/>
                <a:ext cx="3558923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solidFill>
                            <a:srgbClr val="7030A0"/>
                          </a:solidFill>
                        </a:rPr>
                        <m:t>)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198" y="4405464"/>
                <a:ext cx="3558923" cy="477888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59373" y="4949208"/>
                <a:ext cx="2520625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solidFill>
                            <a:srgbClr val="7030A0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73" y="4949208"/>
                <a:ext cx="2520625" cy="477888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0198" y="5492952"/>
                <a:ext cx="2750753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198" y="5492952"/>
                <a:ext cx="2750753" cy="4778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rved Right Arrow 16"/>
          <p:cNvSpPr/>
          <p:nvPr/>
        </p:nvSpPr>
        <p:spPr bwMode="auto">
          <a:xfrm>
            <a:off x="1616798" y="5142910"/>
            <a:ext cx="533400" cy="724490"/>
          </a:xfrm>
          <a:prstGeom prst="curved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337" y="530828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 Morgan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58262" y="5266322"/>
                <a:ext cx="4783233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have inferred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62" y="5266322"/>
                <a:ext cx="4783233" cy="477888"/>
              </a:xfrm>
              <a:prstGeom prst="rect">
                <a:avLst/>
              </a:prstGeom>
              <a:blipFill>
                <a:blip r:embed="rId12"/>
                <a:stretch>
                  <a:fillRect l="-1911" t="-10256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71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Resolution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droppedImage.pdf"/>
          <p:cNvPicPr/>
          <p:nvPr/>
        </p:nvPicPr>
        <p:blipFill>
          <a:blip r:embed="rId2">
            <a:extLst/>
          </a:blip>
          <a:srcRect l="9000" t="17211" r="5500" b="63247"/>
          <a:stretch>
            <a:fillRect/>
          </a:stretch>
        </p:blipFill>
        <p:spPr>
          <a:xfrm>
            <a:off x="457200" y="1143000"/>
            <a:ext cx="10858500" cy="19177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4845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Resolution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5" name="droppedImage.pdf"/>
          <p:cNvPicPr/>
          <p:nvPr/>
        </p:nvPicPr>
        <p:blipFill>
          <a:blip r:embed="rId2">
            <a:extLst/>
          </a:blip>
          <a:srcRect l="9000" t="17211" r="5500" b="41635"/>
          <a:stretch>
            <a:fillRect/>
          </a:stretch>
        </p:blipFill>
        <p:spPr>
          <a:xfrm>
            <a:off x="457200" y="1143000"/>
            <a:ext cx="10858500" cy="40386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594"/>
          <p:cNvSpPr/>
          <p:nvPr/>
        </p:nvSpPr>
        <p:spPr>
          <a:xfrm>
            <a:off x="6629400" y="4724400"/>
            <a:ext cx="4419600" cy="1206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8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04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Resolution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5" name="droppedImage.pdf"/>
          <p:cNvPicPr/>
          <p:nvPr/>
        </p:nvPicPr>
        <p:blipFill>
          <a:blip r:embed="rId2">
            <a:extLst/>
          </a:blip>
          <a:srcRect l="9000" t="17211" r="5500" b="20023"/>
          <a:stretch>
            <a:fillRect/>
          </a:stretch>
        </p:blipFill>
        <p:spPr>
          <a:xfrm>
            <a:off x="457200" y="1143000"/>
            <a:ext cx="10858500" cy="6159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1262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CNF Conversion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15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53511" y="2774232"/>
                <a:ext cx="2669770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2774232"/>
                <a:ext cx="2669770" cy="477888"/>
              </a:xfrm>
              <a:prstGeom prst="rect">
                <a:avLst/>
              </a:prstGeom>
              <a:blipFill>
                <a:blip r:embed="rId2"/>
                <a:stretch>
                  <a:fillRect l="-457" t="-10256" r="-2740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hapter07 (dragged) 9.pdf"/>
          <p:cNvPicPr/>
          <p:nvPr/>
        </p:nvPicPr>
        <p:blipFill rotWithShape="1">
          <a:blip r:embed="rId3">
            <a:extLst/>
          </a:blip>
          <a:srcRect l="11066" t="28553" r="10512" b="20703"/>
          <a:stretch/>
        </p:blipFill>
        <p:spPr>
          <a:xfrm>
            <a:off x="6477000" y="921100"/>
            <a:ext cx="5486401" cy="274320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53511" y="3861720"/>
                <a:ext cx="574266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))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)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3861720"/>
                <a:ext cx="5742662" cy="477888"/>
              </a:xfrm>
              <a:prstGeom prst="rect">
                <a:avLst/>
              </a:prstGeom>
              <a:blipFill>
                <a:blip r:embed="rId4"/>
                <a:stretch>
                  <a:fillRect l="-849" t="-10127" r="-743" b="-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56824" y="4405464"/>
                <a:ext cx="5791970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(¬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)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824" y="4405464"/>
                <a:ext cx="5791970" cy="477888"/>
              </a:xfrm>
              <a:prstGeom prst="rect">
                <a:avLst/>
              </a:prstGeom>
              <a:blipFill>
                <a:blip r:embed="rId5"/>
                <a:stretch>
                  <a:fillRect l="-947" t="-10256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56824" y="4949208"/>
                <a:ext cx="6149440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((¬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)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824" y="4949208"/>
                <a:ext cx="6149440" cy="477888"/>
              </a:xfrm>
              <a:prstGeom prst="rect">
                <a:avLst/>
              </a:prstGeom>
              <a:blipFill>
                <a:blip r:embed="rId6"/>
                <a:stretch>
                  <a:fillRect l="-892" t="-10256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156824" y="5492952"/>
                <a:ext cx="6796669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(¬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824" y="5492952"/>
                <a:ext cx="6796669" cy="477888"/>
              </a:xfrm>
              <a:prstGeom prst="rect">
                <a:avLst/>
              </a:prstGeom>
              <a:blipFill>
                <a:blip r:embed="rId7"/>
                <a:stretch>
                  <a:fillRect l="-807" t="-10256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6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Resolution Example</a:t>
            </a:r>
          </a:p>
        </p:txBody>
      </p:sp>
      <p:sp>
        <p:nvSpPr>
          <p:cNvPr id="625" name="Shape 625"/>
          <p:cNvSpPr/>
          <p:nvPr/>
        </p:nvSpPr>
        <p:spPr>
          <a:xfrm>
            <a:off x="2604492" y="1741289"/>
            <a:ext cx="3723680" cy="401836"/>
          </a:xfrm>
          <a:prstGeom prst="roundRect">
            <a:avLst>
              <a:gd name="adj" fmla="val 33333"/>
            </a:avLst>
          </a:prstGeom>
          <a:solidFill>
            <a:srgbClr val="0097EB">
              <a:alpha val="31000"/>
            </a:srgbClr>
          </a:solidFill>
          <a:ln w="25400">
            <a:solidFill>
              <a:srgbClr val="75B1D4">
                <a:alpha val="5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rgbClr val="FFFFFF"/>
                </a:solidFill>
              </a:defRPr>
            </a:pPr>
            <a:endParaRPr sz="3375" kern="0">
              <a:solidFill>
                <a:srgbClr val="FFFFFF"/>
              </a:solidFill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6354961" y="1741289"/>
            <a:ext cx="1053703" cy="401836"/>
          </a:xfrm>
          <a:prstGeom prst="roundRect">
            <a:avLst>
              <a:gd name="adj" fmla="val 33333"/>
            </a:avLst>
          </a:prstGeom>
          <a:solidFill>
            <a:srgbClr val="0097EB">
              <a:alpha val="31000"/>
            </a:srgbClr>
          </a:solidFill>
          <a:ln w="25400">
            <a:solidFill>
              <a:srgbClr val="75B1D4">
                <a:alpha val="5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rgbClr val="FFFFFF"/>
                </a:solidFill>
              </a:defRPr>
            </a:pPr>
            <a:endParaRPr sz="3375" kern="0">
              <a:solidFill>
                <a:srgbClr val="FFFFFF"/>
              </a:solidFill>
            </a:endParaRPr>
          </a:p>
        </p:txBody>
      </p:sp>
      <p:pic>
        <p:nvPicPr>
          <p:cNvPr id="627" name="droppedImage.pdf"/>
          <p:cNvPicPr/>
          <p:nvPr/>
        </p:nvPicPr>
        <p:blipFill>
          <a:blip r:embed="rId2">
            <a:extLst/>
          </a:blip>
          <a:srcRect l="2600" t="18376" r="1300" b="67129"/>
          <a:stretch>
            <a:fillRect/>
          </a:stretch>
        </p:blipFill>
        <p:spPr>
          <a:xfrm>
            <a:off x="1863328" y="1777008"/>
            <a:ext cx="8581430" cy="10001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195969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4801195" y="2393156"/>
            <a:ext cx="1714500" cy="473273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35719" tIns="35719" rIns="35719" bIns="35719" anchor="ctr"/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rgbClr val="FFFFFF"/>
                </a:solidFill>
              </a:defRPr>
            </a:pPr>
            <a:endParaRPr sz="3375" kern="0">
              <a:solidFill>
                <a:srgbClr val="FFFFFF"/>
              </a:solidFill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3372445" y="2393156"/>
            <a:ext cx="1134070" cy="473273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35719" tIns="35719" rIns="35719" bIns="35719" anchor="ctr"/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rgbClr val="FFFFFF"/>
                </a:solidFill>
              </a:defRPr>
            </a:pPr>
            <a:endParaRPr sz="3375" kern="0">
              <a:solidFill>
                <a:srgbClr val="FFFFFF"/>
              </a:solidFill>
            </a:endParaRPr>
          </a:p>
        </p:txBody>
      </p:sp>
      <p:pic>
        <p:nvPicPr>
          <p:cNvPr id="631" name="droppedImage.pdf"/>
          <p:cNvPicPr/>
          <p:nvPr/>
        </p:nvPicPr>
        <p:blipFill>
          <a:blip r:embed="rId2">
            <a:extLst/>
          </a:blip>
          <a:srcRect l="5000" t="16952" r="500" b="20541"/>
          <a:stretch>
            <a:fillRect/>
          </a:stretch>
        </p:blipFill>
        <p:spPr>
          <a:xfrm>
            <a:off x="2077640" y="1678781"/>
            <a:ext cx="8438555" cy="4313039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Shape 632"/>
          <p:cNvSpPr/>
          <p:nvPr/>
        </p:nvSpPr>
        <p:spPr>
          <a:xfrm>
            <a:off x="5220891" y="3259336"/>
            <a:ext cx="4920258" cy="8929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rgbClr val="FFFFFF"/>
                </a:solidFill>
              </a:defRPr>
            </a:pPr>
            <a:endParaRPr sz="3375" kern="0">
              <a:solidFill>
                <a:srgbClr val="FFFFFF"/>
              </a:solidFill>
            </a:endParaRPr>
          </a:p>
        </p:txBody>
      </p:sp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Resolution Example</a:t>
            </a:r>
          </a:p>
        </p:txBody>
      </p:sp>
    </p:spTree>
    <p:extLst>
      <p:ext uri="{BB962C8B-B14F-4D97-AF65-F5344CB8AC3E}">
        <p14:creationId xmlns:p14="http://schemas.microsoft.com/office/powerpoint/2010/main" val="41371040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/>
        </p:nvSpPr>
        <p:spPr>
          <a:xfrm>
            <a:off x="4801195" y="2393156"/>
            <a:ext cx="1714500" cy="473273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35719" tIns="35719" rIns="35719" bIns="35719" anchor="ctr"/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rgbClr val="FFFFFF"/>
                </a:solidFill>
              </a:defRPr>
            </a:pPr>
            <a:endParaRPr sz="3375" kern="0">
              <a:solidFill>
                <a:srgbClr val="FFFFFF"/>
              </a:solidFill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6765727" y="2393156"/>
            <a:ext cx="1134070" cy="473273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35719" tIns="35719" rIns="35719" bIns="35719" anchor="ctr"/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rgbClr val="FFFFFF"/>
                </a:solidFill>
              </a:defRPr>
            </a:pPr>
            <a:endParaRPr sz="3375" kern="0">
              <a:solidFill>
                <a:srgbClr val="FFFFFF"/>
              </a:solidFill>
            </a:endParaRPr>
          </a:p>
        </p:txBody>
      </p:sp>
      <p:pic>
        <p:nvPicPr>
          <p:cNvPr id="637" name="droppedImage.pdf"/>
          <p:cNvPicPr/>
          <p:nvPr/>
        </p:nvPicPr>
        <p:blipFill>
          <a:blip r:embed="rId2">
            <a:extLst/>
          </a:blip>
          <a:srcRect l="2800" t="16305" b="29858"/>
          <a:stretch>
            <a:fillRect/>
          </a:stretch>
        </p:blipFill>
        <p:spPr>
          <a:xfrm>
            <a:off x="1881188" y="1634133"/>
            <a:ext cx="8679656" cy="3714750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Shape 638"/>
          <p:cNvSpPr/>
          <p:nvPr/>
        </p:nvSpPr>
        <p:spPr>
          <a:xfrm>
            <a:off x="8015883" y="3259336"/>
            <a:ext cx="2125266" cy="8929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rgbClr val="FFFFFF"/>
                </a:solidFill>
              </a:defRPr>
            </a:pPr>
            <a:endParaRPr sz="3375" kern="0">
              <a:solidFill>
                <a:srgbClr val="FFFFFF"/>
              </a:solidFill>
            </a:endParaRPr>
          </a:p>
        </p:txBody>
      </p:sp>
      <p:sp>
        <p:nvSpPr>
          <p:cNvPr id="639" name="Shape 639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Resolution Example</a:t>
            </a:r>
          </a:p>
        </p:txBody>
      </p:sp>
    </p:spTree>
    <p:extLst>
      <p:ext uri="{BB962C8B-B14F-4D97-AF65-F5344CB8AC3E}">
        <p14:creationId xmlns:p14="http://schemas.microsoft.com/office/powerpoint/2010/main" val="81144073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/>
        </p:nvSpPr>
        <p:spPr>
          <a:xfrm>
            <a:off x="8283773" y="2393156"/>
            <a:ext cx="812602" cy="473273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35719" tIns="35719" rIns="35719" bIns="35719" anchor="ctr"/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rgbClr val="FFFFFF"/>
                </a:solidFill>
              </a:defRPr>
            </a:pPr>
            <a:endParaRPr sz="3375" kern="0">
              <a:solidFill>
                <a:srgbClr val="FFFFFF"/>
              </a:solidFill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3372445" y="2393156"/>
            <a:ext cx="1134070" cy="473273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35719" tIns="35719" rIns="35719" bIns="35719" anchor="ctr"/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rgbClr val="FFFFFF"/>
                </a:solidFill>
              </a:defRPr>
            </a:pPr>
            <a:endParaRPr sz="3375" kern="0">
              <a:solidFill>
                <a:srgbClr val="FFFFFF"/>
              </a:solidFill>
            </a:endParaRPr>
          </a:p>
        </p:txBody>
      </p:sp>
      <p:pic>
        <p:nvPicPr>
          <p:cNvPr id="643" name="droppedImage.pdf"/>
          <p:cNvPicPr/>
          <p:nvPr/>
        </p:nvPicPr>
        <p:blipFill>
          <a:blip r:embed="rId2">
            <a:extLst/>
          </a:blip>
          <a:srcRect l="2700" t="17082" r="1000" b="21188"/>
          <a:stretch>
            <a:fillRect/>
          </a:stretch>
        </p:blipFill>
        <p:spPr>
          <a:xfrm>
            <a:off x="1872258" y="1687711"/>
            <a:ext cx="8599289" cy="4259461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Shape 644"/>
          <p:cNvSpPr/>
          <p:nvPr/>
        </p:nvSpPr>
        <p:spPr>
          <a:xfrm>
            <a:off x="8712398" y="3259336"/>
            <a:ext cx="1428750" cy="8929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rgbClr val="FFFFFF"/>
                </a:solidFill>
              </a:defRPr>
            </a:pPr>
            <a:endParaRPr sz="3375" kern="0">
              <a:solidFill>
                <a:srgbClr val="FFFFFF"/>
              </a:solidFill>
            </a:endParaRPr>
          </a:p>
        </p:txBody>
      </p:sp>
      <p:sp>
        <p:nvSpPr>
          <p:cNvPr id="645" name="Shape 645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Resolution Example</a:t>
            </a:r>
          </a:p>
        </p:txBody>
      </p:sp>
    </p:spTree>
    <p:extLst>
      <p:ext uri="{BB962C8B-B14F-4D97-AF65-F5344CB8AC3E}">
        <p14:creationId xmlns:p14="http://schemas.microsoft.com/office/powerpoint/2010/main" val="2973743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Autonomous Car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38358"/>
            <a:ext cx="7415888" cy="484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4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/>
        </p:nvSpPr>
        <p:spPr>
          <a:xfrm>
            <a:off x="8283773" y="2393156"/>
            <a:ext cx="812602" cy="473273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35719" tIns="35719" rIns="35719" bIns="35719" anchor="ctr"/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rgbClr val="FFFFFF"/>
                </a:solidFill>
              </a:defRPr>
            </a:pPr>
            <a:endParaRPr sz="3375" kern="0">
              <a:solidFill>
                <a:srgbClr val="FFFFFF"/>
              </a:solidFill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6756797" y="2393156"/>
            <a:ext cx="1187648" cy="473273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35719" tIns="35719" rIns="35719" bIns="35719" anchor="ctr"/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rgbClr val="FFFFFF"/>
                </a:solidFill>
              </a:defRPr>
            </a:pPr>
            <a:endParaRPr sz="3375" kern="0">
              <a:solidFill>
                <a:srgbClr val="FFFFFF"/>
              </a:solidFill>
            </a:endParaRPr>
          </a:p>
        </p:txBody>
      </p:sp>
      <p:pic>
        <p:nvPicPr>
          <p:cNvPr id="649" name="droppedImage.pdf"/>
          <p:cNvPicPr/>
          <p:nvPr/>
        </p:nvPicPr>
        <p:blipFill>
          <a:blip r:embed="rId2">
            <a:extLst/>
          </a:blip>
          <a:srcRect l="5300" t="16694" r="2100" b="21705"/>
          <a:stretch>
            <a:fillRect/>
          </a:stretch>
        </p:blipFill>
        <p:spPr>
          <a:xfrm>
            <a:off x="2104430" y="1660922"/>
            <a:ext cx="8268891" cy="4250531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Shape 650"/>
          <p:cNvSpPr/>
          <p:nvPr/>
        </p:nvSpPr>
        <p:spPr>
          <a:xfrm>
            <a:off x="9471422" y="3259336"/>
            <a:ext cx="669727" cy="8929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rgbClr val="FFFFFF"/>
                </a:solidFill>
              </a:defRPr>
            </a:pPr>
            <a:endParaRPr sz="3375" kern="0">
              <a:solidFill>
                <a:srgbClr val="FFFFFF"/>
              </a:solidFill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9185672" y="3643312"/>
            <a:ext cx="348258" cy="26789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defTabSz="321457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52" name="Shape 652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Resolution Example</a:t>
            </a:r>
          </a:p>
        </p:txBody>
      </p:sp>
    </p:spTree>
    <p:extLst>
      <p:ext uri="{BB962C8B-B14F-4D97-AF65-F5344CB8AC3E}">
        <p14:creationId xmlns:p14="http://schemas.microsoft.com/office/powerpoint/2010/main" val="186783773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/>
        </p:nvSpPr>
        <p:spPr>
          <a:xfrm>
            <a:off x="8730258" y="3286125"/>
            <a:ext cx="812602" cy="473273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35719" tIns="35719" rIns="35719" bIns="35719" anchor="ctr"/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rgbClr val="FFFFFF"/>
                </a:solidFill>
              </a:defRPr>
            </a:pPr>
            <a:endParaRPr sz="3375" kern="0">
              <a:solidFill>
                <a:srgbClr val="FFFFFF"/>
              </a:solidFill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9355336" y="2393156"/>
            <a:ext cx="634008" cy="473273"/>
          </a:xfrm>
          <a:prstGeom prst="rect">
            <a:avLst/>
          </a:prstGeom>
          <a:solidFill>
            <a:srgbClr val="0097EB">
              <a:alpha val="62000"/>
            </a:srgbClr>
          </a:solidFill>
          <a:ln w="25400">
            <a:solidFill>
              <a:srgbClr val="75B1D4"/>
            </a:solidFill>
            <a:miter lim="400000"/>
          </a:ln>
        </p:spPr>
        <p:txBody>
          <a:bodyPr lIns="35719" tIns="35719" rIns="35719" bIns="35719" anchor="ctr"/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4800">
                <a:solidFill>
                  <a:srgbClr val="FFFFFF"/>
                </a:solidFill>
              </a:defRPr>
            </a:pPr>
            <a:endParaRPr sz="3375" kern="0">
              <a:solidFill>
                <a:srgbClr val="FFFFFF"/>
              </a:solidFill>
            </a:endParaRPr>
          </a:p>
        </p:txBody>
      </p:sp>
      <p:pic>
        <p:nvPicPr>
          <p:cNvPr id="656" name="droppedImage.pdf"/>
          <p:cNvPicPr/>
          <p:nvPr/>
        </p:nvPicPr>
        <p:blipFill>
          <a:blip r:embed="rId2">
            <a:extLst/>
          </a:blip>
          <a:srcRect l="2900" t="16176" r="2000" b="43964"/>
          <a:stretch>
            <a:fillRect/>
          </a:stretch>
        </p:blipFill>
        <p:spPr>
          <a:xfrm>
            <a:off x="1890117" y="1625203"/>
            <a:ext cx="8492133" cy="2750344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Shape 657"/>
          <p:cNvSpPr/>
          <p:nvPr/>
        </p:nvSpPr>
        <p:spPr>
          <a:xfrm>
            <a:off x="2608853" y="4895524"/>
            <a:ext cx="7954102" cy="50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642915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sz="2812" kern="0">
                <a:solidFill>
                  <a:srgbClr val="858585"/>
                </a:solidFill>
              </a:rPr>
              <a:t>Contradiction, therefore our sentence is entailed. </a:t>
            </a:r>
          </a:p>
        </p:txBody>
      </p:sp>
      <p:sp>
        <p:nvSpPr>
          <p:cNvPr id="658" name="Shape 658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Resolution Example</a:t>
            </a:r>
          </a:p>
        </p:txBody>
      </p:sp>
    </p:spTree>
    <p:extLst>
      <p:ext uri="{BB962C8B-B14F-4D97-AF65-F5344CB8AC3E}">
        <p14:creationId xmlns:p14="http://schemas.microsoft.com/office/powerpoint/2010/main" val="17570172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8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7466682" cy="465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9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Rules in Propositional Logic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27404"/>
            <a:ext cx="7314301" cy="4707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299849"/>
                  </p:ext>
                </p:extLst>
              </p:nvPr>
            </p:nvGraphicFramePr>
            <p:xfrm>
              <a:off x="8470901" y="1524000"/>
              <a:ext cx="322579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266">
                      <a:extLst>
                        <a:ext uri="{9D8B030D-6E8A-4147-A177-3AD203B41FA5}">
                          <a16:colId xmlns:a16="http://schemas.microsoft.com/office/drawing/2014/main" val="2226332942"/>
                        </a:ext>
                      </a:extLst>
                    </a:gridCol>
                    <a:gridCol w="1075266">
                      <a:extLst>
                        <a:ext uri="{9D8B030D-6E8A-4147-A177-3AD203B41FA5}">
                          <a16:colId xmlns:a16="http://schemas.microsoft.com/office/drawing/2014/main" val="129136136"/>
                        </a:ext>
                      </a:extLst>
                    </a:gridCol>
                    <a:gridCol w="1075266">
                      <a:extLst>
                        <a:ext uri="{9D8B030D-6E8A-4147-A177-3AD203B41FA5}">
                          <a16:colId xmlns:a16="http://schemas.microsoft.com/office/drawing/2014/main" val="39141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737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786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05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961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318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299849"/>
                  </p:ext>
                </p:extLst>
              </p:nvPr>
            </p:nvGraphicFramePr>
            <p:xfrm>
              <a:off x="8470901" y="1524000"/>
              <a:ext cx="322579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266">
                      <a:extLst>
                        <a:ext uri="{9D8B030D-6E8A-4147-A177-3AD203B41FA5}">
                          <a16:colId xmlns:a16="http://schemas.microsoft.com/office/drawing/2014/main" val="2226332942"/>
                        </a:ext>
                      </a:extLst>
                    </a:gridCol>
                    <a:gridCol w="1075266">
                      <a:extLst>
                        <a:ext uri="{9D8B030D-6E8A-4147-A177-3AD203B41FA5}">
                          <a16:colId xmlns:a16="http://schemas.microsoft.com/office/drawing/2014/main" val="129136136"/>
                        </a:ext>
                      </a:extLst>
                    </a:gridCol>
                    <a:gridCol w="1075266">
                      <a:extLst>
                        <a:ext uri="{9D8B030D-6E8A-4147-A177-3AD203B41FA5}">
                          <a16:colId xmlns:a16="http://schemas.microsoft.com/office/drawing/2014/main" val="39141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5" t="-3279" r="-20169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36" t="-3279" r="-10284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279" r="-226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9737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786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05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961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31868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Group 13"/>
          <p:cNvGrpSpPr/>
          <p:nvPr/>
        </p:nvGrpSpPr>
        <p:grpSpPr>
          <a:xfrm>
            <a:off x="2743200" y="1742661"/>
            <a:ext cx="8766663" cy="1635539"/>
            <a:chOff x="2743200" y="1742661"/>
            <a:chExt cx="8766663" cy="1635539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0810462" y="1878495"/>
              <a:ext cx="685800" cy="762000"/>
            </a:xfrm>
            <a:prstGeom prst="roundRect">
              <a:avLst/>
            </a:prstGeom>
            <a:noFill/>
            <a:ln w="508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10824063" y="2970695"/>
              <a:ext cx="685800" cy="407505"/>
            </a:xfrm>
            <a:prstGeom prst="roundRect">
              <a:avLst/>
            </a:prstGeom>
            <a:noFill/>
            <a:ln w="508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743200" y="1742661"/>
              <a:ext cx="1066800" cy="407505"/>
            </a:xfrm>
            <a:prstGeom prst="roundRect">
              <a:avLst/>
            </a:prstGeom>
            <a:noFill/>
            <a:ln w="508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26737" y="2150166"/>
            <a:ext cx="6619461" cy="1228034"/>
            <a:chOff x="2726737" y="2150166"/>
            <a:chExt cx="6619461" cy="1228034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8660398" y="2612886"/>
              <a:ext cx="685800" cy="765314"/>
            </a:xfrm>
            <a:prstGeom prst="roundRect">
              <a:avLst/>
            </a:prstGeom>
            <a:noFill/>
            <a:ln w="50800" cap="flat" cmpd="sng" algn="ctr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726737" y="2150166"/>
              <a:ext cx="549863" cy="313004"/>
            </a:xfrm>
            <a:prstGeom prst="roundRect">
              <a:avLst/>
            </a:prstGeom>
            <a:noFill/>
            <a:ln w="50800" cap="flat" cmpd="sng" algn="ctr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26736" y="2483992"/>
            <a:ext cx="7714372" cy="894208"/>
            <a:chOff x="2726736" y="2483992"/>
            <a:chExt cx="7714372" cy="894208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9755308" y="2970695"/>
              <a:ext cx="685800" cy="407505"/>
            </a:xfrm>
            <a:prstGeom prst="round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2726736" y="2483992"/>
              <a:ext cx="549863" cy="398355"/>
            </a:xfrm>
            <a:prstGeom prst="round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86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Rules in Propositional Logic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27404"/>
            <a:ext cx="7314301" cy="4707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8470901" y="1524000"/>
              <a:ext cx="322579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266">
                      <a:extLst>
                        <a:ext uri="{9D8B030D-6E8A-4147-A177-3AD203B41FA5}">
                          <a16:colId xmlns:a16="http://schemas.microsoft.com/office/drawing/2014/main" val="2226332942"/>
                        </a:ext>
                      </a:extLst>
                    </a:gridCol>
                    <a:gridCol w="1075266">
                      <a:extLst>
                        <a:ext uri="{9D8B030D-6E8A-4147-A177-3AD203B41FA5}">
                          <a16:colId xmlns:a16="http://schemas.microsoft.com/office/drawing/2014/main" val="129136136"/>
                        </a:ext>
                      </a:extLst>
                    </a:gridCol>
                    <a:gridCol w="1075266">
                      <a:extLst>
                        <a:ext uri="{9D8B030D-6E8A-4147-A177-3AD203B41FA5}">
                          <a16:colId xmlns:a16="http://schemas.microsoft.com/office/drawing/2014/main" val="39141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737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786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05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961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318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8470901" y="1524000"/>
              <a:ext cx="322579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266">
                      <a:extLst>
                        <a:ext uri="{9D8B030D-6E8A-4147-A177-3AD203B41FA5}">
                          <a16:colId xmlns:a16="http://schemas.microsoft.com/office/drawing/2014/main" val="2226332942"/>
                        </a:ext>
                      </a:extLst>
                    </a:gridCol>
                    <a:gridCol w="1075266">
                      <a:extLst>
                        <a:ext uri="{9D8B030D-6E8A-4147-A177-3AD203B41FA5}">
                          <a16:colId xmlns:a16="http://schemas.microsoft.com/office/drawing/2014/main" val="129136136"/>
                        </a:ext>
                      </a:extLst>
                    </a:gridCol>
                    <a:gridCol w="1075266">
                      <a:extLst>
                        <a:ext uri="{9D8B030D-6E8A-4147-A177-3AD203B41FA5}">
                          <a16:colId xmlns:a16="http://schemas.microsoft.com/office/drawing/2014/main" val="3914145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5" t="-3279" r="-20169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36" t="-3279" r="-10284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279" r="-226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9737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786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05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961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31868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/>
          <p:cNvGrpSpPr/>
          <p:nvPr/>
        </p:nvGrpSpPr>
        <p:grpSpPr>
          <a:xfrm>
            <a:off x="2726736" y="1878495"/>
            <a:ext cx="8783127" cy="1884333"/>
            <a:chOff x="2726736" y="1878495"/>
            <a:chExt cx="8783127" cy="1884333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0810462" y="1878495"/>
              <a:ext cx="685800" cy="762000"/>
            </a:xfrm>
            <a:prstGeom prst="roundRect">
              <a:avLst/>
            </a:prstGeom>
            <a:noFill/>
            <a:ln w="508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10824063" y="2970695"/>
              <a:ext cx="685800" cy="407505"/>
            </a:xfrm>
            <a:prstGeom prst="roundRect">
              <a:avLst/>
            </a:prstGeom>
            <a:noFill/>
            <a:ln w="508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726736" y="3355323"/>
              <a:ext cx="1066800" cy="407505"/>
            </a:xfrm>
            <a:prstGeom prst="roundRect">
              <a:avLst/>
            </a:prstGeom>
            <a:noFill/>
            <a:ln w="508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26736" y="1878495"/>
            <a:ext cx="7699964" cy="2260439"/>
            <a:chOff x="2726736" y="1878495"/>
            <a:chExt cx="7699964" cy="2260439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2726736" y="3762827"/>
              <a:ext cx="854664" cy="376107"/>
            </a:xfrm>
            <a:prstGeom prst="roundRect">
              <a:avLst/>
            </a:prstGeom>
            <a:noFill/>
            <a:ln w="50800" cap="flat" cmpd="sng" algn="ctr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9740900" y="1878495"/>
              <a:ext cx="685800" cy="407505"/>
            </a:xfrm>
            <a:prstGeom prst="roundRect">
              <a:avLst/>
            </a:prstGeom>
            <a:noFill/>
            <a:ln w="50800" cap="flat" cmpd="sng" algn="ctr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9740900" y="2628347"/>
              <a:ext cx="685800" cy="407505"/>
            </a:xfrm>
            <a:prstGeom prst="roundRect">
              <a:avLst/>
            </a:prstGeom>
            <a:noFill/>
            <a:ln w="50800" cap="flat" cmpd="sng" algn="ctr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26736" y="1878495"/>
            <a:ext cx="6630402" cy="2658794"/>
            <a:chOff x="2726736" y="1878495"/>
            <a:chExt cx="6630402" cy="2658794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2726736" y="4138934"/>
              <a:ext cx="854664" cy="398355"/>
            </a:xfrm>
            <a:prstGeom prst="round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8671338" y="1878495"/>
              <a:ext cx="685800" cy="407505"/>
            </a:xfrm>
            <a:prstGeom prst="round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9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Logical Inference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7862" y="1143000"/>
                <a:ext cx="1427186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62" y="1143000"/>
                <a:ext cx="1427186" cy="477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0" y="1686744"/>
                <a:ext cx="1465081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86744"/>
                <a:ext cx="1465081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2230488"/>
                <a:ext cx="1242969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30488"/>
                <a:ext cx="1242969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2000" y="2774232"/>
                <a:ext cx="327038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774232"/>
                <a:ext cx="3270382" cy="477888"/>
              </a:xfrm>
              <a:prstGeom prst="rect">
                <a:avLst/>
              </a:prstGeom>
              <a:blipFill>
                <a:blip r:embed="rId5"/>
                <a:stretch>
                  <a:fillRect t="-10256" r="-2052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0" y="3317976"/>
                <a:ext cx="4004751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317976"/>
                <a:ext cx="4004751" cy="477888"/>
              </a:xfrm>
              <a:prstGeom prst="rect">
                <a:avLst/>
              </a:prstGeom>
              <a:blipFill>
                <a:blip r:embed="rId6"/>
                <a:stretch>
                  <a:fillRect t="-10127" r="-1370" b="-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88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Equivalence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chapter07 (dragged) 9.pdf"/>
          <p:cNvPicPr/>
          <p:nvPr/>
        </p:nvPicPr>
        <p:blipFill>
          <a:blip r:embed="rId2">
            <a:extLst/>
          </a:blip>
          <a:srcRect l="7500" t="18247" r="5400" b="20023"/>
          <a:stretch>
            <a:fillRect/>
          </a:stretch>
        </p:blipFill>
        <p:spPr>
          <a:xfrm>
            <a:off x="1143000" y="1053936"/>
            <a:ext cx="9309367" cy="50982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4289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Logical Inference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59373" y="1143000"/>
                <a:ext cx="1427186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73" y="1143000"/>
                <a:ext cx="1427186" cy="477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3511" y="1686744"/>
                <a:ext cx="1465081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1686744"/>
                <a:ext cx="1465081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53511" y="2230488"/>
                <a:ext cx="1242969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2230488"/>
                <a:ext cx="1242969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53511" y="2774232"/>
                <a:ext cx="327038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2774232"/>
                <a:ext cx="3270382" cy="477888"/>
              </a:xfrm>
              <a:prstGeom prst="rect">
                <a:avLst/>
              </a:prstGeom>
              <a:blipFill>
                <a:blip r:embed="rId5"/>
                <a:stretch>
                  <a:fillRect t="-10256" r="-2048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53511" y="3317976"/>
                <a:ext cx="4004751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3317976"/>
                <a:ext cx="4004751" cy="477888"/>
              </a:xfrm>
              <a:prstGeom prst="rect">
                <a:avLst/>
              </a:prstGeom>
              <a:blipFill>
                <a:blip r:embed="rId6"/>
                <a:stretch>
                  <a:fillRect t="-10127" r="-1522" b="-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hapter07 (dragged) 9.pdf"/>
          <p:cNvPicPr/>
          <p:nvPr/>
        </p:nvPicPr>
        <p:blipFill rotWithShape="1">
          <a:blip r:embed="rId7">
            <a:extLst/>
          </a:blip>
          <a:srcRect l="11066" t="28553" r="10512" b="20703"/>
          <a:stretch/>
        </p:blipFill>
        <p:spPr>
          <a:xfrm>
            <a:off x="6477000" y="921100"/>
            <a:ext cx="5486401" cy="274320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53511" y="3861720"/>
                <a:ext cx="6457089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))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)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3861720"/>
                <a:ext cx="6457089" cy="477888"/>
              </a:xfrm>
              <a:prstGeom prst="rect">
                <a:avLst/>
              </a:prstGeom>
              <a:blipFill>
                <a:blip r:embed="rId8"/>
                <a:stretch>
                  <a:fillRect t="-10127" b="-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rved Right Arrow 12"/>
          <p:cNvSpPr/>
          <p:nvPr/>
        </p:nvSpPr>
        <p:spPr bwMode="auto">
          <a:xfrm>
            <a:off x="1620111" y="2936976"/>
            <a:ext cx="533400" cy="1254024"/>
          </a:xfrm>
          <a:prstGeom prst="curved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" y="320040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 smtClean="0"/>
              <a:t>Biconditional</a:t>
            </a:r>
            <a:endParaRPr lang="en-US" sz="1800" dirty="0" smtClean="0"/>
          </a:p>
          <a:p>
            <a:pPr algn="r"/>
            <a:r>
              <a:rPr lang="en-US" sz="1800" dirty="0" smtClean="0"/>
              <a:t>Elimination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456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Logical Inference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59373" y="1143000"/>
                <a:ext cx="1427186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73" y="1143000"/>
                <a:ext cx="1427186" cy="477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3511" y="1686744"/>
                <a:ext cx="1465081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1686744"/>
                <a:ext cx="1465081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53511" y="2230488"/>
                <a:ext cx="1242969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2230488"/>
                <a:ext cx="1242969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53511" y="2774232"/>
                <a:ext cx="327038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2774232"/>
                <a:ext cx="3270382" cy="477888"/>
              </a:xfrm>
              <a:prstGeom prst="rect">
                <a:avLst/>
              </a:prstGeom>
              <a:blipFill>
                <a:blip r:embed="rId5"/>
                <a:stretch>
                  <a:fillRect t="-10256" r="-2048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53511" y="3317976"/>
                <a:ext cx="4004751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3317976"/>
                <a:ext cx="4004751" cy="477888"/>
              </a:xfrm>
              <a:prstGeom prst="rect">
                <a:avLst/>
              </a:prstGeom>
              <a:blipFill>
                <a:blip r:embed="rId6"/>
                <a:stretch>
                  <a:fillRect t="-10127" r="-1522" b="-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hapter07 (dragged) 9.pdf"/>
          <p:cNvPicPr/>
          <p:nvPr/>
        </p:nvPicPr>
        <p:blipFill rotWithShape="1">
          <a:blip r:embed="rId7">
            <a:extLst/>
          </a:blip>
          <a:srcRect l="11066" t="28553" r="10512" b="20703"/>
          <a:stretch/>
        </p:blipFill>
        <p:spPr>
          <a:xfrm>
            <a:off x="6477000" y="921100"/>
            <a:ext cx="5486401" cy="274320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53511" y="3861720"/>
                <a:ext cx="6457089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))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)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11" y="3861720"/>
                <a:ext cx="6457089" cy="477888"/>
              </a:xfrm>
              <a:prstGeom prst="rect">
                <a:avLst/>
              </a:prstGeom>
              <a:blipFill>
                <a:blip r:embed="rId8"/>
                <a:stretch>
                  <a:fillRect t="-10127" b="-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rved Right Arrow 12"/>
          <p:cNvSpPr/>
          <p:nvPr/>
        </p:nvSpPr>
        <p:spPr bwMode="auto">
          <a:xfrm>
            <a:off x="1616798" y="3999910"/>
            <a:ext cx="533400" cy="724490"/>
          </a:xfrm>
          <a:prstGeom prst="curved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50198" y="4405464"/>
                <a:ext cx="3558923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solidFill>
                            <a:srgbClr val="7030A0"/>
                          </a:solidFill>
                        </a:rPr>
                        <m:t>)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198" y="4405464"/>
                <a:ext cx="3558923" cy="477888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01963" y="3998077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/>
              <a:t>And</a:t>
            </a:r>
          </a:p>
          <a:p>
            <a:pPr algn="r"/>
            <a:r>
              <a:rPr lang="en-US" sz="1800" dirty="0" smtClean="0"/>
              <a:t>Elimination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028239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raphPaper">
  <a:themeElements>
    <a:clrScheme name="GraphPaper">
      <a:dk1>
        <a:srgbClr val="850048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12713</TotalTime>
  <Words>299</Words>
  <Application>Microsoft Office PowerPoint</Application>
  <PresentationFormat>Widescreen</PresentationFormat>
  <Paragraphs>137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Cambria Math</vt:lpstr>
      <vt:lpstr>Gill Sans</vt:lpstr>
      <vt:lpstr>Helvetica</vt:lpstr>
      <vt:lpstr>Marker Felt</vt:lpstr>
      <vt:lpstr>Times New Roman</vt:lpstr>
      <vt:lpstr>Blank Presentation</vt:lpstr>
      <vt:lpstr>GraphPaper</vt:lpstr>
      <vt:lpstr>Propositional Logic, Part 3  Lecture 15 Chapter 7, Sections 7.4 and 7.5</vt:lpstr>
      <vt:lpstr>Another Example: Autonomous Car</vt:lpstr>
      <vt:lpstr>Model Checking</vt:lpstr>
      <vt:lpstr>Inference Rules in Propositional Logic</vt:lpstr>
      <vt:lpstr>Inference Rules in Propositional Logic</vt:lpstr>
      <vt:lpstr>Proof by Logical Inference</vt:lpstr>
      <vt:lpstr>Logical Equivalence</vt:lpstr>
      <vt:lpstr>Proof by Logical Inference</vt:lpstr>
      <vt:lpstr>Proof by Logical Inference</vt:lpstr>
      <vt:lpstr>Proof by Logical Inference</vt:lpstr>
      <vt:lpstr>Proof by Logical Inference</vt:lpstr>
      <vt:lpstr>Proof by Resolution</vt:lpstr>
      <vt:lpstr>Proof by Resolution</vt:lpstr>
      <vt:lpstr>Proof by Resolution</vt:lpstr>
      <vt:lpstr>CNF Conversion</vt:lpstr>
      <vt:lpstr>Resolution Example</vt:lpstr>
      <vt:lpstr>Resolution Example</vt:lpstr>
      <vt:lpstr>Resolution Example</vt:lpstr>
      <vt:lpstr>Resolution Example</vt:lpstr>
      <vt:lpstr>Resolution Example</vt:lpstr>
      <vt:lpstr>Resolution Example</vt:lpstr>
      <vt:lpstr>Questions?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efros</dc:creator>
  <cp:lastModifiedBy>Rehg, James M</cp:lastModifiedBy>
  <cp:revision>308</cp:revision>
  <dcterms:created xsi:type="dcterms:W3CDTF">2004-08-29T23:15:23Z</dcterms:created>
  <dcterms:modified xsi:type="dcterms:W3CDTF">2016-02-22T06:47:21Z</dcterms:modified>
</cp:coreProperties>
</file>