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21" r:id="rId2"/>
    <p:sldId id="38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7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3429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10287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7145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2057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24003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2743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868686"/>
        </a:fontRef>
        <a:srgbClr val="868686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4115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1003300" y="4881033"/>
            <a:ext cx="11010904" cy="128"/>
          </a:xfrm>
          <a:prstGeom prst="line">
            <a:avLst/>
          </a:prstGeom>
          <a:ln w="12700">
            <a:solidFill>
              <a:srgbClr val="868686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016000" y="1917700"/>
            <a:ext cx="10972800" cy="2794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16000" y="5016500"/>
            <a:ext cx="10972800" cy="127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66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Panoram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81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905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1pPr>
      <a:lvl2pPr marL="13504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2pPr>
      <a:lvl3pPr marL="1794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3pPr>
      <a:lvl4pPr marL="22394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4pPr>
      <a:lvl5pPr marL="26839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5pPr>
      <a:lvl6pPr marL="30395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6pPr>
      <a:lvl7pPr marL="33951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7pPr>
      <a:lvl8pPr marL="37507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8pPr>
      <a:lvl9pPr marL="4106386" indent="-588486" defTabSz="584200">
        <a:spcBef>
          <a:spcPts val="2800"/>
        </a:spcBef>
        <a:buSzPct val="50000"/>
        <a:buFont typeface="Marker Felt"/>
        <a:buBlip>
          <a:blip r:embed="rId14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Theorem Proving</a:t>
            </a:r>
          </a:p>
        </p:txBody>
      </p:sp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Three important concepts for Logical Inference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Shape 520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hape 525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  <p:sp>
        <p:nvSpPr>
          <p:cNvPr id="532" name="Shape 532"/>
          <p:cNvSpPr/>
          <p:nvPr/>
        </p:nvSpPr>
        <p:spPr>
          <a:xfrm>
            <a:off x="9639300" y="59690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  <p:sp>
        <p:nvSpPr>
          <p:cNvPr id="538" name="Shape 538"/>
          <p:cNvSpPr/>
          <p:nvPr/>
        </p:nvSpPr>
        <p:spPr>
          <a:xfrm>
            <a:off x="9639300" y="59690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M</a:t>
            </a:r>
          </a:p>
        </p:txBody>
      </p:sp>
      <p:sp>
        <p:nvSpPr>
          <p:cNvPr id="539" name="Shape 539"/>
          <p:cNvSpPr/>
          <p:nvPr/>
        </p:nvSpPr>
        <p:spPr>
          <a:xfrm>
            <a:off x="9639300" y="64897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  <p:sp>
        <p:nvSpPr>
          <p:cNvPr id="545" name="Shape 545"/>
          <p:cNvSpPr/>
          <p:nvPr/>
        </p:nvSpPr>
        <p:spPr>
          <a:xfrm>
            <a:off x="9639300" y="59690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M</a:t>
            </a:r>
          </a:p>
        </p:txBody>
      </p:sp>
      <p:sp>
        <p:nvSpPr>
          <p:cNvPr id="546" name="Shape 546"/>
          <p:cNvSpPr/>
          <p:nvPr/>
        </p:nvSpPr>
        <p:spPr>
          <a:xfrm>
            <a:off x="9639300" y="64897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hape 550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9634249" y="5461000"/>
            <a:ext cx="336217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L</a:t>
            </a:r>
          </a:p>
        </p:txBody>
      </p:sp>
      <p:sp>
        <p:nvSpPr>
          <p:cNvPr id="552" name="Shape 552"/>
          <p:cNvSpPr/>
          <p:nvPr/>
        </p:nvSpPr>
        <p:spPr>
          <a:xfrm>
            <a:off x="9639300" y="59690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M</a:t>
            </a:r>
          </a:p>
        </p:txBody>
      </p:sp>
      <p:sp>
        <p:nvSpPr>
          <p:cNvPr id="553" name="Shape 553"/>
          <p:cNvSpPr/>
          <p:nvPr/>
        </p:nvSpPr>
        <p:spPr>
          <a:xfrm>
            <a:off x="9639300" y="64897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P</a:t>
            </a:r>
          </a:p>
        </p:txBody>
      </p:sp>
      <p:sp>
        <p:nvSpPr>
          <p:cNvPr id="554" name="Shape 554"/>
          <p:cNvSpPr/>
          <p:nvPr/>
        </p:nvSpPr>
        <p:spPr>
          <a:xfrm>
            <a:off x="9639300" y="6997700"/>
            <a:ext cx="33621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i="1"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lvl="0">
              <a:defRPr sz="1800" i="0"/>
            </a:pPr>
            <a:r>
              <a:rPr sz="2900" i="1"/>
              <a:t>Q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droppedImage.pdf"/>
          <p:cNvPicPr/>
          <p:nvPr/>
        </p:nvPicPr>
        <p:blipFill>
          <a:blip r:embed="rId2">
            <a:extLst/>
          </a:blip>
          <a:srcRect l="9400" t="18247" r="9300" b="20023"/>
          <a:stretch>
            <a:fillRect/>
          </a:stretch>
        </p:blipFill>
        <p:spPr>
          <a:xfrm>
            <a:off x="1333500" y="2336800"/>
            <a:ext cx="10325100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55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Proof of Completeness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droppedImage.pdf"/>
          <p:cNvPicPr/>
          <p:nvPr/>
        </p:nvPicPr>
        <p:blipFill>
          <a:blip r:embed="rId2">
            <a:extLst/>
          </a:blip>
          <a:srcRect l="7700" t="17858" r="20000" b="20023"/>
          <a:stretch>
            <a:fillRect/>
          </a:stretch>
        </p:blipFill>
        <p:spPr>
          <a:xfrm>
            <a:off x="1905000" y="2362200"/>
            <a:ext cx="91821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Shape 56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Backward Chaining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1612900"/>
            <a:ext cx="10464800" cy="5715000"/>
          </a:xfrm>
        </p:spPr>
        <p:txBody>
          <a:bodyPr/>
          <a:lstStyle/>
          <a:p>
            <a:r>
              <a:rPr lang="en-US" dirty="0" smtClean="0"/>
              <a:t>A disjunction in which at most one literal is positive</a:t>
            </a:r>
          </a:p>
          <a:p>
            <a:r>
              <a:rPr lang="en-US" dirty="0" smtClean="0"/>
              <a:t>Equivalent in form to an implication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850" y="6982315"/>
                <a:ext cx="12103100" cy="2003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rker Felt"/>
                        </a:rPr>
                        <m:t>¬</m:t>
                      </m:r>
                      <m:sSub>
                        <m:sSub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sSub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𝐿</m:t>
                          </m:r>
                        </m:e>
                        <m:sub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1,1</m:t>
                          </m:r>
                        </m:sub>
                      </m:sSub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rker Felt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  <a:p>
                <a:pPr rtl="0" latinLnBrk="1" hangingPunct="0"/>
                <a:endParaRPr lang="en-US" dirty="0"/>
              </a:p>
              <a:p>
                <a:pPr rtl="0" latinLnBrk="1" hangingPunct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rker Felt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6982315"/>
                <a:ext cx="12103100" cy="2003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599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chapter07 (dragged) 13.pdf"/>
          <p:cNvPicPr/>
          <p:nvPr/>
        </p:nvPicPr>
        <p:blipFill>
          <a:blip r:embed="rId2">
            <a:extLst/>
          </a:blip>
          <a:srcRect l="8700" t="17858" r="14900" b="20023"/>
          <a:stretch>
            <a:fillRect/>
          </a:stretch>
        </p:blipFill>
        <p:spPr>
          <a:xfrm>
            <a:off x="1651000" y="2489200"/>
            <a:ext cx="97028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Shape 58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Forward vs. Backward Chaining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1462258" y="3994150"/>
            <a:ext cx="10069831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Inference Algorithms: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Forward and Backward Chaining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2999486" y="4000500"/>
            <a:ext cx="7005829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Inference Algorithms: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5A7DE"/>
                </a:solidFill>
              </a:rPr>
              <a:t>Resolution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droppedImage.pdf"/>
          <p:cNvPicPr/>
          <p:nvPr/>
        </p:nvPicPr>
        <p:blipFill>
          <a:blip r:embed="rId2">
            <a:extLst/>
          </a:blip>
          <a:srcRect l="9000" t="17211" r="5500" b="63247"/>
          <a:stretch>
            <a:fillRect/>
          </a:stretch>
        </p:blipFill>
        <p:spPr>
          <a:xfrm>
            <a:off x="1066800" y="2235200"/>
            <a:ext cx="108585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hape 59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Resolution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droppedImage.pdf"/>
          <p:cNvPicPr/>
          <p:nvPr/>
        </p:nvPicPr>
        <p:blipFill>
          <a:blip r:embed="rId2">
            <a:extLst/>
          </a:blip>
          <a:srcRect l="9000" t="17211" r="5500" b="20023"/>
          <a:stretch>
            <a:fillRect/>
          </a:stretch>
        </p:blipFill>
        <p:spPr>
          <a:xfrm>
            <a:off x="1066800" y="2235200"/>
            <a:ext cx="10858500" cy="6159500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Resolution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droppedImage.pdf"/>
          <p:cNvPicPr/>
          <p:nvPr/>
        </p:nvPicPr>
        <p:blipFill>
          <a:blip r:embed="rId2">
            <a:extLst/>
          </a:blip>
          <a:srcRect l="9300" t="18376" r="4100" b="75800"/>
          <a:stretch>
            <a:fillRect/>
          </a:stretch>
        </p:blipFill>
        <p:spPr>
          <a:xfrm>
            <a:off x="1333500" y="2273300"/>
            <a:ext cx="10998200" cy="5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Shape 619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Resolution Algorithm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droppedImage.pdf"/>
          <p:cNvPicPr/>
          <p:nvPr/>
        </p:nvPicPr>
        <p:blipFill>
          <a:blip r:embed="rId2">
            <a:extLst/>
          </a:blip>
          <a:srcRect l="9300" t="18376" r="4100" b="20023"/>
          <a:stretch>
            <a:fillRect/>
          </a:stretch>
        </p:blipFill>
        <p:spPr>
          <a:xfrm>
            <a:off x="1333500" y="2273300"/>
            <a:ext cx="10998200" cy="6045200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hape 622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2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Resolution Algorithm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p:sp>
        <p:nvSpPr>
          <p:cNvPr id="625" name="Shape 625"/>
          <p:cNvSpPr/>
          <p:nvPr/>
        </p:nvSpPr>
        <p:spPr>
          <a:xfrm>
            <a:off x="1536700" y="2476500"/>
            <a:ext cx="5295900" cy="571500"/>
          </a:xfrm>
          <a:prstGeom prst="roundRect">
            <a:avLst>
              <a:gd name="adj" fmla="val 33333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6870700" y="2476500"/>
            <a:ext cx="1498600" cy="571500"/>
          </a:xfrm>
          <a:prstGeom prst="roundRect">
            <a:avLst>
              <a:gd name="adj" fmla="val 33333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7" name="droppedImage.pdf"/>
          <p:cNvPicPr/>
          <p:nvPr/>
        </p:nvPicPr>
        <p:blipFill>
          <a:blip r:embed="rId2">
            <a:extLst/>
          </a:blip>
          <a:srcRect l="2600" t="18376" r="1300" b="67129"/>
          <a:stretch>
            <a:fillRect/>
          </a:stretch>
        </p:blipFill>
        <p:spPr>
          <a:xfrm>
            <a:off x="482600" y="2527300"/>
            <a:ext cx="122047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660900" y="3403600"/>
            <a:ext cx="24384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628900" y="3403600"/>
            <a:ext cx="16129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31" name="droppedImage.pdf"/>
          <p:cNvPicPr/>
          <p:nvPr/>
        </p:nvPicPr>
        <p:blipFill>
          <a:blip r:embed="rId2">
            <a:extLst/>
          </a:blip>
          <a:srcRect l="5000" t="16952" r="500" b="20541"/>
          <a:stretch>
            <a:fillRect/>
          </a:stretch>
        </p:blipFill>
        <p:spPr>
          <a:xfrm>
            <a:off x="787400" y="2387600"/>
            <a:ext cx="12001500" cy="6134100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Shape 632"/>
          <p:cNvSpPr/>
          <p:nvPr/>
        </p:nvSpPr>
        <p:spPr>
          <a:xfrm>
            <a:off x="5257800" y="4635500"/>
            <a:ext cx="69977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Note: Typo!!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This should be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¬</m:t>
                    </m:r>
                    <m:sSub>
                      <m:sSubPr>
                        <m:ctrlP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2,1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blipFill>
                <a:blip r:embed="rId3"/>
                <a:stretch>
                  <a:fillRect l="-2853" t="-13821" b="-29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1848" y="5234448"/>
            <a:ext cx="489397" cy="1836053"/>
          </a:xfrm>
          <a:prstGeom prst="straightConnector1">
            <a:avLst/>
          </a:prstGeom>
          <a:noFill/>
          <a:ln w="38100" cap="flat">
            <a:solidFill>
              <a:srgbClr val="75B1D4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4660900" y="3403600"/>
            <a:ext cx="24384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7454900" y="3403600"/>
            <a:ext cx="16129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37" name="droppedImage.pdf"/>
          <p:cNvPicPr/>
          <p:nvPr/>
        </p:nvPicPr>
        <p:blipFill>
          <a:blip r:embed="rId2">
            <a:extLst/>
          </a:blip>
          <a:srcRect l="2800" t="16305" b="29858"/>
          <a:stretch>
            <a:fillRect/>
          </a:stretch>
        </p:blipFill>
        <p:spPr>
          <a:xfrm>
            <a:off x="508000" y="2324100"/>
            <a:ext cx="12344400" cy="5283200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hape 638"/>
          <p:cNvSpPr/>
          <p:nvPr/>
        </p:nvSpPr>
        <p:spPr>
          <a:xfrm>
            <a:off x="9232900" y="4635500"/>
            <a:ext cx="30226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Shape 63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Note: Typo!!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This should be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¬</m:t>
                    </m:r>
                    <m:sSub>
                      <m:sSubPr>
                        <m:ctrlP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2,1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blipFill>
                <a:blip r:embed="rId3"/>
                <a:stretch>
                  <a:fillRect l="-2853" t="-13821" b="-29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481848" y="5234448"/>
            <a:ext cx="489397" cy="1836053"/>
          </a:xfrm>
          <a:prstGeom prst="straightConnector1">
            <a:avLst/>
          </a:prstGeom>
          <a:noFill/>
          <a:ln w="38100" cap="flat">
            <a:solidFill>
              <a:srgbClr val="75B1D4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9613900" y="3403600"/>
            <a:ext cx="11557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2628900" y="3403600"/>
            <a:ext cx="16129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43" name="droppedImage.pdf"/>
          <p:cNvPicPr/>
          <p:nvPr/>
        </p:nvPicPr>
        <p:blipFill>
          <a:blip r:embed="rId2">
            <a:extLst/>
          </a:blip>
          <a:srcRect l="2700" t="17082" r="1000" b="21188"/>
          <a:stretch>
            <a:fillRect/>
          </a:stretch>
        </p:blipFill>
        <p:spPr>
          <a:xfrm>
            <a:off x="495300" y="2400300"/>
            <a:ext cx="12230100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hape 644"/>
          <p:cNvSpPr/>
          <p:nvPr/>
        </p:nvSpPr>
        <p:spPr>
          <a:xfrm>
            <a:off x="10223500" y="4635500"/>
            <a:ext cx="2032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Note: Typo!!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This should be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¬</m:t>
                    </m:r>
                    <m:sSub>
                      <m:sSubPr>
                        <m:ctrlP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2,1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blipFill>
                <a:blip r:embed="rId3"/>
                <a:stretch>
                  <a:fillRect l="-2853" t="-13821" b="-29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481848" y="5234448"/>
            <a:ext cx="489397" cy="1836053"/>
          </a:xfrm>
          <a:prstGeom prst="straightConnector1">
            <a:avLst/>
          </a:prstGeom>
          <a:noFill/>
          <a:ln w="38100" cap="flat">
            <a:solidFill>
              <a:srgbClr val="75B1D4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9613900" y="3403600"/>
            <a:ext cx="11557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7442200" y="3403600"/>
            <a:ext cx="16891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49" name="droppedImage.pdf"/>
          <p:cNvPicPr/>
          <p:nvPr/>
        </p:nvPicPr>
        <p:blipFill>
          <a:blip r:embed="rId2">
            <a:extLst/>
          </a:blip>
          <a:srcRect l="5300" t="16694" r="2100" b="21705"/>
          <a:stretch>
            <a:fillRect/>
          </a:stretch>
        </p:blipFill>
        <p:spPr>
          <a:xfrm>
            <a:off x="825500" y="2362200"/>
            <a:ext cx="11760200" cy="6045200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hape 650"/>
          <p:cNvSpPr/>
          <p:nvPr/>
        </p:nvSpPr>
        <p:spPr>
          <a:xfrm>
            <a:off x="11303000" y="4635500"/>
            <a:ext cx="9525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10896600" y="5181600"/>
            <a:ext cx="495300" cy="381000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Note: Typo!!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This should be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¬</m:t>
                    </m:r>
                    <m:sSub>
                      <m:sSubPr>
                        <m:ctrlP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2,1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blipFill>
                <a:blip r:embed="rId3"/>
                <a:stretch>
                  <a:fillRect l="-2853" t="-13821" b="-29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4481848" y="5234448"/>
            <a:ext cx="489397" cy="1836053"/>
          </a:xfrm>
          <a:prstGeom prst="straightConnector1">
            <a:avLst/>
          </a:prstGeom>
          <a:noFill/>
          <a:ln w="38100" cap="flat">
            <a:solidFill>
              <a:srgbClr val="75B1D4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2057400" y="2349500"/>
            <a:ext cx="8343900" cy="2768600"/>
          </a:xfrm>
          <a:prstGeom prst="roundRect">
            <a:avLst>
              <a:gd name="adj" fmla="val 6881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6" name="chapter07 (dragged) 12.pdf"/>
          <p:cNvPicPr/>
          <p:nvPr/>
        </p:nvPicPr>
        <p:blipFill>
          <a:blip r:embed="rId2">
            <a:extLst/>
          </a:blip>
          <a:srcRect l="8500" t="18247" r="20000" b="55223"/>
          <a:stretch>
            <a:fillRect/>
          </a:stretch>
        </p:blipFill>
        <p:spPr>
          <a:xfrm>
            <a:off x="1955800" y="2438400"/>
            <a:ext cx="9080500" cy="260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Forward and Backward Chaining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1270000" y="5080000"/>
            <a:ext cx="10464800" cy="34036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Restrict sentences to be written a particular way</a:t>
            </a: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Only need one inference rule in your search for entailment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10248900" y="4673600"/>
            <a:ext cx="11557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137900" y="3403600"/>
            <a:ext cx="901700" cy="673100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6" name="droppedImage.pdf"/>
          <p:cNvPicPr/>
          <p:nvPr/>
        </p:nvPicPr>
        <p:blipFill>
          <a:blip r:embed="rId2">
            <a:extLst/>
          </a:blip>
          <a:srcRect l="2900" t="16176" r="2000" b="43964"/>
          <a:stretch>
            <a:fillRect/>
          </a:stretch>
        </p:blipFill>
        <p:spPr>
          <a:xfrm>
            <a:off x="520700" y="2311400"/>
            <a:ext cx="12077700" cy="3911600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Shape 657"/>
          <p:cNvSpPr/>
          <p:nvPr/>
        </p:nvSpPr>
        <p:spPr>
          <a:xfrm>
            <a:off x="1610137" y="8280400"/>
            <a:ext cx="10264141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58585"/>
                </a:solidFill>
              </a:rPr>
              <a:t>Contradiction, therefore our sentence is entailed. </a:t>
            </a:r>
          </a:p>
        </p:txBody>
      </p:sp>
      <p:sp>
        <p:nvSpPr>
          <p:cNvPr id="658" name="Shape 65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Note: Typo!!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This should be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¬</m:t>
                    </m:r>
                    <m:sSub>
                      <m:sSubPr>
                        <m:ctrlP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</m:ctrlPr>
                      </m:sSubPr>
                      <m:e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𝑃</m:t>
                        </m:r>
                      </m:e>
                      <m:sub>
                        <m:r>
                          <a:rPr kumimoji="0" lang="en-US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858585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rker Felt"/>
                          </a:rPr>
                          <m:t>2,1</m:t>
                        </m:r>
                      </m:sub>
                    </m:sSub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5" y="7103396"/>
                <a:ext cx="7694286" cy="745204"/>
              </a:xfrm>
              <a:prstGeom prst="rect">
                <a:avLst/>
              </a:prstGeom>
              <a:blipFill>
                <a:blip r:embed="rId3"/>
                <a:stretch>
                  <a:fillRect l="-2853" t="-13821" b="-29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481848" y="5234448"/>
            <a:ext cx="489397" cy="1836053"/>
          </a:xfrm>
          <a:prstGeom prst="straightConnector1">
            <a:avLst/>
          </a:prstGeom>
          <a:noFill/>
          <a:ln w="38100" cap="flat">
            <a:solidFill>
              <a:srgbClr val="75B1D4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2095500" y="4991100"/>
            <a:ext cx="8343900" cy="1676400"/>
          </a:xfrm>
          <a:prstGeom prst="roundRect">
            <a:avLst>
              <a:gd name="adj" fmla="val 11364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1" name="chapter07 (dragged) 12.pdf"/>
          <p:cNvPicPr/>
          <p:nvPr/>
        </p:nvPicPr>
        <p:blipFill>
          <a:blip r:embed="rId2">
            <a:extLst/>
          </a:blip>
          <a:srcRect l="8500" t="18247" r="20000" b="20023"/>
          <a:stretch>
            <a:fillRect/>
          </a:stretch>
        </p:blipFill>
        <p:spPr>
          <a:xfrm>
            <a:off x="1955800" y="2438400"/>
            <a:ext cx="9080500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Forward and Backward Chaining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droppedImage.pdf"/>
          <p:cNvPicPr/>
          <p:nvPr/>
        </p:nvPicPr>
        <p:blipFill>
          <a:blip r:embed="rId2">
            <a:extLst/>
          </a:blip>
          <a:srcRect l="10700" t="18635" r="17100" b="20023"/>
          <a:stretch>
            <a:fillRect/>
          </a:stretch>
        </p:blipFill>
        <p:spPr>
          <a:xfrm>
            <a:off x="1917700" y="2336800"/>
            <a:ext cx="9169400" cy="6019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Forward Chaining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droppedImage.pdf"/>
          <p:cNvPicPr/>
          <p:nvPr/>
        </p:nvPicPr>
        <p:blipFill>
          <a:blip r:embed="rId2">
            <a:extLst/>
          </a:blip>
          <a:srcRect l="10000" t="18505" r="9300" b="15882"/>
          <a:stretch>
            <a:fillRect/>
          </a:stretch>
        </p:blipFill>
        <p:spPr>
          <a:xfrm>
            <a:off x="1371600" y="2184400"/>
            <a:ext cx="10248900" cy="6438900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hape 50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45A7DE"/>
                </a:solidFill>
              </a:rPr>
              <a:t>Forward Chaining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38100"/>
            <a:ext cx="12700000" cy="98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droppedImage.pdf"/>
          <p:cNvPicPr/>
          <p:nvPr/>
        </p:nvPicPr>
        <p:blipFill>
          <a:blip r:embed="rId3">
            <a:extLst/>
          </a:blip>
          <a:srcRect l="30300" t="31576" r="50600" b="31929"/>
          <a:stretch>
            <a:fillRect/>
          </a:stretch>
        </p:blipFill>
        <p:spPr>
          <a:xfrm>
            <a:off x="9321800" y="2006600"/>
            <a:ext cx="2425700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/>
        </p:nvSpPr>
        <p:spPr>
          <a:xfrm flipV="1">
            <a:off x="9474200" y="5342754"/>
            <a:ext cx="2341414" cy="3946"/>
          </a:xfrm>
          <a:prstGeom prst="line">
            <a:avLst/>
          </a:prstGeom>
          <a:ln w="25400">
            <a:solidFill>
              <a:srgbClr val="75B1D4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850048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171</Words>
  <Application>Microsoft Office PowerPoint</Application>
  <PresentationFormat>Custom</PresentationFormat>
  <Paragraphs>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Cambria Math</vt:lpstr>
      <vt:lpstr>Gill Sans</vt:lpstr>
      <vt:lpstr>Helvetica</vt:lpstr>
      <vt:lpstr>Lucida Grande</vt:lpstr>
      <vt:lpstr>Lucida Sans Typewriter</vt:lpstr>
      <vt:lpstr>Marker Felt</vt:lpstr>
      <vt:lpstr>GraphPaper</vt:lpstr>
      <vt:lpstr>Theorem Proving</vt:lpstr>
      <vt:lpstr>Horn Clauses</vt:lpstr>
      <vt:lpstr>PowerPoint Presentation</vt:lpstr>
      <vt:lpstr>Forward and Backward Chaining</vt:lpstr>
      <vt:lpstr>Forward and Backward Chaining</vt:lpstr>
      <vt:lpstr>Forward Chaining</vt:lpstr>
      <vt:lpstr>Forward Chaining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Completeness</vt:lpstr>
      <vt:lpstr>Backward Chaining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vs. Backward Chaining</vt:lpstr>
      <vt:lpstr>PowerPoint Presentation</vt:lpstr>
      <vt:lpstr>Resolution</vt:lpstr>
      <vt:lpstr>Resolution</vt:lpstr>
      <vt:lpstr>PowerPoint Presentation</vt:lpstr>
      <vt:lpstr>PowerPoint Presentation</vt:lpstr>
      <vt:lpstr>Resolution Example</vt:lpstr>
      <vt:lpstr>Resolution Example</vt:lpstr>
      <vt:lpstr>Resolution Example</vt:lpstr>
      <vt:lpstr>Resolution Example</vt:lpstr>
      <vt:lpstr>Resolution Example</vt:lpstr>
      <vt:lpstr>Resolution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Theorem Proving</dc:title>
  <dc:creator>Jim</dc:creator>
  <cp:lastModifiedBy>Rehg, James M</cp:lastModifiedBy>
  <cp:revision>13</cp:revision>
  <dcterms:modified xsi:type="dcterms:W3CDTF">2016-02-22T06:58:21Z</dcterms:modified>
</cp:coreProperties>
</file>