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308" r:id="rId5"/>
    <p:sldId id="309" r:id="rId6"/>
    <p:sldId id="310" r:id="rId7"/>
    <p:sldId id="311" r:id="rId8"/>
    <p:sldId id="312" r:id="rId9"/>
    <p:sldId id="259" r:id="rId10"/>
    <p:sldId id="260" r:id="rId11"/>
    <p:sldId id="261" r:id="rId12"/>
    <p:sldId id="262" r:id="rId13"/>
    <p:sldId id="263" r:id="rId14"/>
    <p:sldId id="264" r:id="rId15"/>
    <p:sldId id="313" r:id="rId16"/>
    <p:sldId id="31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307" r:id="rId26"/>
    <p:sldId id="273" r:id="rId27"/>
    <p:sldId id="274" r:id="rId28"/>
    <p:sldId id="275" r:id="rId29"/>
    <p:sldId id="276" r:id="rId30"/>
    <p:sldId id="315" r:id="rId31"/>
    <p:sldId id="277" r:id="rId32"/>
    <p:sldId id="278" r:id="rId33"/>
    <p:sldId id="279" r:id="rId34"/>
    <p:sldId id="280" r:id="rId35"/>
    <p:sldId id="306" r:id="rId36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3429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10287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7145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2057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24003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2743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  <a:tblStyle styleId="{8F44A2F1-9E1F-4B54-A3A2-5F16C0AD49E2}" styleName="">
    <a:tblBg/>
    <a:wholeTbl>
      <a:tcTxStyle b="off" i="off">
        <a:fontRef idx="minor">
          <a:srgbClr val="868686"/>
        </a:fontRef>
        <a:srgbClr val="868686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091C0"/>
              </a:solidFill>
              <a:prstDash val="solid"/>
              <a:miter lim="400000"/>
            </a:ln>
          </a:left>
          <a:right>
            <a:ln w="25400" cap="flat">
              <a:solidFill>
                <a:srgbClr val="5091C0"/>
              </a:solidFill>
              <a:prstDash val="solid"/>
              <a:miter lim="400000"/>
            </a:ln>
          </a:right>
          <a:top>
            <a:ln w="25400" cap="flat">
              <a:solidFill>
                <a:srgbClr val="5091C0"/>
              </a:solidFill>
              <a:prstDash val="solid"/>
              <a:miter lim="400000"/>
            </a:ln>
          </a:top>
          <a:bottom>
            <a:ln w="25400" cap="flat">
              <a:solidFill>
                <a:srgbClr val="5091C0"/>
              </a:solidFill>
              <a:prstDash val="solid"/>
              <a:miter lim="400000"/>
            </a:ln>
          </a:bottom>
          <a:insideH>
            <a:ln w="25400" cap="flat">
              <a:solidFill>
                <a:srgbClr val="5091C0"/>
              </a:solidFill>
              <a:prstDash val="solid"/>
              <a:miter lim="400000"/>
            </a:ln>
          </a:insideH>
          <a:insideV>
            <a:ln w="25400" cap="flat">
              <a:solidFill>
                <a:srgbClr val="5091C0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287592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1003300" y="4881033"/>
            <a:ext cx="11010904" cy="128"/>
          </a:xfrm>
          <a:prstGeom prst="line">
            <a:avLst/>
          </a:prstGeom>
          <a:ln w="12700">
            <a:solidFill>
              <a:srgbClr val="868686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016000" y="1917700"/>
            <a:ext cx="10972800" cy="2794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016000" y="5016500"/>
            <a:ext cx="10972800" cy="127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40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40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40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40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81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40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40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40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40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61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61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6634" cy="5715000"/>
          </a:xfrm>
          <a:prstGeom prst="rect">
            <a:avLst/>
          </a:prstGeom>
        </p:spPr>
        <p:txBody>
          <a:bodyPr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32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1pPr>
            <a:lvl2pPr marL="1276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2pPr>
            <a:lvl3pPr marL="1721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3pPr>
            <a:lvl4pPr marL="21656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4pPr>
            <a:lvl5pPr marL="2610100" indent="-514600">
              <a:spcBef>
                <a:spcPts val="3800"/>
              </a:spcBef>
              <a:buFont typeface="Gill Sans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5000"/>
              </a:spcBef>
              <a:buBlip>
                <a:blip r:embed="rId2"/>
              </a:buBlip>
            </a:lvl1pPr>
            <a:lvl2pPr>
              <a:spcBef>
                <a:spcPts val="5000"/>
              </a:spcBef>
              <a:buBlip>
                <a:blip r:embed="rId2"/>
              </a:buBlip>
            </a:lvl2pPr>
            <a:lvl3pPr>
              <a:spcBef>
                <a:spcPts val="5000"/>
              </a:spcBef>
              <a:buBlip>
                <a:blip r:embed="rId2"/>
              </a:buBlip>
            </a:lvl3pPr>
            <a:lvl4pPr>
              <a:spcBef>
                <a:spcPts val="5000"/>
              </a:spcBef>
              <a:buBlip>
                <a:blip r:embed="rId2"/>
              </a:buBlip>
            </a:lvl4pPr>
            <a:lvl5pPr>
              <a:spcBef>
                <a:spcPts val="50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00" y="6489700"/>
            <a:ext cx="10464800" cy="279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Panoram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270000" y="6489700"/>
            <a:ext cx="10464800" cy="279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16"/>
              </a:buBlip>
            </a:lvl1pPr>
            <a:lvl2pPr>
              <a:buBlip>
                <a:blip r:embed="rId16"/>
              </a:buBlip>
            </a:lvl2pPr>
            <a:lvl3pPr>
              <a:buBlip>
                <a:blip r:embed="rId16"/>
              </a:buBlip>
            </a:lvl3pPr>
            <a:lvl4pPr>
              <a:buBlip>
                <a:blip r:embed="rId16"/>
              </a:buBlip>
            </a:lvl4pPr>
            <a:lvl5pPr>
              <a:buBlip>
                <a:blip r:embed="rId1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4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905986" indent="-588486" defTabSz="584200">
        <a:spcBef>
          <a:spcPts val="2800"/>
        </a:spcBef>
        <a:buSzPct val="50000"/>
        <a:buFont typeface="Marker Felt"/>
        <a:buBlip>
          <a:blip r:embed="rId16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1pPr>
      <a:lvl2pPr marL="1350486" indent="-588486" defTabSz="584200">
        <a:spcBef>
          <a:spcPts val="2800"/>
        </a:spcBef>
        <a:buSzPct val="50000"/>
        <a:buFont typeface="Marker Felt"/>
        <a:buBlip>
          <a:blip r:embed="rId16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2pPr>
      <a:lvl3pPr marL="1794986" indent="-588486" defTabSz="584200">
        <a:spcBef>
          <a:spcPts val="2800"/>
        </a:spcBef>
        <a:buSzPct val="50000"/>
        <a:buFont typeface="Marker Felt"/>
        <a:buBlip>
          <a:blip r:embed="rId16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3pPr>
      <a:lvl4pPr marL="2239486" indent="-588486" defTabSz="584200">
        <a:spcBef>
          <a:spcPts val="2800"/>
        </a:spcBef>
        <a:buSzPct val="50000"/>
        <a:buFont typeface="Marker Felt"/>
        <a:buBlip>
          <a:blip r:embed="rId16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4pPr>
      <a:lvl5pPr marL="2683986" indent="-588486" defTabSz="584200">
        <a:spcBef>
          <a:spcPts val="2800"/>
        </a:spcBef>
        <a:buSzPct val="50000"/>
        <a:buFont typeface="Marker Felt"/>
        <a:buBlip>
          <a:blip r:embed="rId16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5pPr>
      <a:lvl6pPr marL="3039586" indent="-588486" defTabSz="584200">
        <a:spcBef>
          <a:spcPts val="2800"/>
        </a:spcBef>
        <a:buSzPct val="50000"/>
        <a:buFont typeface="Marker Felt"/>
        <a:buBlip>
          <a:blip r:embed="rId16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6pPr>
      <a:lvl7pPr marL="3395186" indent="-588486" defTabSz="584200">
        <a:spcBef>
          <a:spcPts val="2800"/>
        </a:spcBef>
        <a:buSzPct val="50000"/>
        <a:buFont typeface="Marker Felt"/>
        <a:buBlip>
          <a:blip r:embed="rId16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7pPr>
      <a:lvl8pPr marL="3750786" indent="-588486" defTabSz="584200">
        <a:spcBef>
          <a:spcPts val="2800"/>
        </a:spcBef>
        <a:buSzPct val="50000"/>
        <a:buFont typeface="Marker Felt"/>
        <a:buBlip>
          <a:blip r:embed="rId16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8pPr>
      <a:lvl9pPr marL="4106386" indent="-588486" defTabSz="584200">
        <a:spcBef>
          <a:spcPts val="2800"/>
        </a:spcBef>
        <a:buSzPct val="50000"/>
        <a:buFont typeface="Marker Felt"/>
        <a:buBlip>
          <a:blip r:embed="rId16"/>
        </a:buBlip>
        <a:defRPr sz="4600">
          <a:solidFill>
            <a:srgbClr val="868686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Uncertainty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68686"/>
                </a:solidFill>
              </a:rPr>
              <a:t>Chapter 13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droppedImage.pdf"/>
          <p:cNvPicPr/>
          <p:nvPr/>
        </p:nvPicPr>
        <p:blipFill>
          <a:blip r:embed="rId2">
            <a:extLst/>
          </a:blip>
          <a:srcRect l="7599" t="18376" r="4200" b="49141"/>
          <a:stretch>
            <a:fillRect/>
          </a:stretch>
        </p:blipFill>
        <p:spPr>
          <a:xfrm>
            <a:off x="1130300" y="2463800"/>
            <a:ext cx="11201400" cy="31877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4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Example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droppedImage.pdf"/>
          <p:cNvPicPr/>
          <p:nvPr/>
        </p:nvPicPr>
        <p:blipFill>
          <a:blip r:embed="rId2">
            <a:extLst/>
          </a:blip>
          <a:srcRect l="7599" t="18376" r="4200" b="13941"/>
          <a:stretch>
            <a:fillRect/>
          </a:stretch>
        </p:blipFill>
        <p:spPr>
          <a:xfrm>
            <a:off x="1130300" y="2463800"/>
            <a:ext cx="11201400" cy="66421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4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Example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Probability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1270000" y="2514600"/>
            <a:ext cx="104648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Instead of absolute statements, use </a:t>
            </a:r>
            <a:r>
              <a:rPr sz="4600">
                <a:solidFill>
                  <a:srgbClr val="BA42FF"/>
                </a:solidFill>
              </a:rPr>
              <a:t>probability</a:t>
            </a:r>
            <a:r>
              <a:rPr sz="4600">
                <a:solidFill>
                  <a:srgbClr val="868686"/>
                </a:solidFill>
              </a:rPr>
              <a:t> to summarize uncertainty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Probabilities relate to the degree that an agent believes a statement to be true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60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600">
              <a:solidFill>
                <a:srgbClr val="868686"/>
              </a:solidFill>
            </a:endParaRPr>
          </a:p>
        </p:txBody>
      </p:sp>
      <p:pic>
        <p:nvPicPr>
          <p:cNvPr id="60" name="droppedImage.pdf"/>
          <p:cNvPicPr/>
          <p:nvPr/>
        </p:nvPicPr>
        <p:blipFill>
          <a:blip r:embed="rId3">
            <a:extLst/>
          </a:blip>
          <a:srcRect l="23099" t="41411" r="36200" b="53152"/>
          <a:stretch>
            <a:fillRect/>
          </a:stretch>
        </p:blipFill>
        <p:spPr>
          <a:xfrm>
            <a:off x="3361871" y="6096000"/>
            <a:ext cx="6645729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Probability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868686"/>
                </a:solidFill>
              </a:rPr>
              <a:t>Instead of absolute statements, use </a:t>
            </a:r>
            <a:r>
              <a:rPr sz="4400" dirty="0">
                <a:solidFill>
                  <a:srgbClr val="BA42FF"/>
                </a:solidFill>
              </a:rPr>
              <a:t>probability</a:t>
            </a:r>
            <a:r>
              <a:rPr sz="4400" dirty="0">
                <a:solidFill>
                  <a:srgbClr val="868686"/>
                </a:solidFill>
              </a:rPr>
              <a:t> to summarize uncertainty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868686"/>
                </a:solidFill>
              </a:rPr>
              <a:t>Probabilities relate to the degree that an agent believes a statement to be true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400" dirty="0" smtClean="0">
                <a:solidFill>
                  <a:srgbClr val="868686"/>
                </a:solidFill>
              </a:rPr>
              <a:t>The </a:t>
            </a:r>
            <a:r>
              <a:rPr sz="4400" dirty="0">
                <a:solidFill>
                  <a:srgbClr val="868686"/>
                </a:solidFill>
              </a:rPr>
              <a:t>probability changes with new information (evidence)</a:t>
            </a:r>
          </a:p>
        </p:txBody>
      </p:sp>
      <p:pic>
        <p:nvPicPr>
          <p:cNvPr id="64" name="droppedImage.pdf"/>
          <p:cNvPicPr/>
          <p:nvPr/>
        </p:nvPicPr>
        <p:blipFill>
          <a:blip r:embed="rId3">
            <a:extLst/>
          </a:blip>
          <a:srcRect l="23099" t="41411" r="36200" b="53152"/>
          <a:stretch>
            <a:fillRect/>
          </a:stretch>
        </p:blipFill>
        <p:spPr>
          <a:xfrm>
            <a:off x="3812445" y="6241774"/>
            <a:ext cx="6645729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droppedImage.pdf"/>
          <p:cNvPicPr/>
          <p:nvPr/>
        </p:nvPicPr>
        <p:blipFill>
          <a:blip r:embed="rId3">
            <a:extLst/>
          </a:blip>
          <a:srcRect l="23299" t="62764" r="26800" b="32188"/>
          <a:stretch>
            <a:fillRect/>
          </a:stretch>
        </p:blipFill>
        <p:spPr>
          <a:xfrm>
            <a:off x="3772550" y="8639311"/>
            <a:ext cx="7962250" cy="62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300">
                <a:solidFill>
                  <a:srgbClr val="45A7DE"/>
                </a:solidFill>
              </a:rPr>
              <a:t>Decisions with Uncertainty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Which action should I choose with the following beliefs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60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60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Depends on preferences, willingness to take risk</a:t>
            </a:r>
          </a:p>
        </p:txBody>
      </p:sp>
      <p:pic>
        <p:nvPicPr>
          <p:cNvPr id="69" name="droppedImage.pdf"/>
          <p:cNvPicPr/>
          <p:nvPr/>
        </p:nvPicPr>
        <p:blipFill>
          <a:blip r:embed="rId3">
            <a:extLst/>
          </a:blip>
          <a:srcRect l="12500" t="23941" r="36400" b="54964"/>
          <a:stretch>
            <a:fillRect/>
          </a:stretch>
        </p:blipFill>
        <p:spPr>
          <a:xfrm>
            <a:off x="3136900" y="4584700"/>
            <a:ext cx="6489700" cy="207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36" y="787399"/>
            <a:ext cx="9494927" cy="81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99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49" y="1809749"/>
            <a:ext cx="9951902" cy="61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36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Probability Basics</a:t>
            </a:r>
          </a:p>
        </p:txBody>
      </p:sp>
      <p:pic>
        <p:nvPicPr>
          <p:cNvPr id="72" name="droppedImage.pdf"/>
          <p:cNvPicPr/>
          <p:nvPr/>
        </p:nvPicPr>
        <p:blipFill>
          <a:blip r:embed="rId2">
            <a:extLst/>
          </a:blip>
          <a:srcRect l="7000" t="17729" r="6000" b="67000"/>
          <a:stretch>
            <a:fillRect/>
          </a:stretch>
        </p:blipFill>
        <p:spPr>
          <a:xfrm>
            <a:off x="1104900" y="2578100"/>
            <a:ext cx="11049000" cy="149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Probability Basics</a:t>
            </a:r>
          </a:p>
        </p:txBody>
      </p:sp>
      <p:pic>
        <p:nvPicPr>
          <p:cNvPr id="75" name="droppedImage.pdf"/>
          <p:cNvPicPr/>
          <p:nvPr/>
        </p:nvPicPr>
        <p:blipFill>
          <a:blip r:embed="rId2">
            <a:extLst/>
          </a:blip>
          <a:srcRect l="7000" t="17729" r="6000" b="44741"/>
          <a:stretch>
            <a:fillRect/>
          </a:stretch>
        </p:blipFill>
        <p:spPr>
          <a:xfrm>
            <a:off x="1104900" y="2578100"/>
            <a:ext cx="11049000" cy="368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Probability Basics</a:t>
            </a:r>
          </a:p>
        </p:txBody>
      </p:sp>
      <p:pic>
        <p:nvPicPr>
          <p:cNvPr id="78" name="droppedImage.pdf"/>
          <p:cNvPicPr/>
          <p:nvPr/>
        </p:nvPicPr>
        <p:blipFill>
          <a:blip r:embed="rId2">
            <a:extLst/>
          </a:blip>
          <a:srcRect l="7000" t="17729" r="6000" b="22094"/>
          <a:stretch>
            <a:fillRect/>
          </a:stretch>
        </p:blipFill>
        <p:spPr>
          <a:xfrm>
            <a:off x="1104900" y="2578100"/>
            <a:ext cx="11049000" cy="590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Read Ch 13!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868686"/>
                </a:solidFill>
              </a:rPr>
              <a:t>This is core material for the rest of this course</a:t>
            </a:r>
            <a:endParaRPr sz="4600" dirty="0">
              <a:solidFill>
                <a:srgbClr val="868686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868686"/>
                </a:solidFill>
              </a:rPr>
              <a:t>Understanding Bayes Nets and DBNs requires </a:t>
            </a:r>
            <a:r>
              <a:rPr sz="4600" dirty="0">
                <a:solidFill>
                  <a:srgbClr val="BA42FF"/>
                </a:solidFill>
              </a:rPr>
              <a:t>intuitive</a:t>
            </a:r>
            <a:r>
              <a:rPr sz="4600" dirty="0">
                <a:solidFill>
                  <a:srgbClr val="868686"/>
                </a:solidFill>
              </a:rPr>
              <a:t> understanding of some basic probability concepts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Propositions</a:t>
            </a:r>
          </a:p>
        </p:txBody>
      </p:sp>
      <p:pic>
        <p:nvPicPr>
          <p:cNvPr id="81" name="droppedImage.pdf"/>
          <p:cNvPicPr/>
          <p:nvPr/>
        </p:nvPicPr>
        <p:blipFill>
          <a:blip r:embed="rId2">
            <a:extLst/>
          </a:blip>
          <a:srcRect l="7700" t="17341" r="4700" b="71141"/>
          <a:stretch>
            <a:fillRect/>
          </a:stretch>
        </p:blipFill>
        <p:spPr>
          <a:xfrm>
            <a:off x="1168400" y="2413000"/>
            <a:ext cx="11125200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Propositions</a:t>
            </a:r>
          </a:p>
        </p:txBody>
      </p:sp>
      <p:pic>
        <p:nvPicPr>
          <p:cNvPr id="84" name="droppedImage.pdf"/>
          <p:cNvPicPr/>
          <p:nvPr/>
        </p:nvPicPr>
        <p:blipFill>
          <a:blip r:embed="rId2">
            <a:extLst/>
          </a:blip>
          <a:srcRect l="7700" t="17341" r="4700" b="52764"/>
          <a:stretch>
            <a:fillRect/>
          </a:stretch>
        </p:blipFill>
        <p:spPr>
          <a:xfrm>
            <a:off x="1168400" y="2413000"/>
            <a:ext cx="11125200" cy="293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Propositions</a:t>
            </a:r>
          </a:p>
        </p:txBody>
      </p:sp>
      <p:pic>
        <p:nvPicPr>
          <p:cNvPr id="87" name="droppedImage.pdf"/>
          <p:cNvPicPr/>
          <p:nvPr/>
        </p:nvPicPr>
        <p:blipFill>
          <a:blip r:embed="rId2">
            <a:extLst/>
          </a:blip>
          <a:srcRect l="7700" t="17341" r="4700" b="13941"/>
          <a:stretch>
            <a:fillRect/>
          </a:stretch>
        </p:blipFill>
        <p:spPr>
          <a:xfrm>
            <a:off x="1168400" y="2413000"/>
            <a:ext cx="11125200" cy="674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Why use Probability?</a:t>
            </a:r>
          </a:p>
        </p:txBody>
      </p:sp>
      <p:pic>
        <p:nvPicPr>
          <p:cNvPr id="90" name="droppedImage.pdf"/>
          <p:cNvPicPr/>
          <p:nvPr/>
        </p:nvPicPr>
        <p:blipFill>
          <a:blip r:embed="rId2">
            <a:extLst/>
          </a:blip>
          <a:srcRect l="9800" t="17211" r="9200" b="33094"/>
          <a:stretch>
            <a:fillRect/>
          </a:stretch>
        </p:blipFill>
        <p:spPr>
          <a:xfrm>
            <a:off x="1358900" y="2438400"/>
            <a:ext cx="10287000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Syntax for Propositions</a:t>
            </a:r>
          </a:p>
        </p:txBody>
      </p:sp>
      <p:pic>
        <p:nvPicPr>
          <p:cNvPr id="93" name="droppedImage.pdf"/>
          <p:cNvPicPr/>
          <p:nvPr/>
        </p:nvPicPr>
        <p:blipFill>
          <a:blip r:embed="rId2">
            <a:extLst/>
          </a:blip>
          <a:srcRect l="9500" t="17470" r="24200" b="25847"/>
          <a:stretch>
            <a:fillRect/>
          </a:stretch>
        </p:blipFill>
        <p:spPr>
          <a:xfrm>
            <a:off x="2286000" y="2844800"/>
            <a:ext cx="8420100" cy="556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Tuple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b="0" i="0" dirty="0" smtClean="0">
                    <a:latin typeface="Cambria Math" panose="02040503050406030204" pitchFamily="18" charset="0"/>
                  </a:rPr>
                  <a:t>Used to define random variable X</a:t>
                </a: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And probability density function p(X)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r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0087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droppedImage.pdf"/>
          <p:cNvPicPr/>
          <p:nvPr/>
        </p:nvPicPr>
        <p:blipFill>
          <a:blip r:embed="rId2">
            <a:extLst/>
          </a:blip>
          <a:srcRect l="8600" t="17729" r="7900" b="67905"/>
          <a:stretch>
            <a:fillRect/>
          </a:stretch>
        </p:blipFill>
        <p:spPr>
          <a:xfrm>
            <a:off x="1282700" y="2349500"/>
            <a:ext cx="10604500" cy="14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Prior Probability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droppedImage.pdf"/>
          <p:cNvPicPr/>
          <p:nvPr/>
        </p:nvPicPr>
        <p:blipFill>
          <a:blip r:embed="rId2">
            <a:extLst/>
          </a:blip>
          <a:srcRect l="8600" t="17729" r="7900" b="56517"/>
          <a:stretch>
            <a:fillRect/>
          </a:stretch>
        </p:blipFill>
        <p:spPr>
          <a:xfrm>
            <a:off x="1282700" y="2349500"/>
            <a:ext cx="1060450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Prior Probability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droppedImage.pdf"/>
          <p:cNvPicPr/>
          <p:nvPr/>
        </p:nvPicPr>
        <p:blipFill>
          <a:blip r:embed="rId2">
            <a:extLst/>
          </a:blip>
          <a:srcRect l="8600" t="17729" r="7900" b="12905"/>
          <a:stretch>
            <a:fillRect/>
          </a:stretch>
        </p:blipFill>
        <p:spPr>
          <a:xfrm>
            <a:off x="1282700" y="2349500"/>
            <a:ext cx="10604500" cy="680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Prior Probability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8885" y="2768600"/>
            <a:ext cx="602729" cy="53347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Marker Felt"/>
              </a:rPr>
              <a:t>0.2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Marker Felt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Continuous Variables</a:t>
            </a:r>
          </a:p>
        </p:txBody>
      </p:sp>
      <p:pic>
        <p:nvPicPr>
          <p:cNvPr id="105" name="droppedImage.pdf"/>
          <p:cNvPicPr/>
          <p:nvPr/>
        </p:nvPicPr>
        <p:blipFill>
          <a:blip r:embed="rId2">
            <a:extLst/>
          </a:blip>
          <a:srcRect l="7599" t="17082" r="13000" b="14458"/>
          <a:stretch>
            <a:fillRect/>
          </a:stretch>
        </p:blipFill>
        <p:spPr>
          <a:xfrm>
            <a:off x="1409700" y="2159000"/>
            <a:ext cx="10083800" cy="671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Uncertainty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595100" cy="63754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Until now....propositions are T, F, or unknown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Real environments are not so certain</a:t>
            </a: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partially observable</a:t>
            </a: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noisy sensors</a:t>
            </a: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8686"/>
                </a:solidFill>
              </a:rPr>
              <a:t>unexpected events in dynamic environments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Continuous Variables</a:t>
            </a:r>
          </a:p>
        </p:txBody>
      </p:sp>
      <p:pic>
        <p:nvPicPr>
          <p:cNvPr id="105" name="droppedImage.pdf"/>
          <p:cNvPicPr/>
          <p:nvPr/>
        </p:nvPicPr>
        <p:blipFill rotWithShape="1">
          <a:blip r:embed="rId2">
            <a:extLst/>
          </a:blip>
          <a:srcRect l="7599" t="27527" r="13000" b="35607"/>
          <a:stretch/>
        </p:blipFill>
        <p:spPr>
          <a:xfrm>
            <a:off x="1148443" y="2514599"/>
            <a:ext cx="10083800" cy="361778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49911" y="6360981"/>
            <a:ext cx="12569146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858585"/>
                </a:solidFill>
                <a:effectLst/>
                <a:uFillTx/>
                <a:latin typeface="+mn-lt"/>
                <a:ea typeface="+mn-ea"/>
                <a:cs typeface="+mn-cs"/>
                <a:sym typeface="Marker Felt"/>
              </a:rPr>
              <a:t>Density integrates to 1, in this case (26-18)*0.125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858585"/>
                </a:solidFill>
                <a:effectLst/>
                <a:uFillTx/>
                <a:latin typeface="+mn-lt"/>
                <a:ea typeface="+mn-ea"/>
                <a:cs typeface="+mn-cs"/>
                <a:sym typeface="Marker Felt"/>
              </a:rPr>
              <a:t> = 1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Now consider U[1.0,1.2]: We require (1.2-1.0)*x = 1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So x=5. Note that p(x)&gt;1, different from discrete case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858585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42379909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droppedImage.pdf"/>
          <p:cNvPicPr/>
          <p:nvPr/>
        </p:nvPicPr>
        <p:blipFill>
          <a:blip r:embed="rId2">
            <a:extLst/>
          </a:blip>
          <a:srcRect l="10400" t="17600" r="20000" b="20152"/>
          <a:stretch>
            <a:fillRect/>
          </a:stretch>
        </p:blipFill>
        <p:spPr>
          <a:xfrm>
            <a:off x="1892300" y="2743200"/>
            <a:ext cx="8839200" cy="6108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Continuous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26780" y="7296366"/>
                <a:ext cx="11551239" cy="20019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Mean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858585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Marker Felt"/>
                      </a:rPr>
                      <m:t>𝜇</m:t>
                    </m:r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858585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Marker Felt"/>
                      </a:rPr>
                      <m:t> </m:t>
                    </m:r>
                  </m:oMath>
                </a14:m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controls</a:t>
                </a:r>
                <a:r>
                  <a:rPr kumimoji="0" lang="en-US" sz="4000" b="0" i="0" u="none" strike="noStrike" cap="none" spc="0" normalizeH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 where samples cluster on x axis</a:t>
                </a:r>
              </a:p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aseline="0" dirty="0" smtClean="0"/>
                  <a:t>Variance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controls the spread, how tightly points</a:t>
                </a:r>
                <a:br>
                  <a:rPr lang="en-US" dirty="0" smtClean="0"/>
                </a:br>
                <a:r>
                  <a:rPr lang="en-US" dirty="0" smtClean="0"/>
                  <a:t>are clustered. Smaller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858585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Marker Felt"/>
                  </a:rPr>
                  <a:t> tighter clustering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858585"/>
                  </a:solidFill>
                  <a:effectLst/>
                  <a:uFillTx/>
                  <a:latin typeface="+mn-lt"/>
                  <a:ea typeface="+mn-ea"/>
                  <a:cs typeface="+mn-cs"/>
                  <a:sym typeface="Marker Felt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0" y="7296366"/>
                <a:ext cx="11551239" cy="2001958"/>
              </a:xfrm>
              <a:prstGeom prst="rect">
                <a:avLst/>
              </a:prstGeom>
              <a:blipFill>
                <a:blip r:embed="rId3"/>
                <a:stretch>
                  <a:fillRect l="-2216" t="-3354" r="-1003" b="-112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45A7DE"/>
                </a:solidFill>
              </a:rPr>
              <a:t>Conditional Probability</a:t>
            </a:r>
          </a:p>
        </p:txBody>
      </p:sp>
      <p:pic>
        <p:nvPicPr>
          <p:cNvPr id="111" name="droppedImage.pdf"/>
          <p:cNvPicPr/>
          <p:nvPr/>
        </p:nvPicPr>
        <p:blipFill>
          <a:blip r:embed="rId2">
            <a:extLst/>
          </a:blip>
          <a:srcRect l="7000" t="17211" r="8100" b="53282"/>
          <a:stretch>
            <a:fillRect/>
          </a:stretch>
        </p:blipFill>
        <p:spPr>
          <a:xfrm>
            <a:off x="1104900" y="2831466"/>
            <a:ext cx="10782300" cy="289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45A7DE"/>
                </a:solidFill>
              </a:rPr>
              <a:t>Conditional Probability</a:t>
            </a:r>
          </a:p>
        </p:txBody>
      </p:sp>
      <p:pic>
        <p:nvPicPr>
          <p:cNvPr id="114" name="droppedImage.pdf"/>
          <p:cNvPicPr/>
          <p:nvPr/>
        </p:nvPicPr>
        <p:blipFill>
          <a:blip r:embed="rId2">
            <a:extLst/>
          </a:blip>
          <a:srcRect l="7000" t="17211" r="8100" b="34129"/>
          <a:stretch>
            <a:fillRect/>
          </a:stretch>
        </p:blipFill>
        <p:spPr>
          <a:xfrm>
            <a:off x="1104900" y="3097675"/>
            <a:ext cx="10782300" cy="477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45A7DE"/>
                </a:solidFill>
              </a:rPr>
              <a:t>Conditional Probability</a:t>
            </a:r>
          </a:p>
        </p:txBody>
      </p:sp>
      <p:pic>
        <p:nvPicPr>
          <p:cNvPr id="117" name="droppedImage.pdf"/>
          <p:cNvPicPr/>
          <p:nvPr/>
        </p:nvPicPr>
        <p:blipFill>
          <a:blip r:embed="rId2">
            <a:extLst/>
          </a:blip>
          <a:srcRect l="7000" t="17211" r="8100" b="16270"/>
          <a:stretch>
            <a:fillRect/>
          </a:stretch>
        </p:blipFill>
        <p:spPr>
          <a:xfrm>
            <a:off x="1104900" y="2599972"/>
            <a:ext cx="10782300" cy="652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droppedImage.pdf"/>
          <p:cNvPicPr/>
          <p:nvPr/>
        </p:nvPicPr>
        <p:blipFill>
          <a:blip r:embed="rId2">
            <a:extLst/>
          </a:blip>
          <a:srcRect l="9800" t="16694" r="8700" b="26105"/>
          <a:stretch>
            <a:fillRect/>
          </a:stretch>
        </p:blipFill>
        <p:spPr>
          <a:xfrm>
            <a:off x="1435100" y="2374900"/>
            <a:ext cx="10350500" cy="561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Summary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5534" y="-59901"/>
            <a:ext cx="13100334" cy="2438400"/>
          </a:xfrm>
        </p:spPr>
        <p:txBody>
          <a:bodyPr/>
          <a:lstStyle/>
          <a:p>
            <a:r>
              <a:rPr lang="en-US" dirty="0" smtClean="0"/>
              <a:t>Probability Interpretations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71" y="2261541"/>
            <a:ext cx="7514701" cy="70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731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779516"/>
          </a:xfrm>
        </p:spPr>
        <p:txBody>
          <a:bodyPr/>
          <a:lstStyle/>
          <a:p>
            <a:r>
              <a:rPr lang="en-US" dirty="0" smtClean="0"/>
              <a:t>Probabilities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51" y="2720548"/>
            <a:ext cx="11272052" cy="49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308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75" y="-223671"/>
            <a:ext cx="11586191" cy="2438400"/>
          </a:xfrm>
        </p:spPr>
        <p:txBody>
          <a:bodyPr/>
          <a:lstStyle/>
          <a:p>
            <a:r>
              <a:rPr lang="en-US" dirty="0" smtClean="0"/>
              <a:t>Probability and Wagers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13" y="358633"/>
            <a:ext cx="11830577" cy="332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3" y="4326813"/>
            <a:ext cx="11729027" cy="51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692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75" y="-223671"/>
            <a:ext cx="11586191" cy="2438400"/>
          </a:xfrm>
        </p:spPr>
        <p:txBody>
          <a:bodyPr/>
          <a:lstStyle/>
          <a:p>
            <a:r>
              <a:rPr lang="en-US" dirty="0" smtClean="0"/>
              <a:t>Probability and Wagers</a:t>
            </a:r>
            <a:endParaRPr lang="en-US" dirty="0"/>
          </a:p>
        </p:txBody>
      </p:sp>
      <p:pic>
        <p:nvPicPr>
          <p:cNvPr id="1026" name="Picture 2" descr="https://iemweb.biz.uiowa.edu/graphs/RCONV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72" y="2214729"/>
            <a:ext cx="10134603" cy="675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344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6" y="634999"/>
            <a:ext cx="11525927" cy="84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800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droppedImage.pdf"/>
          <p:cNvPicPr/>
          <p:nvPr/>
        </p:nvPicPr>
        <p:blipFill>
          <a:blip r:embed="rId2">
            <a:extLst/>
          </a:blip>
          <a:srcRect l="7599" t="18376" r="4200" b="71529"/>
          <a:stretch>
            <a:fillRect/>
          </a:stretch>
        </p:blipFill>
        <p:spPr>
          <a:xfrm>
            <a:off x="1130300" y="2463800"/>
            <a:ext cx="112014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4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5A7DE"/>
                </a:solidFill>
              </a:rPr>
              <a:t>Example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phPaper">
  <a:themeElements>
    <a:clrScheme name="GraphPaper">
      <a:dk1>
        <a:srgbClr val="850048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231</Words>
  <Application>Microsoft Office PowerPoint</Application>
  <PresentationFormat>Custom</PresentationFormat>
  <Paragraphs>58</Paragraphs>
  <Slides>35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Cambria Math</vt:lpstr>
      <vt:lpstr>Gill Sans</vt:lpstr>
      <vt:lpstr>Helvetica</vt:lpstr>
      <vt:lpstr>Lucida Grande</vt:lpstr>
      <vt:lpstr>Marker Felt</vt:lpstr>
      <vt:lpstr>GraphPaper</vt:lpstr>
      <vt:lpstr>Uncertainty</vt:lpstr>
      <vt:lpstr>Read Ch 13!</vt:lpstr>
      <vt:lpstr>Uncertainty</vt:lpstr>
      <vt:lpstr>Probability Interpretations</vt:lpstr>
      <vt:lpstr>Probabilities</vt:lpstr>
      <vt:lpstr>Probability and Wagers</vt:lpstr>
      <vt:lpstr>Probability and Wagers</vt:lpstr>
      <vt:lpstr>PowerPoint Presentation</vt:lpstr>
      <vt:lpstr>PowerPoint Presentation</vt:lpstr>
      <vt:lpstr>PowerPoint Presentation</vt:lpstr>
      <vt:lpstr>PowerPoint Presentation</vt:lpstr>
      <vt:lpstr>Probability</vt:lpstr>
      <vt:lpstr>Probability</vt:lpstr>
      <vt:lpstr>Decisions with Uncertainty</vt:lpstr>
      <vt:lpstr>PowerPoint Presentation</vt:lpstr>
      <vt:lpstr>PowerPoint Presentation</vt:lpstr>
      <vt:lpstr>Probability Basics</vt:lpstr>
      <vt:lpstr>Probability Basics</vt:lpstr>
      <vt:lpstr>Probability Basics</vt:lpstr>
      <vt:lpstr>Propositions</vt:lpstr>
      <vt:lpstr>Propositions</vt:lpstr>
      <vt:lpstr>Propositions</vt:lpstr>
      <vt:lpstr>Why use Probability?</vt:lpstr>
      <vt:lpstr>Syntax for Propositions</vt:lpstr>
      <vt:lpstr>Probability Model</vt:lpstr>
      <vt:lpstr>Prior Probability</vt:lpstr>
      <vt:lpstr>Prior Probability</vt:lpstr>
      <vt:lpstr>Prior Probability</vt:lpstr>
      <vt:lpstr>Continuous Variables</vt:lpstr>
      <vt:lpstr>Continuous Variables</vt:lpstr>
      <vt:lpstr>Continuous Variables</vt:lpstr>
      <vt:lpstr>Conditional Probability</vt:lpstr>
      <vt:lpstr>Conditional Probability</vt:lpstr>
      <vt:lpstr>Conditional Probability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</dc:title>
  <dc:creator>Jim</dc:creator>
  <cp:lastModifiedBy>Rehg, James M</cp:lastModifiedBy>
  <cp:revision>16</cp:revision>
  <dcterms:modified xsi:type="dcterms:W3CDTF">2016-02-23T12:08:41Z</dcterms:modified>
</cp:coreProperties>
</file>