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396" r:id="rId2"/>
    <p:sldId id="397" r:id="rId3"/>
    <p:sldId id="402" r:id="rId4"/>
    <p:sldId id="412" r:id="rId5"/>
    <p:sldId id="413" r:id="rId6"/>
    <p:sldId id="414" r:id="rId7"/>
    <p:sldId id="415" r:id="rId8"/>
    <p:sldId id="426" r:id="rId9"/>
    <p:sldId id="427" r:id="rId10"/>
    <p:sldId id="428" r:id="rId11"/>
    <p:sldId id="403" r:id="rId12"/>
    <p:sldId id="421" r:id="rId13"/>
    <p:sldId id="422" r:id="rId14"/>
    <p:sldId id="423" r:id="rId15"/>
    <p:sldId id="424" r:id="rId16"/>
    <p:sldId id="425" r:id="rId17"/>
    <p:sldId id="411" r:id="rId18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99FF33"/>
    <a:srgbClr val="CCFF33"/>
    <a:srgbClr val="FF9933"/>
    <a:srgbClr val="FF0000"/>
    <a:srgbClr val="00FF00"/>
    <a:srgbClr val="33CC33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>
      <p:cViewPr varScale="1">
        <p:scale>
          <a:sx n="93" d="100"/>
          <a:sy n="93" d="100"/>
        </p:scale>
        <p:origin x="96" y="1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/>
            </a:lvl1pPr>
          </a:lstStyle>
          <a:p>
            <a:fld id="{4E82819E-F1AF-4BDD-8B3E-F7D7DE61D1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270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/>
            </a:lvl1pPr>
          </a:lstStyle>
          <a:p>
            <a:fld id="{55798DA5-44B9-4B0F-8699-EC7C79242F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4059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CADB03D-D5F1-4E81-90F0-18F6F9CA6757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14392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6F5AE82-E631-4DFD-8D17-CC9CF9566C30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83913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Perception</a:t>
            </a:r>
            <a:r>
              <a:rPr lang="en-US" baseline="0" dirty="0" smtClean="0"/>
              <a:t> and Action States are both tuples, i.e. sets of discrete items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98DA5-44B9-4B0F-8699-EC7C79242FF7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9788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Perception</a:t>
            </a:r>
            <a:r>
              <a:rPr lang="en-US" baseline="0" dirty="0" smtClean="0"/>
              <a:t> and Action States are both tuples</a:t>
            </a:r>
            <a:r>
              <a:rPr lang="en-US" baseline="0" smtClean="0"/>
              <a:t>, i.e. sets </a:t>
            </a:r>
            <a:r>
              <a:rPr lang="en-US" baseline="0" dirty="0" smtClean="0"/>
              <a:t>of discrete items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98DA5-44B9-4B0F-8699-EC7C79242FF7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1702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Perception</a:t>
            </a:r>
            <a:r>
              <a:rPr lang="en-US" baseline="0" dirty="0" smtClean="0"/>
              <a:t> and Action States are both tuples</a:t>
            </a:r>
            <a:r>
              <a:rPr lang="en-US" baseline="0" smtClean="0"/>
              <a:t>, i.e. sets </a:t>
            </a:r>
            <a:r>
              <a:rPr lang="en-US" baseline="0" dirty="0" smtClean="0"/>
              <a:t>of discrete items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98DA5-44B9-4B0F-8699-EC7C79242FF7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760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 16, 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59CD7F-ACD9-4224-830C-D8929251AD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11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 16, 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FE7F6B-6A9D-4A33-BF61-DBF1E0464A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96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"/>
            <a:ext cx="25908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"/>
            <a:ext cx="75692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 16, 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964D4C-2648-4AED-9F08-1207F387B8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80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 16, 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60DB8A-2059-4BBD-8F65-E905E02A4B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 16, 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08BB32-7F0C-4E82-BD40-32006E57B9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670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14400"/>
            <a:ext cx="508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08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 16, 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00294-8B41-4065-BE7A-18CBE0C5B5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46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 16, 2016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B8ED9-0533-4EC8-BFF3-65FFA28FBA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548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 16, 2016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79143-CF5E-43B5-8978-F6EC5F8B0A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047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 16, 2016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AB0AC6-3A62-4BF4-857B-D988F323D4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589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 16, 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2EF6F8-8FF1-455D-9D44-CA7A438662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10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 16, 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E7B074-D424-4140-9C9B-AEC815AB63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3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"/>
            <a:ext cx="10668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143000"/>
            <a:ext cx="10668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269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Jan 16, 2016</a:t>
            </a: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69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1E435B1E-BEA2-4210-B3CC-04987E55D0A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838200" y="838200"/>
            <a:ext cx="1051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Agents and Environments</a:t>
            </a:r>
            <a:br>
              <a:rPr lang="en-US" altLang="en-US" dirty="0" smtClean="0"/>
            </a:br>
            <a:r>
              <a:rPr lang="en-US" altLang="en-US" sz="2800" dirty="0" smtClean="0"/>
              <a:t>Lecture 2</a:t>
            </a: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2400" dirty="0" smtClean="0"/>
              <a:t>Jim Rehg</a:t>
            </a:r>
            <a:endParaRPr lang="en-US" altLang="en-US" sz="2400" dirty="0"/>
          </a:p>
          <a:p>
            <a:endParaRPr lang="en-US" altLang="en-US" dirty="0" smtClean="0"/>
          </a:p>
          <a:p>
            <a:r>
              <a:rPr lang="en-US" altLang="en-US" sz="2000" dirty="0" smtClean="0"/>
              <a:t>January 16, 2016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College of Computing</a:t>
            </a:r>
          </a:p>
          <a:p>
            <a:r>
              <a:rPr lang="en-US" altLang="en-US" sz="2000" dirty="0" smtClean="0"/>
              <a:t>Georgia Tech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32629" y="6400800"/>
            <a:ext cx="4959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(Slides based in part on slides from Andrea Thomaz)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Tabletop Robot 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143-CF5E-43B5-8978-F6EC5F8B0AC1}" type="slidenum">
              <a:rPr lang="en-US" altLang="en-US" smtClean="0"/>
              <a:pPr/>
              <a:t>10</a:t>
            </a:fld>
            <a:endParaRPr lang="en-US" altLang="en-US"/>
          </a:p>
        </p:txBody>
      </p:sp>
      <p:graphicFrame>
        <p:nvGraphicFramePr>
          <p:cNvPr id="5" name="Table 69"/>
          <p:cNvGraphicFramePr/>
          <p:nvPr>
            <p:extLst>
              <p:ext uri="{D42A27DB-BD31-4B8C-83A1-F6EECF244321}">
                <p14:modId xmlns:p14="http://schemas.microsoft.com/office/powerpoint/2010/main" val="2385057817"/>
              </p:ext>
            </p:extLst>
          </p:nvPr>
        </p:nvGraphicFramePr>
        <p:xfrm>
          <a:off x="762000" y="1490663"/>
          <a:ext cx="7358062" cy="4057649"/>
        </p:xfrm>
        <a:graphic>
          <a:graphicData uri="http://schemas.openxmlformats.org/drawingml/2006/table">
            <a:tbl>
              <a:tblPr/>
              <a:tblGrid>
                <a:gridCol w="3962400"/>
                <a:gridCol w="3395662"/>
              </a:tblGrid>
              <a:tr h="1014413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 smtClean="0">
                          <a:solidFill>
                            <a:srgbClr val="BA42FF"/>
                          </a:solidFill>
                        </a:rPr>
                        <a:t>  </a:t>
                      </a:r>
                      <a:r>
                        <a:rPr sz="2400" dirty="0" smtClean="0">
                          <a:solidFill>
                            <a:srgbClr val="BA42FF"/>
                          </a:solidFill>
                        </a:rPr>
                        <a:t>State </a:t>
                      </a:r>
                      <a:r>
                        <a:rPr sz="2400" dirty="0">
                          <a:solidFill>
                            <a:srgbClr val="BA42FF"/>
                          </a:solidFill>
                        </a:rPr>
                        <a:t>(perception)</a:t>
                      </a:r>
                    </a:p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300" dirty="0" smtClean="0">
                          <a:solidFill>
                            <a:srgbClr val="868686"/>
                          </a:solidFill>
                        </a:rPr>
                        <a:t>  </a:t>
                      </a:r>
                      <a:r>
                        <a:rPr sz="2300" dirty="0" smtClean="0">
                          <a:solidFill>
                            <a:srgbClr val="868686"/>
                          </a:solidFill>
                        </a:rPr>
                        <a:t>&lt;</a:t>
                      </a:r>
                      <a:r>
                        <a:rPr sz="2300" dirty="0">
                          <a:solidFill>
                            <a:srgbClr val="868686"/>
                          </a:solidFill>
                        </a:rPr>
                        <a:t>Ball-</a:t>
                      </a:r>
                      <a:r>
                        <a:rPr sz="2300" dirty="0" err="1">
                          <a:solidFill>
                            <a:srgbClr val="868686"/>
                          </a:solidFill>
                        </a:rPr>
                        <a:t>loc</a:t>
                      </a:r>
                      <a:r>
                        <a:rPr sz="2300" dirty="0">
                          <a:solidFill>
                            <a:srgbClr val="868686"/>
                          </a:solidFill>
                        </a:rPr>
                        <a:t>, </a:t>
                      </a:r>
                      <a:r>
                        <a:rPr sz="2300" dirty="0" err="1">
                          <a:solidFill>
                            <a:srgbClr val="868686"/>
                          </a:solidFill>
                        </a:rPr>
                        <a:t>Sq-loc</a:t>
                      </a:r>
                      <a:r>
                        <a:rPr sz="2300" dirty="0">
                          <a:solidFill>
                            <a:srgbClr val="868686"/>
                          </a:solidFill>
                        </a:rPr>
                        <a:t>, Hand-</a:t>
                      </a:r>
                      <a:r>
                        <a:rPr sz="2300" dirty="0" err="1">
                          <a:solidFill>
                            <a:srgbClr val="868686"/>
                          </a:solidFill>
                        </a:rPr>
                        <a:t>loc</a:t>
                      </a:r>
                      <a:r>
                        <a:rPr sz="2300" dirty="0">
                          <a:solidFill>
                            <a:srgbClr val="868686"/>
                          </a:solidFill>
                        </a:rPr>
                        <a:t>&gt;</a:t>
                      </a:r>
                    </a:p>
                  </a:txBody>
                  <a:tcPr marL="35719" marR="35719" marT="35719" marB="35719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76200">
                      <a:solidFill>
                        <a:srgbClr val="45A7DE"/>
                      </a:solidFill>
                      <a:miter lim="400000"/>
                    </a:lnT>
                    <a:lnB w="76200">
                      <a:solidFill>
                        <a:srgbClr val="45A7D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 smtClean="0">
                          <a:solidFill>
                            <a:srgbClr val="BA42FF"/>
                          </a:solidFill>
                        </a:rPr>
                        <a:t>  </a:t>
                      </a:r>
                      <a:r>
                        <a:rPr sz="2400" dirty="0" smtClean="0">
                          <a:solidFill>
                            <a:srgbClr val="BA42FF"/>
                          </a:solidFill>
                        </a:rPr>
                        <a:t>Action</a:t>
                      </a:r>
                      <a:endParaRPr sz="2400" dirty="0">
                        <a:solidFill>
                          <a:srgbClr val="BA42FF"/>
                        </a:solidFill>
                      </a:endParaRPr>
                    </a:p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 smtClean="0">
                          <a:solidFill>
                            <a:srgbClr val="868686"/>
                          </a:solidFill>
                        </a:rPr>
                        <a:t>  &lt;</a:t>
                      </a:r>
                      <a:r>
                        <a:rPr sz="2400" dirty="0" smtClean="0">
                          <a:solidFill>
                            <a:srgbClr val="868686"/>
                          </a:solidFill>
                        </a:rPr>
                        <a:t>L</a:t>
                      </a:r>
                      <a:r>
                        <a:rPr sz="2400" dirty="0">
                          <a:solidFill>
                            <a:srgbClr val="868686"/>
                          </a:solidFill>
                        </a:rPr>
                        <a:t>, R, Pick(</a:t>
                      </a:r>
                      <a:r>
                        <a:rPr sz="2400" dirty="0" err="1">
                          <a:solidFill>
                            <a:srgbClr val="868686"/>
                          </a:solidFill>
                        </a:rPr>
                        <a:t>obj</a:t>
                      </a:r>
                      <a:r>
                        <a:rPr sz="2400" dirty="0">
                          <a:solidFill>
                            <a:srgbClr val="868686"/>
                          </a:solidFill>
                        </a:rPr>
                        <a:t>), </a:t>
                      </a:r>
                      <a:r>
                        <a:rPr sz="2400" dirty="0" smtClean="0">
                          <a:solidFill>
                            <a:srgbClr val="868686"/>
                          </a:solidFill>
                        </a:rPr>
                        <a:t>Drop</a:t>
                      </a:r>
                      <a:r>
                        <a:rPr lang="en-US" sz="2400" dirty="0" smtClean="0">
                          <a:solidFill>
                            <a:srgbClr val="868686"/>
                          </a:solidFill>
                        </a:rPr>
                        <a:t>&gt;</a:t>
                      </a:r>
                      <a:endParaRPr sz="2400" dirty="0">
                        <a:solidFill>
                          <a:srgbClr val="868686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76200">
                      <a:solidFill>
                        <a:srgbClr val="45A7DE"/>
                      </a:solidFill>
                      <a:miter lim="400000"/>
                    </a:lnT>
                    <a:lnB w="76200">
                      <a:solidFill>
                        <a:srgbClr val="45A7DE"/>
                      </a:solidFill>
                      <a:miter lim="400000"/>
                    </a:lnB>
                  </a:tcPr>
                </a:tc>
              </a:tr>
              <a:tr h="507206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 smtClean="0">
                          <a:solidFill>
                            <a:srgbClr val="868686"/>
                          </a:solidFill>
                        </a:rPr>
                        <a:t>  B</a:t>
                      </a:r>
                      <a:r>
                        <a:rPr sz="2400" dirty="0" smtClean="0">
                          <a:solidFill>
                            <a:srgbClr val="868686"/>
                          </a:solidFill>
                        </a:rPr>
                        <a:t>all-A</a:t>
                      </a:r>
                      <a:r>
                        <a:rPr sz="2400" dirty="0">
                          <a:solidFill>
                            <a:srgbClr val="868686"/>
                          </a:solidFill>
                        </a:rPr>
                        <a:t>, </a:t>
                      </a:r>
                      <a:r>
                        <a:rPr sz="2400" dirty="0" err="1">
                          <a:solidFill>
                            <a:srgbClr val="868686"/>
                          </a:solidFill>
                        </a:rPr>
                        <a:t>Sq</a:t>
                      </a:r>
                      <a:r>
                        <a:rPr sz="2400" dirty="0">
                          <a:solidFill>
                            <a:srgbClr val="868686"/>
                          </a:solidFill>
                        </a:rPr>
                        <a:t>-Hand, </a:t>
                      </a:r>
                      <a:r>
                        <a:rPr lang="en-US" sz="2400" dirty="0" smtClean="0">
                          <a:solidFill>
                            <a:srgbClr val="868686"/>
                          </a:solidFill>
                        </a:rPr>
                        <a:t>Hand-</a:t>
                      </a:r>
                      <a:r>
                        <a:rPr sz="2400" dirty="0" smtClean="0">
                          <a:solidFill>
                            <a:srgbClr val="868686"/>
                          </a:solidFill>
                        </a:rPr>
                        <a:t>A</a:t>
                      </a:r>
                      <a:endParaRPr sz="2400" dirty="0">
                        <a:solidFill>
                          <a:srgbClr val="868686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762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400">
                          <a:solidFill>
                            <a:srgbClr val="868686"/>
                          </a:solidFill>
                        </a:defRPr>
                      </a:pPr>
                      <a:r>
                        <a:rPr lang="en-US" sz="2400" dirty="0" smtClean="0"/>
                        <a:t>  R</a:t>
                      </a:r>
                      <a:endParaRPr sz="2400" dirty="0"/>
                    </a:p>
                  </a:txBody>
                  <a:tcPr marL="35719" marR="35719" marT="35719" marB="35719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762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</a:tr>
              <a:tr h="5072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 sz="3400">
                          <a:solidFill>
                            <a:srgbClr val="868686"/>
                          </a:solidFill>
                        </a:defRPr>
                      </a:pPr>
                      <a:r>
                        <a:rPr lang="en-US" sz="2400" dirty="0" smtClean="0"/>
                        <a:t>  </a:t>
                      </a:r>
                      <a:r>
                        <a:rPr lang="en-US" sz="2400" dirty="0" smtClean="0">
                          <a:solidFill>
                            <a:srgbClr val="868686"/>
                          </a:solidFill>
                        </a:rPr>
                        <a:t>Ball-A, </a:t>
                      </a:r>
                      <a:r>
                        <a:rPr lang="en-US" sz="2400" dirty="0" err="1" smtClean="0">
                          <a:solidFill>
                            <a:srgbClr val="868686"/>
                          </a:solidFill>
                        </a:rPr>
                        <a:t>Sq</a:t>
                      </a:r>
                      <a:r>
                        <a:rPr lang="en-US" sz="2400" dirty="0" smtClean="0">
                          <a:solidFill>
                            <a:srgbClr val="868686"/>
                          </a:solidFill>
                        </a:rPr>
                        <a:t>-Hand, Hand-B</a:t>
                      </a:r>
                    </a:p>
                  </a:txBody>
                  <a:tcPr marL="35719" marR="35719" marT="35719" marB="35719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400">
                          <a:solidFill>
                            <a:srgbClr val="868686"/>
                          </a:solidFill>
                        </a:defRPr>
                      </a:pPr>
                      <a:r>
                        <a:rPr lang="en-US" sz="2400" dirty="0" smtClean="0"/>
                        <a:t>  Drop</a:t>
                      </a:r>
                      <a:endParaRPr sz="2400" dirty="0"/>
                    </a:p>
                  </a:txBody>
                  <a:tcPr marL="35719" marR="35719" marT="35719" marB="35719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</a:tr>
              <a:tr h="507206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400">
                          <a:solidFill>
                            <a:srgbClr val="868686"/>
                          </a:solidFill>
                        </a:defRPr>
                      </a:pPr>
                      <a:r>
                        <a:rPr lang="en-US" sz="2400" dirty="0" smtClean="0"/>
                        <a:t>  </a:t>
                      </a:r>
                      <a:r>
                        <a:rPr lang="en-US" sz="2400" dirty="0" smtClean="0">
                          <a:solidFill>
                            <a:srgbClr val="868686"/>
                          </a:solidFill>
                        </a:rPr>
                        <a:t>Ball-A, </a:t>
                      </a:r>
                      <a:r>
                        <a:rPr lang="en-US" sz="2400" dirty="0" err="1" smtClean="0">
                          <a:solidFill>
                            <a:srgbClr val="868686"/>
                          </a:solidFill>
                        </a:rPr>
                        <a:t>Sq</a:t>
                      </a:r>
                      <a:r>
                        <a:rPr lang="en-US" sz="2400" dirty="0" smtClean="0">
                          <a:solidFill>
                            <a:srgbClr val="868686"/>
                          </a:solidFill>
                        </a:rPr>
                        <a:t>-B, Hand-B</a:t>
                      </a:r>
                      <a:endParaRPr sz="2400" dirty="0"/>
                    </a:p>
                  </a:txBody>
                  <a:tcPr marL="35719" marR="35719" marT="35719" marB="35719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400">
                          <a:solidFill>
                            <a:srgbClr val="868686"/>
                          </a:solidFill>
                        </a:defRPr>
                      </a:pPr>
                      <a:endParaRPr sz="2400"/>
                    </a:p>
                  </a:txBody>
                  <a:tcPr marL="35719" marR="35719" marT="35719" marB="35719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</a:tr>
              <a:tr h="507206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400">
                          <a:solidFill>
                            <a:srgbClr val="868686"/>
                          </a:solidFill>
                        </a:defRPr>
                      </a:pPr>
                      <a:endParaRPr sz="2400"/>
                    </a:p>
                  </a:txBody>
                  <a:tcPr marL="35719" marR="35719" marT="35719" marB="35719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400">
                          <a:solidFill>
                            <a:srgbClr val="868686"/>
                          </a:solidFill>
                        </a:defRPr>
                      </a:pPr>
                      <a:endParaRPr sz="2400"/>
                    </a:p>
                  </a:txBody>
                  <a:tcPr marL="35719" marR="35719" marT="35719" marB="35719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</a:tr>
              <a:tr h="507206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400">
                          <a:solidFill>
                            <a:srgbClr val="868686"/>
                          </a:solidFill>
                        </a:defRPr>
                      </a:pPr>
                      <a:endParaRPr sz="2400"/>
                    </a:p>
                  </a:txBody>
                  <a:tcPr marL="35719" marR="35719" marT="35719" marB="35719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400">
                          <a:solidFill>
                            <a:srgbClr val="868686"/>
                          </a:solidFill>
                        </a:defRPr>
                      </a:pPr>
                      <a:endParaRPr sz="2400"/>
                    </a:p>
                  </a:txBody>
                  <a:tcPr marL="35719" marR="35719" marT="35719" marB="35719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</a:tr>
              <a:tr h="507206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400">
                          <a:solidFill>
                            <a:srgbClr val="868686"/>
                          </a:solidFill>
                        </a:defRPr>
                      </a:pPr>
                      <a:endParaRPr sz="2400"/>
                    </a:p>
                  </a:txBody>
                  <a:tcPr marL="35719" marR="35719" marT="35719" marB="35719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400">
                          <a:solidFill>
                            <a:srgbClr val="868686"/>
                          </a:solidFill>
                        </a:defRPr>
                      </a:pPr>
                      <a:endParaRPr sz="2400" dirty="0"/>
                    </a:p>
                  </a:txBody>
                  <a:tcPr marL="35719" marR="35719" marT="35719" marB="35719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11" name="Group 580"/>
          <p:cNvGrpSpPr/>
          <p:nvPr/>
        </p:nvGrpSpPr>
        <p:grpSpPr>
          <a:xfrm>
            <a:off x="8818839" y="2787519"/>
            <a:ext cx="1201622" cy="630482"/>
            <a:chOff x="0" y="0"/>
            <a:chExt cx="1717078" cy="889092"/>
          </a:xfrm>
        </p:grpSpPr>
        <p:sp>
          <p:nvSpPr>
            <p:cNvPr id="45" name="Shape 571"/>
            <p:cNvSpPr/>
            <p:nvPr/>
          </p:nvSpPr>
          <p:spPr>
            <a:xfrm>
              <a:off x="708353" y="0"/>
              <a:ext cx="1008339" cy="1"/>
            </a:xfrm>
            <a:prstGeom prst="line">
              <a:avLst/>
            </a:prstGeom>
            <a:noFill/>
            <a:ln w="25400" cap="flat">
              <a:solidFill>
                <a:srgbClr val="75B1D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4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46" name="Group 579"/>
            <p:cNvGrpSpPr/>
            <p:nvPr/>
          </p:nvGrpSpPr>
          <p:grpSpPr>
            <a:xfrm>
              <a:off x="-1" y="0"/>
              <a:ext cx="1717080" cy="889093"/>
              <a:chOff x="0" y="0"/>
              <a:chExt cx="1717078" cy="889092"/>
            </a:xfrm>
          </p:grpSpPr>
          <p:grpSp>
            <p:nvGrpSpPr>
              <p:cNvPr id="47" name="Group 575"/>
              <p:cNvGrpSpPr/>
              <p:nvPr/>
            </p:nvGrpSpPr>
            <p:grpSpPr>
              <a:xfrm>
                <a:off x="-1" y="0"/>
                <a:ext cx="1717080" cy="708354"/>
                <a:chOff x="0" y="0"/>
                <a:chExt cx="1717078" cy="708353"/>
              </a:xfrm>
            </p:grpSpPr>
            <p:sp>
              <p:nvSpPr>
                <p:cNvPr id="51" name="Shape 572"/>
                <p:cNvSpPr/>
                <p:nvPr/>
              </p:nvSpPr>
              <p:spPr>
                <a:xfrm flipV="1">
                  <a:off x="2862" y="0"/>
                  <a:ext cx="708355" cy="708354"/>
                </a:xfrm>
                <a:prstGeom prst="line">
                  <a:avLst/>
                </a:prstGeom>
                <a:noFill/>
                <a:ln w="25400" cap="flat">
                  <a:solidFill>
                    <a:srgbClr val="75B1D4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4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2" name="Shape 573"/>
                <p:cNvSpPr/>
                <p:nvPr/>
              </p:nvSpPr>
              <p:spPr>
                <a:xfrm flipV="1">
                  <a:off x="1008725" y="0"/>
                  <a:ext cx="708354" cy="708354"/>
                </a:xfrm>
                <a:prstGeom prst="line">
                  <a:avLst/>
                </a:prstGeom>
                <a:noFill/>
                <a:ln w="25400" cap="flat">
                  <a:solidFill>
                    <a:srgbClr val="75B1D4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4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3" name="Shape 574"/>
                <p:cNvSpPr/>
                <p:nvPr/>
              </p:nvSpPr>
              <p:spPr>
                <a:xfrm>
                  <a:off x="0" y="708353"/>
                  <a:ext cx="1008338" cy="1"/>
                </a:xfrm>
                <a:prstGeom prst="line">
                  <a:avLst/>
                </a:prstGeom>
                <a:noFill/>
                <a:ln w="25400" cap="flat">
                  <a:solidFill>
                    <a:srgbClr val="75B1D4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4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48" name="Shape 576"/>
              <p:cNvSpPr/>
              <p:nvPr/>
            </p:nvSpPr>
            <p:spPr>
              <a:xfrm flipV="1">
                <a:off x="9946" y="701270"/>
                <a:ext cx="1" cy="187823"/>
              </a:xfrm>
              <a:prstGeom prst="line">
                <a:avLst/>
              </a:prstGeom>
              <a:noFill/>
              <a:ln w="25400" cap="flat">
                <a:solidFill>
                  <a:srgbClr val="75B1D4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4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9" name="Shape 577"/>
              <p:cNvSpPr/>
              <p:nvPr/>
            </p:nvSpPr>
            <p:spPr>
              <a:xfrm flipV="1">
                <a:off x="1709995" y="0"/>
                <a:ext cx="1" cy="187823"/>
              </a:xfrm>
              <a:prstGeom prst="line">
                <a:avLst/>
              </a:prstGeom>
              <a:noFill/>
              <a:ln w="25400" cap="flat">
                <a:solidFill>
                  <a:srgbClr val="75B1D4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4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0" name="Shape 578"/>
              <p:cNvSpPr/>
              <p:nvPr/>
            </p:nvSpPr>
            <p:spPr>
              <a:xfrm flipV="1">
                <a:off x="1001641" y="701270"/>
                <a:ext cx="1" cy="187823"/>
              </a:xfrm>
              <a:prstGeom prst="line">
                <a:avLst/>
              </a:prstGeom>
              <a:noFill/>
              <a:ln w="25400" cap="flat">
                <a:solidFill>
                  <a:srgbClr val="75B1D4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4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12" name="Group 590"/>
          <p:cNvGrpSpPr/>
          <p:nvPr/>
        </p:nvGrpSpPr>
        <p:grpSpPr>
          <a:xfrm>
            <a:off x="10276394" y="2787519"/>
            <a:ext cx="1201622" cy="630482"/>
            <a:chOff x="0" y="0"/>
            <a:chExt cx="1717078" cy="889092"/>
          </a:xfrm>
        </p:grpSpPr>
        <p:sp>
          <p:nvSpPr>
            <p:cNvPr id="36" name="Shape 581"/>
            <p:cNvSpPr/>
            <p:nvPr/>
          </p:nvSpPr>
          <p:spPr>
            <a:xfrm>
              <a:off x="708353" y="0"/>
              <a:ext cx="1008339" cy="1"/>
            </a:xfrm>
            <a:prstGeom prst="line">
              <a:avLst/>
            </a:prstGeom>
            <a:noFill/>
            <a:ln w="25400" cap="flat">
              <a:solidFill>
                <a:srgbClr val="75B1D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4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7" name="Group 589"/>
            <p:cNvGrpSpPr/>
            <p:nvPr/>
          </p:nvGrpSpPr>
          <p:grpSpPr>
            <a:xfrm>
              <a:off x="-1" y="0"/>
              <a:ext cx="1717080" cy="889093"/>
              <a:chOff x="0" y="0"/>
              <a:chExt cx="1717078" cy="889092"/>
            </a:xfrm>
          </p:grpSpPr>
          <p:grpSp>
            <p:nvGrpSpPr>
              <p:cNvPr id="38" name="Group 585"/>
              <p:cNvGrpSpPr/>
              <p:nvPr/>
            </p:nvGrpSpPr>
            <p:grpSpPr>
              <a:xfrm>
                <a:off x="-1" y="0"/>
                <a:ext cx="1717080" cy="708354"/>
                <a:chOff x="0" y="0"/>
                <a:chExt cx="1717078" cy="708353"/>
              </a:xfrm>
            </p:grpSpPr>
            <p:sp>
              <p:nvSpPr>
                <p:cNvPr id="42" name="Shape 582"/>
                <p:cNvSpPr/>
                <p:nvPr/>
              </p:nvSpPr>
              <p:spPr>
                <a:xfrm flipV="1">
                  <a:off x="2862" y="0"/>
                  <a:ext cx="708355" cy="708354"/>
                </a:xfrm>
                <a:prstGeom prst="line">
                  <a:avLst/>
                </a:prstGeom>
                <a:noFill/>
                <a:ln w="25400" cap="flat">
                  <a:solidFill>
                    <a:srgbClr val="75B1D4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4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3" name="Shape 583"/>
                <p:cNvSpPr/>
                <p:nvPr/>
              </p:nvSpPr>
              <p:spPr>
                <a:xfrm flipV="1">
                  <a:off x="1008725" y="0"/>
                  <a:ext cx="708354" cy="708354"/>
                </a:xfrm>
                <a:prstGeom prst="line">
                  <a:avLst/>
                </a:prstGeom>
                <a:noFill/>
                <a:ln w="25400" cap="flat">
                  <a:solidFill>
                    <a:srgbClr val="75B1D4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4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4" name="Shape 584"/>
                <p:cNvSpPr/>
                <p:nvPr/>
              </p:nvSpPr>
              <p:spPr>
                <a:xfrm>
                  <a:off x="0" y="708353"/>
                  <a:ext cx="1008338" cy="1"/>
                </a:xfrm>
                <a:prstGeom prst="line">
                  <a:avLst/>
                </a:prstGeom>
                <a:noFill/>
                <a:ln w="25400" cap="flat">
                  <a:solidFill>
                    <a:srgbClr val="75B1D4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4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39" name="Shape 586"/>
              <p:cNvSpPr/>
              <p:nvPr/>
            </p:nvSpPr>
            <p:spPr>
              <a:xfrm flipV="1">
                <a:off x="9946" y="701270"/>
                <a:ext cx="1" cy="187823"/>
              </a:xfrm>
              <a:prstGeom prst="line">
                <a:avLst/>
              </a:prstGeom>
              <a:noFill/>
              <a:ln w="25400" cap="flat">
                <a:solidFill>
                  <a:srgbClr val="75B1D4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4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" name="Shape 587"/>
              <p:cNvSpPr/>
              <p:nvPr/>
            </p:nvSpPr>
            <p:spPr>
              <a:xfrm flipV="1">
                <a:off x="1709995" y="0"/>
                <a:ext cx="1" cy="187823"/>
              </a:xfrm>
              <a:prstGeom prst="line">
                <a:avLst/>
              </a:prstGeom>
              <a:noFill/>
              <a:ln w="25400" cap="flat">
                <a:solidFill>
                  <a:srgbClr val="75B1D4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4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" name="Shape 588"/>
              <p:cNvSpPr/>
              <p:nvPr/>
            </p:nvSpPr>
            <p:spPr>
              <a:xfrm flipV="1">
                <a:off x="1001641" y="701270"/>
                <a:ext cx="1" cy="187823"/>
              </a:xfrm>
              <a:prstGeom prst="line">
                <a:avLst/>
              </a:prstGeom>
              <a:noFill/>
              <a:ln w="25400" cap="flat">
                <a:solidFill>
                  <a:srgbClr val="75B1D4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4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13" name="Group 599"/>
          <p:cNvGrpSpPr/>
          <p:nvPr/>
        </p:nvGrpSpPr>
        <p:grpSpPr>
          <a:xfrm>
            <a:off x="9944522" y="2224239"/>
            <a:ext cx="1028278" cy="823761"/>
            <a:chOff x="0" y="0"/>
            <a:chExt cx="1469376" cy="1161650"/>
          </a:xfrm>
        </p:grpSpPr>
        <p:sp>
          <p:nvSpPr>
            <p:cNvPr id="28" name="Shape 591"/>
            <p:cNvSpPr/>
            <p:nvPr/>
          </p:nvSpPr>
          <p:spPr>
            <a:xfrm flipV="1">
              <a:off x="0" y="1142800"/>
              <a:ext cx="596501" cy="1"/>
            </a:xfrm>
            <a:prstGeom prst="line">
              <a:avLst/>
            </a:prstGeom>
            <a:noFill/>
            <a:ln w="38100" cap="flat">
              <a:solidFill>
                <a:srgbClr val="BA42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" name="Shape 592"/>
            <p:cNvSpPr/>
            <p:nvPr/>
          </p:nvSpPr>
          <p:spPr>
            <a:xfrm flipV="1">
              <a:off x="298250" y="565149"/>
              <a:ext cx="1" cy="596502"/>
            </a:xfrm>
            <a:prstGeom prst="line">
              <a:avLst/>
            </a:prstGeom>
            <a:noFill/>
            <a:ln w="38100" cap="flat">
              <a:solidFill>
                <a:srgbClr val="BA42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" name="Shape 593"/>
            <p:cNvSpPr/>
            <p:nvPr/>
          </p:nvSpPr>
          <p:spPr>
            <a:xfrm flipV="1">
              <a:off x="298250" y="0"/>
              <a:ext cx="309662" cy="596501"/>
            </a:xfrm>
            <a:prstGeom prst="line">
              <a:avLst/>
            </a:prstGeom>
            <a:noFill/>
            <a:ln w="38100" cap="flat">
              <a:solidFill>
                <a:srgbClr val="BA42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" name="Shape 594"/>
            <p:cNvSpPr/>
            <p:nvPr/>
          </p:nvSpPr>
          <p:spPr>
            <a:xfrm flipV="1">
              <a:off x="603050" y="12300"/>
              <a:ext cx="596501" cy="1"/>
            </a:xfrm>
            <a:prstGeom prst="line">
              <a:avLst/>
            </a:prstGeom>
            <a:noFill/>
            <a:ln w="38100" cap="flat">
              <a:solidFill>
                <a:srgbClr val="BA42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" name="Shape 595"/>
            <p:cNvSpPr/>
            <p:nvPr/>
          </p:nvSpPr>
          <p:spPr>
            <a:xfrm flipH="1" flipV="1">
              <a:off x="1174246" y="12603"/>
              <a:ext cx="236728" cy="236727"/>
            </a:xfrm>
            <a:prstGeom prst="line">
              <a:avLst/>
            </a:prstGeom>
            <a:noFill/>
            <a:ln w="38100" cap="flat">
              <a:solidFill>
                <a:srgbClr val="BA42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" name="Shape 596"/>
            <p:cNvSpPr/>
            <p:nvPr/>
          </p:nvSpPr>
          <p:spPr>
            <a:xfrm flipH="1" flipV="1">
              <a:off x="1245186" y="206519"/>
              <a:ext cx="202595" cy="1"/>
            </a:xfrm>
            <a:prstGeom prst="line">
              <a:avLst/>
            </a:prstGeom>
            <a:noFill/>
            <a:ln w="38100" cap="flat">
              <a:solidFill>
                <a:srgbClr val="BA42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" name="Shape 597"/>
            <p:cNvSpPr/>
            <p:nvPr/>
          </p:nvSpPr>
          <p:spPr>
            <a:xfrm flipH="1" flipV="1">
              <a:off x="1434196" y="198492"/>
              <a:ext cx="35181" cy="199516"/>
            </a:xfrm>
            <a:prstGeom prst="line">
              <a:avLst/>
            </a:prstGeom>
            <a:noFill/>
            <a:ln w="38100" cap="flat">
              <a:solidFill>
                <a:srgbClr val="BA42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" name="Shape 598"/>
            <p:cNvSpPr/>
            <p:nvPr/>
          </p:nvSpPr>
          <p:spPr>
            <a:xfrm flipV="1">
              <a:off x="1215696" y="208265"/>
              <a:ext cx="32975" cy="187010"/>
            </a:xfrm>
            <a:prstGeom prst="line">
              <a:avLst/>
            </a:prstGeom>
            <a:noFill/>
            <a:ln w="38100" cap="flat">
              <a:solidFill>
                <a:srgbClr val="BA42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8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4" name="Group 602"/>
          <p:cNvGrpSpPr/>
          <p:nvPr/>
        </p:nvGrpSpPr>
        <p:grpSpPr>
          <a:xfrm>
            <a:off x="10781729" y="2949233"/>
            <a:ext cx="168440" cy="186975"/>
            <a:chOff x="-19049" y="-19049"/>
            <a:chExt cx="240693" cy="263667"/>
          </a:xfrm>
        </p:grpSpPr>
        <p:sp>
          <p:nvSpPr>
            <p:cNvPr id="26" name="Shape 601"/>
            <p:cNvSpPr/>
            <p:nvPr/>
          </p:nvSpPr>
          <p:spPr>
            <a:xfrm>
              <a:off x="0" y="0"/>
              <a:ext cx="202594" cy="225568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4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7" name="Picture 26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9050" y="-19050"/>
              <a:ext cx="240694" cy="263668"/>
            </a:xfrm>
            <a:prstGeom prst="rect">
              <a:avLst/>
            </a:prstGeom>
            <a:effectLst/>
          </p:spPr>
        </p:pic>
      </p:grpSp>
      <p:grpSp>
        <p:nvGrpSpPr>
          <p:cNvPr id="17" name="Group 611"/>
          <p:cNvGrpSpPr/>
          <p:nvPr/>
        </p:nvGrpSpPr>
        <p:grpSpPr>
          <a:xfrm>
            <a:off x="9296400" y="2873042"/>
            <a:ext cx="195102" cy="243227"/>
            <a:chOff x="-19050" y="-19050"/>
            <a:chExt cx="278793" cy="342992"/>
          </a:xfrm>
        </p:grpSpPr>
        <p:sp>
          <p:nvSpPr>
            <p:cNvPr id="20" name="Shape 610"/>
            <p:cNvSpPr/>
            <p:nvPr/>
          </p:nvSpPr>
          <p:spPr>
            <a:xfrm>
              <a:off x="0" y="0"/>
              <a:ext cx="240694" cy="304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4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1" name="Picture 20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9050" y="-19050"/>
              <a:ext cx="278794" cy="342993"/>
            </a:xfrm>
            <a:prstGeom prst="rect">
              <a:avLst/>
            </a:prstGeom>
            <a:effectLst/>
          </p:spPr>
        </p:pic>
      </p:grpSp>
      <p:sp>
        <p:nvSpPr>
          <p:cNvPr id="18" name="Shape 612"/>
          <p:cNvSpPr/>
          <p:nvPr/>
        </p:nvSpPr>
        <p:spPr>
          <a:xfrm>
            <a:off x="9045509" y="3300858"/>
            <a:ext cx="300399" cy="4683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A</a:t>
            </a:r>
          </a:p>
        </p:txBody>
      </p:sp>
      <p:sp>
        <p:nvSpPr>
          <p:cNvPr id="19" name="Shape 613"/>
          <p:cNvSpPr/>
          <p:nvPr/>
        </p:nvSpPr>
        <p:spPr>
          <a:xfrm>
            <a:off x="10557065" y="3296355"/>
            <a:ext cx="254184" cy="4683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9474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chooses actions to get the Best Expected Outcome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desirable is this action?</a:t>
            </a:r>
          </a:p>
          <a:p>
            <a:r>
              <a:rPr lang="en-US" dirty="0" smtClean="0"/>
              <a:t>Need a task-dependent measure of performance</a:t>
            </a:r>
          </a:p>
          <a:p>
            <a:r>
              <a:rPr lang="en-US" dirty="0" smtClean="0"/>
              <a:t>For a state sequence S, select action A which maximizes the performance measure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762000" y="2209800"/>
            <a:ext cx="9690100" cy="1578835"/>
            <a:chOff x="266700" y="3098800"/>
            <a:chExt cx="12471400" cy="2032000"/>
          </a:xfrm>
        </p:grpSpPr>
        <p:sp>
          <p:nvSpPr>
            <p:cNvPr id="5" name="Shape 233"/>
            <p:cNvSpPr/>
            <p:nvPr/>
          </p:nvSpPr>
          <p:spPr>
            <a:xfrm>
              <a:off x="266700" y="3098800"/>
              <a:ext cx="4127500" cy="2019300"/>
            </a:xfrm>
            <a:prstGeom prst="roundRect">
              <a:avLst>
                <a:gd name="adj" fmla="val 9434"/>
              </a:avLst>
            </a:prstGeom>
            <a:solidFill>
              <a:srgbClr val="0097EB">
                <a:alpha val="62000"/>
              </a:srgbClr>
            </a:solidFill>
            <a:ln w="25400">
              <a:solidFill>
                <a:srgbClr val="75B1D4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48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 dirty="0">
                  <a:solidFill>
                    <a:srgbClr val="FFFFFF"/>
                  </a:solidFill>
                </a:rPr>
                <a:t>Ball-A, </a:t>
              </a:r>
              <a:r>
                <a:rPr sz="3600" dirty="0" err="1">
                  <a:solidFill>
                    <a:srgbClr val="FFFFFF"/>
                  </a:solidFill>
                </a:rPr>
                <a:t>Sq</a:t>
              </a:r>
              <a:r>
                <a:rPr sz="3600" dirty="0">
                  <a:solidFill>
                    <a:srgbClr val="FFFFFF"/>
                  </a:solidFill>
                </a:rPr>
                <a:t>-Hand, Hand-B </a:t>
              </a:r>
            </a:p>
          </p:txBody>
        </p:sp>
        <p:sp>
          <p:nvSpPr>
            <p:cNvPr id="6" name="Shape 234"/>
            <p:cNvSpPr/>
            <p:nvPr/>
          </p:nvSpPr>
          <p:spPr>
            <a:xfrm>
              <a:off x="8610600" y="3111500"/>
              <a:ext cx="4127500" cy="2019300"/>
            </a:xfrm>
            <a:prstGeom prst="roundRect">
              <a:avLst>
                <a:gd name="adj" fmla="val 9434"/>
              </a:avLst>
            </a:prstGeom>
            <a:solidFill>
              <a:srgbClr val="0097EB">
                <a:alpha val="62000"/>
              </a:srgbClr>
            </a:solidFill>
            <a:ln w="25400">
              <a:solidFill>
                <a:srgbClr val="75B1D4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48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 dirty="0">
                  <a:solidFill>
                    <a:srgbClr val="FFFFFF"/>
                  </a:solidFill>
                </a:rPr>
                <a:t>Ball-A, </a:t>
              </a:r>
              <a:r>
                <a:rPr sz="3600" dirty="0" err="1">
                  <a:solidFill>
                    <a:srgbClr val="FFFFFF"/>
                  </a:solidFill>
                </a:rPr>
                <a:t>Sq</a:t>
              </a:r>
              <a:r>
                <a:rPr sz="3600" dirty="0">
                  <a:solidFill>
                    <a:srgbClr val="FFFFFF"/>
                  </a:solidFill>
                </a:rPr>
                <a:t>-B, Hand-B </a:t>
              </a:r>
            </a:p>
          </p:txBody>
        </p:sp>
        <p:sp>
          <p:nvSpPr>
            <p:cNvPr id="7" name="Shape 235"/>
            <p:cNvSpPr/>
            <p:nvPr/>
          </p:nvSpPr>
          <p:spPr>
            <a:xfrm flipH="1">
              <a:off x="7819330" y="4114800"/>
              <a:ext cx="713731" cy="1350"/>
            </a:xfrm>
            <a:prstGeom prst="line">
              <a:avLst/>
            </a:prstGeom>
            <a:ln w="101600">
              <a:solidFill>
                <a:srgbClr val="BA42FF"/>
              </a:solidFill>
              <a:miter lim="400000"/>
              <a:headEnd type="stealth"/>
            </a:ln>
          </p:spPr>
          <p:txBody>
            <a:bodyPr lIns="0" tIns="0" rIns="0" bIns="0" anchor="ctr"/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" name="Shape 236"/>
            <p:cNvSpPr/>
            <p:nvPr/>
          </p:nvSpPr>
          <p:spPr>
            <a:xfrm>
              <a:off x="5283199" y="3098800"/>
              <a:ext cx="2463802" cy="2019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97EB">
                <a:alpha val="62000"/>
              </a:srgbClr>
            </a:solidFill>
            <a:ln w="25400">
              <a:solidFill>
                <a:srgbClr val="75B1D4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480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4800" dirty="0">
                  <a:solidFill>
                    <a:srgbClr val="FFFFFF"/>
                  </a:solidFill>
                </a:rPr>
                <a:t>Drop</a:t>
              </a:r>
            </a:p>
          </p:txBody>
        </p:sp>
        <p:sp>
          <p:nvSpPr>
            <p:cNvPr id="9" name="Shape 237"/>
            <p:cNvSpPr/>
            <p:nvPr/>
          </p:nvSpPr>
          <p:spPr>
            <a:xfrm flipH="1">
              <a:off x="4495800" y="4114800"/>
              <a:ext cx="713731" cy="1350"/>
            </a:xfrm>
            <a:prstGeom prst="line">
              <a:avLst/>
            </a:prstGeom>
            <a:ln w="101600">
              <a:solidFill>
                <a:srgbClr val="BA42FF"/>
              </a:solidFill>
              <a:miter lim="400000"/>
              <a:headEnd type="stealth"/>
            </a:ln>
          </p:spPr>
          <p:txBody>
            <a:bodyPr lIns="0" tIns="0" rIns="0" bIns="0" anchor="ctr"/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37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 the agent is trying to solve:</a:t>
            </a:r>
          </a:p>
          <a:p>
            <a:endParaRPr lang="en-US" dirty="0"/>
          </a:p>
          <a:p>
            <a:r>
              <a:rPr lang="en-US" dirty="0" smtClean="0"/>
              <a:t>	P – Performance Metric</a:t>
            </a:r>
          </a:p>
          <a:p>
            <a:r>
              <a:rPr lang="en-US" dirty="0"/>
              <a:t>	</a:t>
            </a:r>
            <a:r>
              <a:rPr lang="en-US" dirty="0" smtClean="0"/>
              <a:t>E – Environment</a:t>
            </a:r>
          </a:p>
          <a:p>
            <a:r>
              <a:rPr lang="en-US" dirty="0"/>
              <a:t>	</a:t>
            </a:r>
            <a:r>
              <a:rPr lang="en-US" dirty="0" smtClean="0"/>
              <a:t>A – Actuators</a:t>
            </a:r>
          </a:p>
          <a:p>
            <a:r>
              <a:rPr lang="en-US" dirty="0"/>
              <a:t>	</a:t>
            </a:r>
            <a:r>
              <a:rPr lang="en-US" dirty="0" smtClean="0"/>
              <a:t>S – Sensors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0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Taxi Problem (coming soon…)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P – ?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E – ?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A – ?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S – ?</a:t>
            </a:r>
          </a:p>
          <a:p>
            <a:r>
              <a:rPr lang="en-US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7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Taxi Problem (coming soon…)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P – Safe, fast, legal, max revenue, min cost, min fuel, … 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E – city roads, traffic, pedestrians, bikers, construction, …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A – Car controls (steering, gas pedal) and human interface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S – Cameras, radar, laser rangefinder, GPS, mapping, engine</a:t>
            </a:r>
            <a:br>
              <a:rPr lang="en-US" dirty="0" smtClean="0"/>
            </a:br>
            <a:r>
              <a:rPr lang="en-US" dirty="0" smtClean="0"/>
              <a:t>          sensors, human input devices</a:t>
            </a:r>
          </a:p>
          <a:p>
            <a:r>
              <a:rPr lang="en-US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68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Observable		</a:t>
            </a:r>
            <a:r>
              <a:rPr lang="en-US" dirty="0" smtClean="0">
                <a:solidFill>
                  <a:srgbClr val="0070C0"/>
                </a:solidFill>
              </a:rPr>
              <a:t>Partially Observable</a:t>
            </a:r>
          </a:p>
          <a:p>
            <a:r>
              <a:rPr lang="en-US" dirty="0" smtClean="0"/>
              <a:t>Deterministic		</a:t>
            </a:r>
            <a:r>
              <a:rPr lang="en-US" dirty="0" smtClean="0">
                <a:solidFill>
                  <a:srgbClr val="0070C0"/>
                </a:solidFill>
              </a:rPr>
              <a:t>Stochastic</a:t>
            </a:r>
          </a:p>
          <a:p>
            <a:r>
              <a:rPr lang="en-US" dirty="0" smtClean="0"/>
              <a:t>Episodic			</a:t>
            </a:r>
            <a:r>
              <a:rPr lang="en-US" dirty="0" smtClean="0">
                <a:solidFill>
                  <a:srgbClr val="0070C0"/>
                </a:solidFill>
              </a:rPr>
              <a:t>Sequential</a:t>
            </a:r>
          </a:p>
          <a:p>
            <a:r>
              <a:rPr lang="en-US" dirty="0" smtClean="0"/>
              <a:t>Static				</a:t>
            </a:r>
            <a:r>
              <a:rPr lang="en-US" dirty="0" smtClean="0">
                <a:solidFill>
                  <a:srgbClr val="0070C0"/>
                </a:solidFill>
              </a:rPr>
              <a:t>Dynamic</a:t>
            </a:r>
          </a:p>
          <a:p>
            <a:r>
              <a:rPr lang="en-US" dirty="0" smtClean="0"/>
              <a:t>Discrete			</a:t>
            </a:r>
            <a:r>
              <a:rPr lang="en-US" dirty="0" smtClean="0">
                <a:solidFill>
                  <a:srgbClr val="0070C0"/>
                </a:solidFill>
              </a:rPr>
              <a:t>Continuous</a:t>
            </a:r>
          </a:p>
          <a:p>
            <a:r>
              <a:rPr lang="en-US" dirty="0" smtClean="0"/>
              <a:t>Single-Agent		</a:t>
            </a:r>
            <a:r>
              <a:rPr lang="en-US" dirty="0" smtClean="0">
                <a:solidFill>
                  <a:srgbClr val="0070C0"/>
                </a:solidFill>
              </a:rPr>
              <a:t>Multi-Agent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454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Agents map states to actions</a:t>
            </a:r>
          </a:p>
          <a:p>
            <a:r>
              <a:rPr lang="en-US" dirty="0" smtClean="0"/>
              <a:t>	States and actions represented as tuples</a:t>
            </a:r>
          </a:p>
          <a:p>
            <a:endParaRPr lang="en-US" dirty="0" smtClean="0"/>
          </a:p>
          <a:p>
            <a:r>
              <a:rPr lang="en-US" dirty="0" smtClean="0"/>
              <a:t>Agents should be rational</a:t>
            </a:r>
          </a:p>
          <a:p>
            <a:r>
              <a:rPr lang="en-US" dirty="0" smtClean="0"/>
              <a:t>	Select the action that maximizes the outcome</a:t>
            </a:r>
          </a:p>
          <a:p>
            <a:endParaRPr lang="en-US" dirty="0" smtClean="0"/>
          </a:p>
          <a:p>
            <a:r>
              <a:rPr lang="en-US" dirty="0" smtClean="0"/>
              <a:t>Task defined by PEAS</a:t>
            </a:r>
          </a:p>
          <a:p>
            <a:r>
              <a:rPr lang="en-US" dirty="0" smtClean="0"/>
              <a:t>	Performance metric, Environment, Actuation, Sensors</a:t>
            </a:r>
          </a:p>
          <a:p>
            <a:endParaRPr lang="en-US" dirty="0" smtClean="0"/>
          </a:p>
          <a:p>
            <a:r>
              <a:rPr lang="en-US" dirty="0" smtClean="0"/>
              <a:t>Environment Types influence the difficulty of the problem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566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78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Remaining Administrative Items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Resources</a:t>
            </a:r>
          </a:p>
          <a:p>
            <a:r>
              <a:rPr lang="en-US" altLang="en-US" dirty="0" smtClean="0"/>
              <a:t>	</a:t>
            </a:r>
          </a:p>
          <a:p>
            <a:r>
              <a:rPr lang="en-US" altLang="en-US" dirty="0" smtClean="0"/>
              <a:t>Review of Syllabus</a:t>
            </a:r>
            <a:endParaRPr lang="en-US" altLang="en-US" dirty="0"/>
          </a:p>
          <a:p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Syllabus is now on T-Square, Piazza is coming soon</a:t>
            </a:r>
          </a:p>
          <a:p>
            <a:endParaRPr lang="en-US" dirty="0" smtClean="0"/>
          </a:p>
          <a:p>
            <a:r>
              <a:rPr lang="en-US" dirty="0" smtClean="0"/>
              <a:t>Text:</a:t>
            </a:r>
          </a:p>
          <a:p>
            <a:r>
              <a:rPr lang="en-US" dirty="0"/>
              <a:t>	</a:t>
            </a:r>
            <a:r>
              <a:rPr lang="en-US" dirty="0" smtClean="0"/>
              <a:t>“AI: A </a:t>
            </a:r>
            <a:r>
              <a:rPr lang="en-US" dirty="0"/>
              <a:t>Modern </a:t>
            </a:r>
            <a:r>
              <a:rPr lang="en-US" dirty="0" smtClean="0"/>
              <a:t>Approach,”  </a:t>
            </a:r>
            <a:r>
              <a:rPr lang="en-US" dirty="0"/>
              <a:t>3rd </a:t>
            </a:r>
            <a:r>
              <a:rPr lang="en-US" dirty="0" smtClean="0"/>
              <a:t>edition (2010)</a:t>
            </a:r>
          </a:p>
          <a:p>
            <a:r>
              <a:rPr lang="en-US" dirty="0"/>
              <a:t>	</a:t>
            </a:r>
            <a:r>
              <a:rPr lang="en-US" dirty="0" smtClean="0"/>
              <a:t>by Stuart Russell (UC Berkeley) &amp; Peter </a:t>
            </a:r>
            <a:r>
              <a:rPr lang="en-US" dirty="0" err="1" smtClean="0"/>
              <a:t>Norvig</a:t>
            </a:r>
            <a:r>
              <a:rPr lang="en-US" dirty="0"/>
              <a:t> </a:t>
            </a:r>
            <a:r>
              <a:rPr lang="en-US" dirty="0" smtClean="0"/>
              <a:t>(Google)</a:t>
            </a:r>
          </a:p>
          <a:p>
            <a:endParaRPr lang="en-US" dirty="0" smtClean="0"/>
          </a:p>
          <a:p>
            <a:r>
              <a:rPr lang="en-US" dirty="0" smtClean="0"/>
              <a:t>We will follow it reasonably closely in the beginning</a:t>
            </a:r>
          </a:p>
          <a:p>
            <a:r>
              <a:rPr lang="en-US" dirty="0" smtClean="0"/>
              <a:t>Problems will be assigned from it</a:t>
            </a:r>
          </a:p>
          <a:p>
            <a:r>
              <a:rPr lang="en-US" dirty="0" smtClean="0"/>
              <a:t>You must buy 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768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Midterm (30%)		</a:t>
            </a:r>
          </a:p>
          <a:p>
            <a:r>
              <a:rPr lang="en-US" dirty="0" smtClean="0"/>
              <a:t>Final (35%)</a:t>
            </a:r>
          </a:p>
          <a:p>
            <a:endParaRPr lang="en-US" dirty="0"/>
          </a:p>
          <a:p>
            <a:r>
              <a:rPr lang="en-US" dirty="0" smtClean="0"/>
              <a:t>Projects (35%)</a:t>
            </a:r>
          </a:p>
          <a:p>
            <a:r>
              <a:rPr lang="en-US" dirty="0"/>
              <a:t>	</a:t>
            </a:r>
            <a:r>
              <a:rPr lang="en-US" dirty="0" smtClean="0"/>
              <a:t>4 Graded Projects</a:t>
            </a:r>
          </a:p>
          <a:p>
            <a:r>
              <a:rPr lang="en-US" dirty="0"/>
              <a:t>	</a:t>
            </a:r>
            <a:r>
              <a:rPr lang="en-US" dirty="0" smtClean="0"/>
              <a:t>1 Ungraded Project (Python Tutorial)</a:t>
            </a:r>
          </a:p>
          <a:p>
            <a:r>
              <a:rPr lang="en-US" dirty="0" smtClean="0"/>
              <a:t>All projects done in Python (</a:t>
            </a:r>
            <a:r>
              <a:rPr lang="en-US" dirty="0" err="1" smtClean="0"/>
              <a:t>autograder</a:t>
            </a:r>
            <a:r>
              <a:rPr lang="en-US" dirty="0" smtClean="0"/>
              <a:t>)</a:t>
            </a:r>
          </a:p>
          <a:p>
            <a:r>
              <a:rPr lang="en-US" b="1" i="1" dirty="0" smtClean="0"/>
              <a:t>No credit given for late submissions</a:t>
            </a:r>
          </a:p>
          <a:p>
            <a:r>
              <a:rPr lang="en-US" b="1" i="1" dirty="0" smtClean="0"/>
              <a:t>Turn in on-time for Partial Credit</a:t>
            </a:r>
          </a:p>
          <a:p>
            <a:r>
              <a:rPr lang="en-US" b="1" dirty="0" smtClean="0"/>
              <a:t>Honor Code: </a:t>
            </a:r>
            <a:r>
              <a:rPr lang="en-US" dirty="0" smtClean="0"/>
              <a:t>Projects are not collaborative, we test for cheating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maz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10600" y="1143000"/>
            <a:ext cx="3200400" cy="32004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471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Extra Credit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will be opportunities for extra credit</a:t>
            </a:r>
          </a:p>
          <a:p>
            <a:endParaRPr lang="en-US" dirty="0" smtClean="0"/>
          </a:p>
          <a:p>
            <a:r>
              <a:rPr lang="en-US" dirty="0" smtClean="0"/>
              <a:t>	Extra credit questions on all projects</a:t>
            </a:r>
          </a:p>
          <a:p>
            <a:r>
              <a:rPr lang="en-US" dirty="0" smtClean="0"/>
              <a:t>	Opportunities to participate in research studies</a:t>
            </a:r>
          </a:p>
          <a:p>
            <a:r>
              <a:rPr lang="en-US" dirty="0" smtClean="0"/>
              <a:t>		You must write a report</a:t>
            </a:r>
          </a:p>
          <a:p>
            <a:endParaRPr lang="en-US" dirty="0" smtClean="0"/>
          </a:p>
          <a:p>
            <a:r>
              <a:rPr lang="en-US" dirty="0" smtClean="0"/>
              <a:t>Don’t rely on this!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Start Early   </a:t>
            </a:r>
            <a:r>
              <a:rPr lang="en-US" sz="3600" dirty="0" smtClean="0">
                <a:solidFill>
                  <a:srgbClr val="FF0000"/>
                </a:solidFill>
              </a:rPr>
              <a:t>Start Early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sz="4400" dirty="0" smtClean="0">
                <a:solidFill>
                  <a:srgbClr val="FF0000"/>
                </a:solidFill>
              </a:rPr>
              <a:t>Start Early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sz="4800" dirty="0" smtClean="0">
                <a:solidFill>
                  <a:srgbClr val="FF0000"/>
                </a:solidFill>
              </a:rPr>
              <a:t>Start Early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909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and 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complete lecture schedule will be on T-Square by Friday</a:t>
            </a:r>
          </a:p>
          <a:p>
            <a:endParaRPr lang="en-US" dirty="0"/>
          </a:p>
          <a:p>
            <a:r>
              <a:rPr lang="en-US" dirty="0" smtClean="0"/>
              <a:t>This schedule is subject to change</a:t>
            </a:r>
          </a:p>
          <a:p>
            <a:r>
              <a:rPr lang="en-US" dirty="0"/>
              <a:t>	</a:t>
            </a:r>
            <a:r>
              <a:rPr lang="en-US" dirty="0" smtClean="0"/>
              <a:t>Any changes announced in class &amp; via T-Square</a:t>
            </a:r>
          </a:p>
          <a:p>
            <a:endParaRPr lang="en-US" dirty="0"/>
          </a:p>
          <a:p>
            <a:r>
              <a:rPr lang="en-US" b="1" i="1" dirty="0" smtClean="0"/>
              <a:t>I will miss some classes due to unavoidable travel</a:t>
            </a:r>
          </a:p>
          <a:p>
            <a:r>
              <a:rPr lang="en-US" dirty="0"/>
              <a:t>	</a:t>
            </a:r>
            <a:r>
              <a:rPr lang="en-US" dirty="0" smtClean="0"/>
              <a:t>I will tell you where I am going and why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My replacement lecturer will be highly trained (usually faculty)</a:t>
            </a:r>
          </a:p>
          <a:p>
            <a:r>
              <a:rPr lang="en-US" dirty="0"/>
              <a:t>	</a:t>
            </a:r>
            <a:r>
              <a:rPr lang="en-US" i="1" dirty="0" smtClean="0"/>
              <a:t>I will provide pre-recorded lectures in every case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65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Agents as Functions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219200" y="1219200"/>
            <a:ext cx="9320015" cy="4869187"/>
            <a:chOff x="788233" y="1123951"/>
            <a:chExt cx="10732344" cy="5607049"/>
          </a:xfrm>
        </p:grpSpPr>
        <p:sp>
          <p:nvSpPr>
            <p:cNvPr id="5" name="Shape 50"/>
            <p:cNvSpPr/>
            <p:nvPr/>
          </p:nvSpPr>
          <p:spPr>
            <a:xfrm>
              <a:off x="788233" y="1905000"/>
              <a:ext cx="5003800" cy="4826000"/>
            </a:xfrm>
            <a:prstGeom prst="roundRect">
              <a:avLst>
                <a:gd name="adj" fmla="val 3947"/>
              </a:avLst>
            </a:prstGeom>
            <a:solidFill>
              <a:srgbClr val="0097EB">
                <a:alpha val="62000"/>
              </a:srgbClr>
            </a:solidFill>
            <a:ln w="25400">
              <a:solidFill>
                <a:srgbClr val="75B1D4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defRPr sz="83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" name="Shape 51"/>
            <p:cNvSpPr/>
            <p:nvPr/>
          </p:nvSpPr>
          <p:spPr>
            <a:xfrm>
              <a:off x="8688477" y="1905000"/>
              <a:ext cx="2832100" cy="4826000"/>
            </a:xfrm>
            <a:prstGeom prst="roundRect">
              <a:avLst>
                <a:gd name="adj" fmla="val 6726"/>
              </a:avLst>
            </a:prstGeom>
            <a:solidFill>
              <a:srgbClr val="0097EB">
                <a:alpha val="62000"/>
              </a:srgbClr>
            </a:solidFill>
            <a:ln w="25400">
              <a:solidFill>
                <a:srgbClr val="75B1D4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defRPr sz="4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" name="Shape 52"/>
            <p:cNvSpPr/>
            <p:nvPr/>
          </p:nvSpPr>
          <p:spPr>
            <a:xfrm>
              <a:off x="847416" y="1125534"/>
              <a:ext cx="1360933" cy="6604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000" dirty="0">
                  <a:solidFill>
                    <a:srgbClr val="858585"/>
                  </a:solidFill>
                </a:rPr>
                <a:t>Agent</a:t>
              </a:r>
            </a:p>
          </p:txBody>
        </p:sp>
        <p:sp>
          <p:nvSpPr>
            <p:cNvPr id="8" name="Shape 53"/>
            <p:cNvSpPr/>
            <p:nvPr/>
          </p:nvSpPr>
          <p:spPr>
            <a:xfrm>
              <a:off x="8422234" y="1123951"/>
              <a:ext cx="2732533" cy="6604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000" dirty="0">
                  <a:solidFill>
                    <a:srgbClr val="858585"/>
                  </a:solidFill>
                </a:rPr>
                <a:t>Environment</a:t>
              </a:r>
            </a:p>
          </p:txBody>
        </p:sp>
        <p:grpSp>
          <p:nvGrpSpPr>
            <p:cNvPr id="9" name="Group 57"/>
            <p:cNvGrpSpPr/>
            <p:nvPr/>
          </p:nvGrpSpPr>
          <p:grpSpPr>
            <a:xfrm>
              <a:off x="2440762" y="1993900"/>
              <a:ext cx="6066393" cy="1092200"/>
              <a:chOff x="0" y="0"/>
              <a:chExt cx="6066392" cy="1092200"/>
            </a:xfrm>
          </p:grpSpPr>
          <p:sp>
            <p:nvSpPr>
              <p:cNvPr id="10" name="Shape 54"/>
              <p:cNvSpPr/>
              <p:nvPr/>
            </p:nvSpPr>
            <p:spPr>
              <a:xfrm>
                <a:off x="2513070" y="330200"/>
                <a:ext cx="3553323" cy="2746"/>
              </a:xfrm>
              <a:prstGeom prst="line">
                <a:avLst/>
              </a:prstGeom>
              <a:noFill/>
              <a:ln w="101600" cap="flat">
                <a:solidFill>
                  <a:srgbClr val="BA42F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l" defTabSz="457200">
                  <a:defRPr sz="1200">
                    <a:solidFill>
                      <a:srgbClr val="00000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1" name="Shape 55"/>
              <p:cNvSpPr/>
              <p:nvPr/>
            </p:nvSpPr>
            <p:spPr>
              <a:xfrm>
                <a:off x="0" y="0"/>
                <a:ext cx="1694688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4000">
                    <a:solidFill>
                      <a:srgbClr val="FFFFFF"/>
                    </a:solidFill>
                  </a:rPr>
                  <a:t>Sensors</a:t>
                </a:r>
              </a:p>
            </p:txBody>
          </p:sp>
          <p:sp>
            <p:nvSpPr>
              <p:cNvPr id="12" name="Shape 56"/>
              <p:cNvSpPr/>
              <p:nvPr/>
            </p:nvSpPr>
            <p:spPr>
              <a:xfrm>
                <a:off x="3552193" y="431800"/>
                <a:ext cx="1803909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4000">
                    <a:solidFill>
                      <a:srgbClr val="858585"/>
                    </a:solidFill>
                  </a:rPr>
                  <a:t>Percepts</a:t>
                </a:r>
              </a:p>
            </p:txBody>
          </p:sp>
        </p:grpSp>
        <p:grpSp>
          <p:nvGrpSpPr>
            <p:cNvPr id="13" name="Group 61"/>
            <p:cNvGrpSpPr/>
            <p:nvPr/>
          </p:nvGrpSpPr>
          <p:grpSpPr>
            <a:xfrm>
              <a:off x="2199718" y="5600700"/>
              <a:ext cx="6474373" cy="990600"/>
              <a:chOff x="0" y="0"/>
              <a:chExt cx="6474371" cy="990600"/>
            </a:xfrm>
          </p:grpSpPr>
          <p:sp>
            <p:nvSpPr>
              <p:cNvPr id="14" name="Shape 58"/>
              <p:cNvSpPr/>
              <p:nvPr/>
            </p:nvSpPr>
            <p:spPr>
              <a:xfrm flipH="1">
                <a:off x="2922438" y="769639"/>
                <a:ext cx="3551934" cy="4423"/>
              </a:xfrm>
              <a:prstGeom prst="line">
                <a:avLst/>
              </a:prstGeom>
              <a:noFill/>
              <a:ln w="101600" cap="flat">
                <a:solidFill>
                  <a:srgbClr val="BA42F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l" defTabSz="457200">
                  <a:defRPr sz="1200">
                    <a:solidFill>
                      <a:srgbClr val="00000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5" name="Shape 59"/>
              <p:cNvSpPr/>
              <p:nvPr/>
            </p:nvSpPr>
            <p:spPr>
              <a:xfrm>
                <a:off x="0" y="330200"/>
                <a:ext cx="2173732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4000">
                    <a:solidFill>
                      <a:srgbClr val="FFFFFF"/>
                    </a:solidFill>
                  </a:rPr>
                  <a:t>Actuators</a:t>
                </a:r>
              </a:p>
            </p:txBody>
          </p:sp>
          <p:sp>
            <p:nvSpPr>
              <p:cNvPr id="16" name="Shape 60"/>
              <p:cNvSpPr/>
              <p:nvPr/>
            </p:nvSpPr>
            <p:spPr>
              <a:xfrm>
                <a:off x="3852153" y="0"/>
                <a:ext cx="1690625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4000">
                    <a:solidFill>
                      <a:srgbClr val="858585"/>
                    </a:solidFill>
                  </a:rPr>
                  <a:t>Actions</a:t>
                </a:r>
              </a:p>
            </p:txBody>
          </p:sp>
        </p:grpSp>
        <p:grpSp>
          <p:nvGrpSpPr>
            <p:cNvPr id="17" name="Group 67"/>
            <p:cNvGrpSpPr/>
            <p:nvPr/>
          </p:nvGrpSpPr>
          <p:grpSpPr>
            <a:xfrm>
              <a:off x="3045577" y="2874443"/>
              <a:ext cx="473584" cy="2818320"/>
              <a:chOff x="0" y="13"/>
              <a:chExt cx="473583" cy="2818319"/>
            </a:xfrm>
          </p:grpSpPr>
          <p:grpSp>
            <p:nvGrpSpPr>
              <p:cNvPr id="18" name="Group 65"/>
              <p:cNvGrpSpPr/>
              <p:nvPr/>
            </p:nvGrpSpPr>
            <p:grpSpPr>
              <a:xfrm>
                <a:off x="229819" y="13"/>
                <a:ext cx="13945" cy="2818320"/>
                <a:chOff x="0" y="13"/>
                <a:chExt cx="13943" cy="2818319"/>
              </a:xfrm>
            </p:grpSpPr>
            <p:sp>
              <p:nvSpPr>
                <p:cNvPr id="20" name="Shape 63"/>
                <p:cNvSpPr/>
                <p:nvPr/>
              </p:nvSpPr>
              <p:spPr>
                <a:xfrm flipH="1" flipV="1">
                  <a:off x="0" y="13"/>
                  <a:ext cx="11909" cy="828650"/>
                </a:xfrm>
                <a:prstGeom prst="line">
                  <a:avLst/>
                </a:prstGeom>
                <a:noFill/>
                <a:ln w="101600" cap="flat">
                  <a:solidFill>
                    <a:srgbClr val="BA42FF"/>
                  </a:solidFill>
                  <a:prstDash val="solid"/>
                  <a:miter lim="400000"/>
                  <a:headEnd type="stealth" w="med" len="med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l" defTabSz="457200">
                    <a:defRPr sz="1200">
                      <a:solidFill>
                        <a:srgbClr val="000000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21" name="Shape 64"/>
                <p:cNvSpPr/>
                <p:nvPr/>
              </p:nvSpPr>
              <p:spPr>
                <a:xfrm flipH="1" flipV="1">
                  <a:off x="2035" y="1989683"/>
                  <a:ext cx="11910" cy="828650"/>
                </a:xfrm>
                <a:prstGeom prst="line">
                  <a:avLst/>
                </a:prstGeom>
                <a:noFill/>
                <a:ln w="101600" cap="flat">
                  <a:solidFill>
                    <a:srgbClr val="BA42FF"/>
                  </a:solidFill>
                  <a:prstDash val="solid"/>
                  <a:miter lim="400000"/>
                  <a:headEnd type="stealth" w="med" len="med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l" defTabSz="457200">
                    <a:defRPr sz="1200">
                      <a:solidFill>
                        <a:srgbClr val="000000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</p:grpSp>
          <p:sp>
            <p:nvSpPr>
              <p:cNvPr id="19" name="Shape 66"/>
              <p:cNvSpPr/>
              <p:nvPr/>
            </p:nvSpPr>
            <p:spPr>
              <a:xfrm>
                <a:off x="0" y="882123"/>
                <a:ext cx="473584" cy="1054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69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6900">
                    <a:solidFill>
                      <a:srgbClr val="FFFFFF"/>
                    </a:solidFill>
                  </a:rPr>
                  <a:t>?</a:t>
                </a: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2897648" y="978595"/>
            <a:ext cx="4884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Agents Map States to Actions</a:t>
            </a:r>
            <a:endParaRPr lang="en-US" sz="2800" i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143-CF5E-43B5-8978-F6EC5F8B0AC1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957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Tabletop Robot 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143-CF5E-43B5-8978-F6EC5F8B0AC1}" type="slidenum">
              <a:rPr lang="en-US" altLang="en-US" smtClean="0"/>
              <a:pPr/>
              <a:t>8</a:t>
            </a:fld>
            <a:endParaRPr lang="en-US" altLang="en-US"/>
          </a:p>
        </p:txBody>
      </p:sp>
      <p:graphicFrame>
        <p:nvGraphicFramePr>
          <p:cNvPr id="5" name="Table 69"/>
          <p:cNvGraphicFramePr/>
          <p:nvPr>
            <p:extLst>
              <p:ext uri="{D42A27DB-BD31-4B8C-83A1-F6EECF244321}">
                <p14:modId xmlns:p14="http://schemas.microsoft.com/office/powerpoint/2010/main" val="2915107325"/>
              </p:ext>
            </p:extLst>
          </p:nvPr>
        </p:nvGraphicFramePr>
        <p:xfrm>
          <a:off x="762000" y="1490663"/>
          <a:ext cx="7358062" cy="4057649"/>
        </p:xfrm>
        <a:graphic>
          <a:graphicData uri="http://schemas.openxmlformats.org/drawingml/2006/table">
            <a:tbl>
              <a:tblPr/>
              <a:tblGrid>
                <a:gridCol w="3962400"/>
                <a:gridCol w="3395662"/>
              </a:tblGrid>
              <a:tr h="1014413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 smtClean="0">
                          <a:solidFill>
                            <a:srgbClr val="BA42FF"/>
                          </a:solidFill>
                        </a:rPr>
                        <a:t>  </a:t>
                      </a:r>
                      <a:r>
                        <a:rPr sz="2400" dirty="0" smtClean="0">
                          <a:solidFill>
                            <a:srgbClr val="BA42FF"/>
                          </a:solidFill>
                        </a:rPr>
                        <a:t>State </a:t>
                      </a:r>
                      <a:r>
                        <a:rPr sz="2400" dirty="0">
                          <a:solidFill>
                            <a:srgbClr val="BA42FF"/>
                          </a:solidFill>
                        </a:rPr>
                        <a:t>(perception)</a:t>
                      </a:r>
                    </a:p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300" dirty="0" smtClean="0">
                          <a:solidFill>
                            <a:srgbClr val="868686"/>
                          </a:solidFill>
                        </a:rPr>
                        <a:t>  </a:t>
                      </a:r>
                      <a:r>
                        <a:rPr sz="2300" dirty="0" smtClean="0">
                          <a:solidFill>
                            <a:srgbClr val="868686"/>
                          </a:solidFill>
                        </a:rPr>
                        <a:t>&lt;</a:t>
                      </a:r>
                      <a:r>
                        <a:rPr sz="2300" dirty="0">
                          <a:solidFill>
                            <a:srgbClr val="868686"/>
                          </a:solidFill>
                        </a:rPr>
                        <a:t>Ball-</a:t>
                      </a:r>
                      <a:r>
                        <a:rPr sz="2300" dirty="0" err="1">
                          <a:solidFill>
                            <a:srgbClr val="868686"/>
                          </a:solidFill>
                        </a:rPr>
                        <a:t>loc</a:t>
                      </a:r>
                      <a:r>
                        <a:rPr sz="2300" dirty="0">
                          <a:solidFill>
                            <a:srgbClr val="868686"/>
                          </a:solidFill>
                        </a:rPr>
                        <a:t>, </a:t>
                      </a:r>
                      <a:r>
                        <a:rPr sz="2300" dirty="0" err="1">
                          <a:solidFill>
                            <a:srgbClr val="868686"/>
                          </a:solidFill>
                        </a:rPr>
                        <a:t>Sq-loc</a:t>
                      </a:r>
                      <a:r>
                        <a:rPr sz="2300" dirty="0">
                          <a:solidFill>
                            <a:srgbClr val="868686"/>
                          </a:solidFill>
                        </a:rPr>
                        <a:t>, Hand-</a:t>
                      </a:r>
                      <a:r>
                        <a:rPr sz="2300" dirty="0" err="1">
                          <a:solidFill>
                            <a:srgbClr val="868686"/>
                          </a:solidFill>
                        </a:rPr>
                        <a:t>loc</a:t>
                      </a:r>
                      <a:r>
                        <a:rPr sz="2300" dirty="0">
                          <a:solidFill>
                            <a:srgbClr val="868686"/>
                          </a:solidFill>
                        </a:rPr>
                        <a:t>&gt;</a:t>
                      </a:r>
                    </a:p>
                  </a:txBody>
                  <a:tcPr marL="35719" marR="35719" marT="35719" marB="35719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76200">
                      <a:solidFill>
                        <a:srgbClr val="45A7DE"/>
                      </a:solidFill>
                      <a:miter lim="400000"/>
                    </a:lnT>
                    <a:lnB w="76200">
                      <a:solidFill>
                        <a:srgbClr val="45A7D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 smtClean="0">
                          <a:solidFill>
                            <a:srgbClr val="BA42FF"/>
                          </a:solidFill>
                        </a:rPr>
                        <a:t>  </a:t>
                      </a:r>
                      <a:r>
                        <a:rPr sz="2400" dirty="0" smtClean="0">
                          <a:solidFill>
                            <a:srgbClr val="BA42FF"/>
                          </a:solidFill>
                        </a:rPr>
                        <a:t>Action</a:t>
                      </a:r>
                      <a:endParaRPr sz="2400" dirty="0">
                        <a:solidFill>
                          <a:srgbClr val="BA42FF"/>
                        </a:solidFill>
                      </a:endParaRPr>
                    </a:p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 smtClean="0">
                          <a:solidFill>
                            <a:srgbClr val="868686"/>
                          </a:solidFill>
                        </a:rPr>
                        <a:t>  &lt;</a:t>
                      </a:r>
                      <a:r>
                        <a:rPr sz="2400" dirty="0" smtClean="0">
                          <a:solidFill>
                            <a:srgbClr val="868686"/>
                          </a:solidFill>
                        </a:rPr>
                        <a:t>L</a:t>
                      </a:r>
                      <a:r>
                        <a:rPr sz="2400" dirty="0">
                          <a:solidFill>
                            <a:srgbClr val="868686"/>
                          </a:solidFill>
                        </a:rPr>
                        <a:t>, R, Pick(</a:t>
                      </a:r>
                      <a:r>
                        <a:rPr sz="2400" dirty="0" err="1">
                          <a:solidFill>
                            <a:srgbClr val="868686"/>
                          </a:solidFill>
                        </a:rPr>
                        <a:t>obj</a:t>
                      </a:r>
                      <a:r>
                        <a:rPr sz="2400" dirty="0">
                          <a:solidFill>
                            <a:srgbClr val="868686"/>
                          </a:solidFill>
                        </a:rPr>
                        <a:t>), </a:t>
                      </a:r>
                      <a:r>
                        <a:rPr sz="2400" dirty="0" smtClean="0">
                          <a:solidFill>
                            <a:srgbClr val="868686"/>
                          </a:solidFill>
                        </a:rPr>
                        <a:t>Drop</a:t>
                      </a:r>
                      <a:r>
                        <a:rPr lang="en-US" sz="2400" dirty="0" smtClean="0">
                          <a:solidFill>
                            <a:srgbClr val="868686"/>
                          </a:solidFill>
                        </a:rPr>
                        <a:t>&gt;</a:t>
                      </a:r>
                      <a:endParaRPr sz="2400" dirty="0">
                        <a:solidFill>
                          <a:srgbClr val="868686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76200">
                      <a:solidFill>
                        <a:srgbClr val="45A7DE"/>
                      </a:solidFill>
                      <a:miter lim="400000"/>
                    </a:lnT>
                    <a:lnB w="76200">
                      <a:solidFill>
                        <a:srgbClr val="45A7DE"/>
                      </a:solidFill>
                      <a:miter lim="400000"/>
                    </a:lnB>
                  </a:tcPr>
                </a:tc>
              </a:tr>
              <a:tr h="507206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 smtClean="0">
                          <a:solidFill>
                            <a:srgbClr val="868686"/>
                          </a:solidFill>
                        </a:rPr>
                        <a:t>  B</a:t>
                      </a:r>
                      <a:r>
                        <a:rPr sz="2400" dirty="0" smtClean="0">
                          <a:solidFill>
                            <a:srgbClr val="868686"/>
                          </a:solidFill>
                        </a:rPr>
                        <a:t>all-A</a:t>
                      </a:r>
                      <a:r>
                        <a:rPr sz="2400" dirty="0">
                          <a:solidFill>
                            <a:srgbClr val="868686"/>
                          </a:solidFill>
                        </a:rPr>
                        <a:t>, </a:t>
                      </a:r>
                      <a:r>
                        <a:rPr sz="2400" dirty="0" err="1">
                          <a:solidFill>
                            <a:srgbClr val="868686"/>
                          </a:solidFill>
                        </a:rPr>
                        <a:t>Sq</a:t>
                      </a:r>
                      <a:r>
                        <a:rPr sz="2400" dirty="0">
                          <a:solidFill>
                            <a:srgbClr val="868686"/>
                          </a:solidFill>
                        </a:rPr>
                        <a:t>-Hand, </a:t>
                      </a:r>
                      <a:r>
                        <a:rPr lang="en-US" sz="2400" dirty="0" smtClean="0">
                          <a:solidFill>
                            <a:srgbClr val="868686"/>
                          </a:solidFill>
                        </a:rPr>
                        <a:t>Hand-</a:t>
                      </a:r>
                      <a:r>
                        <a:rPr sz="2400" dirty="0" smtClean="0">
                          <a:solidFill>
                            <a:srgbClr val="868686"/>
                          </a:solidFill>
                        </a:rPr>
                        <a:t>A</a:t>
                      </a:r>
                      <a:endParaRPr sz="2400" dirty="0">
                        <a:solidFill>
                          <a:srgbClr val="868686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762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400">
                          <a:solidFill>
                            <a:srgbClr val="868686"/>
                          </a:solidFill>
                        </a:defRPr>
                      </a:pPr>
                      <a:endParaRPr sz="2400"/>
                    </a:p>
                  </a:txBody>
                  <a:tcPr marL="35719" marR="35719" marT="35719" marB="35719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762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</a:tr>
              <a:tr h="507206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400">
                          <a:solidFill>
                            <a:srgbClr val="868686"/>
                          </a:solidFill>
                        </a:defRPr>
                      </a:pPr>
                      <a:endParaRPr sz="2400"/>
                    </a:p>
                  </a:txBody>
                  <a:tcPr marL="35719" marR="35719" marT="35719" marB="35719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400">
                          <a:solidFill>
                            <a:srgbClr val="868686"/>
                          </a:solidFill>
                        </a:defRPr>
                      </a:pPr>
                      <a:endParaRPr sz="2400" dirty="0"/>
                    </a:p>
                  </a:txBody>
                  <a:tcPr marL="35719" marR="35719" marT="35719" marB="35719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</a:tr>
              <a:tr h="507206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400">
                          <a:solidFill>
                            <a:srgbClr val="868686"/>
                          </a:solidFill>
                        </a:defRPr>
                      </a:pPr>
                      <a:endParaRPr sz="2400"/>
                    </a:p>
                  </a:txBody>
                  <a:tcPr marL="35719" marR="35719" marT="35719" marB="35719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400">
                          <a:solidFill>
                            <a:srgbClr val="868686"/>
                          </a:solidFill>
                        </a:defRPr>
                      </a:pPr>
                      <a:endParaRPr sz="2400"/>
                    </a:p>
                  </a:txBody>
                  <a:tcPr marL="35719" marR="35719" marT="35719" marB="35719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</a:tr>
              <a:tr h="507206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400">
                          <a:solidFill>
                            <a:srgbClr val="868686"/>
                          </a:solidFill>
                        </a:defRPr>
                      </a:pPr>
                      <a:endParaRPr sz="2400"/>
                    </a:p>
                  </a:txBody>
                  <a:tcPr marL="35719" marR="35719" marT="35719" marB="35719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400">
                          <a:solidFill>
                            <a:srgbClr val="868686"/>
                          </a:solidFill>
                        </a:defRPr>
                      </a:pPr>
                      <a:endParaRPr sz="2400"/>
                    </a:p>
                  </a:txBody>
                  <a:tcPr marL="35719" marR="35719" marT="35719" marB="35719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</a:tr>
              <a:tr h="507206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400">
                          <a:solidFill>
                            <a:srgbClr val="868686"/>
                          </a:solidFill>
                        </a:defRPr>
                      </a:pPr>
                      <a:endParaRPr sz="2400"/>
                    </a:p>
                  </a:txBody>
                  <a:tcPr marL="35719" marR="35719" marT="35719" marB="35719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400">
                          <a:solidFill>
                            <a:srgbClr val="868686"/>
                          </a:solidFill>
                        </a:defRPr>
                      </a:pPr>
                      <a:endParaRPr sz="2400"/>
                    </a:p>
                  </a:txBody>
                  <a:tcPr marL="35719" marR="35719" marT="35719" marB="35719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</a:tr>
              <a:tr h="507206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400">
                          <a:solidFill>
                            <a:srgbClr val="868686"/>
                          </a:solidFill>
                        </a:defRPr>
                      </a:pPr>
                      <a:endParaRPr sz="2400"/>
                    </a:p>
                  </a:txBody>
                  <a:tcPr marL="35719" marR="35719" marT="35719" marB="35719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400">
                          <a:solidFill>
                            <a:srgbClr val="868686"/>
                          </a:solidFill>
                        </a:defRPr>
                      </a:pPr>
                      <a:endParaRPr sz="2400" dirty="0"/>
                    </a:p>
                  </a:txBody>
                  <a:tcPr marL="35719" marR="35719" marT="35719" marB="35719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11" name="Group 580"/>
          <p:cNvGrpSpPr/>
          <p:nvPr/>
        </p:nvGrpSpPr>
        <p:grpSpPr>
          <a:xfrm>
            <a:off x="8818839" y="2787519"/>
            <a:ext cx="1201622" cy="630482"/>
            <a:chOff x="0" y="0"/>
            <a:chExt cx="1717078" cy="889092"/>
          </a:xfrm>
        </p:grpSpPr>
        <p:sp>
          <p:nvSpPr>
            <p:cNvPr id="45" name="Shape 571"/>
            <p:cNvSpPr/>
            <p:nvPr/>
          </p:nvSpPr>
          <p:spPr>
            <a:xfrm>
              <a:off x="708353" y="0"/>
              <a:ext cx="1008339" cy="1"/>
            </a:xfrm>
            <a:prstGeom prst="line">
              <a:avLst/>
            </a:prstGeom>
            <a:noFill/>
            <a:ln w="25400" cap="flat">
              <a:solidFill>
                <a:srgbClr val="75B1D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4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46" name="Group 579"/>
            <p:cNvGrpSpPr/>
            <p:nvPr/>
          </p:nvGrpSpPr>
          <p:grpSpPr>
            <a:xfrm>
              <a:off x="-1" y="0"/>
              <a:ext cx="1717080" cy="889093"/>
              <a:chOff x="0" y="0"/>
              <a:chExt cx="1717078" cy="889092"/>
            </a:xfrm>
          </p:grpSpPr>
          <p:grpSp>
            <p:nvGrpSpPr>
              <p:cNvPr id="47" name="Group 575"/>
              <p:cNvGrpSpPr/>
              <p:nvPr/>
            </p:nvGrpSpPr>
            <p:grpSpPr>
              <a:xfrm>
                <a:off x="-1" y="0"/>
                <a:ext cx="1717080" cy="708354"/>
                <a:chOff x="0" y="0"/>
                <a:chExt cx="1717078" cy="708353"/>
              </a:xfrm>
            </p:grpSpPr>
            <p:sp>
              <p:nvSpPr>
                <p:cNvPr id="51" name="Shape 572"/>
                <p:cNvSpPr/>
                <p:nvPr/>
              </p:nvSpPr>
              <p:spPr>
                <a:xfrm flipV="1">
                  <a:off x="2862" y="0"/>
                  <a:ext cx="708355" cy="708354"/>
                </a:xfrm>
                <a:prstGeom prst="line">
                  <a:avLst/>
                </a:prstGeom>
                <a:noFill/>
                <a:ln w="25400" cap="flat">
                  <a:solidFill>
                    <a:srgbClr val="75B1D4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4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2" name="Shape 573"/>
                <p:cNvSpPr/>
                <p:nvPr/>
              </p:nvSpPr>
              <p:spPr>
                <a:xfrm flipV="1">
                  <a:off x="1008725" y="0"/>
                  <a:ext cx="708354" cy="708354"/>
                </a:xfrm>
                <a:prstGeom prst="line">
                  <a:avLst/>
                </a:prstGeom>
                <a:noFill/>
                <a:ln w="25400" cap="flat">
                  <a:solidFill>
                    <a:srgbClr val="75B1D4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4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3" name="Shape 574"/>
                <p:cNvSpPr/>
                <p:nvPr/>
              </p:nvSpPr>
              <p:spPr>
                <a:xfrm>
                  <a:off x="0" y="708353"/>
                  <a:ext cx="1008338" cy="1"/>
                </a:xfrm>
                <a:prstGeom prst="line">
                  <a:avLst/>
                </a:prstGeom>
                <a:noFill/>
                <a:ln w="25400" cap="flat">
                  <a:solidFill>
                    <a:srgbClr val="75B1D4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4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48" name="Shape 576"/>
              <p:cNvSpPr/>
              <p:nvPr/>
            </p:nvSpPr>
            <p:spPr>
              <a:xfrm flipV="1">
                <a:off x="9946" y="701270"/>
                <a:ext cx="1" cy="187823"/>
              </a:xfrm>
              <a:prstGeom prst="line">
                <a:avLst/>
              </a:prstGeom>
              <a:noFill/>
              <a:ln w="25400" cap="flat">
                <a:solidFill>
                  <a:srgbClr val="75B1D4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4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9" name="Shape 577"/>
              <p:cNvSpPr/>
              <p:nvPr/>
            </p:nvSpPr>
            <p:spPr>
              <a:xfrm flipV="1">
                <a:off x="1709995" y="0"/>
                <a:ext cx="1" cy="187823"/>
              </a:xfrm>
              <a:prstGeom prst="line">
                <a:avLst/>
              </a:prstGeom>
              <a:noFill/>
              <a:ln w="25400" cap="flat">
                <a:solidFill>
                  <a:srgbClr val="75B1D4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4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0" name="Shape 578"/>
              <p:cNvSpPr/>
              <p:nvPr/>
            </p:nvSpPr>
            <p:spPr>
              <a:xfrm flipV="1">
                <a:off x="1001641" y="701270"/>
                <a:ext cx="1" cy="187823"/>
              </a:xfrm>
              <a:prstGeom prst="line">
                <a:avLst/>
              </a:prstGeom>
              <a:noFill/>
              <a:ln w="25400" cap="flat">
                <a:solidFill>
                  <a:srgbClr val="75B1D4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4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12" name="Group 590"/>
          <p:cNvGrpSpPr/>
          <p:nvPr/>
        </p:nvGrpSpPr>
        <p:grpSpPr>
          <a:xfrm>
            <a:off x="10276394" y="2787519"/>
            <a:ext cx="1201622" cy="630482"/>
            <a:chOff x="0" y="0"/>
            <a:chExt cx="1717078" cy="889092"/>
          </a:xfrm>
        </p:grpSpPr>
        <p:sp>
          <p:nvSpPr>
            <p:cNvPr id="36" name="Shape 581"/>
            <p:cNvSpPr/>
            <p:nvPr/>
          </p:nvSpPr>
          <p:spPr>
            <a:xfrm>
              <a:off x="708353" y="0"/>
              <a:ext cx="1008339" cy="1"/>
            </a:xfrm>
            <a:prstGeom prst="line">
              <a:avLst/>
            </a:prstGeom>
            <a:noFill/>
            <a:ln w="25400" cap="flat">
              <a:solidFill>
                <a:srgbClr val="75B1D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4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7" name="Group 589"/>
            <p:cNvGrpSpPr/>
            <p:nvPr/>
          </p:nvGrpSpPr>
          <p:grpSpPr>
            <a:xfrm>
              <a:off x="-1" y="0"/>
              <a:ext cx="1717080" cy="889093"/>
              <a:chOff x="0" y="0"/>
              <a:chExt cx="1717078" cy="889092"/>
            </a:xfrm>
          </p:grpSpPr>
          <p:grpSp>
            <p:nvGrpSpPr>
              <p:cNvPr id="38" name="Group 585"/>
              <p:cNvGrpSpPr/>
              <p:nvPr/>
            </p:nvGrpSpPr>
            <p:grpSpPr>
              <a:xfrm>
                <a:off x="-1" y="0"/>
                <a:ext cx="1717080" cy="708354"/>
                <a:chOff x="0" y="0"/>
                <a:chExt cx="1717078" cy="708353"/>
              </a:xfrm>
            </p:grpSpPr>
            <p:sp>
              <p:nvSpPr>
                <p:cNvPr id="42" name="Shape 582"/>
                <p:cNvSpPr/>
                <p:nvPr/>
              </p:nvSpPr>
              <p:spPr>
                <a:xfrm flipV="1">
                  <a:off x="2862" y="0"/>
                  <a:ext cx="708355" cy="708354"/>
                </a:xfrm>
                <a:prstGeom prst="line">
                  <a:avLst/>
                </a:prstGeom>
                <a:noFill/>
                <a:ln w="25400" cap="flat">
                  <a:solidFill>
                    <a:srgbClr val="75B1D4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4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3" name="Shape 583"/>
                <p:cNvSpPr/>
                <p:nvPr/>
              </p:nvSpPr>
              <p:spPr>
                <a:xfrm flipV="1">
                  <a:off x="1008725" y="0"/>
                  <a:ext cx="708354" cy="708354"/>
                </a:xfrm>
                <a:prstGeom prst="line">
                  <a:avLst/>
                </a:prstGeom>
                <a:noFill/>
                <a:ln w="25400" cap="flat">
                  <a:solidFill>
                    <a:srgbClr val="75B1D4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4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4" name="Shape 584"/>
                <p:cNvSpPr/>
                <p:nvPr/>
              </p:nvSpPr>
              <p:spPr>
                <a:xfrm>
                  <a:off x="0" y="708353"/>
                  <a:ext cx="1008338" cy="1"/>
                </a:xfrm>
                <a:prstGeom prst="line">
                  <a:avLst/>
                </a:prstGeom>
                <a:noFill/>
                <a:ln w="25400" cap="flat">
                  <a:solidFill>
                    <a:srgbClr val="75B1D4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4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39" name="Shape 586"/>
              <p:cNvSpPr/>
              <p:nvPr/>
            </p:nvSpPr>
            <p:spPr>
              <a:xfrm flipV="1">
                <a:off x="9946" y="701270"/>
                <a:ext cx="1" cy="187823"/>
              </a:xfrm>
              <a:prstGeom prst="line">
                <a:avLst/>
              </a:prstGeom>
              <a:noFill/>
              <a:ln w="25400" cap="flat">
                <a:solidFill>
                  <a:srgbClr val="75B1D4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4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" name="Shape 587"/>
              <p:cNvSpPr/>
              <p:nvPr/>
            </p:nvSpPr>
            <p:spPr>
              <a:xfrm flipV="1">
                <a:off x="1709995" y="0"/>
                <a:ext cx="1" cy="187823"/>
              </a:xfrm>
              <a:prstGeom prst="line">
                <a:avLst/>
              </a:prstGeom>
              <a:noFill/>
              <a:ln w="25400" cap="flat">
                <a:solidFill>
                  <a:srgbClr val="75B1D4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4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" name="Shape 588"/>
              <p:cNvSpPr/>
              <p:nvPr/>
            </p:nvSpPr>
            <p:spPr>
              <a:xfrm flipV="1">
                <a:off x="1001641" y="701270"/>
                <a:ext cx="1" cy="187823"/>
              </a:xfrm>
              <a:prstGeom prst="line">
                <a:avLst/>
              </a:prstGeom>
              <a:noFill/>
              <a:ln w="25400" cap="flat">
                <a:solidFill>
                  <a:srgbClr val="75B1D4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4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13" name="Group 599"/>
          <p:cNvGrpSpPr/>
          <p:nvPr/>
        </p:nvGrpSpPr>
        <p:grpSpPr>
          <a:xfrm flipH="1">
            <a:off x="9372600" y="2224239"/>
            <a:ext cx="1028278" cy="823761"/>
            <a:chOff x="0" y="0"/>
            <a:chExt cx="1469376" cy="1161650"/>
          </a:xfrm>
        </p:grpSpPr>
        <p:sp>
          <p:nvSpPr>
            <p:cNvPr id="28" name="Shape 591"/>
            <p:cNvSpPr/>
            <p:nvPr/>
          </p:nvSpPr>
          <p:spPr>
            <a:xfrm flipV="1">
              <a:off x="0" y="1142800"/>
              <a:ext cx="596501" cy="1"/>
            </a:xfrm>
            <a:prstGeom prst="line">
              <a:avLst/>
            </a:prstGeom>
            <a:noFill/>
            <a:ln w="38100" cap="flat">
              <a:solidFill>
                <a:srgbClr val="BA42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" name="Shape 592"/>
            <p:cNvSpPr/>
            <p:nvPr/>
          </p:nvSpPr>
          <p:spPr>
            <a:xfrm flipV="1">
              <a:off x="298250" y="565149"/>
              <a:ext cx="1" cy="596502"/>
            </a:xfrm>
            <a:prstGeom prst="line">
              <a:avLst/>
            </a:prstGeom>
            <a:noFill/>
            <a:ln w="38100" cap="flat">
              <a:solidFill>
                <a:srgbClr val="BA42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" name="Shape 593"/>
            <p:cNvSpPr/>
            <p:nvPr/>
          </p:nvSpPr>
          <p:spPr>
            <a:xfrm flipV="1">
              <a:off x="298250" y="0"/>
              <a:ext cx="309662" cy="596501"/>
            </a:xfrm>
            <a:prstGeom prst="line">
              <a:avLst/>
            </a:prstGeom>
            <a:noFill/>
            <a:ln w="38100" cap="flat">
              <a:solidFill>
                <a:srgbClr val="BA42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" name="Shape 594"/>
            <p:cNvSpPr/>
            <p:nvPr/>
          </p:nvSpPr>
          <p:spPr>
            <a:xfrm flipV="1">
              <a:off x="603050" y="12300"/>
              <a:ext cx="596501" cy="1"/>
            </a:xfrm>
            <a:prstGeom prst="line">
              <a:avLst/>
            </a:prstGeom>
            <a:noFill/>
            <a:ln w="38100" cap="flat">
              <a:solidFill>
                <a:srgbClr val="BA42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" name="Shape 595"/>
            <p:cNvSpPr/>
            <p:nvPr/>
          </p:nvSpPr>
          <p:spPr>
            <a:xfrm flipH="1" flipV="1">
              <a:off x="1174246" y="12603"/>
              <a:ext cx="236728" cy="236727"/>
            </a:xfrm>
            <a:prstGeom prst="line">
              <a:avLst/>
            </a:prstGeom>
            <a:noFill/>
            <a:ln w="38100" cap="flat">
              <a:solidFill>
                <a:srgbClr val="BA42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" name="Shape 596"/>
            <p:cNvSpPr/>
            <p:nvPr/>
          </p:nvSpPr>
          <p:spPr>
            <a:xfrm flipH="1" flipV="1">
              <a:off x="1245186" y="206519"/>
              <a:ext cx="202595" cy="1"/>
            </a:xfrm>
            <a:prstGeom prst="line">
              <a:avLst/>
            </a:prstGeom>
            <a:noFill/>
            <a:ln w="38100" cap="flat">
              <a:solidFill>
                <a:srgbClr val="BA42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" name="Shape 597"/>
            <p:cNvSpPr/>
            <p:nvPr/>
          </p:nvSpPr>
          <p:spPr>
            <a:xfrm flipH="1" flipV="1">
              <a:off x="1434196" y="198492"/>
              <a:ext cx="35181" cy="199516"/>
            </a:xfrm>
            <a:prstGeom prst="line">
              <a:avLst/>
            </a:prstGeom>
            <a:noFill/>
            <a:ln w="38100" cap="flat">
              <a:solidFill>
                <a:srgbClr val="BA42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" name="Shape 598"/>
            <p:cNvSpPr/>
            <p:nvPr/>
          </p:nvSpPr>
          <p:spPr>
            <a:xfrm flipV="1">
              <a:off x="1215696" y="208265"/>
              <a:ext cx="32975" cy="187010"/>
            </a:xfrm>
            <a:prstGeom prst="line">
              <a:avLst/>
            </a:prstGeom>
            <a:noFill/>
            <a:ln w="38100" cap="flat">
              <a:solidFill>
                <a:srgbClr val="BA42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8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4" name="Group 602"/>
          <p:cNvGrpSpPr/>
          <p:nvPr/>
        </p:nvGrpSpPr>
        <p:grpSpPr>
          <a:xfrm>
            <a:off x="9367964" y="2500882"/>
            <a:ext cx="168440" cy="186975"/>
            <a:chOff x="-19049" y="-19049"/>
            <a:chExt cx="240693" cy="263667"/>
          </a:xfrm>
        </p:grpSpPr>
        <p:sp>
          <p:nvSpPr>
            <p:cNvPr id="26" name="Shape 601"/>
            <p:cNvSpPr/>
            <p:nvPr/>
          </p:nvSpPr>
          <p:spPr>
            <a:xfrm>
              <a:off x="0" y="0"/>
              <a:ext cx="202594" cy="225568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4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7" name="Picture 26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9050" y="-19050"/>
              <a:ext cx="240694" cy="263668"/>
            </a:xfrm>
            <a:prstGeom prst="rect">
              <a:avLst/>
            </a:prstGeom>
            <a:effectLst/>
          </p:spPr>
        </p:pic>
      </p:grpSp>
      <p:grpSp>
        <p:nvGrpSpPr>
          <p:cNvPr id="17" name="Group 611"/>
          <p:cNvGrpSpPr/>
          <p:nvPr/>
        </p:nvGrpSpPr>
        <p:grpSpPr>
          <a:xfrm>
            <a:off x="9296400" y="2873042"/>
            <a:ext cx="195102" cy="243227"/>
            <a:chOff x="-19050" y="-19050"/>
            <a:chExt cx="278793" cy="342992"/>
          </a:xfrm>
        </p:grpSpPr>
        <p:sp>
          <p:nvSpPr>
            <p:cNvPr id="20" name="Shape 610"/>
            <p:cNvSpPr/>
            <p:nvPr/>
          </p:nvSpPr>
          <p:spPr>
            <a:xfrm>
              <a:off x="0" y="0"/>
              <a:ext cx="240694" cy="304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4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1" name="Picture 20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9050" y="-19050"/>
              <a:ext cx="278794" cy="342993"/>
            </a:xfrm>
            <a:prstGeom prst="rect">
              <a:avLst/>
            </a:prstGeom>
            <a:effectLst/>
          </p:spPr>
        </p:pic>
      </p:grpSp>
      <p:sp>
        <p:nvSpPr>
          <p:cNvPr id="18" name="Shape 612"/>
          <p:cNvSpPr/>
          <p:nvPr/>
        </p:nvSpPr>
        <p:spPr>
          <a:xfrm>
            <a:off x="9045509" y="3300858"/>
            <a:ext cx="300399" cy="4683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A</a:t>
            </a:r>
          </a:p>
        </p:txBody>
      </p:sp>
      <p:sp>
        <p:nvSpPr>
          <p:cNvPr id="19" name="Shape 613"/>
          <p:cNvSpPr/>
          <p:nvPr/>
        </p:nvSpPr>
        <p:spPr>
          <a:xfrm>
            <a:off x="10557065" y="3296355"/>
            <a:ext cx="254184" cy="4683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5249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Tabletop Robot 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143-CF5E-43B5-8978-F6EC5F8B0AC1}" type="slidenum">
              <a:rPr lang="en-US" altLang="en-US" smtClean="0"/>
              <a:pPr/>
              <a:t>9</a:t>
            </a:fld>
            <a:endParaRPr lang="en-US" altLang="en-US"/>
          </a:p>
        </p:txBody>
      </p:sp>
      <p:graphicFrame>
        <p:nvGraphicFramePr>
          <p:cNvPr id="5" name="Table 69"/>
          <p:cNvGraphicFramePr/>
          <p:nvPr>
            <p:extLst>
              <p:ext uri="{D42A27DB-BD31-4B8C-83A1-F6EECF244321}">
                <p14:modId xmlns:p14="http://schemas.microsoft.com/office/powerpoint/2010/main" val="319387066"/>
              </p:ext>
            </p:extLst>
          </p:nvPr>
        </p:nvGraphicFramePr>
        <p:xfrm>
          <a:off x="762000" y="1490663"/>
          <a:ext cx="7358062" cy="4057649"/>
        </p:xfrm>
        <a:graphic>
          <a:graphicData uri="http://schemas.openxmlformats.org/drawingml/2006/table">
            <a:tbl>
              <a:tblPr/>
              <a:tblGrid>
                <a:gridCol w="3962400"/>
                <a:gridCol w="3395662"/>
              </a:tblGrid>
              <a:tr h="1014413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 smtClean="0">
                          <a:solidFill>
                            <a:srgbClr val="BA42FF"/>
                          </a:solidFill>
                        </a:rPr>
                        <a:t>  </a:t>
                      </a:r>
                      <a:r>
                        <a:rPr sz="2400" dirty="0" smtClean="0">
                          <a:solidFill>
                            <a:srgbClr val="BA42FF"/>
                          </a:solidFill>
                        </a:rPr>
                        <a:t>State </a:t>
                      </a:r>
                      <a:r>
                        <a:rPr sz="2400" dirty="0">
                          <a:solidFill>
                            <a:srgbClr val="BA42FF"/>
                          </a:solidFill>
                        </a:rPr>
                        <a:t>(perception)</a:t>
                      </a:r>
                    </a:p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300" dirty="0" smtClean="0">
                          <a:solidFill>
                            <a:srgbClr val="868686"/>
                          </a:solidFill>
                        </a:rPr>
                        <a:t>  </a:t>
                      </a:r>
                      <a:r>
                        <a:rPr sz="2300" dirty="0" smtClean="0">
                          <a:solidFill>
                            <a:srgbClr val="868686"/>
                          </a:solidFill>
                        </a:rPr>
                        <a:t>&lt;</a:t>
                      </a:r>
                      <a:r>
                        <a:rPr sz="2300" dirty="0">
                          <a:solidFill>
                            <a:srgbClr val="868686"/>
                          </a:solidFill>
                        </a:rPr>
                        <a:t>Ball-</a:t>
                      </a:r>
                      <a:r>
                        <a:rPr sz="2300" dirty="0" err="1">
                          <a:solidFill>
                            <a:srgbClr val="868686"/>
                          </a:solidFill>
                        </a:rPr>
                        <a:t>loc</a:t>
                      </a:r>
                      <a:r>
                        <a:rPr sz="2300" dirty="0">
                          <a:solidFill>
                            <a:srgbClr val="868686"/>
                          </a:solidFill>
                        </a:rPr>
                        <a:t>, </a:t>
                      </a:r>
                      <a:r>
                        <a:rPr sz="2300" dirty="0" err="1">
                          <a:solidFill>
                            <a:srgbClr val="868686"/>
                          </a:solidFill>
                        </a:rPr>
                        <a:t>Sq-loc</a:t>
                      </a:r>
                      <a:r>
                        <a:rPr sz="2300" dirty="0">
                          <a:solidFill>
                            <a:srgbClr val="868686"/>
                          </a:solidFill>
                        </a:rPr>
                        <a:t>, Hand-</a:t>
                      </a:r>
                      <a:r>
                        <a:rPr sz="2300" dirty="0" err="1">
                          <a:solidFill>
                            <a:srgbClr val="868686"/>
                          </a:solidFill>
                        </a:rPr>
                        <a:t>loc</a:t>
                      </a:r>
                      <a:r>
                        <a:rPr sz="2300" dirty="0">
                          <a:solidFill>
                            <a:srgbClr val="868686"/>
                          </a:solidFill>
                        </a:rPr>
                        <a:t>&gt;</a:t>
                      </a:r>
                    </a:p>
                  </a:txBody>
                  <a:tcPr marL="35719" marR="35719" marT="35719" marB="35719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76200">
                      <a:solidFill>
                        <a:srgbClr val="45A7DE"/>
                      </a:solidFill>
                      <a:miter lim="400000"/>
                    </a:lnT>
                    <a:lnB w="76200">
                      <a:solidFill>
                        <a:srgbClr val="45A7D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 smtClean="0">
                          <a:solidFill>
                            <a:srgbClr val="BA42FF"/>
                          </a:solidFill>
                        </a:rPr>
                        <a:t>  </a:t>
                      </a:r>
                      <a:r>
                        <a:rPr sz="2400" dirty="0" smtClean="0">
                          <a:solidFill>
                            <a:srgbClr val="BA42FF"/>
                          </a:solidFill>
                        </a:rPr>
                        <a:t>Action</a:t>
                      </a:r>
                      <a:endParaRPr sz="2400" dirty="0">
                        <a:solidFill>
                          <a:srgbClr val="BA42FF"/>
                        </a:solidFill>
                      </a:endParaRPr>
                    </a:p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 smtClean="0">
                          <a:solidFill>
                            <a:srgbClr val="868686"/>
                          </a:solidFill>
                        </a:rPr>
                        <a:t>  &lt;</a:t>
                      </a:r>
                      <a:r>
                        <a:rPr sz="2400" dirty="0" smtClean="0">
                          <a:solidFill>
                            <a:srgbClr val="868686"/>
                          </a:solidFill>
                        </a:rPr>
                        <a:t>L</a:t>
                      </a:r>
                      <a:r>
                        <a:rPr sz="2400" dirty="0">
                          <a:solidFill>
                            <a:srgbClr val="868686"/>
                          </a:solidFill>
                        </a:rPr>
                        <a:t>, R, Pick(</a:t>
                      </a:r>
                      <a:r>
                        <a:rPr sz="2400" dirty="0" err="1">
                          <a:solidFill>
                            <a:srgbClr val="868686"/>
                          </a:solidFill>
                        </a:rPr>
                        <a:t>obj</a:t>
                      </a:r>
                      <a:r>
                        <a:rPr sz="2400" dirty="0">
                          <a:solidFill>
                            <a:srgbClr val="868686"/>
                          </a:solidFill>
                        </a:rPr>
                        <a:t>), </a:t>
                      </a:r>
                      <a:r>
                        <a:rPr sz="2400" dirty="0" smtClean="0">
                          <a:solidFill>
                            <a:srgbClr val="868686"/>
                          </a:solidFill>
                        </a:rPr>
                        <a:t>Drop</a:t>
                      </a:r>
                      <a:r>
                        <a:rPr lang="en-US" sz="2400" dirty="0" smtClean="0">
                          <a:solidFill>
                            <a:srgbClr val="868686"/>
                          </a:solidFill>
                        </a:rPr>
                        <a:t>&gt;</a:t>
                      </a:r>
                      <a:endParaRPr sz="2400" dirty="0">
                        <a:solidFill>
                          <a:srgbClr val="868686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76200">
                      <a:solidFill>
                        <a:srgbClr val="45A7DE"/>
                      </a:solidFill>
                      <a:miter lim="400000"/>
                    </a:lnT>
                    <a:lnB w="76200">
                      <a:solidFill>
                        <a:srgbClr val="45A7DE"/>
                      </a:solidFill>
                      <a:miter lim="400000"/>
                    </a:lnB>
                  </a:tcPr>
                </a:tc>
              </a:tr>
              <a:tr h="507206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 smtClean="0">
                          <a:solidFill>
                            <a:srgbClr val="868686"/>
                          </a:solidFill>
                        </a:rPr>
                        <a:t>  B</a:t>
                      </a:r>
                      <a:r>
                        <a:rPr sz="2400" dirty="0" smtClean="0">
                          <a:solidFill>
                            <a:srgbClr val="868686"/>
                          </a:solidFill>
                        </a:rPr>
                        <a:t>all-A</a:t>
                      </a:r>
                      <a:r>
                        <a:rPr sz="2400" dirty="0">
                          <a:solidFill>
                            <a:srgbClr val="868686"/>
                          </a:solidFill>
                        </a:rPr>
                        <a:t>, </a:t>
                      </a:r>
                      <a:r>
                        <a:rPr sz="2400" dirty="0" err="1">
                          <a:solidFill>
                            <a:srgbClr val="868686"/>
                          </a:solidFill>
                        </a:rPr>
                        <a:t>Sq</a:t>
                      </a:r>
                      <a:r>
                        <a:rPr sz="2400" dirty="0">
                          <a:solidFill>
                            <a:srgbClr val="868686"/>
                          </a:solidFill>
                        </a:rPr>
                        <a:t>-Hand, </a:t>
                      </a:r>
                      <a:r>
                        <a:rPr lang="en-US" sz="2400" dirty="0" smtClean="0">
                          <a:solidFill>
                            <a:srgbClr val="868686"/>
                          </a:solidFill>
                        </a:rPr>
                        <a:t>Hand-</a:t>
                      </a:r>
                      <a:r>
                        <a:rPr sz="2400" dirty="0" smtClean="0">
                          <a:solidFill>
                            <a:srgbClr val="868686"/>
                          </a:solidFill>
                        </a:rPr>
                        <a:t>A</a:t>
                      </a:r>
                      <a:endParaRPr sz="2400" dirty="0">
                        <a:solidFill>
                          <a:srgbClr val="868686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762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400">
                          <a:solidFill>
                            <a:srgbClr val="868686"/>
                          </a:solidFill>
                        </a:defRPr>
                      </a:pPr>
                      <a:r>
                        <a:rPr lang="en-US" sz="2400" dirty="0" smtClean="0"/>
                        <a:t>  R</a:t>
                      </a:r>
                      <a:endParaRPr sz="2400" dirty="0"/>
                    </a:p>
                  </a:txBody>
                  <a:tcPr marL="35719" marR="35719" marT="35719" marB="35719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762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</a:tr>
              <a:tr h="5072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 sz="3400">
                          <a:solidFill>
                            <a:srgbClr val="868686"/>
                          </a:solidFill>
                        </a:defRPr>
                      </a:pPr>
                      <a:r>
                        <a:rPr lang="en-US" sz="2400" dirty="0" smtClean="0"/>
                        <a:t>  </a:t>
                      </a:r>
                      <a:r>
                        <a:rPr lang="en-US" sz="2400" dirty="0" smtClean="0">
                          <a:solidFill>
                            <a:srgbClr val="868686"/>
                          </a:solidFill>
                        </a:rPr>
                        <a:t>Ball-A, </a:t>
                      </a:r>
                      <a:r>
                        <a:rPr lang="en-US" sz="2400" dirty="0" err="1" smtClean="0">
                          <a:solidFill>
                            <a:srgbClr val="868686"/>
                          </a:solidFill>
                        </a:rPr>
                        <a:t>Sq</a:t>
                      </a:r>
                      <a:r>
                        <a:rPr lang="en-US" sz="2400" dirty="0" smtClean="0">
                          <a:solidFill>
                            <a:srgbClr val="868686"/>
                          </a:solidFill>
                        </a:rPr>
                        <a:t>-Hand, Hand-B</a:t>
                      </a:r>
                    </a:p>
                  </a:txBody>
                  <a:tcPr marL="35719" marR="35719" marT="35719" marB="35719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400">
                          <a:solidFill>
                            <a:srgbClr val="868686"/>
                          </a:solidFill>
                        </a:defRPr>
                      </a:pPr>
                      <a:endParaRPr sz="2400" dirty="0"/>
                    </a:p>
                  </a:txBody>
                  <a:tcPr marL="35719" marR="35719" marT="35719" marB="35719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</a:tr>
              <a:tr h="507206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400">
                          <a:solidFill>
                            <a:srgbClr val="868686"/>
                          </a:solidFill>
                        </a:defRPr>
                      </a:pPr>
                      <a:endParaRPr sz="2400"/>
                    </a:p>
                  </a:txBody>
                  <a:tcPr marL="35719" marR="35719" marT="35719" marB="35719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400">
                          <a:solidFill>
                            <a:srgbClr val="868686"/>
                          </a:solidFill>
                        </a:defRPr>
                      </a:pPr>
                      <a:endParaRPr sz="2400"/>
                    </a:p>
                  </a:txBody>
                  <a:tcPr marL="35719" marR="35719" marT="35719" marB="35719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</a:tr>
              <a:tr h="507206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400">
                          <a:solidFill>
                            <a:srgbClr val="868686"/>
                          </a:solidFill>
                        </a:defRPr>
                      </a:pPr>
                      <a:endParaRPr sz="2400"/>
                    </a:p>
                  </a:txBody>
                  <a:tcPr marL="35719" marR="35719" marT="35719" marB="35719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400">
                          <a:solidFill>
                            <a:srgbClr val="868686"/>
                          </a:solidFill>
                        </a:defRPr>
                      </a:pPr>
                      <a:endParaRPr sz="2400"/>
                    </a:p>
                  </a:txBody>
                  <a:tcPr marL="35719" marR="35719" marT="35719" marB="35719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</a:tr>
              <a:tr h="507206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400">
                          <a:solidFill>
                            <a:srgbClr val="868686"/>
                          </a:solidFill>
                        </a:defRPr>
                      </a:pPr>
                      <a:endParaRPr sz="2400"/>
                    </a:p>
                  </a:txBody>
                  <a:tcPr marL="35719" marR="35719" marT="35719" marB="35719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400">
                          <a:solidFill>
                            <a:srgbClr val="868686"/>
                          </a:solidFill>
                        </a:defRPr>
                      </a:pPr>
                      <a:endParaRPr sz="2400"/>
                    </a:p>
                  </a:txBody>
                  <a:tcPr marL="35719" marR="35719" marT="35719" marB="35719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</a:tr>
              <a:tr h="507206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400">
                          <a:solidFill>
                            <a:srgbClr val="868686"/>
                          </a:solidFill>
                        </a:defRPr>
                      </a:pPr>
                      <a:endParaRPr sz="2400"/>
                    </a:p>
                  </a:txBody>
                  <a:tcPr marL="35719" marR="35719" marT="35719" marB="35719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400">
                          <a:solidFill>
                            <a:srgbClr val="868686"/>
                          </a:solidFill>
                        </a:defRPr>
                      </a:pPr>
                      <a:endParaRPr sz="2400" dirty="0"/>
                    </a:p>
                  </a:txBody>
                  <a:tcPr marL="35719" marR="35719" marT="35719" marB="35719" anchor="ctr" horzOverflow="overflow">
                    <a:lnL w="76200">
                      <a:solidFill>
                        <a:srgbClr val="45A7DE"/>
                      </a:solidFill>
                      <a:miter lim="400000"/>
                    </a:lnL>
                    <a:lnR w="76200">
                      <a:solidFill>
                        <a:srgbClr val="45A7DE"/>
                      </a:solidFill>
                      <a:miter lim="400000"/>
                    </a:lnR>
                    <a:lnT w="12700">
                      <a:solidFill>
                        <a:srgbClr val="45A7DE"/>
                      </a:solidFill>
                      <a:miter lim="400000"/>
                    </a:lnT>
                    <a:lnB w="12700">
                      <a:solidFill>
                        <a:srgbClr val="45A7D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11" name="Group 580"/>
          <p:cNvGrpSpPr/>
          <p:nvPr/>
        </p:nvGrpSpPr>
        <p:grpSpPr>
          <a:xfrm>
            <a:off x="8818839" y="2787519"/>
            <a:ext cx="1201622" cy="630482"/>
            <a:chOff x="0" y="0"/>
            <a:chExt cx="1717078" cy="889092"/>
          </a:xfrm>
        </p:grpSpPr>
        <p:sp>
          <p:nvSpPr>
            <p:cNvPr id="45" name="Shape 571"/>
            <p:cNvSpPr/>
            <p:nvPr/>
          </p:nvSpPr>
          <p:spPr>
            <a:xfrm>
              <a:off x="708353" y="0"/>
              <a:ext cx="1008339" cy="1"/>
            </a:xfrm>
            <a:prstGeom prst="line">
              <a:avLst/>
            </a:prstGeom>
            <a:noFill/>
            <a:ln w="25400" cap="flat">
              <a:solidFill>
                <a:srgbClr val="75B1D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4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46" name="Group 579"/>
            <p:cNvGrpSpPr/>
            <p:nvPr/>
          </p:nvGrpSpPr>
          <p:grpSpPr>
            <a:xfrm>
              <a:off x="-1" y="0"/>
              <a:ext cx="1717080" cy="889093"/>
              <a:chOff x="0" y="0"/>
              <a:chExt cx="1717078" cy="889092"/>
            </a:xfrm>
          </p:grpSpPr>
          <p:grpSp>
            <p:nvGrpSpPr>
              <p:cNvPr id="47" name="Group 575"/>
              <p:cNvGrpSpPr/>
              <p:nvPr/>
            </p:nvGrpSpPr>
            <p:grpSpPr>
              <a:xfrm>
                <a:off x="-1" y="0"/>
                <a:ext cx="1717080" cy="708354"/>
                <a:chOff x="0" y="0"/>
                <a:chExt cx="1717078" cy="708353"/>
              </a:xfrm>
            </p:grpSpPr>
            <p:sp>
              <p:nvSpPr>
                <p:cNvPr id="51" name="Shape 572"/>
                <p:cNvSpPr/>
                <p:nvPr/>
              </p:nvSpPr>
              <p:spPr>
                <a:xfrm flipV="1">
                  <a:off x="2862" y="0"/>
                  <a:ext cx="708355" cy="708354"/>
                </a:xfrm>
                <a:prstGeom prst="line">
                  <a:avLst/>
                </a:prstGeom>
                <a:noFill/>
                <a:ln w="25400" cap="flat">
                  <a:solidFill>
                    <a:srgbClr val="75B1D4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4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2" name="Shape 573"/>
                <p:cNvSpPr/>
                <p:nvPr/>
              </p:nvSpPr>
              <p:spPr>
                <a:xfrm flipV="1">
                  <a:off x="1008725" y="0"/>
                  <a:ext cx="708354" cy="708354"/>
                </a:xfrm>
                <a:prstGeom prst="line">
                  <a:avLst/>
                </a:prstGeom>
                <a:noFill/>
                <a:ln w="25400" cap="flat">
                  <a:solidFill>
                    <a:srgbClr val="75B1D4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4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3" name="Shape 574"/>
                <p:cNvSpPr/>
                <p:nvPr/>
              </p:nvSpPr>
              <p:spPr>
                <a:xfrm>
                  <a:off x="0" y="708353"/>
                  <a:ext cx="1008338" cy="1"/>
                </a:xfrm>
                <a:prstGeom prst="line">
                  <a:avLst/>
                </a:prstGeom>
                <a:noFill/>
                <a:ln w="25400" cap="flat">
                  <a:solidFill>
                    <a:srgbClr val="75B1D4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4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48" name="Shape 576"/>
              <p:cNvSpPr/>
              <p:nvPr/>
            </p:nvSpPr>
            <p:spPr>
              <a:xfrm flipV="1">
                <a:off x="9946" y="701270"/>
                <a:ext cx="1" cy="187823"/>
              </a:xfrm>
              <a:prstGeom prst="line">
                <a:avLst/>
              </a:prstGeom>
              <a:noFill/>
              <a:ln w="25400" cap="flat">
                <a:solidFill>
                  <a:srgbClr val="75B1D4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4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9" name="Shape 577"/>
              <p:cNvSpPr/>
              <p:nvPr/>
            </p:nvSpPr>
            <p:spPr>
              <a:xfrm flipV="1">
                <a:off x="1709995" y="0"/>
                <a:ext cx="1" cy="187823"/>
              </a:xfrm>
              <a:prstGeom prst="line">
                <a:avLst/>
              </a:prstGeom>
              <a:noFill/>
              <a:ln w="25400" cap="flat">
                <a:solidFill>
                  <a:srgbClr val="75B1D4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4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0" name="Shape 578"/>
              <p:cNvSpPr/>
              <p:nvPr/>
            </p:nvSpPr>
            <p:spPr>
              <a:xfrm flipV="1">
                <a:off x="1001641" y="701270"/>
                <a:ext cx="1" cy="187823"/>
              </a:xfrm>
              <a:prstGeom prst="line">
                <a:avLst/>
              </a:prstGeom>
              <a:noFill/>
              <a:ln w="25400" cap="flat">
                <a:solidFill>
                  <a:srgbClr val="75B1D4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4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12" name="Group 590"/>
          <p:cNvGrpSpPr/>
          <p:nvPr/>
        </p:nvGrpSpPr>
        <p:grpSpPr>
          <a:xfrm>
            <a:off x="10276394" y="2787519"/>
            <a:ext cx="1201622" cy="630482"/>
            <a:chOff x="0" y="0"/>
            <a:chExt cx="1717078" cy="889092"/>
          </a:xfrm>
        </p:grpSpPr>
        <p:sp>
          <p:nvSpPr>
            <p:cNvPr id="36" name="Shape 581"/>
            <p:cNvSpPr/>
            <p:nvPr/>
          </p:nvSpPr>
          <p:spPr>
            <a:xfrm>
              <a:off x="708353" y="0"/>
              <a:ext cx="1008339" cy="1"/>
            </a:xfrm>
            <a:prstGeom prst="line">
              <a:avLst/>
            </a:prstGeom>
            <a:noFill/>
            <a:ln w="25400" cap="flat">
              <a:solidFill>
                <a:srgbClr val="75B1D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4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7" name="Group 589"/>
            <p:cNvGrpSpPr/>
            <p:nvPr/>
          </p:nvGrpSpPr>
          <p:grpSpPr>
            <a:xfrm>
              <a:off x="-1" y="0"/>
              <a:ext cx="1717080" cy="889093"/>
              <a:chOff x="0" y="0"/>
              <a:chExt cx="1717078" cy="889092"/>
            </a:xfrm>
          </p:grpSpPr>
          <p:grpSp>
            <p:nvGrpSpPr>
              <p:cNvPr id="38" name="Group 585"/>
              <p:cNvGrpSpPr/>
              <p:nvPr/>
            </p:nvGrpSpPr>
            <p:grpSpPr>
              <a:xfrm>
                <a:off x="-1" y="0"/>
                <a:ext cx="1717080" cy="708354"/>
                <a:chOff x="0" y="0"/>
                <a:chExt cx="1717078" cy="708353"/>
              </a:xfrm>
            </p:grpSpPr>
            <p:sp>
              <p:nvSpPr>
                <p:cNvPr id="42" name="Shape 582"/>
                <p:cNvSpPr/>
                <p:nvPr/>
              </p:nvSpPr>
              <p:spPr>
                <a:xfrm flipV="1">
                  <a:off x="2862" y="0"/>
                  <a:ext cx="708355" cy="708354"/>
                </a:xfrm>
                <a:prstGeom prst="line">
                  <a:avLst/>
                </a:prstGeom>
                <a:noFill/>
                <a:ln w="25400" cap="flat">
                  <a:solidFill>
                    <a:srgbClr val="75B1D4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4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3" name="Shape 583"/>
                <p:cNvSpPr/>
                <p:nvPr/>
              </p:nvSpPr>
              <p:spPr>
                <a:xfrm flipV="1">
                  <a:off x="1008725" y="0"/>
                  <a:ext cx="708354" cy="708354"/>
                </a:xfrm>
                <a:prstGeom prst="line">
                  <a:avLst/>
                </a:prstGeom>
                <a:noFill/>
                <a:ln w="25400" cap="flat">
                  <a:solidFill>
                    <a:srgbClr val="75B1D4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4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4" name="Shape 584"/>
                <p:cNvSpPr/>
                <p:nvPr/>
              </p:nvSpPr>
              <p:spPr>
                <a:xfrm>
                  <a:off x="0" y="708353"/>
                  <a:ext cx="1008338" cy="1"/>
                </a:xfrm>
                <a:prstGeom prst="line">
                  <a:avLst/>
                </a:prstGeom>
                <a:noFill/>
                <a:ln w="25400" cap="flat">
                  <a:solidFill>
                    <a:srgbClr val="75B1D4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4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39" name="Shape 586"/>
              <p:cNvSpPr/>
              <p:nvPr/>
            </p:nvSpPr>
            <p:spPr>
              <a:xfrm flipV="1">
                <a:off x="9946" y="701270"/>
                <a:ext cx="1" cy="187823"/>
              </a:xfrm>
              <a:prstGeom prst="line">
                <a:avLst/>
              </a:prstGeom>
              <a:noFill/>
              <a:ln w="25400" cap="flat">
                <a:solidFill>
                  <a:srgbClr val="75B1D4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4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" name="Shape 587"/>
              <p:cNvSpPr/>
              <p:nvPr/>
            </p:nvSpPr>
            <p:spPr>
              <a:xfrm flipV="1">
                <a:off x="1709995" y="0"/>
                <a:ext cx="1" cy="187823"/>
              </a:xfrm>
              <a:prstGeom prst="line">
                <a:avLst/>
              </a:prstGeom>
              <a:noFill/>
              <a:ln w="25400" cap="flat">
                <a:solidFill>
                  <a:srgbClr val="75B1D4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4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" name="Shape 588"/>
              <p:cNvSpPr/>
              <p:nvPr/>
            </p:nvSpPr>
            <p:spPr>
              <a:xfrm flipV="1">
                <a:off x="1001641" y="701270"/>
                <a:ext cx="1" cy="187823"/>
              </a:xfrm>
              <a:prstGeom prst="line">
                <a:avLst/>
              </a:prstGeom>
              <a:noFill/>
              <a:ln w="25400" cap="flat">
                <a:solidFill>
                  <a:srgbClr val="75B1D4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4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13" name="Group 599"/>
          <p:cNvGrpSpPr/>
          <p:nvPr/>
        </p:nvGrpSpPr>
        <p:grpSpPr>
          <a:xfrm>
            <a:off x="9944522" y="2224239"/>
            <a:ext cx="1028278" cy="823761"/>
            <a:chOff x="0" y="0"/>
            <a:chExt cx="1469376" cy="1161650"/>
          </a:xfrm>
        </p:grpSpPr>
        <p:sp>
          <p:nvSpPr>
            <p:cNvPr id="28" name="Shape 591"/>
            <p:cNvSpPr/>
            <p:nvPr/>
          </p:nvSpPr>
          <p:spPr>
            <a:xfrm flipV="1">
              <a:off x="0" y="1142800"/>
              <a:ext cx="596501" cy="1"/>
            </a:xfrm>
            <a:prstGeom prst="line">
              <a:avLst/>
            </a:prstGeom>
            <a:noFill/>
            <a:ln w="38100" cap="flat">
              <a:solidFill>
                <a:srgbClr val="BA42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" name="Shape 592"/>
            <p:cNvSpPr/>
            <p:nvPr/>
          </p:nvSpPr>
          <p:spPr>
            <a:xfrm flipV="1">
              <a:off x="298250" y="565149"/>
              <a:ext cx="1" cy="596502"/>
            </a:xfrm>
            <a:prstGeom prst="line">
              <a:avLst/>
            </a:prstGeom>
            <a:noFill/>
            <a:ln w="38100" cap="flat">
              <a:solidFill>
                <a:srgbClr val="BA42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" name="Shape 593"/>
            <p:cNvSpPr/>
            <p:nvPr/>
          </p:nvSpPr>
          <p:spPr>
            <a:xfrm flipV="1">
              <a:off x="298250" y="0"/>
              <a:ext cx="309662" cy="596501"/>
            </a:xfrm>
            <a:prstGeom prst="line">
              <a:avLst/>
            </a:prstGeom>
            <a:noFill/>
            <a:ln w="38100" cap="flat">
              <a:solidFill>
                <a:srgbClr val="BA42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" name="Shape 594"/>
            <p:cNvSpPr/>
            <p:nvPr/>
          </p:nvSpPr>
          <p:spPr>
            <a:xfrm flipV="1">
              <a:off x="603050" y="12300"/>
              <a:ext cx="596501" cy="1"/>
            </a:xfrm>
            <a:prstGeom prst="line">
              <a:avLst/>
            </a:prstGeom>
            <a:noFill/>
            <a:ln w="38100" cap="flat">
              <a:solidFill>
                <a:srgbClr val="BA42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" name="Shape 595"/>
            <p:cNvSpPr/>
            <p:nvPr/>
          </p:nvSpPr>
          <p:spPr>
            <a:xfrm flipH="1" flipV="1">
              <a:off x="1174246" y="12603"/>
              <a:ext cx="236728" cy="236727"/>
            </a:xfrm>
            <a:prstGeom prst="line">
              <a:avLst/>
            </a:prstGeom>
            <a:noFill/>
            <a:ln w="38100" cap="flat">
              <a:solidFill>
                <a:srgbClr val="BA42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" name="Shape 596"/>
            <p:cNvSpPr/>
            <p:nvPr/>
          </p:nvSpPr>
          <p:spPr>
            <a:xfrm flipH="1" flipV="1">
              <a:off x="1245186" y="206519"/>
              <a:ext cx="202595" cy="1"/>
            </a:xfrm>
            <a:prstGeom prst="line">
              <a:avLst/>
            </a:prstGeom>
            <a:noFill/>
            <a:ln w="38100" cap="flat">
              <a:solidFill>
                <a:srgbClr val="BA42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" name="Shape 597"/>
            <p:cNvSpPr/>
            <p:nvPr/>
          </p:nvSpPr>
          <p:spPr>
            <a:xfrm flipH="1" flipV="1">
              <a:off x="1434196" y="198492"/>
              <a:ext cx="35181" cy="199516"/>
            </a:xfrm>
            <a:prstGeom prst="line">
              <a:avLst/>
            </a:prstGeom>
            <a:noFill/>
            <a:ln w="38100" cap="flat">
              <a:solidFill>
                <a:srgbClr val="BA42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" name="Shape 598"/>
            <p:cNvSpPr/>
            <p:nvPr/>
          </p:nvSpPr>
          <p:spPr>
            <a:xfrm flipV="1">
              <a:off x="1215696" y="208265"/>
              <a:ext cx="32975" cy="187010"/>
            </a:xfrm>
            <a:prstGeom prst="line">
              <a:avLst/>
            </a:prstGeom>
            <a:noFill/>
            <a:ln w="38100" cap="flat">
              <a:solidFill>
                <a:srgbClr val="BA42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8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4" name="Group 602"/>
          <p:cNvGrpSpPr/>
          <p:nvPr/>
        </p:nvGrpSpPr>
        <p:grpSpPr>
          <a:xfrm>
            <a:off x="10821487" y="2515973"/>
            <a:ext cx="168440" cy="186975"/>
            <a:chOff x="-19049" y="-19049"/>
            <a:chExt cx="240693" cy="263667"/>
          </a:xfrm>
        </p:grpSpPr>
        <p:sp>
          <p:nvSpPr>
            <p:cNvPr id="26" name="Shape 601"/>
            <p:cNvSpPr/>
            <p:nvPr/>
          </p:nvSpPr>
          <p:spPr>
            <a:xfrm>
              <a:off x="0" y="0"/>
              <a:ext cx="202594" cy="225568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4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7" name="Picture 26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9050" y="-19050"/>
              <a:ext cx="240694" cy="263668"/>
            </a:xfrm>
            <a:prstGeom prst="rect">
              <a:avLst/>
            </a:prstGeom>
            <a:effectLst/>
          </p:spPr>
        </p:pic>
      </p:grpSp>
      <p:grpSp>
        <p:nvGrpSpPr>
          <p:cNvPr id="17" name="Group 611"/>
          <p:cNvGrpSpPr/>
          <p:nvPr/>
        </p:nvGrpSpPr>
        <p:grpSpPr>
          <a:xfrm>
            <a:off x="9296400" y="2873042"/>
            <a:ext cx="195102" cy="243227"/>
            <a:chOff x="-19050" y="-19050"/>
            <a:chExt cx="278793" cy="342992"/>
          </a:xfrm>
        </p:grpSpPr>
        <p:sp>
          <p:nvSpPr>
            <p:cNvPr id="20" name="Shape 610"/>
            <p:cNvSpPr/>
            <p:nvPr/>
          </p:nvSpPr>
          <p:spPr>
            <a:xfrm>
              <a:off x="0" y="0"/>
              <a:ext cx="240694" cy="304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4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1" name="Picture 20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9050" y="-19050"/>
              <a:ext cx="278794" cy="342993"/>
            </a:xfrm>
            <a:prstGeom prst="rect">
              <a:avLst/>
            </a:prstGeom>
            <a:effectLst/>
          </p:spPr>
        </p:pic>
      </p:grpSp>
      <p:sp>
        <p:nvSpPr>
          <p:cNvPr id="18" name="Shape 612"/>
          <p:cNvSpPr/>
          <p:nvPr/>
        </p:nvSpPr>
        <p:spPr>
          <a:xfrm>
            <a:off x="9045509" y="3300858"/>
            <a:ext cx="300399" cy="4683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A</a:t>
            </a:r>
          </a:p>
        </p:txBody>
      </p:sp>
      <p:sp>
        <p:nvSpPr>
          <p:cNvPr id="19" name="Shape 613"/>
          <p:cNvSpPr/>
          <p:nvPr/>
        </p:nvSpPr>
        <p:spPr>
          <a:xfrm>
            <a:off x="10557065" y="3296355"/>
            <a:ext cx="254184" cy="4683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4783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</Template>
  <TotalTime>10099</TotalTime>
  <Words>536</Words>
  <Application>Microsoft Office PowerPoint</Application>
  <PresentationFormat>Widescreen</PresentationFormat>
  <Paragraphs>189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Helvetica</vt:lpstr>
      <vt:lpstr>Times New Roman</vt:lpstr>
      <vt:lpstr>Wingdings</vt:lpstr>
      <vt:lpstr>Blank Presentation</vt:lpstr>
      <vt:lpstr>Agents and Environments Lecture 2</vt:lpstr>
      <vt:lpstr>Remaining Administrative Items</vt:lpstr>
      <vt:lpstr>Resources</vt:lpstr>
      <vt:lpstr>Grading</vt:lpstr>
      <vt:lpstr>Extra Credit</vt:lpstr>
      <vt:lpstr>Schedule and Disclaimer</vt:lpstr>
      <vt:lpstr>Agents as Functions</vt:lpstr>
      <vt:lpstr>Tabletop Robot Example</vt:lpstr>
      <vt:lpstr>Tabletop Robot Example</vt:lpstr>
      <vt:lpstr>Tabletop Robot Example</vt:lpstr>
      <vt:lpstr>Rational Agent</vt:lpstr>
      <vt:lpstr>Task Setting</vt:lpstr>
      <vt:lpstr>Automated Taxi Problem (coming soon…)</vt:lpstr>
      <vt:lpstr>Automated Taxi Problem (coming soon…)</vt:lpstr>
      <vt:lpstr>Environment Types</vt:lpstr>
      <vt:lpstr>Summary</vt:lpstr>
      <vt:lpstr>Questions?</vt:lpstr>
    </vt:vector>
  </TitlesOfParts>
  <Company>Carnegie Mellon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efros</dc:creator>
  <cp:lastModifiedBy>James Rehg</cp:lastModifiedBy>
  <cp:revision>190</cp:revision>
  <dcterms:created xsi:type="dcterms:W3CDTF">2004-08-29T23:15:23Z</dcterms:created>
  <dcterms:modified xsi:type="dcterms:W3CDTF">2016-01-20T12:41:24Z</dcterms:modified>
</cp:coreProperties>
</file>