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96" r:id="rId2"/>
    <p:sldId id="421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11" r:id="rId2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33"/>
    <a:srgbClr val="CCFF33"/>
    <a:srgbClr val="FF9933"/>
    <a:srgbClr val="FF0000"/>
    <a:srgbClr val="00FF00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9625" autoAdjust="0"/>
  </p:normalViewPr>
  <p:slideViewPr>
    <p:cSldViewPr>
      <p:cViewPr varScale="1">
        <p:scale>
          <a:sx n="92" d="100"/>
          <a:sy n="92" d="100"/>
        </p:scale>
        <p:origin x="13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4E82819E-F1AF-4BDD-8B3E-F7D7DE61D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7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55798DA5-44B9-4B0F-8699-EC7C79242F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5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ADB03D-D5F1-4E81-90F0-18F6F9CA675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439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71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^ = Conjunction =</a:t>
            </a:r>
            <a:r>
              <a:rPr lang="en-US" baseline="0" dirty="0" smtClean="0"/>
              <a:t> AND</a:t>
            </a:r>
          </a:p>
          <a:p>
            <a:r>
              <a:rPr lang="en-US" baseline="0" dirty="0" smtClean="0"/>
              <a:t>! = Negation = NOT</a:t>
            </a:r>
          </a:p>
          <a:p>
            <a:r>
              <a:rPr lang="en-US" baseline="0" dirty="0" smtClean="0"/>
              <a:t>In English: If (Square is in A) AND (Hand is in A) AND (Ball is NOT in Hand)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06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9CD7F-ACD9-4224-830C-D8929251A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11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E7F6B-6A9D-4A33-BF61-DBF1E0464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4D4C-2648-4AED-9F08-1207F387B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0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0DB8A-2059-4BBD-8F65-E905E02A4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BB32-7F0C-4E82-BD40-32006E57B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00294-8B41-4065-BE7A-18CBE0C5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4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B8ED9-0533-4EC8-BFF3-65FFA28FB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4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79143-CF5E-43B5-8978-F6EC5F8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4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B0AC6-3A62-4BF4-857B-D988F323D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EF6F8-8FF1-455D-9D44-CA7A43866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B074-D424-4140-9C9B-AEC815AB6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1066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10668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1E435B1E-BEA2-4210-B3CC-04987E55D0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838200"/>
            <a:ext cx="1051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V1eYniJ0R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Agents and Environments</a:t>
            </a:r>
            <a:br>
              <a:rPr lang="en-US" altLang="en-US" dirty="0" smtClean="0"/>
            </a:br>
            <a:r>
              <a:rPr lang="en-US" altLang="en-US" sz="2800" dirty="0" smtClean="0"/>
              <a:t>Lecture 3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400" dirty="0" smtClean="0"/>
              <a:t>Jim Rehg</a:t>
            </a:r>
            <a:endParaRPr lang="en-US" altLang="en-US" sz="2400" dirty="0"/>
          </a:p>
          <a:p>
            <a:endParaRPr lang="en-US" altLang="en-US" dirty="0" smtClean="0"/>
          </a:p>
          <a:p>
            <a:r>
              <a:rPr lang="en-US" altLang="en-US" sz="2000" dirty="0" smtClean="0"/>
              <a:t>January 15, 2016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College of Computing</a:t>
            </a:r>
          </a:p>
          <a:p>
            <a:r>
              <a:rPr lang="en-US" altLang="en-US" sz="2000" dirty="0" smtClean="0"/>
              <a:t>Georgia Tech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2629" y="6400800"/>
            <a:ext cx="4959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(Slides based in part on slides from Andrea Thomaz)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Condition-Action Tables vs Rules</a:t>
            </a:r>
            <a:endParaRPr lang="en-US" dirty="0"/>
          </a:p>
        </p:txBody>
      </p:sp>
      <p:graphicFrame>
        <p:nvGraphicFramePr>
          <p:cNvPr id="4" name="Table 121"/>
          <p:cNvGraphicFramePr/>
          <p:nvPr>
            <p:extLst>
              <p:ext uri="{D42A27DB-BD31-4B8C-83A1-F6EECF244321}">
                <p14:modId xmlns:p14="http://schemas.microsoft.com/office/powerpoint/2010/main" val="1613715686"/>
              </p:ext>
            </p:extLst>
          </p:nvPr>
        </p:nvGraphicFramePr>
        <p:xfrm>
          <a:off x="228600" y="2514600"/>
          <a:ext cx="5777060" cy="2708760"/>
        </p:xfrm>
        <a:graphic>
          <a:graphicData uri="http://schemas.openxmlformats.org/drawingml/2006/table">
            <a:tbl>
              <a:tblPr/>
              <a:tblGrid>
                <a:gridCol w="3124200"/>
                <a:gridCol w="2652860"/>
              </a:tblGrid>
              <a:tr h="1083504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BA42FF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BA42FF"/>
                          </a:solidFill>
                        </a:rPr>
                        <a:t>State </a:t>
                      </a:r>
                      <a:r>
                        <a:rPr sz="2000" dirty="0">
                          <a:solidFill>
                            <a:srgbClr val="BA42FF"/>
                          </a:solidFill>
                        </a:rPr>
                        <a:t>(perception)</a:t>
                      </a: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1800" dirty="0" smtClean="0">
                          <a:solidFill>
                            <a:srgbClr val="868686"/>
                          </a:solidFill>
                        </a:rPr>
                        <a:t>&lt;</a:t>
                      </a:r>
                      <a:r>
                        <a:rPr sz="1800" dirty="0">
                          <a:solidFill>
                            <a:srgbClr val="868686"/>
                          </a:solidFill>
                        </a:rPr>
                        <a:t>Ball-</a:t>
                      </a:r>
                      <a:r>
                        <a:rPr sz="18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18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1800" dirty="0" err="1">
                          <a:solidFill>
                            <a:srgbClr val="868686"/>
                          </a:solidFill>
                        </a:rPr>
                        <a:t>Sq-loc</a:t>
                      </a:r>
                      <a:r>
                        <a:rPr sz="1800" dirty="0">
                          <a:solidFill>
                            <a:srgbClr val="868686"/>
                          </a:solidFill>
                        </a:rPr>
                        <a:t>, Hand-</a:t>
                      </a:r>
                      <a:r>
                        <a:rPr sz="18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1800" dirty="0">
                          <a:solidFill>
                            <a:srgbClr val="868686"/>
                          </a:solidFill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BA42FF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BA42FF"/>
                          </a:solidFill>
                        </a:rPr>
                        <a:t>Action</a:t>
                      </a:r>
                      <a:endParaRPr sz="2000" dirty="0">
                        <a:solidFill>
                          <a:srgbClr val="BA42FF"/>
                        </a:solidFill>
                      </a:endParaRP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rgbClr val="868686"/>
                          </a:solidFill>
                        </a:rPr>
                        <a:t>  &lt;</a:t>
                      </a:r>
                      <a:r>
                        <a:rPr sz="1800" dirty="0" smtClean="0">
                          <a:solidFill>
                            <a:srgbClr val="868686"/>
                          </a:solidFill>
                        </a:rPr>
                        <a:t>L</a:t>
                      </a:r>
                      <a:r>
                        <a:rPr sz="1800" dirty="0">
                          <a:solidFill>
                            <a:srgbClr val="868686"/>
                          </a:solidFill>
                        </a:rPr>
                        <a:t>, R, Pick(</a:t>
                      </a:r>
                      <a:r>
                        <a:rPr sz="1800" dirty="0" err="1">
                          <a:solidFill>
                            <a:srgbClr val="868686"/>
                          </a:solidFill>
                        </a:rPr>
                        <a:t>obj</a:t>
                      </a:r>
                      <a:r>
                        <a:rPr sz="1800" dirty="0">
                          <a:solidFill>
                            <a:srgbClr val="868686"/>
                          </a:solidFill>
                        </a:rPr>
                        <a:t>), </a:t>
                      </a:r>
                      <a:r>
                        <a:rPr sz="1800" dirty="0" smtClean="0">
                          <a:solidFill>
                            <a:srgbClr val="868686"/>
                          </a:solidFill>
                        </a:rPr>
                        <a:t>Drop</a:t>
                      </a:r>
                      <a:r>
                        <a:rPr lang="en-US" sz="1800" dirty="0" smtClean="0">
                          <a:solidFill>
                            <a:srgbClr val="868686"/>
                          </a:solidFill>
                        </a:rPr>
                        <a:t>&gt;</a:t>
                      </a:r>
                      <a:endParaRPr sz="18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4175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68686"/>
                          </a:solidFill>
                        </a:rPr>
                        <a:t>A, A, A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68686"/>
                          </a:solidFill>
                        </a:rPr>
                        <a:t>Pickup (Square)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4175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68686"/>
                          </a:solidFill>
                        </a:rPr>
                        <a:t>B, A, A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68686"/>
                          </a:solidFill>
                        </a:rPr>
                        <a:t>Pickup (Square)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4175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2000">
                          <a:solidFill>
                            <a:srgbClr val="868686"/>
                          </a:solidFill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" name="Shape 122"/>
          <p:cNvSpPr/>
          <p:nvPr/>
        </p:nvSpPr>
        <p:spPr>
          <a:xfrm>
            <a:off x="6705600" y="3386944"/>
            <a:ext cx="5334000" cy="861774"/>
          </a:xfrm>
          <a:prstGeom prst="rect">
            <a:avLst/>
          </a:prstGeom>
          <a:ln w="50800">
            <a:solidFill>
              <a:srgbClr val="45A7DE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58585"/>
                </a:solidFill>
              </a:rPr>
              <a:t>  </a:t>
            </a:r>
            <a:r>
              <a:rPr sz="2800" dirty="0" smtClean="0">
                <a:solidFill>
                  <a:srgbClr val="858585"/>
                </a:solidFill>
              </a:rPr>
              <a:t>IF</a:t>
            </a:r>
            <a:r>
              <a:rPr sz="2800" dirty="0">
                <a:solidFill>
                  <a:srgbClr val="858585"/>
                </a:solidFill>
              </a:rPr>
              <a:t>: ( </a:t>
            </a:r>
            <a:r>
              <a:rPr sz="2800" dirty="0" err="1">
                <a:solidFill>
                  <a:srgbClr val="858585"/>
                </a:solidFill>
              </a:rPr>
              <a:t>sq</a:t>
            </a:r>
            <a:r>
              <a:rPr sz="2800" dirty="0">
                <a:solidFill>
                  <a:srgbClr val="858585"/>
                </a:solidFill>
              </a:rPr>
              <a:t>-A ^ Hand-A ^ !Ball-hand)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58585"/>
                </a:solidFill>
              </a:rPr>
              <a:t>  </a:t>
            </a:r>
            <a:r>
              <a:rPr sz="2800" dirty="0" smtClean="0">
                <a:solidFill>
                  <a:srgbClr val="858585"/>
                </a:solidFill>
              </a:rPr>
              <a:t>THEN</a:t>
            </a:r>
            <a:r>
              <a:rPr sz="2800" dirty="0">
                <a:solidFill>
                  <a:srgbClr val="858585"/>
                </a:solidFill>
              </a:rPr>
              <a:t>: Pickup (Square)</a:t>
            </a:r>
          </a:p>
        </p:txBody>
      </p:sp>
      <p:sp>
        <p:nvSpPr>
          <p:cNvPr id="6" name="Shape 123"/>
          <p:cNvSpPr/>
          <p:nvPr/>
        </p:nvSpPr>
        <p:spPr>
          <a:xfrm>
            <a:off x="6096000" y="3520313"/>
            <a:ext cx="62677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858585"/>
                </a:solidFill>
              </a:rPr>
              <a:t>vs.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can’t see everything with</a:t>
            </a:r>
          </a:p>
          <a:p>
            <a:r>
              <a:rPr lang="en-US" dirty="0"/>
              <a:t>	</a:t>
            </a:r>
            <a:r>
              <a:rPr lang="en-US" dirty="0" smtClean="0"/>
              <a:t>current percepts? (observability) </a:t>
            </a:r>
          </a:p>
          <a:p>
            <a:endParaRPr lang="en-US" dirty="0"/>
          </a:p>
          <a:p>
            <a:r>
              <a:rPr lang="en-US" dirty="0" smtClean="0"/>
              <a:t>Create model of world</a:t>
            </a:r>
          </a:p>
          <a:p>
            <a:r>
              <a:rPr lang="en-US" dirty="0" smtClean="0"/>
              <a:t>Track changes in state over time</a:t>
            </a:r>
            <a:endParaRPr lang="en-US" dirty="0"/>
          </a:p>
        </p:txBody>
      </p:sp>
      <p:sp>
        <p:nvSpPr>
          <p:cNvPr id="4" name="Shape 99"/>
          <p:cNvSpPr/>
          <p:nvPr/>
        </p:nvSpPr>
        <p:spPr>
          <a:xfrm>
            <a:off x="7772400" y="1083982"/>
            <a:ext cx="40640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what is the world like now?</a:t>
            </a:r>
          </a:p>
        </p:txBody>
      </p:sp>
      <p:sp>
        <p:nvSpPr>
          <p:cNvPr id="5" name="Shape 100"/>
          <p:cNvSpPr/>
          <p:nvPr/>
        </p:nvSpPr>
        <p:spPr>
          <a:xfrm flipH="1" flipV="1">
            <a:off x="9802365" y="542125"/>
            <a:ext cx="13694" cy="495026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101"/>
          <p:cNvSpPr/>
          <p:nvPr/>
        </p:nvSpPr>
        <p:spPr>
          <a:xfrm flipV="1">
            <a:off x="9802364" y="3090595"/>
            <a:ext cx="2035" cy="652169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102"/>
          <p:cNvSpPr/>
          <p:nvPr/>
        </p:nvSpPr>
        <p:spPr>
          <a:xfrm>
            <a:off x="8967729" y="-33618"/>
            <a:ext cx="1694689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Sensors</a:t>
            </a:r>
          </a:p>
        </p:txBody>
      </p:sp>
      <p:sp>
        <p:nvSpPr>
          <p:cNvPr id="8" name="Shape 103"/>
          <p:cNvSpPr/>
          <p:nvPr/>
        </p:nvSpPr>
        <p:spPr>
          <a:xfrm>
            <a:off x="8726685" y="6121400"/>
            <a:ext cx="2173733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Actuators</a:t>
            </a:r>
          </a:p>
        </p:txBody>
      </p:sp>
      <p:sp>
        <p:nvSpPr>
          <p:cNvPr id="9" name="Shape 104"/>
          <p:cNvSpPr/>
          <p:nvPr/>
        </p:nvSpPr>
        <p:spPr>
          <a:xfrm flipH="1" flipV="1">
            <a:off x="9804399" y="5803915"/>
            <a:ext cx="13695" cy="495027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5"/>
          <p:cNvSpPr/>
          <p:nvPr/>
        </p:nvSpPr>
        <p:spPr>
          <a:xfrm>
            <a:off x="7772400" y="3810000"/>
            <a:ext cx="40640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what action should I </a:t>
            </a:r>
            <a:r>
              <a:rPr lang="en-US" sz="4100" dirty="0" smtClean="0">
                <a:solidFill>
                  <a:srgbClr val="FFFFFF"/>
                </a:solidFill>
              </a:rPr>
              <a:t>take</a:t>
            </a:r>
            <a:r>
              <a:rPr sz="4100" dirty="0" smtClean="0">
                <a:solidFill>
                  <a:srgbClr val="FFFFFF"/>
                </a:solidFill>
              </a:rPr>
              <a:t>?</a:t>
            </a:r>
            <a:endParaRPr sz="4100" dirty="0">
              <a:solidFill>
                <a:srgbClr val="FFFFFF"/>
              </a:solidFill>
            </a:endParaRPr>
          </a:p>
        </p:txBody>
      </p:sp>
      <p:sp>
        <p:nvSpPr>
          <p:cNvPr id="11" name="Shape 116"/>
          <p:cNvSpPr/>
          <p:nvPr/>
        </p:nvSpPr>
        <p:spPr>
          <a:xfrm>
            <a:off x="4025900" y="3810000"/>
            <a:ext cx="29083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condition-action rules</a:t>
            </a:r>
          </a:p>
        </p:txBody>
      </p:sp>
      <p:sp>
        <p:nvSpPr>
          <p:cNvPr id="12" name="Shape 117"/>
          <p:cNvSpPr/>
          <p:nvPr/>
        </p:nvSpPr>
        <p:spPr>
          <a:xfrm flipH="1">
            <a:off x="6934200" y="4757738"/>
            <a:ext cx="828736" cy="1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6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Agent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“observer”</a:t>
            </a:r>
          </a:p>
          <a:p>
            <a:r>
              <a:rPr lang="en-US" dirty="0" smtClean="0"/>
              <a:t>to include prior</a:t>
            </a:r>
          </a:p>
          <a:p>
            <a:r>
              <a:rPr lang="en-US" dirty="0"/>
              <a:t>w</a:t>
            </a:r>
            <a:r>
              <a:rPr lang="en-US" dirty="0" smtClean="0"/>
              <a:t>orld states</a:t>
            </a:r>
            <a:endParaRPr lang="en-US" dirty="0"/>
          </a:p>
        </p:txBody>
      </p:sp>
      <p:sp>
        <p:nvSpPr>
          <p:cNvPr id="4" name="Shape 99"/>
          <p:cNvSpPr/>
          <p:nvPr/>
        </p:nvSpPr>
        <p:spPr>
          <a:xfrm>
            <a:off x="7772400" y="1083982"/>
            <a:ext cx="40640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what is the world like now?</a:t>
            </a:r>
          </a:p>
        </p:txBody>
      </p:sp>
      <p:sp>
        <p:nvSpPr>
          <p:cNvPr id="5" name="Shape 100"/>
          <p:cNvSpPr/>
          <p:nvPr/>
        </p:nvSpPr>
        <p:spPr>
          <a:xfrm flipH="1" flipV="1">
            <a:off x="9802365" y="542125"/>
            <a:ext cx="13694" cy="495026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101"/>
          <p:cNvSpPr/>
          <p:nvPr/>
        </p:nvSpPr>
        <p:spPr>
          <a:xfrm flipV="1">
            <a:off x="9802364" y="3090595"/>
            <a:ext cx="2035" cy="652169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102"/>
          <p:cNvSpPr/>
          <p:nvPr/>
        </p:nvSpPr>
        <p:spPr>
          <a:xfrm>
            <a:off x="8967729" y="-33618"/>
            <a:ext cx="1694689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Sensors</a:t>
            </a:r>
          </a:p>
        </p:txBody>
      </p:sp>
      <p:sp>
        <p:nvSpPr>
          <p:cNvPr id="8" name="Shape 103"/>
          <p:cNvSpPr/>
          <p:nvPr/>
        </p:nvSpPr>
        <p:spPr>
          <a:xfrm>
            <a:off x="8726685" y="6121400"/>
            <a:ext cx="2173733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Actuators</a:t>
            </a:r>
          </a:p>
        </p:txBody>
      </p:sp>
      <p:sp>
        <p:nvSpPr>
          <p:cNvPr id="9" name="Shape 104"/>
          <p:cNvSpPr/>
          <p:nvPr/>
        </p:nvSpPr>
        <p:spPr>
          <a:xfrm flipH="1" flipV="1">
            <a:off x="9804399" y="5803915"/>
            <a:ext cx="13695" cy="495027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5"/>
          <p:cNvSpPr/>
          <p:nvPr/>
        </p:nvSpPr>
        <p:spPr>
          <a:xfrm>
            <a:off x="7772400" y="3810000"/>
            <a:ext cx="40640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what action should I </a:t>
            </a:r>
            <a:r>
              <a:rPr lang="en-US" sz="4100" dirty="0" smtClean="0">
                <a:solidFill>
                  <a:srgbClr val="FFFFFF"/>
                </a:solidFill>
              </a:rPr>
              <a:t>take</a:t>
            </a:r>
            <a:r>
              <a:rPr sz="4100" dirty="0" smtClean="0">
                <a:solidFill>
                  <a:srgbClr val="FFFFFF"/>
                </a:solidFill>
              </a:rPr>
              <a:t>?</a:t>
            </a:r>
            <a:endParaRPr sz="4100" dirty="0">
              <a:solidFill>
                <a:srgbClr val="FFFFFF"/>
              </a:solidFill>
            </a:endParaRPr>
          </a:p>
        </p:txBody>
      </p:sp>
      <p:sp>
        <p:nvSpPr>
          <p:cNvPr id="11" name="Shape 152"/>
          <p:cNvSpPr/>
          <p:nvPr/>
        </p:nvSpPr>
        <p:spPr>
          <a:xfrm>
            <a:off x="3998769" y="4114800"/>
            <a:ext cx="2908300" cy="1524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condition-action rules</a:t>
            </a:r>
          </a:p>
        </p:txBody>
      </p:sp>
      <p:sp>
        <p:nvSpPr>
          <p:cNvPr id="12" name="Shape 153"/>
          <p:cNvSpPr/>
          <p:nvPr/>
        </p:nvSpPr>
        <p:spPr>
          <a:xfrm flipH="1">
            <a:off x="6943664" y="4846653"/>
            <a:ext cx="828736" cy="1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54"/>
          <p:cNvSpPr/>
          <p:nvPr/>
        </p:nvSpPr>
        <p:spPr>
          <a:xfrm>
            <a:off x="4673600" y="1066800"/>
            <a:ext cx="2146300" cy="800100"/>
          </a:xfrm>
          <a:prstGeom prst="roundRect">
            <a:avLst>
              <a:gd name="adj" fmla="val 2381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state</a:t>
            </a:r>
          </a:p>
        </p:txBody>
      </p:sp>
      <p:sp>
        <p:nvSpPr>
          <p:cNvPr id="14" name="Shape 155"/>
          <p:cNvSpPr/>
          <p:nvPr/>
        </p:nvSpPr>
        <p:spPr>
          <a:xfrm>
            <a:off x="3962400" y="2374900"/>
            <a:ext cx="2908300" cy="1358900"/>
          </a:xfrm>
          <a:prstGeom prst="roundRect">
            <a:avLst>
              <a:gd name="adj" fmla="val 14019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world model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me + other</a:t>
            </a:r>
          </a:p>
        </p:txBody>
      </p:sp>
      <p:sp>
        <p:nvSpPr>
          <p:cNvPr id="15" name="Shape 156"/>
          <p:cNvSpPr/>
          <p:nvPr/>
        </p:nvSpPr>
        <p:spPr>
          <a:xfrm flipH="1">
            <a:off x="6997701" y="2270819"/>
            <a:ext cx="792064" cy="546757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57"/>
          <p:cNvSpPr/>
          <p:nvPr/>
        </p:nvSpPr>
        <p:spPr>
          <a:xfrm>
            <a:off x="6843216" y="1307157"/>
            <a:ext cx="950070" cy="877839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  <a:tail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1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Goal-Based Agent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not only</a:t>
            </a:r>
          </a:p>
          <a:p>
            <a:r>
              <a:rPr lang="en-US" dirty="0"/>
              <a:t>	</a:t>
            </a:r>
            <a:r>
              <a:rPr lang="en-US" dirty="0" smtClean="0"/>
              <a:t>dependent on</a:t>
            </a:r>
          </a:p>
          <a:p>
            <a:r>
              <a:rPr lang="en-US" dirty="0"/>
              <a:t>	</a:t>
            </a:r>
            <a:r>
              <a:rPr lang="en-US" dirty="0" smtClean="0"/>
              <a:t>state history</a:t>
            </a:r>
          </a:p>
          <a:p>
            <a:endParaRPr lang="en-US" dirty="0"/>
          </a:p>
          <a:p>
            <a:r>
              <a:rPr lang="en-US" dirty="0" smtClean="0"/>
              <a:t>Add planning</a:t>
            </a:r>
          </a:p>
          <a:p>
            <a:endParaRPr lang="en-US" dirty="0"/>
          </a:p>
          <a:p>
            <a:r>
              <a:rPr lang="en-US" dirty="0" smtClean="0"/>
              <a:t>Look ahead to </a:t>
            </a:r>
          </a:p>
          <a:p>
            <a:r>
              <a:rPr lang="en-US" dirty="0"/>
              <a:t>	</a:t>
            </a:r>
            <a:r>
              <a:rPr lang="en-US" dirty="0" smtClean="0"/>
              <a:t>predict future</a:t>
            </a:r>
          </a:p>
          <a:p>
            <a:r>
              <a:rPr lang="en-US" dirty="0"/>
              <a:t>	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How far ahead?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53000" y="234727"/>
            <a:ext cx="6629400" cy="6526871"/>
            <a:chOff x="4800600" y="1949582"/>
            <a:chExt cx="8039100" cy="7914768"/>
          </a:xfrm>
        </p:grpSpPr>
        <p:sp>
          <p:nvSpPr>
            <p:cNvPr id="18" name="Shape 177"/>
            <p:cNvSpPr/>
            <p:nvPr/>
          </p:nvSpPr>
          <p:spPr>
            <a:xfrm>
              <a:off x="8775701" y="3289300"/>
              <a:ext cx="4063999" cy="1358901"/>
            </a:xfrm>
            <a:prstGeom prst="roundRect">
              <a:avLst>
                <a:gd name="adj" fmla="val 14019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what is the world like now?</a:t>
              </a:r>
            </a:p>
          </p:txBody>
        </p:sp>
        <p:sp>
          <p:nvSpPr>
            <p:cNvPr id="19" name="Shape 178"/>
            <p:cNvSpPr/>
            <p:nvPr/>
          </p:nvSpPr>
          <p:spPr>
            <a:xfrm flipH="1" flipV="1">
              <a:off x="10805665" y="2747443"/>
              <a:ext cx="13694" cy="495026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" name="Shape 179"/>
            <p:cNvSpPr/>
            <p:nvPr/>
          </p:nvSpPr>
          <p:spPr>
            <a:xfrm>
              <a:off x="9761089" y="1949582"/>
              <a:ext cx="2177136" cy="796210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86868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868686"/>
                  </a:solidFill>
                </a:rPr>
                <a:t>Sensors</a:t>
              </a:r>
            </a:p>
          </p:txBody>
        </p:sp>
        <p:sp>
          <p:nvSpPr>
            <p:cNvPr id="21" name="Shape 180"/>
            <p:cNvSpPr/>
            <p:nvPr/>
          </p:nvSpPr>
          <p:spPr>
            <a:xfrm>
              <a:off x="9605579" y="9068140"/>
              <a:ext cx="2488156" cy="7962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86868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868686"/>
                  </a:solidFill>
                </a:rPr>
                <a:t>Actuators</a:t>
              </a:r>
            </a:p>
          </p:txBody>
        </p:sp>
        <p:sp>
          <p:nvSpPr>
            <p:cNvPr id="22" name="Shape 181"/>
            <p:cNvSpPr/>
            <p:nvPr/>
          </p:nvSpPr>
          <p:spPr>
            <a:xfrm flipH="1" flipV="1">
              <a:off x="10807699" y="8712215"/>
              <a:ext cx="13695" cy="495027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" name="Shape 182"/>
            <p:cNvSpPr/>
            <p:nvPr/>
          </p:nvSpPr>
          <p:spPr>
            <a:xfrm>
              <a:off x="8775700" y="7302500"/>
              <a:ext cx="4064000" cy="1358900"/>
            </a:xfrm>
            <a:prstGeom prst="roundRect">
              <a:avLst>
                <a:gd name="adj" fmla="val 14019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what action should I do?</a:t>
              </a:r>
            </a:p>
          </p:txBody>
        </p:sp>
        <p:sp>
          <p:nvSpPr>
            <p:cNvPr id="24" name="Shape 183"/>
            <p:cNvSpPr/>
            <p:nvPr/>
          </p:nvSpPr>
          <p:spPr>
            <a:xfrm>
              <a:off x="4800600" y="7207688"/>
              <a:ext cx="2908300" cy="850900"/>
            </a:xfrm>
            <a:prstGeom prst="roundRect">
              <a:avLst>
                <a:gd name="adj" fmla="val 22388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Goals</a:t>
              </a:r>
            </a:p>
          </p:txBody>
        </p:sp>
        <p:sp>
          <p:nvSpPr>
            <p:cNvPr id="25" name="Shape 184"/>
            <p:cNvSpPr/>
            <p:nvPr/>
          </p:nvSpPr>
          <p:spPr>
            <a:xfrm flipH="1">
              <a:off x="7846587" y="7691438"/>
              <a:ext cx="828736" cy="1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" name="Shape 185"/>
            <p:cNvSpPr/>
            <p:nvPr/>
          </p:nvSpPr>
          <p:spPr>
            <a:xfrm>
              <a:off x="5562600" y="2959772"/>
              <a:ext cx="2146300" cy="800100"/>
            </a:xfrm>
            <a:prstGeom prst="roundRect">
              <a:avLst>
                <a:gd name="adj" fmla="val 23810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state</a:t>
              </a:r>
            </a:p>
          </p:txBody>
        </p:sp>
        <p:sp>
          <p:nvSpPr>
            <p:cNvPr id="27" name="Shape 186"/>
            <p:cNvSpPr/>
            <p:nvPr/>
          </p:nvSpPr>
          <p:spPr>
            <a:xfrm>
              <a:off x="4851400" y="4267873"/>
              <a:ext cx="2908300" cy="1358900"/>
            </a:xfrm>
            <a:prstGeom prst="roundRect">
              <a:avLst>
                <a:gd name="adj" fmla="val 14019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FFFFFF"/>
                  </a:solidFill>
                </a:rPr>
                <a:t>world model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FFFFFF"/>
                  </a:solidFill>
                </a:rPr>
                <a:t>me + other</a:t>
              </a:r>
            </a:p>
          </p:txBody>
        </p:sp>
        <p:sp>
          <p:nvSpPr>
            <p:cNvPr id="28" name="Shape 187"/>
            <p:cNvSpPr/>
            <p:nvPr/>
          </p:nvSpPr>
          <p:spPr>
            <a:xfrm flipH="1">
              <a:off x="7886701" y="4163792"/>
              <a:ext cx="792064" cy="546757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" name="Shape 188"/>
            <p:cNvSpPr/>
            <p:nvPr/>
          </p:nvSpPr>
          <p:spPr>
            <a:xfrm>
              <a:off x="7732216" y="3200129"/>
              <a:ext cx="950070" cy="877839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  <a:tail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8775701" y="5194300"/>
              <a:ext cx="4063999" cy="1358901"/>
            </a:xfrm>
            <a:prstGeom prst="roundRect">
              <a:avLst>
                <a:gd name="adj" fmla="val 14019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what will it be like if I do X?</a:t>
              </a:r>
            </a:p>
          </p:txBody>
        </p:sp>
        <p:sp>
          <p:nvSpPr>
            <p:cNvPr id="31" name="Shape 191"/>
            <p:cNvSpPr/>
            <p:nvPr/>
          </p:nvSpPr>
          <p:spPr>
            <a:xfrm flipH="1" flipV="1">
              <a:off x="10807699" y="4648216"/>
              <a:ext cx="13695" cy="495026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 flipH="1" flipV="1">
              <a:off x="10820137" y="6576962"/>
              <a:ext cx="1257" cy="725281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" name="Shape 193"/>
            <p:cNvSpPr/>
            <p:nvPr/>
          </p:nvSpPr>
          <p:spPr>
            <a:xfrm flipH="1" flipV="1">
              <a:off x="7835899" y="5053529"/>
              <a:ext cx="907853" cy="861971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 flipH="1" flipV="1">
              <a:off x="7707354" y="3531271"/>
              <a:ext cx="1036398" cy="2281834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6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Utility-Based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there are multiple ways to get to a goal state?</a:t>
            </a:r>
          </a:p>
          <a:p>
            <a:r>
              <a:rPr lang="en-US" dirty="0" smtClean="0"/>
              <a:t>	Give some examples</a:t>
            </a:r>
          </a:p>
          <a:p>
            <a:endParaRPr lang="en-US" dirty="0"/>
          </a:p>
          <a:p>
            <a:r>
              <a:rPr lang="en-US" dirty="0" smtClean="0"/>
              <a:t>We need to provide additional information to select the best path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3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Intro to AI, Georgia Tech © Jim Rehg 2016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Utility-Based Agent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003176" y="257917"/>
            <a:ext cx="8458200" cy="6600083"/>
            <a:chOff x="1295400" y="1885843"/>
            <a:chExt cx="10185400" cy="7947846"/>
          </a:xfrm>
        </p:grpSpPr>
        <p:sp>
          <p:nvSpPr>
            <p:cNvPr id="5" name="Shape 218"/>
            <p:cNvSpPr/>
            <p:nvPr/>
          </p:nvSpPr>
          <p:spPr>
            <a:xfrm>
              <a:off x="5219700" y="3289300"/>
              <a:ext cx="6261100" cy="800100"/>
            </a:xfrm>
            <a:prstGeom prst="roundRect">
              <a:avLst>
                <a:gd name="adj" fmla="val 23810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rgbClr val="FFFFFF"/>
                  </a:solidFill>
                </a:rPr>
                <a:t>what is the world like now?</a:t>
              </a:r>
            </a:p>
          </p:txBody>
        </p:sp>
        <p:sp>
          <p:nvSpPr>
            <p:cNvPr id="6" name="Shape 219"/>
            <p:cNvSpPr/>
            <p:nvPr/>
          </p:nvSpPr>
          <p:spPr>
            <a:xfrm flipH="1" flipV="1">
              <a:off x="7249665" y="2747443"/>
              <a:ext cx="13694" cy="495026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" name="Shape 220"/>
            <p:cNvSpPr/>
            <p:nvPr/>
          </p:nvSpPr>
          <p:spPr>
            <a:xfrm>
              <a:off x="6185735" y="1885843"/>
              <a:ext cx="2161984" cy="790668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86868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868686"/>
                  </a:solidFill>
                </a:rPr>
                <a:t>Sensors</a:t>
              </a:r>
            </a:p>
          </p:txBody>
        </p:sp>
        <p:sp>
          <p:nvSpPr>
            <p:cNvPr id="10" name="Shape 223"/>
            <p:cNvSpPr/>
            <p:nvPr/>
          </p:nvSpPr>
          <p:spPr>
            <a:xfrm>
              <a:off x="5219700" y="7302500"/>
              <a:ext cx="4064000" cy="1358900"/>
            </a:xfrm>
            <a:prstGeom prst="roundRect">
              <a:avLst>
                <a:gd name="adj" fmla="val 14019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what action should I </a:t>
              </a:r>
              <a:r>
                <a:rPr lang="en-US" sz="3600" dirty="0" smtClean="0">
                  <a:solidFill>
                    <a:srgbClr val="FFFFFF"/>
                  </a:solidFill>
                </a:rPr>
                <a:t>take</a:t>
              </a:r>
              <a:r>
                <a:rPr sz="3600" dirty="0" smtClean="0">
                  <a:solidFill>
                    <a:srgbClr val="FFFFFF"/>
                  </a:solidFill>
                </a:rPr>
                <a:t>?</a:t>
              </a:r>
              <a:endParaRPr sz="3600" dirty="0">
                <a:solidFill>
                  <a:srgbClr val="FFFFFF"/>
                </a:solidFill>
              </a:endParaRPr>
            </a:p>
          </p:txBody>
        </p:sp>
        <p:sp>
          <p:nvSpPr>
            <p:cNvPr id="11" name="Shape 224"/>
            <p:cNvSpPr/>
            <p:nvPr/>
          </p:nvSpPr>
          <p:spPr>
            <a:xfrm>
              <a:off x="1295400" y="5803900"/>
              <a:ext cx="2908300" cy="800100"/>
            </a:xfrm>
            <a:prstGeom prst="roundRect">
              <a:avLst>
                <a:gd name="adj" fmla="val 23810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Utility</a:t>
              </a:r>
            </a:p>
          </p:txBody>
        </p:sp>
        <p:sp>
          <p:nvSpPr>
            <p:cNvPr id="12" name="Shape 225"/>
            <p:cNvSpPr/>
            <p:nvPr/>
          </p:nvSpPr>
          <p:spPr>
            <a:xfrm flipH="1">
              <a:off x="4315987" y="6218237"/>
              <a:ext cx="828736" cy="1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226"/>
            <p:cNvSpPr/>
            <p:nvPr/>
          </p:nvSpPr>
          <p:spPr>
            <a:xfrm>
              <a:off x="2006600" y="2717800"/>
              <a:ext cx="2146300" cy="800100"/>
            </a:xfrm>
            <a:prstGeom prst="roundRect">
              <a:avLst>
                <a:gd name="adj" fmla="val 23810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state</a:t>
              </a:r>
            </a:p>
          </p:txBody>
        </p:sp>
        <p:sp>
          <p:nvSpPr>
            <p:cNvPr id="14" name="Shape 227"/>
            <p:cNvSpPr/>
            <p:nvPr/>
          </p:nvSpPr>
          <p:spPr>
            <a:xfrm>
              <a:off x="1295400" y="4025900"/>
              <a:ext cx="2908300" cy="1358900"/>
            </a:xfrm>
            <a:prstGeom prst="roundRect">
              <a:avLst>
                <a:gd name="adj" fmla="val 14019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FFFFFF"/>
                  </a:solidFill>
                </a:rPr>
                <a:t>world model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FFFFFF"/>
                  </a:solidFill>
                </a:rPr>
                <a:t>me + other</a:t>
              </a:r>
            </a:p>
          </p:txBody>
        </p:sp>
        <p:sp>
          <p:nvSpPr>
            <p:cNvPr id="15" name="Shape 228"/>
            <p:cNvSpPr/>
            <p:nvPr/>
          </p:nvSpPr>
          <p:spPr>
            <a:xfrm flipH="1">
              <a:off x="4330700" y="3921819"/>
              <a:ext cx="792065" cy="546757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" name="Shape 229"/>
            <p:cNvSpPr/>
            <p:nvPr/>
          </p:nvSpPr>
          <p:spPr>
            <a:xfrm>
              <a:off x="4176216" y="2958157"/>
              <a:ext cx="950070" cy="877839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  <a:tail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" name="Shape 230"/>
            <p:cNvSpPr/>
            <p:nvPr/>
          </p:nvSpPr>
          <p:spPr>
            <a:xfrm>
              <a:off x="5219700" y="4660900"/>
              <a:ext cx="6261100" cy="800100"/>
            </a:xfrm>
            <a:prstGeom prst="roundRect">
              <a:avLst>
                <a:gd name="adj" fmla="val 23810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 dirty="0">
                  <a:solidFill>
                    <a:srgbClr val="FFFFFF"/>
                  </a:solidFill>
                </a:rPr>
                <a:t>what will it be like if I do X?</a:t>
              </a:r>
            </a:p>
          </p:txBody>
        </p:sp>
        <p:sp>
          <p:nvSpPr>
            <p:cNvPr id="18" name="Shape 231"/>
            <p:cNvSpPr/>
            <p:nvPr/>
          </p:nvSpPr>
          <p:spPr>
            <a:xfrm flipH="1" flipV="1">
              <a:off x="7251699" y="4114816"/>
              <a:ext cx="13695" cy="495026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" name="Shape 232"/>
            <p:cNvSpPr/>
            <p:nvPr/>
          </p:nvSpPr>
          <p:spPr>
            <a:xfrm flipH="1" flipV="1">
              <a:off x="7264137" y="6576962"/>
              <a:ext cx="1257" cy="725281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" name="Shape 233"/>
            <p:cNvSpPr/>
            <p:nvPr/>
          </p:nvSpPr>
          <p:spPr>
            <a:xfrm flipH="1" flipV="1">
              <a:off x="4279899" y="4811556"/>
              <a:ext cx="964656" cy="172202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" name="Shape 234"/>
            <p:cNvSpPr/>
            <p:nvPr/>
          </p:nvSpPr>
          <p:spPr>
            <a:xfrm flipH="1" flipV="1">
              <a:off x="4151354" y="3289299"/>
              <a:ext cx="1059566" cy="1635375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" name="Shape 235"/>
            <p:cNvSpPr/>
            <p:nvPr/>
          </p:nvSpPr>
          <p:spPr>
            <a:xfrm>
              <a:off x="5219700" y="5803900"/>
              <a:ext cx="6261100" cy="800100"/>
            </a:xfrm>
            <a:prstGeom prst="roundRect">
              <a:avLst>
                <a:gd name="adj" fmla="val 23810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1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how happy will I be?</a:t>
              </a:r>
            </a:p>
          </p:txBody>
        </p:sp>
        <p:sp>
          <p:nvSpPr>
            <p:cNvPr id="8" name="Shape 221"/>
            <p:cNvSpPr/>
            <p:nvPr/>
          </p:nvSpPr>
          <p:spPr>
            <a:xfrm>
              <a:off x="6029156" y="9043021"/>
              <a:ext cx="2470839" cy="790668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86868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868686"/>
                  </a:solidFill>
                </a:rPr>
                <a:t>Actuators</a:t>
              </a:r>
            </a:p>
          </p:txBody>
        </p:sp>
        <p:sp>
          <p:nvSpPr>
            <p:cNvPr id="9" name="Shape 222"/>
            <p:cNvSpPr/>
            <p:nvPr/>
          </p:nvSpPr>
          <p:spPr>
            <a:xfrm flipH="1" flipV="1">
              <a:off x="7251699" y="8712215"/>
              <a:ext cx="13695" cy="495027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4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Does an Agent Obtain 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“programmed” by humans</a:t>
            </a:r>
          </a:p>
          <a:p>
            <a:r>
              <a:rPr lang="en-US" dirty="0"/>
              <a:t>	</a:t>
            </a:r>
            <a:r>
              <a:rPr lang="en-US" dirty="0" smtClean="0"/>
              <a:t>Knowledge Engineering</a:t>
            </a:r>
          </a:p>
          <a:p>
            <a:r>
              <a:rPr lang="en-US" dirty="0"/>
              <a:t>	</a:t>
            </a:r>
            <a:r>
              <a:rPr lang="en-US" dirty="0" smtClean="0"/>
              <a:t>	- Query Experts</a:t>
            </a:r>
          </a:p>
          <a:p>
            <a:r>
              <a:rPr lang="en-US" dirty="0"/>
              <a:t>	</a:t>
            </a:r>
            <a:r>
              <a:rPr lang="en-US" dirty="0" smtClean="0"/>
              <a:t>	- Build Knowledge Base</a:t>
            </a:r>
          </a:p>
          <a:p>
            <a:r>
              <a:rPr lang="en-US" dirty="0"/>
              <a:t>	</a:t>
            </a:r>
            <a:r>
              <a:rPr lang="en-US" dirty="0" smtClean="0"/>
              <a:t>	- Interface to Agent</a:t>
            </a:r>
            <a:endParaRPr lang="en-US" dirty="0"/>
          </a:p>
        </p:txBody>
      </p:sp>
      <p:pic>
        <p:nvPicPr>
          <p:cNvPr id="1026" name="Picture 2" descr="Cycorp: Home of Smarter Sol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71600"/>
            <a:ext cx="28575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904" y="2761156"/>
            <a:ext cx="436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Started in 1984 by Doug </a:t>
            </a:r>
            <a:r>
              <a:rPr lang="en-US" dirty="0" err="1" smtClean="0"/>
              <a:t>Lenat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Other examples?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6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Does an Agent Obtain 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Model is “programmed” by humans</a:t>
            </a:r>
          </a:p>
          <a:p>
            <a:r>
              <a:rPr lang="en-US" dirty="0"/>
              <a:t>	</a:t>
            </a:r>
            <a:r>
              <a:rPr lang="en-US" dirty="0" smtClean="0"/>
              <a:t>Knowledge Engineering</a:t>
            </a:r>
          </a:p>
          <a:p>
            <a:r>
              <a:rPr lang="en-US" dirty="0"/>
              <a:t>	</a:t>
            </a:r>
            <a:r>
              <a:rPr lang="en-US" dirty="0" smtClean="0"/>
              <a:t>	- Query Experts</a:t>
            </a:r>
          </a:p>
          <a:p>
            <a:r>
              <a:rPr lang="en-US" dirty="0"/>
              <a:t>	</a:t>
            </a:r>
            <a:r>
              <a:rPr lang="en-US" dirty="0" smtClean="0"/>
              <a:t>	- Build Knowledge Base</a:t>
            </a:r>
          </a:p>
          <a:p>
            <a:r>
              <a:rPr lang="en-US" dirty="0"/>
              <a:t>	</a:t>
            </a:r>
            <a:r>
              <a:rPr lang="en-US" dirty="0" smtClean="0"/>
              <a:t>	- Interface to Agent</a:t>
            </a:r>
          </a:p>
          <a:p>
            <a:endParaRPr lang="en-US" dirty="0"/>
          </a:p>
          <a:p>
            <a:r>
              <a:rPr lang="en-US" dirty="0" smtClean="0"/>
              <a:t>Agent learns a model</a:t>
            </a:r>
          </a:p>
          <a:p>
            <a:r>
              <a:rPr lang="en-US" dirty="0"/>
              <a:t>	</a:t>
            </a:r>
            <a:r>
              <a:rPr lang="en-US" dirty="0" smtClean="0"/>
              <a:t>From labeled examples (supervised)</a:t>
            </a:r>
          </a:p>
          <a:p>
            <a:r>
              <a:rPr lang="en-US" dirty="0"/>
              <a:t>	</a:t>
            </a:r>
            <a:r>
              <a:rPr lang="en-US" dirty="0" smtClean="0"/>
              <a:t>From its own experience (unsupervised)</a:t>
            </a:r>
            <a:endParaRPr lang="en-US" dirty="0"/>
          </a:p>
        </p:txBody>
      </p:sp>
      <p:pic>
        <p:nvPicPr>
          <p:cNvPr id="1026" name="Picture 2" descr="Cycorp: Home of Smarter Sol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71600"/>
            <a:ext cx="28575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904" y="2761156"/>
            <a:ext cx="436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Started in 1984 by Doug </a:t>
            </a:r>
            <a:r>
              <a:rPr lang="en-US" dirty="0" err="1" smtClean="0"/>
              <a:t>Lenat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Other examples?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6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112014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Many things to learn: World Model, Action Model, Utility Function,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hape 250"/>
          <p:cNvSpPr/>
          <p:nvPr/>
        </p:nvSpPr>
        <p:spPr>
          <a:xfrm>
            <a:off x="8331200" y="2997200"/>
            <a:ext cx="1727200" cy="2413000"/>
          </a:xfrm>
          <a:prstGeom prst="roundRect">
            <a:avLst>
              <a:gd name="adj" fmla="val 11029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Shape 251"/>
          <p:cNvSpPr/>
          <p:nvPr/>
        </p:nvSpPr>
        <p:spPr>
          <a:xfrm flipH="1" flipV="1">
            <a:off x="9216465" y="3387030"/>
            <a:ext cx="7258" cy="462558"/>
          </a:xfrm>
          <a:prstGeom prst="line">
            <a:avLst/>
          </a:prstGeom>
          <a:ln w="508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252"/>
          <p:cNvSpPr/>
          <p:nvPr/>
        </p:nvSpPr>
        <p:spPr>
          <a:xfrm flipV="1">
            <a:off x="9213254" y="4562276"/>
            <a:ext cx="15529" cy="421681"/>
          </a:xfrm>
          <a:prstGeom prst="line">
            <a:avLst/>
          </a:prstGeom>
          <a:ln w="508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253"/>
          <p:cNvSpPr/>
          <p:nvPr/>
        </p:nvSpPr>
        <p:spPr>
          <a:xfrm>
            <a:off x="8607883" y="2984500"/>
            <a:ext cx="12205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Sensors</a:t>
            </a:r>
          </a:p>
        </p:txBody>
      </p:sp>
      <p:sp>
        <p:nvSpPr>
          <p:cNvPr id="8" name="Shape 254"/>
          <p:cNvSpPr/>
          <p:nvPr/>
        </p:nvSpPr>
        <p:spPr>
          <a:xfrm>
            <a:off x="8438693" y="4978400"/>
            <a:ext cx="155590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Actuators</a:t>
            </a:r>
          </a:p>
        </p:txBody>
      </p:sp>
      <p:sp>
        <p:nvSpPr>
          <p:cNvPr id="9" name="Shape 255"/>
          <p:cNvSpPr/>
          <p:nvPr/>
        </p:nvSpPr>
        <p:spPr>
          <a:xfrm>
            <a:off x="8600033" y="2305050"/>
            <a:ext cx="123627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Agent</a:t>
            </a:r>
          </a:p>
        </p:txBody>
      </p:sp>
      <p:sp>
        <p:nvSpPr>
          <p:cNvPr id="10" name="Shape 256"/>
          <p:cNvSpPr/>
          <p:nvPr/>
        </p:nvSpPr>
        <p:spPr>
          <a:xfrm>
            <a:off x="1981200" y="1244600"/>
            <a:ext cx="3175000" cy="927100"/>
          </a:xfrm>
          <a:prstGeom prst="roundRect">
            <a:avLst>
              <a:gd name="adj" fmla="val 20548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Critic</a:t>
            </a:r>
          </a:p>
        </p:txBody>
      </p:sp>
      <p:sp>
        <p:nvSpPr>
          <p:cNvPr id="11" name="Shape 257"/>
          <p:cNvSpPr/>
          <p:nvPr/>
        </p:nvSpPr>
        <p:spPr>
          <a:xfrm>
            <a:off x="1981200" y="3276600"/>
            <a:ext cx="3175000" cy="1587500"/>
          </a:xfrm>
          <a:prstGeom prst="roundRect">
            <a:avLst>
              <a:gd name="adj" fmla="val 12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Learning Mechanism</a:t>
            </a:r>
          </a:p>
        </p:txBody>
      </p:sp>
      <p:sp>
        <p:nvSpPr>
          <p:cNvPr id="12" name="Shape 258"/>
          <p:cNvSpPr/>
          <p:nvPr/>
        </p:nvSpPr>
        <p:spPr>
          <a:xfrm flipH="1" flipV="1">
            <a:off x="3566254" y="2277070"/>
            <a:ext cx="4034" cy="895946"/>
          </a:xfrm>
          <a:prstGeom prst="line">
            <a:avLst/>
          </a:prstGeom>
          <a:ln w="508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259"/>
          <p:cNvSpPr/>
          <p:nvPr/>
        </p:nvSpPr>
        <p:spPr>
          <a:xfrm>
            <a:off x="3828117" y="2387600"/>
            <a:ext cx="175885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feedback</a:t>
            </a:r>
          </a:p>
        </p:txBody>
      </p:sp>
      <p:sp>
        <p:nvSpPr>
          <p:cNvPr id="14" name="Shape 260"/>
          <p:cNvSpPr/>
          <p:nvPr/>
        </p:nvSpPr>
        <p:spPr>
          <a:xfrm flipH="1" flipV="1">
            <a:off x="5477718" y="3804592"/>
            <a:ext cx="2645173" cy="6401"/>
          </a:xfrm>
          <a:prstGeom prst="line">
            <a:avLst/>
          </a:prstGeom>
          <a:ln w="508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261"/>
          <p:cNvSpPr/>
          <p:nvPr/>
        </p:nvSpPr>
        <p:spPr>
          <a:xfrm flipV="1">
            <a:off x="5473696" y="4311784"/>
            <a:ext cx="2645180" cy="17"/>
          </a:xfrm>
          <a:prstGeom prst="line">
            <a:avLst/>
          </a:prstGeom>
          <a:ln w="508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2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DeepMind – Deep Q Learning for Atari Games</a:t>
            </a:r>
            <a:endParaRPr lang="en-US" dirty="0"/>
          </a:p>
        </p:txBody>
      </p:sp>
      <p:pic>
        <p:nvPicPr>
          <p:cNvPr id="3" name="V1eYniJ0Rn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62200" y="1447800"/>
            <a:ext cx="7162800" cy="40290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793" y="5867400"/>
            <a:ext cx="10205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V. Minh, et. al. “Human-level </a:t>
            </a:r>
            <a:r>
              <a:rPr lang="en-US" dirty="0"/>
              <a:t>control through deep reinforcement </a:t>
            </a:r>
            <a:r>
              <a:rPr lang="en-US" dirty="0" smtClean="0"/>
              <a:t>learning”</a:t>
            </a:r>
          </a:p>
          <a:p>
            <a:r>
              <a:rPr lang="en-US" i="1" dirty="0"/>
              <a:t>Nature</a:t>
            </a:r>
            <a:r>
              <a:rPr lang="en-US" dirty="0"/>
              <a:t> 518, </a:t>
            </a:r>
            <a:r>
              <a:rPr lang="en-US" dirty="0" smtClean="0"/>
              <a:t>pp. 529–533 </a:t>
            </a:r>
            <a:r>
              <a:rPr lang="en-US" dirty="0"/>
              <a:t>(26 February 2015) doi:10.1038/nature14236</a:t>
            </a:r>
          </a:p>
        </p:txBody>
      </p:sp>
    </p:spTree>
    <p:extLst>
      <p:ext uri="{BB962C8B-B14F-4D97-AF65-F5344CB8AC3E}">
        <p14:creationId xmlns:p14="http://schemas.microsoft.com/office/powerpoint/2010/main" val="16319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the agent is trying to solve:</a:t>
            </a:r>
          </a:p>
          <a:p>
            <a:endParaRPr lang="en-US" dirty="0"/>
          </a:p>
          <a:p>
            <a:r>
              <a:rPr lang="en-US" dirty="0" smtClean="0"/>
              <a:t>	P – Performance Metric</a:t>
            </a:r>
          </a:p>
          <a:p>
            <a:r>
              <a:rPr lang="en-US" dirty="0"/>
              <a:t>	</a:t>
            </a:r>
            <a:r>
              <a:rPr lang="en-US" dirty="0" smtClean="0"/>
              <a:t>E – Environment</a:t>
            </a:r>
          </a:p>
          <a:p>
            <a:r>
              <a:rPr lang="en-US" dirty="0"/>
              <a:t>	</a:t>
            </a:r>
            <a:r>
              <a:rPr lang="en-US" dirty="0" smtClean="0"/>
              <a:t>A – Actuators</a:t>
            </a:r>
          </a:p>
          <a:p>
            <a:r>
              <a:rPr lang="en-US" dirty="0"/>
              <a:t>	</a:t>
            </a:r>
            <a:r>
              <a:rPr lang="en-US" dirty="0" smtClean="0"/>
              <a:t>S – Sensors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0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DeepMind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Deep Q-Learning</a:t>
            </a:r>
          </a:p>
          <a:p>
            <a:r>
              <a:rPr lang="en-US" dirty="0"/>
              <a:t>	</a:t>
            </a:r>
            <a:r>
              <a:rPr lang="en-US" i="1" dirty="0" smtClean="0"/>
              <a:t>Deep</a:t>
            </a:r>
            <a:r>
              <a:rPr lang="en-US" dirty="0" smtClean="0"/>
              <a:t> = General function approximation technology for learning</a:t>
            </a:r>
          </a:p>
          <a:p>
            <a:r>
              <a:rPr lang="en-US" dirty="0"/>
              <a:t>	</a:t>
            </a:r>
            <a:r>
              <a:rPr lang="en-US" dirty="0" smtClean="0"/>
              <a:t>	input-output mappings</a:t>
            </a:r>
          </a:p>
          <a:p>
            <a:r>
              <a:rPr lang="en-US" dirty="0"/>
              <a:t>	</a:t>
            </a:r>
            <a:r>
              <a:rPr lang="en-US" i="1" dirty="0" smtClean="0"/>
              <a:t>Q-Learning</a:t>
            </a:r>
            <a:r>
              <a:rPr lang="en-US" dirty="0" smtClean="0"/>
              <a:t> = A simple form of reinforcement learning, where</a:t>
            </a:r>
          </a:p>
          <a:p>
            <a:r>
              <a:rPr lang="en-US" dirty="0"/>
              <a:t>	</a:t>
            </a:r>
            <a:r>
              <a:rPr lang="en-US" dirty="0" smtClean="0"/>
              <a:t>	you learn to select actions optimally over time</a:t>
            </a:r>
          </a:p>
          <a:p>
            <a:r>
              <a:rPr lang="en-US" dirty="0" smtClean="0"/>
              <a:t>Mastered about half of the classic Atari 2600 games</a:t>
            </a:r>
          </a:p>
          <a:p>
            <a:r>
              <a:rPr lang="en-US" dirty="0"/>
              <a:t>	</a:t>
            </a:r>
            <a:r>
              <a:rPr lang="en-US" dirty="0" smtClean="0"/>
              <a:t>Space Invaders, Pong, etc. (but not Pac Man)</a:t>
            </a:r>
          </a:p>
          <a:p>
            <a:endParaRPr lang="en-US" dirty="0" smtClean="0"/>
          </a:p>
          <a:p>
            <a:r>
              <a:rPr lang="en-US" dirty="0" smtClean="0"/>
              <a:t>Company co-founded </a:t>
            </a:r>
            <a:r>
              <a:rPr lang="en-US" dirty="0"/>
              <a:t>by </a:t>
            </a:r>
            <a:r>
              <a:rPr lang="en-US" dirty="0" err="1"/>
              <a:t>Demis</a:t>
            </a:r>
            <a:r>
              <a:rPr lang="en-US" dirty="0"/>
              <a:t> </a:t>
            </a:r>
            <a:r>
              <a:rPr lang="en-US" dirty="0" smtClean="0"/>
              <a:t>Hassabis, acquired by Google in 2014 for a reported $650M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52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Taxi Problem (coming soon…)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P – Safe, fast, legal, max revenue, min cost, min fuel, …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 – city roads, traffic, pedestrians, bikers, construction, …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 – Car controls (steering, gas pedal) and human interface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 – Cameras, radar, laser rangefinder, GPS, mapping, engine</a:t>
            </a:r>
            <a:br>
              <a:rPr lang="en-US" dirty="0" smtClean="0"/>
            </a:br>
            <a:r>
              <a:rPr lang="en-US" dirty="0" smtClean="0"/>
              <a:t>          sensors, human input devices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6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Observable		</a:t>
            </a:r>
            <a:r>
              <a:rPr lang="en-US" dirty="0" smtClean="0">
                <a:solidFill>
                  <a:srgbClr val="0070C0"/>
                </a:solidFill>
              </a:rPr>
              <a:t>Partially Observable</a:t>
            </a:r>
          </a:p>
          <a:p>
            <a:r>
              <a:rPr lang="en-US" dirty="0" smtClean="0"/>
              <a:t>Deterministic		</a:t>
            </a:r>
            <a:r>
              <a:rPr lang="en-US" dirty="0" smtClean="0">
                <a:solidFill>
                  <a:srgbClr val="0070C0"/>
                </a:solidFill>
              </a:rPr>
              <a:t>Stochastic</a:t>
            </a:r>
          </a:p>
          <a:p>
            <a:r>
              <a:rPr lang="en-US" dirty="0" smtClean="0"/>
              <a:t>Episodic			</a:t>
            </a:r>
            <a:r>
              <a:rPr lang="en-US" dirty="0" smtClean="0">
                <a:solidFill>
                  <a:srgbClr val="0070C0"/>
                </a:solidFill>
              </a:rPr>
              <a:t>Sequential</a:t>
            </a:r>
          </a:p>
          <a:p>
            <a:r>
              <a:rPr lang="en-US" dirty="0" smtClean="0"/>
              <a:t>Static				</a:t>
            </a:r>
            <a:r>
              <a:rPr lang="en-US" dirty="0" smtClean="0">
                <a:solidFill>
                  <a:srgbClr val="0070C0"/>
                </a:solidFill>
              </a:rPr>
              <a:t>Dynamic</a:t>
            </a:r>
          </a:p>
          <a:p>
            <a:r>
              <a:rPr lang="en-US" dirty="0" smtClean="0"/>
              <a:t>Discrete			</a:t>
            </a:r>
            <a:r>
              <a:rPr lang="en-US" dirty="0" smtClean="0">
                <a:solidFill>
                  <a:srgbClr val="0070C0"/>
                </a:solidFill>
              </a:rPr>
              <a:t>Continuous</a:t>
            </a:r>
          </a:p>
          <a:p>
            <a:r>
              <a:rPr lang="en-US" dirty="0" smtClean="0"/>
              <a:t>Single-Agent		</a:t>
            </a:r>
            <a:r>
              <a:rPr lang="en-US" dirty="0" smtClean="0">
                <a:solidFill>
                  <a:srgbClr val="0070C0"/>
                </a:solidFill>
              </a:rPr>
              <a:t>Multi-Agent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5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map states to actions</a:t>
            </a:r>
          </a:p>
          <a:p>
            <a:r>
              <a:rPr lang="en-US" dirty="0" smtClean="0"/>
              <a:t>	States and actions represented as tuples</a:t>
            </a:r>
          </a:p>
          <a:p>
            <a:endParaRPr lang="en-US" dirty="0" smtClean="0"/>
          </a:p>
          <a:p>
            <a:r>
              <a:rPr lang="en-US" dirty="0" smtClean="0"/>
              <a:t>Agents should be rational</a:t>
            </a:r>
          </a:p>
          <a:p>
            <a:r>
              <a:rPr lang="en-US" dirty="0" smtClean="0"/>
              <a:t>	Select the action that maximizes the outcome</a:t>
            </a:r>
          </a:p>
          <a:p>
            <a:endParaRPr lang="en-US" dirty="0" smtClean="0"/>
          </a:p>
          <a:p>
            <a:r>
              <a:rPr lang="en-US" dirty="0" smtClean="0"/>
              <a:t>Task defined by PEAS</a:t>
            </a:r>
          </a:p>
          <a:p>
            <a:r>
              <a:rPr lang="en-US" dirty="0" smtClean="0"/>
              <a:t>	Performance metric, Environment, Actuation, Sensors</a:t>
            </a:r>
          </a:p>
          <a:p>
            <a:endParaRPr lang="en-US" dirty="0" smtClean="0"/>
          </a:p>
          <a:p>
            <a:r>
              <a:rPr lang="en-US" dirty="0" smtClean="0"/>
              <a:t>Environment Types influence the difficulty of the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Program Design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build a big table?</a:t>
            </a:r>
          </a:p>
          <a:p>
            <a:endParaRPr lang="en-US" dirty="0"/>
          </a:p>
          <a:p>
            <a:r>
              <a:rPr lang="en-US" dirty="0" smtClean="0"/>
              <a:t>1 row for every possible </a:t>
            </a:r>
          </a:p>
          <a:p>
            <a:r>
              <a:rPr lang="en-US" dirty="0"/>
              <a:t>	</a:t>
            </a:r>
            <a:r>
              <a:rPr lang="en-US" dirty="0" smtClean="0"/>
              <a:t>state </a:t>
            </a:r>
            <a:r>
              <a:rPr lang="en-US" i="1" dirty="0" smtClean="0"/>
              <a:t>s</a:t>
            </a:r>
            <a:r>
              <a:rPr lang="en-US" dirty="0" smtClean="0"/>
              <a:t> in the 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</a:p>
          <a:p>
            <a:r>
              <a:rPr lang="en-US" i="1" dirty="0"/>
              <a:t>	</a:t>
            </a:r>
            <a:r>
              <a:rPr lang="en-US" dirty="0" smtClean="0"/>
              <a:t>all states</a:t>
            </a:r>
          </a:p>
          <a:p>
            <a:r>
              <a:rPr lang="en-US" dirty="0" smtClean="0"/>
              <a:t>Each row contains the best</a:t>
            </a:r>
          </a:p>
          <a:p>
            <a:r>
              <a:rPr lang="en-US" dirty="0"/>
              <a:t> </a:t>
            </a:r>
            <a:r>
              <a:rPr lang="en-US" dirty="0" smtClean="0"/>
              <a:t>  action for that state</a:t>
            </a:r>
          </a:p>
          <a:p>
            <a:endParaRPr lang="en-US" i="1" dirty="0"/>
          </a:p>
          <a:p>
            <a:r>
              <a:rPr lang="en-US" dirty="0" smtClean="0"/>
              <a:t>Totally impractical!</a:t>
            </a:r>
            <a:endParaRPr lang="en-US" dirty="0"/>
          </a:p>
        </p:txBody>
      </p:sp>
      <p:graphicFrame>
        <p:nvGraphicFramePr>
          <p:cNvPr id="5" name="Table 82"/>
          <p:cNvGraphicFramePr/>
          <p:nvPr>
            <p:extLst>
              <p:ext uri="{D42A27DB-BD31-4B8C-83A1-F6EECF244321}">
                <p14:modId xmlns:p14="http://schemas.microsoft.com/office/powerpoint/2010/main" val="2532684143"/>
              </p:ext>
            </p:extLst>
          </p:nvPr>
        </p:nvGraphicFramePr>
        <p:xfrm>
          <a:off x="5715000" y="1371600"/>
          <a:ext cx="6096000" cy="4470400"/>
        </p:xfrm>
        <a:graphic>
          <a:graphicData uri="http://schemas.openxmlformats.org/drawingml/2006/table">
            <a:tbl>
              <a:tblPr/>
              <a:tblGrid>
                <a:gridCol w="3276600"/>
                <a:gridCol w="2819400"/>
              </a:tblGrid>
              <a:tr h="89408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BA42FF"/>
                          </a:solidFill>
                        </a:rPr>
                        <a:t>State (perception)</a:t>
                      </a: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&lt;Ball-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Sq-loc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Hand-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BA42FF"/>
                          </a:solidFill>
                        </a:rPr>
                        <a:t>Action</a:t>
                      </a: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&lt;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L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R, Pick(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obj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), 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Drop</a:t>
                      </a: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&gt;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all-A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-Hand, </a:t>
                      </a: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R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all-A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-Hand, </a:t>
                      </a: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B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Drop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aseline="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all-A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-B, </a:t>
                      </a: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B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L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all-A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-B, </a:t>
                      </a: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Pick(ball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all-Hand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-B, </a:t>
                      </a: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R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aseline="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all-Hand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-B, </a:t>
                      </a: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B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Drop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aseline="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all-B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0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000" dirty="0">
                          <a:solidFill>
                            <a:srgbClr val="868686"/>
                          </a:solidFill>
                        </a:rPr>
                        <a:t>-B, </a:t>
                      </a: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B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None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000" dirty="0" smtClean="0">
                          <a:solidFill>
                            <a:srgbClr val="868686"/>
                          </a:solidFill>
                        </a:rPr>
                        <a:t>...</a:t>
                      </a:r>
                      <a:endParaRPr sz="2000" dirty="0">
                        <a:solidFill>
                          <a:srgbClr val="868686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2000">
                          <a:solidFill>
                            <a:srgbClr val="868686"/>
                          </a:solidFill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" name="Shape 85"/>
          <p:cNvSpPr/>
          <p:nvPr/>
        </p:nvSpPr>
        <p:spPr>
          <a:xfrm>
            <a:off x="7848600" y="6096000"/>
            <a:ext cx="246448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868686"/>
                </a:solidFill>
              </a:rPr>
              <a:t>Actuators</a:t>
            </a:r>
          </a:p>
        </p:txBody>
      </p:sp>
      <p:sp>
        <p:nvSpPr>
          <p:cNvPr id="9" name="Shape 88"/>
          <p:cNvSpPr/>
          <p:nvPr/>
        </p:nvSpPr>
        <p:spPr>
          <a:xfrm>
            <a:off x="7966080" y="196255"/>
            <a:ext cx="2168520" cy="7181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868686"/>
                </a:solidFill>
              </a:rPr>
              <a:t>Sensors</a:t>
            </a:r>
          </a:p>
        </p:txBody>
      </p:sp>
      <p:sp>
        <p:nvSpPr>
          <p:cNvPr id="8" name="Shape 87"/>
          <p:cNvSpPr/>
          <p:nvPr/>
        </p:nvSpPr>
        <p:spPr>
          <a:xfrm flipH="1" flipV="1">
            <a:off x="9000093" y="870545"/>
            <a:ext cx="0" cy="457200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87"/>
          <p:cNvSpPr/>
          <p:nvPr/>
        </p:nvSpPr>
        <p:spPr>
          <a:xfrm flipH="1" flipV="1">
            <a:off x="8990657" y="5842000"/>
            <a:ext cx="0" cy="457200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9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Reflex</a:t>
            </a:r>
          </a:p>
          <a:p>
            <a:endParaRPr lang="en-US" dirty="0"/>
          </a:p>
          <a:p>
            <a:r>
              <a:rPr lang="en-US" dirty="0" smtClean="0"/>
              <a:t>Model-based</a:t>
            </a:r>
          </a:p>
          <a:p>
            <a:endParaRPr lang="en-US" dirty="0"/>
          </a:p>
          <a:p>
            <a:r>
              <a:rPr lang="en-US" dirty="0" smtClean="0"/>
              <a:t>Goal-based</a:t>
            </a:r>
          </a:p>
          <a:p>
            <a:endParaRPr lang="en-US" dirty="0"/>
          </a:p>
          <a:p>
            <a:r>
              <a:rPr lang="en-US" dirty="0" smtClean="0"/>
              <a:t>Utility-based</a:t>
            </a:r>
            <a:endParaRPr lang="en-US" dirty="0"/>
          </a:p>
        </p:txBody>
      </p:sp>
      <p:sp>
        <p:nvSpPr>
          <p:cNvPr id="4" name="Shape 92"/>
          <p:cNvSpPr/>
          <p:nvPr/>
        </p:nvSpPr>
        <p:spPr>
          <a:xfrm>
            <a:off x="6629400" y="1346200"/>
            <a:ext cx="5003800" cy="4826000"/>
          </a:xfrm>
          <a:prstGeom prst="roundRect">
            <a:avLst>
              <a:gd name="adj" fmla="val 3947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3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83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Shape 93"/>
          <p:cNvSpPr/>
          <p:nvPr/>
        </p:nvSpPr>
        <p:spPr>
          <a:xfrm flipH="1" flipV="1">
            <a:off x="9116564" y="2315642"/>
            <a:ext cx="11909" cy="828650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94"/>
          <p:cNvSpPr/>
          <p:nvPr/>
        </p:nvSpPr>
        <p:spPr>
          <a:xfrm flipH="1" flipV="1">
            <a:off x="9118600" y="4305313"/>
            <a:ext cx="11909" cy="828650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95"/>
          <p:cNvSpPr/>
          <p:nvPr/>
        </p:nvSpPr>
        <p:spPr>
          <a:xfrm>
            <a:off x="8281929" y="1435100"/>
            <a:ext cx="1694689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Sensors</a:t>
            </a:r>
          </a:p>
        </p:txBody>
      </p:sp>
      <p:sp>
        <p:nvSpPr>
          <p:cNvPr id="8" name="Shape 96"/>
          <p:cNvSpPr/>
          <p:nvPr/>
        </p:nvSpPr>
        <p:spPr>
          <a:xfrm>
            <a:off x="8040885" y="5372100"/>
            <a:ext cx="2173733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Actuators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7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99"/>
          <p:cNvSpPr/>
          <p:nvPr/>
        </p:nvSpPr>
        <p:spPr>
          <a:xfrm>
            <a:off x="7772400" y="1083982"/>
            <a:ext cx="40640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what is the world like now?</a:t>
            </a:r>
          </a:p>
        </p:txBody>
      </p:sp>
      <p:sp>
        <p:nvSpPr>
          <p:cNvPr id="5" name="Shape 100"/>
          <p:cNvSpPr/>
          <p:nvPr/>
        </p:nvSpPr>
        <p:spPr>
          <a:xfrm flipH="1" flipV="1">
            <a:off x="9802365" y="542125"/>
            <a:ext cx="13694" cy="495026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101"/>
          <p:cNvSpPr/>
          <p:nvPr/>
        </p:nvSpPr>
        <p:spPr>
          <a:xfrm flipV="1">
            <a:off x="9802364" y="3090595"/>
            <a:ext cx="2035" cy="652169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102"/>
          <p:cNvSpPr/>
          <p:nvPr/>
        </p:nvSpPr>
        <p:spPr>
          <a:xfrm>
            <a:off x="8967729" y="-33618"/>
            <a:ext cx="1694689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Sensors</a:t>
            </a:r>
          </a:p>
        </p:txBody>
      </p:sp>
      <p:sp>
        <p:nvSpPr>
          <p:cNvPr id="8" name="Shape 103"/>
          <p:cNvSpPr/>
          <p:nvPr/>
        </p:nvSpPr>
        <p:spPr>
          <a:xfrm>
            <a:off x="8726685" y="6121400"/>
            <a:ext cx="2173733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Actuators</a:t>
            </a:r>
          </a:p>
        </p:txBody>
      </p:sp>
      <p:sp>
        <p:nvSpPr>
          <p:cNvPr id="9" name="Shape 104"/>
          <p:cNvSpPr/>
          <p:nvPr/>
        </p:nvSpPr>
        <p:spPr>
          <a:xfrm flipH="1" flipV="1">
            <a:off x="9804399" y="5803915"/>
            <a:ext cx="13695" cy="495027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5"/>
          <p:cNvSpPr/>
          <p:nvPr/>
        </p:nvSpPr>
        <p:spPr>
          <a:xfrm>
            <a:off x="7772400" y="3810000"/>
            <a:ext cx="40640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what action should I </a:t>
            </a:r>
            <a:r>
              <a:rPr lang="en-US" sz="4100" dirty="0" smtClean="0">
                <a:solidFill>
                  <a:srgbClr val="FFFFFF"/>
                </a:solidFill>
              </a:rPr>
              <a:t>take</a:t>
            </a:r>
            <a:r>
              <a:rPr sz="4100" dirty="0" smtClean="0">
                <a:solidFill>
                  <a:srgbClr val="FFFFFF"/>
                </a:solidFill>
              </a:rPr>
              <a:t>?</a:t>
            </a:r>
            <a:endParaRPr sz="4100" dirty="0">
              <a:solidFill>
                <a:srgbClr val="FFFFFF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4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action based on current state</a:t>
            </a:r>
          </a:p>
          <a:p>
            <a:endParaRPr lang="en-US" dirty="0"/>
          </a:p>
          <a:p>
            <a:r>
              <a:rPr lang="en-US" dirty="0" smtClean="0"/>
              <a:t>Condition-action rules determine behavior</a:t>
            </a:r>
          </a:p>
          <a:p>
            <a:endParaRPr lang="en-US" dirty="0"/>
          </a:p>
          <a:p>
            <a:r>
              <a:rPr lang="en-US" dirty="0" smtClean="0"/>
              <a:t>Better than a table?</a:t>
            </a:r>
            <a:endParaRPr lang="en-US" dirty="0"/>
          </a:p>
        </p:txBody>
      </p:sp>
      <p:sp>
        <p:nvSpPr>
          <p:cNvPr id="4" name="Shape 99"/>
          <p:cNvSpPr/>
          <p:nvPr/>
        </p:nvSpPr>
        <p:spPr>
          <a:xfrm>
            <a:off x="7772400" y="1083982"/>
            <a:ext cx="40640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what is the world like now?</a:t>
            </a:r>
          </a:p>
        </p:txBody>
      </p:sp>
      <p:sp>
        <p:nvSpPr>
          <p:cNvPr id="5" name="Shape 100"/>
          <p:cNvSpPr/>
          <p:nvPr/>
        </p:nvSpPr>
        <p:spPr>
          <a:xfrm flipH="1" flipV="1">
            <a:off x="9802365" y="542125"/>
            <a:ext cx="13694" cy="495026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101"/>
          <p:cNvSpPr/>
          <p:nvPr/>
        </p:nvSpPr>
        <p:spPr>
          <a:xfrm flipV="1">
            <a:off x="9802364" y="3090595"/>
            <a:ext cx="2035" cy="652169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102"/>
          <p:cNvSpPr/>
          <p:nvPr/>
        </p:nvSpPr>
        <p:spPr>
          <a:xfrm>
            <a:off x="8967729" y="-33618"/>
            <a:ext cx="1694689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Sensors</a:t>
            </a:r>
          </a:p>
        </p:txBody>
      </p:sp>
      <p:sp>
        <p:nvSpPr>
          <p:cNvPr id="8" name="Shape 103"/>
          <p:cNvSpPr/>
          <p:nvPr/>
        </p:nvSpPr>
        <p:spPr>
          <a:xfrm>
            <a:off x="8726685" y="6121400"/>
            <a:ext cx="2173733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6868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Actuators</a:t>
            </a:r>
          </a:p>
        </p:txBody>
      </p:sp>
      <p:sp>
        <p:nvSpPr>
          <p:cNvPr id="9" name="Shape 104"/>
          <p:cNvSpPr/>
          <p:nvPr/>
        </p:nvSpPr>
        <p:spPr>
          <a:xfrm flipH="1" flipV="1">
            <a:off x="9804399" y="5803915"/>
            <a:ext cx="13695" cy="495027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5"/>
          <p:cNvSpPr/>
          <p:nvPr/>
        </p:nvSpPr>
        <p:spPr>
          <a:xfrm>
            <a:off x="7772400" y="3810000"/>
            <a:ext cx="40640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what action should I </a:t>
            </a:r>
            <a:r>
              <a:rPr lang="en-US" sz="4100" dirty="0" smtClean="0">
                <a:solidFill>
                  <a:srgbClr val="FFFFFF"/>
                </a:solidFill>
              </a:rPr>
              <a:t>take</a:t>
            </a:r>
            <a:r>
              <a:rPr sz="4100" dirty="0" smtClean="0">
                <a:solidFill>
                  <a:srgbClr val="FFFFFF"/>
                </a:solidFill>
              </a:rPr>
              <a:t>?</a:t>
            </a:r>
            <a:endParaRPr sz="4100" dirty="0">
              <a:solidFill>
                <a:srgbClr val="FFFFFF"/>
              </a:solidFill>
            </a:endParaRPr>
          </a:p>
        </p:txBody>
      </p:sp>
      <p:sp>
        <p:nvSpPr>
          <p:cNvPr id="11" name="Shape 116"/>
          <p:cNvSpPr/>
          <p:nvPr/>
        </p:nvSpPr>
        <p:spPr>
          <a:xfrm>
            <a:off x="4025900" y="3810000"/>
            <a:ext cx="2908300" cy="1905000"/>
          </a:xfrm>
          <a:prstGeom prst="roundRect">
            <a:avLst>
              <a:gd name="adj" fmla="val 10000"/>
            </a:avLst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condition-action rules</a:t>
            </a:r>
          </a:p>
        </p:txBody>
      </p:sp>
      <p:sp>
        <p:nvSpPr>
          <p:cNvPr id="12" name="Shape 117"/>
          <p:cNvSpPr/>
          <p:nvPr/>
        </p:nvSpPr>
        <p:spPr>
          <a:xfrm flipH="1">
            <a:off x="6934200" y="4757738"/>
            <a:ext cx="828736" cy="1"/>
          </a:xfrm>
          <a:prstGeom prst="line">
            <a:avLst/>
          </a:prstGeom>
          <a:ln w="101600">
            <a:solidFill>
              <a:srgbClr val="BA42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5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10132</TotalTime>
  <Words>821</Words>
  <Application>Microsoft Office PowerPoint</Application>
  <PresentationFormat>Widescreen</PresentationFormat>
  <Paragraphs>273</Paragraphs>
  <Slides>21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Helvetica</vt:lpstr>
      <vt:lpstr>Times New Roman</vt:lpstr>
      <vt:lpstr>Blank Presentation</vt:lpstr>
      <vt:lpstr>Agents and Environments Lecture 3</vt:lpstr>
      <vt:lpstr>Task Setting</vt:lpstr>
      <vt:lpstr>Automated Taxi Problem (coming soon…)</vt:lpstr>
      <vt:lpstr>Environment Types</vt:lpstr>
      <vt:lpstr>Summary</vt:lpstr>
      <vt:lpstr>Agent Program Design</vt:lpstr>
      <vt:lpstr>Types of Agents</vt:lpstr>
      <vt:lpstr>Reflex Agent</vt:lpstr>
      <vt:lpstr>Reflex Agent</vt:lpstr>
      <vt:lpstr>Condition-Action Tables vs Rules</vt:lpstr>
      <vt:lpstr>Model-Based Agent</vt:lpstr>
      <vt:lpstr>Model-Based Agent</vt:lpstr>
      <vt:lpstr>Goal-Based Agent</vt:lpstr>
      <vt:lpstr>Utility-Based Agent</vt:lpstr>
      <vt:lpstr>Utility-Based Agent</vt:lpstr>
      <vt:lpstr>How to Does an Agent Obtain a Model?</vt:lpstr>
      <vt:lpstr>How to Does an Agent Obtain a Model?</vt:lpstr>
      <vt:lpstr>Learning Agents</vt:lpstr>
      <vt:lpstr>Google DeepMind – Deep Q Learning for Atari Games</vt:lpstr>
      <vt:lpstr>Google DeepMind</vt:lpstr>
      <vt:lpstr>Questions?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James Rehg</cp:lastModifiedBy>
  <cp:revision>198</cp:revision>
  <dcterms:created xsi:type="dcterms:W3CDTF">2004-08-29T23:15:23Z</dcterms:created>
  <dcterms:modified xsi:type="dcterms:W3CDTF">2016-01-20T12:42:22Z</dcterms:modified>
</cp:coreProperties>
</file>