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448" r:id="rId2"/>
    <p:sldId id="446" r:id="rId3"/>
    <p:sldId id="447" r:id="rId4"/>
    <p:sldId id="421" r:id="rId5"/>
    <p:sldId id="449" r:id="rId6"/>
    <p:sldId id="450" r:id="rId7"/>
    <p:sldId id="451" r:id="rId8"/>
    <p:sldId id="452" r:id="rId9"/>
    <p:sldId id="453" r:id="rId10"/>
    <p:sldId id="454" r:id="rId11"/>
    <p:sldId id="456" r:id="rId12"/>
    <p:sldId id="457" r:id="rId13"/>
    <p:sldId id="458" r:id="rId14"/>
    <p:sldId id="464" r:id="rId15"/>
    <p:sldId id="465" r:id="rId16"/>
    <p:sldId id="466" r:id="rId17"/>
    <p:sldId id="461" r:id="rId18"/>
    <p:sldId id="467" r:id="rId19"/>
    <p:sldId id="470" r:id="rId20"/>
    <p:sldId id="469" r:id="rId21"/>
    <p:sldId id="444" r:id="rId22"/>
    <p:sldId id="445" r:id="rId23"/>
    <p:sldId id="411" r:id="rId2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FF33"/>
    <a:srgbClr val="CCFF33"/>
    <a:srgbClr val="FF9933"/>
    <a:srgbClr val="FF0000"/>
    <a:srgbClr val="00FF00"/>
    <a:srgbClr val="33CC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0724" autoAdjust="0"/>
  </p:normalViewPr>
  <p:slideViewPr>
    <p:cSldViewPr>
      <p:cViewPr>
        <p:scale>
          <a:sx n="98" d="100"/>
          <a:sy n="98" d="100"/>
        </p:scale>
        <p:origin x="390" y="8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4E82819E-F1AF-4BDD-8B3E-F7D7DE61D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27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55798DA5-44B9-4B0F-8699-EC7C79242F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059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66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ADB03D-D5F1-4E81-90F0-18F6F9CA6757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defTabSz="9667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19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credit: Andrew Moore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191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credit: Andrew Moore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703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credit: Andrew Moore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989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for</a:t>
            </a:r>
            <a:r>
              <a:rPr lang="en-US" baseline="0" dirty="0" smtClean="0"/>
              <a:t> successor node s reached from node n we have g(s) = g(n) + cost(</a:t>
            </a:r>
            <a:r>
              <a:rPr lang="en-US" baseline="0" dirty="0" err="1" smtClean="0"/>
              <a:t>n,s</a:t>
            </a:r>
            <a:r>
              <a:rPr lang="en-US" baseline="0" dirty="0" smtClean="0"/>
              <a:t>), where cost(</a:t>
            </a:r>
            <a:r>
              <a:rPr lang="en-US" baseline="0" dirty="0" err="1" smtClean="0"/>
              <a:t>n,s</a:t>
            </a:r>
            <a:r>
              <a:rPr lang="en-US" baseline="0" dirty="0" smtClean="0"/>
              <a:t>) gives the cost of the edge connecting n to s</a:t>
            </a:r>
          </a:p>
          <a:p>
            <a:r>
              <a:rPr lang="en-US" baseline="0" dirty="0" smtClean="0"/>
              <a:t>h(n) is the heuristic estimate of cost to goal for each node n</a:t>
            </a:r>
          </a:p>
          <a:p>
            <a:r>
              <a:rPr lang="en-US" baseline="0" dirty="0" smtClean="0"/>
              <a:t>g(n) is the cost of the shortest known path to node n from start</a:t>
            </a:r>
          </a:p>
          <a:p>
            <a:r>
              <a:rPr lang="en-US" baseline="0" dirty="0" smtClean="0"/>
              <a:t>In the test for adding a new node s to Q, the condition f(s)&gt;f’ means that the previous cost f(s) associated with s in V is greater than the new cost f’ for s along the current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388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587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Note that h*(n) is the true cost to the goal from node n along the shortest</a:t>
            </a:r>
            <a:r>
              <a:rPr lang="en-US" baseline="0" dirty="0" smtClean="0"/>
              <a:t> path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If tile</a:t>
            </a:r>
            <a:r>
              <a:rPr lang="en-US" baseline="0" dirty="0" smtClean="0"/>
              <a:t>s could be instantly transported to their correct location with a cost of 1, then the number of tiles in wrong position is an under-estimate of the total distance the tiles need to be moved</a:t>
            </a:r>
          </a:p>
          <a:p>
            <a:pPr marL="228600" indent="-228600">
              <a:buAutoNum type="arabicParenR"/>
            </a:pPr>
            <a:r>
              <a:rPr lang="en-US" dirty="0" smtClean="0"/>
              <a:t>0</a:t>
            </a:r>
            <a:r>
              <a:rPr lang="en-US" baseline="0" dirty="0" smtClean="0"/>
              <a:t> is always an under-estimate of all positive distances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Manhattan distance is the number of moves each tile needs to make without accounting for constraints on their movement due to other tiles, therefore it is an under-estimate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the goal state g we have h*(g)=0 &lt; h(g)=1 which violates the condition of admissibility. Thus, given a state s which is one move away from the goal, the heuristic says that the goal is two moves away. What about consistency? The formal definition requires h(g)=0, so the heuristic is also inconsistent. What would the behavior of A* be using this heuristic? For all of the states s which are one move away from the goal, the heuristic will prevent the goal state from being automatically selected over other adjacent </a:t>
            </a:r>
            <a:r>
              <a:rPr lang="en-US" baseline="0" dirty="0" err="1" smtClean="0"/>
              <a:t>nongoal</a:t>
            </a:r>
            <a:r>
              <a:rPr lang="en-US" baseline="0" dirty="0" smtClean="0"/>
              <a:t> states. However, as long as a closed list is used, eventually all other states adjacent to s will be visited, and a goal state will eventually be expanded. Will the solution still be optimal? Yes, the heuristic in this case is non-informative, so A* will always expand along the shortest path at every step. Therefore the solution at the shallowest depth will be found first.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This heuristic will be an under-estimate whenever h*(n)&gt;2 and will be equal to h*(n) otherwise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requirement is h(n) &lt;= h*(n) so equality is clearly allowed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heuristic will over-estimate whenever h*(n) &lt;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36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due to Andrew Moore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98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due to Andrew Moore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90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credit: Andrew Moore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G(10) is crossed</a:t>
            </a:r>
            <a:r>
              <a:rPr lang="en-US" baseline="0" dirty="0" smtClean="0"/>
              <a:t> out because we will remove the duplicate node with higher cost since it will never be selected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48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credit: Andrew Moore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38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credit: Andrew Moore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8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credit: Andrew Moore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05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credit: Andrew Moore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8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credit: Andrew Moore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93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9CD7F-ACD9-4224-830C-D8929251A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11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E7F6B-6A9D-4A33-BF61-DBF1E0464A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6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64D4C-2648-4AED-9F08-1207F387B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80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0DB8A-2059-4BBD-8F65-E905E02A4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BB32-7F0C-4E82-BD40-32006E57B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70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00294-8B41-4065-BE7A-18CBE0C5B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4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B8ED9-0533-4EC8-BFF3-65FFA28FB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4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79143-CF5E-43B5-8978-F6EC5F8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4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B0AC6-3A62-4BF4-857B-D988F323D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8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EF6F8-8FF1-455D-9D44-CA7A43866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1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7B074-D424-4140-9C9B-AEC815AB63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1066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10668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1E435B1E-BEA2-4210-B3CC-04987E55D0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838200" y="838200"/>
            <a:ext cx="1051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914400" y="1752600"/>
            <a:ext cx="10363200" cy="1470025"/>
          </a:xfrm>
        </p:spPr>
        <p:txBody>
          <a:bodyPr/>
          <a:lstStyle/>
          <a:p>
            <a:pPr algn="ctr"/>
            <a:r>
              <a:rPr lang="en-US" altLang="en-US" dirty="0" smtClean="0"/>
              <a:t>Search</a:t>
            </a:r>
            <a:r>
              <a:rPr lang="en-US" altLang="en-US" dirty="0" smtClean="0"/>
              <a:t>, Part </a:t>
            </a:r>
            <a:r>
              <a:rPr lang="en-US" altLang="en-US" dirty="0" smtClean="0"/>
              <a:t>4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dirty="0" smtClean="0"/>
              <a:t>Lecture </a:t>
            </a:r>
            <a:r>
              <a:rPr lang="en-US" altLang="en-US" sz="2800" dirty="0" smtClean="0"/>
              <a:t>7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400" dirty="0" smtClean="0"/>
              <a:t>Chapter </a:t>
            </a:r>
            <a:r>
              <a:rPr lang="en-US" altLang="en-US" sz="2400" dirty="0" smtClean="0"/>
              <a:t>3, </a:t>
            </a:r>
            <a:r>
              <a:rPr lang="en-US" altLang="en-US" sz="2400" dirty="0" smtClean="0"/>
              <a:t>Sections </a:t>
            </a:r>
            <a:r>
              <a:rPr lang="en-US" altLang="en-US" sz="2400" dirty="0" smtClean="0"/>
              <a:t>3.5-3.6</a:t>
            </a:r>
            <a:endParaRPr lang="en-US" altLang="en-US" sz="2400" dirty="0" smtClean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Jim Rehg</a:t>
            </a:r>
          </a:p>
          <a:p>
            <a:r>
              <a:rPr lang="en-US" altLang="en-US" sz="2400" dirty="0"/>
              <a:t>College of Computing</a:t>
            </a:r>
          </a:p>
          <a:p>
            <a:r>
              <a:rPr lang="en-US" altLang="en-US" sz="2400" dirty="0"/>
              <a:t>Georgia Tech</a:t>
            </a:r>
          </a:p>
          <a:p>
            <a:endParaRPr lang="en-US" altLang="en-US" dirty="0" smtClean="0"/>
          </a:p>
          <a:p>
            <a:r>
              <a:rPr lang="en-US" altLang="en-US" sz="2000" dirty="0" smtClean="0"/>
              <a:t>January 29, </a:t>
            </a:r>
            <a:r>
              <a:rPr lang="en-US" altLang="en-US" sz="2000" dirty="0" smtClean="0"/>
              <a:t>2016</a:t>
            </a:r>
          </a:p>
          <a:p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3441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A* Terminate?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1447800" y="1252204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47800" y="33343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G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2267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A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9" idx="7"/>
          </p:cNvCxnSpPr>
          <p:nvPr/>
        </p:nvCxnSpPr>
        <p:spPr bwMode="auto">
          <a:xfrm flipH="1">
            <a:off x="1042567" y="1837571"/>
            <a:ext cx="505666" cy="53039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5"/>
            <a:endCxn id="7" idx="1"/>
          </p:cNvCxnSpPr>
          <p:nvPr/>
        </p:nvCxnSpPr>
        <p:spPr bwMode="auto">
          <a:xfrm>
            <a:off x="1042567" y="2852895"/>
            <a:ext cx="505666" cy="58186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 bwMode="auto">
          <a:xfrm>
            <a:off x="2133600" y="1595104"/>
            <a:ext cx="762000" cy="486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2117387" y="3058711"/>
            <a:ext cx="953312" cy="46692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895600" y="2648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endCxn id="8" idx="1"/>
          </p:cNvCxnSpPr>
          <p:nvPr/>
        </p:nvCxnSpPr>
        <p:spPr bwMode="auto">
          <a:xfrm>
            <a:off x="3429000" y="1734128"/>
            <a:ext cx="789562" cy="47827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endCxn id="10" idx="7"/>
          </p:cNvCxnSpPr>
          <p:nvPr/>
        </p:nvCxnSpPr>
        <p:spPr bwMode="auto">
          <a:xfrm flipH="1">
            <a:off x="3547353" y="2494507"/>
            <a:ext cx="768485" cy="34046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Oval 5"/>
          <p:cNvSpPr/>
          <p:nvPr/>
        </p:nvSpPr>
        <p:spPr bwMode="auto">
          <a:xfrm>
            <a:off x="2895600" y="125706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91000" y="20389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7433" y="173425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346069" y="11867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46852" y="16078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2533" y="22811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250164" y="274371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46069" y="290025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88164" y="302835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h=7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83472" y="200574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h=8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28273" y="2000018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h=3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224360" y="279675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h=2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2928273" y="3388434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80229" y="409569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h=0</a:t>
            </a:r>
            <a:endParaRPr lang="en-US" sz="2000" dirty="0"/>
          </a:p>
        </p:txBody>
      </p:sp>
      <p:sp>
        <p:nvSpPr>
          <p:cNvPr id="42" name="Rounded Rectangle 41"/>
          <p:cNvSpPr/>
          <p:nvPr/>
        </p:nvSpPr>
        <p:spPr bwMode="auto">
          <a:xfrm>
            <a:off x="9059146" y="116007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347946" y="229792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9846546" y="2297111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3" idx="0"/>
          </p:cNvCxnSpPr>
          <p:nvPr/>
        </p:nvCxnSpPr>
        <p:spPr bwMode="auto">
          <a:xfrm flipH="1">
            <a:off x="8810463" y="1681550"/>
            <a:ext cx="71120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42" idx="2"/>
            <a:endCxn id="44" idx="0"/>
          </p:cNvCxnSpPr>
          <p:nvPr/>
        </p:nvCxnSpPr>
        <p:spPr bwMode="auto">
          <a:xfrm>
            <a:off x="9521663" y="1681550"/>
            <a:ext cx="78740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0782389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389" y="2357795"/>
                <a:ext cx="881267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467600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357795"/>
                <a:ext cx="881267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740466" y="17360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041754" y="17328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9846546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9846546" y="4567946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9846546" y="570174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8347946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0" name="Straight Arrow Connector 59"/>
          <p:cNvCxnSpPr>
            <a:stCxn id="43" idx="2"/>
            <a:endCxn id="58" idx="0"/>
          </p:cNvCxnSpPr>
          <p:nvPr/>
        </p:nvCxnSpPr>
        <p:spPr bwMode="auto">
          <a:xfrm>
            <a:off x="8810463" y="2819400"/>
            <a:ext cx="0" cy="61475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44" idx="2"/>
            <a:endCxn id="55" idx="0"/>
          </p:cNvCxnSpPr>
          <p:nvPr/>
        </p:nvCxnSpPr>
        <p:spPr bwMode="auto">
          <a:xfrm>
            <a:off x="10309063" y="2818589"/>
            <a:ext cx="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5" idx="2"/>
            <a:endCxn id="56" idx="0"/>
          </p:cNvCxnSpPr>
          <p:nvPr/>
        </p:nvCxnSpPr>
        <p:spPr bwMode="auto">
          <a:xfrm>
            <a:off x="10309063" y="3955628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56" idx="2"/>
            <a:endCxn id="57" idx="0"/>
          </p:cNvCxnSpPr>
          <p:nvPr/>
        </p:nvCxnSpPr>
        <p:spPr bwMode="auto">
          <a:xfrm>
            <a:off x="10309063" y="5089424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8472333" y="293302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9959666" y="519048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9959666" y="29079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9959666" y="405569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4850934" y="3422888"/>
            <a:ext cx="2460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Frontier (Queue)</a:t>
            </a:r>
          </a:p>
          <a:p>
            <a:pPr marL="514350" indent="-514350">
              <a:buAutoNum type="arabicParenR"/>
            </a:pPr>
            <a:r>
              <a:rPr lang="en-US" dirty="0" smtClean="0"/>
              <a:t>S(8)</a:t>
            </a:r>
          </a:p>
          <a:p>
            <a:pPr marL="514350" indent="-514350">
              <a:buAutoNum type="arabicParenR"/>
            </a:pPr>
            <a:r>
              <a:rPr lang="en-US" dirty="0" smtClean="0"/>
              <a:t>B(4)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C(4)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D(4)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A(8)  G(10)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chemeClr val="accent2"/>
                </a:solidFill>
              </a:rPr>
              <a:t>G(8)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3861" y="4900215"/>
            <a:ext cx="2937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Answer:</a:t>
            </a:r>
            <a:r>
              <a:rPr lang="en-US" dirty="0" smtClean="0">
                <a:solidFill>
                  <a:schemeClr val="accent2"/>
                </a:solidFill>
              </a:rPr>
              <a:t> Terminate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when goal node is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popped</a:t>
            </a:r>
            <a:r>
              <a:rPr lang="en-US" dirty="0" smtClean="0">
                <a:solidFill>
                  <a:schemeClr val="accent2"/>
                </a:solidFill>
              </a:rPr>
              <a:t> from queue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0785749" y="3477287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749" y="3477287"/>
                <a:ext cx="881267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10782389" y="4596779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389" y="4596779"/>
                <a:ext cx="881267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0782389" y="5761395"/>
                <a:ext cx="10239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389" y="5761395"/>
                <a:ext cx="1023935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466679" y="3494834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679" y="3494834"/>
                <a:ext cx="881267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35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A* Revisit States?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1447800" y="1252204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47800" y="33343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G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2267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A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9" idx="7"/>
          </p:cNvCxnSpPr>
          <p:nvPr/>
        </p:nvCxnSpPr>
        <p:spPr bwMode="auto">
          <a:xfrm flipH="1">
            <a:off x="1042567" y="1837571"/>
            <a:ext cx="505666" cy="53039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 bwMode="auto">
          <a:xfrm>
            <a:off x="2133600" y="1595104"/>
            <a:ext cx="762000" cy="486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2117387" y="3058711"/>
            <a:ext cx="953312" cy="46692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895600" y="2648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endCxn id="8" idx="1"/>
          </p:cNvCxnSpPr>
          <p:nvPr/>
        </p:nvCxnSpPr>
        <p:spPr bwMode="auto">
          <a:xfrm>
            <a:off x="3429000" y="1734128"/>
            <a:ext cx="789562" cy="47827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endCxn id="10" idx="7"/>
          </p:cNvCxnSpPr>
          <p:nvPr/>
        </p:nvCxnSpPr>
        <p:spPr bwMode="auto">
          <a:xfrm flipH="1">
            <a:off x="3547353" y="2494507"/>
            <a:ext cx="768485" cy="34046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Oval 5"/>
          <p:cNvSpPr/>
          <p:nvPr/>
        </p:nvSpPr>
        <p:spPr bwMode="auto">
          <a:xfrm>
            <a:off x="2895600" y="125706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91000" y="20389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7433" y="173425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346069" y="11867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46852" y="16078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51451" y="270822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67269" y="3409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88164" y="302835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h=7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83472" y="200574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h=8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28273" y="2000018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h=3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224360" y="279675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h=2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2928273" y="3388434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80229" y="409569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h=0</a:t>
            </a:r>
            <a:endParaRPr lang="en-US" sz="2000" dirty="0"/>
          </a:p>
        </p:txBody>
      </p:sp>
      <p:sp>
        <p:nvSpPr>
          <p:cNvPr id="42" name="Rounded Rectangle 41"/>
          <p:cNvSpPr/>
          <p:nvPr/>
        </p:nvSpPr>
        <p:spPr bwMode="auto">
          <a:xfrm>
            <a:off x="9216222" y="116007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505022" y="229792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0003622" y="2297111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3" idx="0"/>
          </p:cNvCxnSpPr>
          <p:nvPr/>
        </p:nvCxnSpPr>
        <p:spPr bwMode="auto">
          <a:xfrm flipH="1">
            <a:off x="8967539" y="1681550"/>
            <a:ext cx="71120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42" idx="2"/>
            <a:endCxn id="44" idx="0"/>
          </p:cNvCxnSpPr>
          <p:nvPr/>
        </p:nvCxnSpPr>
        <p:spPr bwMode="auto">
          <a:xfrm>
            <a:off x="9678739" y="1681550"/>
            <a:ext cx="78740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897542" y="17360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98830" y="17328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10003622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0003622" y="4567946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0003622" y="570174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2" name="Straight Arrow Connector 61"/>
          <p:cNvCxnSpPr>
            <a:stCxn id="44" idx="2"/>
            <a:endCxn id="55" idx="0"/>
          </p:cNvCxnSpPr>
          <p:nvPr/>
        </p:nvCxnSpPr>
        <p:spPr bwMode="auto">
          <a:xfrm>
            <a:off x="10466139" y="2818589"/>
            <a:ext cx="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5" idx="2"/>
            <a:endCxn id="56" idx="0"/>
          </p:cNvCxnSpPr>
          <p:nvPr/>
        </p:nvCxnSpPr>
        <p:spPr bwMode="auto">
          <a:xfrm>
            <a:off x="10466139" y="3955628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56" idx="2"/>
            <a:endCxn id="57" idx="0"/>
          </p:cNvCxnSpPr>
          <p:nvPr/>
        </p:nvCxnSpPr>
        <p:spPr bwMode="auto">
          <a:xfrm>
            <a:off x="10466139" y="5089424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0116742" y="519048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10116742" y="29079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16742" y="405569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4950564" y="2895600"/>
            <a:ext cx="24609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Frontier (Queue)</a:t>
            </a:r>
          </a:p>
          <a:p>
            <a:pPr marL="514350" indent="-514350">
              <a:buAutoNum type="arabicParenR"/>
            </a:pPr>
            <a:r>
              <a:rPr lang="en-US" dirty="0" smtClean="0"/>
              <a:t>S(8)</a:t>
            </a:r>
          </a:p>
          <a:p>
            <a:pPr marL="514350" indent="-514350">
              <a:buAutoNum type="arabicParenR"/>
            </a:pPr>
            <a:r>
              <a:rPr lang="en-US" dirty="0" smtClean="0"/>
              <a:t>B(4)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C(4)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D(4)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A(8)  G(10)</a:t>
            </a:r>
          </a:p>
        </p:txBody>
      </p:sp>
      <p:cxnSp>
        <p:nvCxnSpPr>
          <p:cNvPr id="14" name="Straight Arrow Connector 13"/>
          <p:cNvCxnSpPr>
            <a:stCxn id="9" idx="6"/>
            <a:endCxn id="8" idx="2"/>
          </p:cNvCxnSpPr>
          <p:nvPr/>
        </p:nvCxnSpPr>
        <p:spPr bwMode="auto">
          <a:xfrm flipV="1">
            <a:off x="1143000" y="2381828"/>
            <a:ext cx="3048000" cy="228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0942825" y="3477287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825" y="3477287"/>
                <a:ext cx="881267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2187266" y="251460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0939465" y="4596779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4596779"/>
                <a:ext cx="881267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0939465" y="5761395"/>
                <a:ext cx="10239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5761395"/>
                <a:ext cx="1023935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4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A* Revisit States?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1447800" y="1252204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47800" y="33343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G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2267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A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9" idx="7"/>
          </p:cNvCxnSpPr>
          <p:nvPr/>
        </p:nvCxnSpPr>
        <p:spPr bwMode="auto">
          <a:xfrm flipH="1">
            <a:off x="1042567" y="1837571"/>
            <a:ext cx="505666" cy="53039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 bwMode="auto">
          <a:xfrm>
            <a:off x="2133600" y="1595104"/>
            <a:ext cx="762000" cy="486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2117387" y="3058711"/>
            <a:ext cx="953312" cy="46692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895600" y="2648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endCxn id="8" idx="1"/>
          </p:cNvCxnSpPr>
          <p:nvPr/>
        </p:nvCxnSpPr>
        <p:spPr bwMode="auto">
          <a:xfrm>
            <a:off x="3429000" y="1734128"/>
            <a:ext cx="789562" cy="47827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endCxn id="10" idx="7"/>
          </p:cNvCxnSpPr>
          <p:nvPr/>
        </p:nvCxnSpPr>
        <p:spPr bwMode="auto">
          <a:xfrm flipH="1">
            <a:off x="3547353" y="2494507"/>
            <a:ext cx="768485" cy="34046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Oval 5"/>
          <p:cNvSpPr/>
          <p:nvPr/>
        </p:nvSpPr>
        <p:spPr bwMode="auto">
          <a:xfrm>
            <a:off x="2895600" y="125706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91000" y="20389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7433" y="173425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346069" y="11867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46852" y="16078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51451" y="270822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67269" y="3409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88164" y="302835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h=7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83472" y="200574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h=8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28273" y="2000018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h=3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224360" y="279675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h=2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2928273" y="3388434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80229" y="409569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h=0</a:t>
            </a:r>
            <a:endParaRPr lang="en-US" sz="2000" dirty="0"/>
          </a:p>
        </p:txBody>
      </p:sp>
      <p:sp>
        <p:nvSpPr>
          <p:cNvPr id="42" name="Rounded Rectangle 41"/>
          <p:cNvSpPr/>
          <p:nvPr/>
        </p:nvSpPr>
        <p:spPr bwMode="auto">
          <a:xfrm>
            <a:off x="9216222" y="116007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505022" y="229792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0003622" y="2297111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3" idx="0"/>
          </p:cNvCxnSpPr>
          <p:nvPr/>
        </p:nvCxnSpPr>
        <p:spPr bwMode="auto">
          <a:xfrm flipH="1">
            <a:off x="8967539" y="1681550"/>
            <a:ext cx="71120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42" idx="2"/>
            <a:endCxn id="44" idx="0"/>
          </p:cNvCxnSpPr>
          <p:nvPr/>
        </p:nvCxnSpPr>
        <p:spPr bwMode="auto">
          <a:xfrm>
            <a:off x="9678739" y="1681550"/>
            <a:ext cx="78740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897542" y="17360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98830" y="17328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10003622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0003622" y="4567946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0003622" y="570174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8505022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0" name="Straight Arrow Connector 59"/>
          <p:cNvCxnSpPr>
            <a:stCxn id="43" idx="2"/>
            <a:endCxn id="58" idx="0"/>
          </p:cNvCxnSpPr>
          <p:nvPr/>
        </p:nvCxnSpPr>
        <p:spPr bwMode="auto">
          <a:xfrm>
            <a:off x="8967539" y="2819400"/>
            <a:ext cx="0" cy="61475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44" idx="2"/>
            <a:endCxn id="55" idx="0"/>
          </p:cNvCxnSpPr>
          <p:nvPr/>
        </p:nvCxnSpPr>
        <p:spPr bwMode="auto">
          <a:xfrm>
            <a:off x="10466139" y="2818589"/>
            <a:ext cx="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5" idx="2"/>
            <a:endCxn id="56" idx="0"/>
          </p:cNvCxnSpPr>
          <p:nvPr/>
        </p:nvCxnSpPr>
        <p:spPr bwMode="auto">
          <a:xfrm>
            <a:off x="10466139" y="3955628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56" idx="2"/>
            <a:endCxn id="57" idx="0"/>
          </p:cNvCxnSpPr>
          <p:nvPr/>
        </p:nvCxnSpPr>
        <p:spPr bwMode="auto">
          <a:xfrm>
            <a:off x="10466139" y="5089424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8416831" y="29330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0116742" y="519048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10116742" y="29079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16742" y="405569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4950564" y="2895600"/>
            <a:ext cx="25170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Frontier (Queue)</a:t>
            </a:r>
          </a:p>
          <a:p>
            <a:pPr marL="514350" indent="-514350">
              <a:buAutoNum type="arabicParenR"/>
            </a:pPr>
            <a:r>
              <a:rPr lang="en-US" dirty="0" smtClean="0"/>
              <a:t>S(8)</a:t>
            </a:r>
          </a:p>
          <a:p>
            <a:pPr marL="514350" indent="-514350">
              <a:buAutoNum type="arabicParenR"/>
            </a:pPr>
            <a:r>
              <a:rPr lang="en-US" dirty="0" smtClean="0"/>
              <a:t>B(4)  A(8)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chemeClr val="accent2"/>
                </a:solidFill>
              </a:rPr>
              <a:t>C(4)</a:t>
            </a:r>
            <a:r>
              <a:rPr lang="en-US" dirty="0" smtClean="0"/>
              <a:t>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D(4)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A(8)  G(10)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chemeClr val="accent2"/>
                </a:solidFill>
              </a:rPr>
              <a:t>C(3.5)</a:t>
            </a:r>
            <a:r>
              <a:rPr lang="en-US" dirty="0" smtClean="0"/>
              <a:t> G(10)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6"/>
            <a:endCxn id="8" idx="2"/>
          </p:cNvCxnSpPr>
          <p:nvPr/>
        </p:nvCxnSpPr>
        <p:spPr bwMode="auto">
          <a:xfrm flipV="1">
            <a:off x="1143000" y="2381828"/>
            <a:ext cx="3048000" cy="228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0942825" y="3477287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825" y="3477287"/>
                <a:ext cx="881267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2187266" y="251460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70712" y="4648200"/>
            <a:ext cx="3506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 visited on path S-B-C,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added to visited list, and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then re-visited on S-A-C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at lower cost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462243" y="3523378"/>
                <a:ext cx="1076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43" y="3523378"/>
                <a:ext cx="1076833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0939465" y="4596779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4596779"/>
                <a:ext cx="88126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0939465" y="5761395"/>
                <a:ext cx="10239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5761395"/>
                <a:ext cx="1023935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A* Revisit States?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1447800" y="1252204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47800" y="33343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G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2267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A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9" idx="7"/>
          </p:cNvCxnSpPr>
          <p:nvPr/>
        </p:nvCxnSpPr>
        <p:spPr bwMode="auto">
          <a:xfrm flipH="1">
            <a:off x="1042567" y="1837571"/>
            <a:ext cx="505666" cy="53039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 bwMode="auto">
          <a:xfrm>
            <a:off x="2133600" y="1595104"/>
            <a:ext cx="762000" cy="486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2117387" y="3058711"/>
            <a:ext cx="953312" cy="46692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895600" y="2648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endCxn id="8" idx="1"/>
          </p:cNvCxnSpPr>
          <p:nvPr/>
        </p:nvCxnSpPr>
        <p:spPr bwMode="auto">
          <a:xfrm>
            <a:off x="3429000" y="1734128"/>
            <a:ext cx="789562" cy="47827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endCxn id="10" idx="7"/>
          </p:cNvCxnSpPr>
          <p:nvPr/>
        </p:nvCxnSpPr>
        <p:spPr bwMode="auto">
          <a:xfrm flipH="1">
            <a:off x="3547353" y="2494507"/>
            <a:ext cx="768485" cy="34046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Oval 5"/>
          <p:cNvSpPr/>
          <p:nvPr/>
        </p:nvSpPr>
        <p:spPr bwMode="auto">
          <a:xfrm>
            <a:off x="2895600" y="125706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91000" y="20389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7433" y="173425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346069" y="11867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46852" y="16078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51451" y="270822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67269" y="3409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88164" y="302835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h=7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83472" y="200574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h=8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28273" y="2000018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h=3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224360" y="279675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h=2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2928273" y="3388434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80229" y="409569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h=0</a:t>
            </a:r>
            <a:endParaRPr lang="en-US" sz="2000" dirty="0"/>
          </a:p>
        </p:txBody>
      </p:sp>
      <p:sp>
        <p:nvSpPr>
          <p:cNvPr id="42" name="Rounded Rectangle 41"/>
          <p:cNvSpPr/>
          <p:nvPr/>
        </p:nvSpPr>
        <p:spPr bwMode="auto">
          <a:xfrm>
            <a:off x="9216222" y="116007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505022" y="229792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0003622" y="2297111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3" idx="0"/>
          </p:cNvCxnSpPr>
          <p:nvPr/>
        </p:nvCxnSpPr>
        <p:spPr bwMode="auto">
          <a:xfrm flipH="1">
            <a:off x="8967539" y="1681550"/>
            <a:ext cx="71120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42" idx="2"/>
            <a:endCxn id="44" idx="0"/>
          </p:cNvCxnSpPr>
          <p:nvPr/>
        </p:nvCxnSpPr>
        <p:spPr bwMode="auto">
          <a:xfrm>
            <a:off x="9678739" y="1681550"/>
            <a:ext cx="78740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897542" y="17360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98830" y="17328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10003622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0003622" y="4567946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0003622" y="570174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8505022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0" name="Straight Arrow Connector 59"/>
          <p:cNvCxnSpPr>
            <a:stCxn id="43" idx="2"/>
            <a:endCxn id="58" idx="0"/>
          </p:cNvCxnSpPr>
          <p:nvPr/>
        </p:nvCxnSpPr>
        <p:spPr bwMode="auto">
          <a:xfrm>
            <a:off x="8967539" y="2819400"/>
            <a:ext cx="0" cy="61475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44" idx="2"/>
            <a:endCxn id="55" idx="0"/>
          </p:cNvCxnSpPr>
          <p:nvPr/>
        </p:nvCxnSpPr>
        <p:spPr bwMode="auto">
          <a:xfrm>
            <a:off x="10466139" y="2818589"/>
            <a:ext cx="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5" idx="2"/>
            <a:endCxn id="56" idx="0"/>
          </p:cNvCxnSpPr>
          <p:nvPr/>
        </p:nvCxnSpPr>
        <p:spPr bwMode="auto">
          <a:xfrm>
            <a:off x="10466139" y="3955628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56" idx="2"/>
            <a:endCxn id="57" idx="0"/>
          </p:cNvCxnSpPr>
          <p:nvPr/>
        </p:nvCxnSpPr>
        <p:spPr bwMode="auto">
          <a:xfrm>
            <a:off x="10466139" y="5089424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8416831" y="29330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0116742" y="519048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10116742" y="29079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16742" y="405569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4950564" y="2895600"/>
            <a:ext cx="25170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Frontier (Queue)</a:t>
            </a:r>
          </a:p>
          <a:p>
            <a:pPr marL="514350" indent="-514350">
              <a:buAutoNum type="arabicParenR"/>
            </a:pPr>
            <a:r>
              <a:rPr lang="en-US" dirty="0" smtClean="0"/>
              <a:t>S(8)</a:t>
            </a:r>
          </a:p>
          <a:p>
            <a:pPr marL="514350" indent="-514350">
              <a:buAutoNum type="arabicParenR"/>
            </a:pPr>
            <a:r>
              <a:rPr lang="en-US" dirty="0" smtClean="0"/>
              <a:t>B(4)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C(4)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D(4)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A(8)  G(10)</a:t>
            </a:r>
          </a:p>
          <a:p>
            <a:pPr marL="514350" indent="-514350">
              <a:buAutoNum type="arabicParenR"/>
            </a:pPr>
            <a:r>
              <a:rPr lang="en-US" dirty="0" smtClean="0"/>
              <a:t>C(3.5) G(10)</a:t>
            </a:r>
          </a:p>
          <a:p>
            <a:pPr marL="514350" indent="-514350">
              <a:buAutoNum type="arabicParenR"/>
            </a:pPr>
            <a:r>
              <a:rPr lang="en-US" dirty="0" smtClean="0"/>
              <a:t>D(3.5) G(10)</a:t>
            </a:r>
          </a:p>
          <a:p>
            <a:pPr marL="514350" indent="-514350">
              <a:buAutoNum type="arabicParenR"/>
            </a:pPr>
            <a:r>
              <a:rPr lang="en-US" dirty="0" smtClean="0"/>
              <a:t>G(9.5)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6"/>
            <a:endCxn id="8" idx="2"/>
          </p:cNvCxnSpPr>
          <p:nvPr/>
        </p:nvCxnSpPr>
        <p:spPr bwMode="auto">
          <a:xfrm flipV="1">
            <a:off x="1143000" y="2381828"/>
            <a:ext cx="3048000" cy="228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0942825" y="3477287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825" y="3477287"/>
                <a:ext cx="881267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2187266" y="251460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462243" y="3523378"/>
                <a:ext cx="1076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43" y="3523378"/>
                <a:ext cx="1076833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ounded Rectangle 60"/>
          <p:cNvSpPr/>
          <p:nvPr/>
        </p:nvSpPr>
        <p:spPr bwMode="auto">
          <a:xfrm>
            <a:off x="8505022" y="4564754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8505022" y="5695679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" name="Straight Arrow Connector 12"/>
          <p:cNvCxnSpPr>
            <a:stCxn id="58" idx="2"/>
            <a:endCxn id="61" idx="0"/>
          </p:cNvCxnSpPr>
          <p:nvPr/>
        </p:nvCxnSpPr>
        <p:spPr bwMode="auto">
          <a:xfrm>
            <a:off x="8967539" y="3955628"/>
            <a:ext cx="0" cy="60912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1" idx="2"/>
            <a:endCxn id="65" idx="0"/>
          </p:cNvCxnSpPr>
          <p:nvPr/>
        </p:nvCxnSpPr>
        <p:spPr bwMode="auto">
          <a:xfrm>
            <a:off x="8967539" y="5086232"/>
            <a:ext cx="0" cy="60944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8614433" y="405569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8626694" y="51904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0939465" y="4596779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4596779"/>
                <a:ext cx="88126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0939465" y="5761395"/>
                <a:ext cx="10239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5761395"/>
                <a:ext cx="1023935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7457263" y="4628504"/>
                <a:ext cx="1076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63" y="4628504"/>
                <a:ext cx="1076833" cy="40011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7462243" y="5771220"/>
                <a:ext cx="1076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=9.5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43" y="5771220"/>
                <a:ext cx="1076833" cy="400110"/>
              </a:xfrm>
              <a:prstGeom prst="rect">
                <a:avLst/>
              </a:prstGeom>
              <a:blipFill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657137" y="5092803"/>
            <a:ext cx="3932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States on closed list can be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revisited at a lower cost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Visited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2" name="Rounded Rectangle 41"/>
          <p:cNvSpPr/>
          <p:nvPr/>
        </p:nvSpPr>
        <p:spPr bwMode="auto">
          <a:xfrm>
            <a:off x="9216222" y="116007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505022" y="229792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0003622" y="2297111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3" idx="0"/>
          </p:cNvCxnSpPr>
          <p:nvPr/>
        </p:nvCxnSpPr>
        <p:spPr bwMode="auto">
          <a:xfrm flipH="1">
            <a:off x="8967539" y="1681550"/>
            <a:ext cx="71120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42" idx="2"/>
            <a:endCxn id="44" idx="0"/>
          </p:cNvCxnSpPr>
          <p:nvPr/>
        </p:nvCxnSpPr>
        <p:spPr bwMode="auto">
          <a:xfrm>
            <a:off x="9678739" y="1681550"/>
            <a:ext cx="78740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897542" y="17360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98830" y="17328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10003622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0003622" y="4567946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0003622" y="570174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8505022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0" name="Straight Arrow Connector 59"/>
          <p:cNvCxnSpPr>
            <a:stCxn id="43" idx="2"/>
            <a:endCxn id="58" idx="0"/>
          </p:cNvCxnSpPr>
          <p:nvPr/>
        </p:nvCxnSpPr>
        <p:spPr bwMode="auto">
          <a:xfrm>
            <a:off x="8967539" y="2819400"/>
            <a:ext cx="0" cy="61475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44" idx="2"/>
            <a:endCxn id="55" idx="0"/>
          </p:cNvCxnSpPr>
          <p:nvPr/>
        </p:nvCxnSpPr>
        <p:spPr bwMode="auto">
          <a:xfrm>
            <a:off x="10466139" y="2818589"/>
            <a:ext cx="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5" idx="2"/>
            <a:endCxn id="56" idx="0"/>
          </p:cNvCxnSpPr>
          <p:nvPr/>
        </p:nvCxnSpPr>
        <p:spPr bwMode="auto">
          <a:xfrm>
            <a:off x="10466139" y="3955628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56" idx="2"/>
            <a:endCxn id="57" idx="0"/>
          </p:cNvCxnSpPr>
          <p:nvPr/>
        </p:nvCxnSpPr>
        <p:spPr bwMode="auto">
          <a:xfrm>
            <a:off x="10466139" y="5089424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8416831" y="29330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0116742" y="519048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10116742" y="29079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16742" y="405569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4469027" y="1380514"/>
            <a:ext cx="2460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Frontier (Queue)</a:t>
            </a:r>
          </a:p>
          <a:p>
            <a:pPr marL="514350" indent="-514350">
              <a:buAutoNum type="arabicParenR"/>
            </a:pPr>
            <a:r>
              <a:rPr lang="en-US" dirty="0" smtClean="0"/>
              <a:t>S(8)</a:t>
            </a:r>
          </a:p>
          <a:p>
            <a:pPr marL="514350" indent="-514350">
              <a:buAutoNum type="arabicParenR"/>
            </a:pPr>
            <a:r>
              <a:rPr lang="en-US" dirty="0" smtClean="0"/>
              <a:t>B(4)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C(4)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D(4)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A(8)  G(10)</a:t>
            </a:r>
          </a:p>
          <a:p>
            <a:pPr marL="514350" indent="-514350">
              <a:buAutoNum type="arabicParenR"/>
            </a:pPr>
            <a:r>
              <a:rPr lang="en-US" dirty="0" smtClean="0"/>
              <a:t>C(3.5) G(10)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0942825" y="3477287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825" y="3477287"/>
                <a:ext cx="881267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462243" y="3523378"/>
                <a:ext cx="1076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43" y="3523378"/>
                <a:ext cx="1076833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0939465" y="4596779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4596779"/>
                <a:ext cx="88126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0939465" y="5761395"/>
                <a:ext cx="10239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5761395"/>
                <a:ext cx="1023935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914400" y="1380514"/>
            <a:ext cx="2918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Visited (Closed List)</a:t>
            </a:r>
            <a:endParaRPr lang="en-US" i="1" u="sng" dirty="0"/>
          </a:p>
          <a:p>
            <a:pPr marL="514350" indent="-514350">
              <a:buAutoNum type="arabicParenR"/>
            </a:pPr>
            <a:r>
              <a:rPr lang="en-US" dirty="0" smtClean="0"/>
              <a:t>(S, 8, null)</a:t>
            </a:r>
          </a:p>
          <a:p>
            <a:pPr marL="514350" indent="-514350">
              <a:buAutoNum type="arabicParenR"/>
            </a:pPr>
            <a:r>
              <a:rPr lang="en-US" dirty="0" smtClean="0"/>
              <a:t>(B, 4, S)</a:t>
            </a:r>
          </a:p>
          <a:p>
            <a:pPr marL="514350" indent="-514350">
              <a:buAutoNum type="arabicParenR"/>
            </a:pPr>
            <a:r>
              <a:rPr lang="en-US" dirty="0" smtClean="0"/>
              <a:t>(C, 4, B)</a:t>
            </a:r>
          </a:p>
          <a:p>
            <a:pPr marL="514350" indent="-514350">
              <a:buAutoNum type="arabicParenR"/>
            </a:pPr>
            <a:r>
              <a:rPr lang="en-US" dirty="0" smtClean="0"/>
              <a:t>(D, 4, C)</a:t>
            </a:r>
          </a:p>
          <a:p>
            <a:pPr marL="514350" indent="-514350">
              <a:buAutoNum type="arabicParenR"/>
            </a:pPr>
            <a:r>
              <a:rPr lang="en-US" dirty="0" smtClean="0"/>
              <a:t>(A, 8, 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0929" y="4455803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Maintain visited list for expanded nodes: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(state, cost, </a:t>
            </a:r>
            <a:r>
              <a:rPr lang="en-US" i="1" dirty="0" err="1" smtClean="0">
                <a:solidFill>
                  <a:schemeClr val="accent2"/>
                </a:solidFill>
              </a:rPr>
              <a:t>backpointer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5225" y="5388743"/>
            <a:ext cx="4482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Will allow us to recover solution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once we reach goal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 bwMode="auto">
          <a:xfrm flipH="1" flipV="1">
            <a:off x="3505200" y="5286800"/>
            <a:ext cx="910025" cy="51744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732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Visited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2" name="Rounded Rectangle 41"/>
          <p:cNvSpPr/>
          <p:nvPr/>
        </p:nvSpPr>
        <p:spPr bwMode="auto">
          <a:xfrm>
            <a:off x="9216222" y="116007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505022" y="229792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0003622" y="2297111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3" idx="0"/>
          </p:cNvCxnSpPr>
          <p:nvPr/>
        </p:nvCxnSpPr>
        <p:spPr bwMode="auto">
          <a:xfrm flipH="1">
            <a:off x="8967539" y="1681550"/>
            <a:ext cx="71120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42" idx="2"/>
            <a:endCxn id="44" idx="0"/>
          </p:cNvCxnSpPr>
          <p:nvPr/>
        </p:nvCxnSpPr>
        <p:spPr bwMode="auto">
          <a:xfrm>
            <a:off x="9678739" y="1681550"/>
            <a:ext cx="78740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897542" y="17360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98830" y="17328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10003622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0003622" y="4567946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0003622" y="570174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8505022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0" name="Straight Arrow Connector 59"/>
          <p:cNvCxnSpPr>
            <a:stCxn id="43" idx="2"/>
            <a:endCxn id="58" idx="0"/>
          </p:cNvCxnSpPr>
          <p:nvPr/>
        </p:nvCxnSpPr>
        <p:spPr bwMode="auto">
          <a:xfrm>
            <a:off x="8967539" y="2819400"/>
            <a:ext cx="0" cy="61475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44" idx="2"/>
            <a:endCxn id="55" idx="0"/>
          </p:cNvCxnSpPr>
          <p:nvPr/>
        </p:nvCxnSpPr>
        <p:spPr bwMode="auto">
          <a:xfrm>
            <a:off x="10466139" y="2818589"/>
            <a:ext cx="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5" idx="2"/>
            <a:endCxn id="56" idx="0"/>
          </p:cNvCxnSpPr>
          <p:nvPr/>
        </p:nvCxnSpPr>
        <p:spPr bwMode="auto">
          <a:xfrm>
            <a:off x="10466139" y="3955628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56" idx="2"/>
            <a:endCxn id="57" idx="0"/>
          </p:cNvCxnSpPr>
          <p:nvPr/>
        </p:nvCxnSpPr>
        <p:spPr bwMode="auto">
          <a:xfrm>
            <a:off x="10466139" y="5089424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8416831" y="29330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0116742" y="519048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10116742" y="29079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16742" y="405569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4469027" y="1380514"/>
            <a:ext cx="2460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Frontier (Queue)</a:t>
            </a:r>
          </a:p>
          <a:p>
            <a:pPr marL="514350" indent="-514350">
              <a:buAutoNum type="arabicParenR"/>
            </a:pPr>
            <a:r>
              <a:rPr lang="en-US" dirty="0" smtClean="0"/>
              <a:t>S(8)</a:t>
            </a:r>
          </a:p>
          <a:p>
            <a:pPr marL="514350" indent="-514350">
              <a:buAutoNum type="arabicParenR"/>
            </a:pPr>
            <a:r>
              <a:rPr lang="en-US" dirty="0" smtClean="0"/>
              <a:t>B(4)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C(4)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D(4)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A(8)  G(10)</a:t>
            </a:r>
          </a:p>
          <a:p>
            <a:pPr marL="514350" indent="-514350">
              <a:buAutoNum type="arabicParenR"/>
            </a:pPr>
            <a:r>
              <a:rPr lang="en-US" dirty="0" smtClean="0"/>
              <a:t>C(3.5) G(10)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0942825" y="3477287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825" y="3477287"/>
                <a:ext cx="881267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462243" y="3523378"/>
                <a:ext cx="1076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43" y="3523378"/>
                <a:ext cx="1076833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0939465" y="4596779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4596779"/>
                <a:ext cx="88126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0939465" y="5761395"/>
                <a:ext cx="10239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5761395"/>
                <a:ext cx="1023935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914400" y="1380514"/>
            <a:ext cx="29186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Visited (Closed List)</a:t>
            </a:r>
            <a:endParaRPr lang="en-US" i="1" u="sng" dirty="0"/>
          </a:p>
          <a:p>
            <a:pPr marL="514350" indent="-514350">
              <a:buAutoNum type="arabicParenR"/>
            </a:pPr>
            <a:r>
              <a:rPr lang="en-US" dirty="0" smtClean="0"/>
              <a:t>(S, 8, null)</a:t>
            </a:r>
          </a:p>
          <a:p>
            <a:pPr marL="514350" indent="-514350">
              <a:buAutoNum type="arabicParenR"/>
            </a:pPr>
            <a:r>
              <a:rPr lang="en-US" dirty="0" smtClean="0"/>
              <a:t>(B, 4, S)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chemeClr val="accent2"/>
                </a:solidFill>
              </a:rPr>
              <a:t>(C, 4, B)</a:t>
            </a:r>
          </a:p>
          <a:p>
            <a:pPr marL="514350" indent="-514350">
              <a:buAutoNum type="arabicParenR"/>
            </a:pPr>
            <a:r>
              <a:rPr lang="en-US" dirty="0" smtClean="0"/>
              <a:t>(D, 4, C)</a:t>
            </a:r>
          </a:p>
          <a:p>
            <a:pPr marL="514350" indent="-514350">
              <a:buAutoNum type="arabicParenR"/>
            </a:pPr>
            <a:r>
              <a:rPr lang="en-US" dirty="0" smtClean="0"/>
              <a:t>(A, 8, S)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chemeClr val="accent2"/>
                </a:solidFill>
              </a:rPr>
              <a:t>(C, 3.5, A)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0929" y="5417403"/>
            <a:ext cx="5904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Maintain visited list, add expanded nodes:</a:t>
            </a:r>
            <a:br>
              <a:rPr lang="en-US" dirty="0" smtClean="0"/>
            </a:br>
            <a:r>
              <a:rPr lang="en-US" dirty="0" smtClean="0"/>
              <a:t>(state, cost, </a:t>
            </a:r>
            <a:r>
              <a:rPr lang="en-US" i="1" dirty="0" err="1" smtClean="0"/>
              <a:t>backpointer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1381328" y="2581883"/>
            <a:ext cx="1371600" cy="30398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880929" y="4359486"/>
            <a:ext cx="5522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States that are revisited with lower cost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replace previously-added nodes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9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Visited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2" name="Rounded Rectangle 41"/>
          <p:cNvSpPr/>
          <p:nvPr/>
        </p:nvSpPr>
        <p:spPr bwMode="auto">
          <a:xfrm>
            <a:off x="9216222" y="116007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505022" y="229792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0003622" y="2297111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3" idx="0"/>
          </p:cNvCxnSpPr>
          <p:nvPr/>
        </p:nvCxnSpPr>
        <p:spPr bwMode="auto">
          <a:xfrm flipH="1">
            <a:off x="8967539" y="1681550"/>
            <a:ext cx="71120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42" idx="2"/>
            <a:endCxn id="44" idx="0"/>
          </p:cNvCxnSpPr>
          <p:nvPr/>
        </p:nvCxnSpPr>
        <p:spPr bwMode="auto">
          <a:xfrm>
            <a:off x="9678739" y="1681550"/>
            <a:ext cx="78740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897542" y="17360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98830" y="17328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10003622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0003622" y="4567946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0003622" y="570174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8505022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0" name="Straight Arrow Connector 59"/>
          <p:cNvCxnSpPr>
            <a:stCxn id="43" idx="2"/>
            <a:endCxn id="58" idx="0"/>
          </p:cNvCxnSpPr>
          <p:nvPr/>
        </p:nvCxnSpPr>
        <p:spPr bwMode="auto">
          <a:xfrm>
            <a:off x="8967539" y="2819400"/>
            <a:ext cx="0" cy="61475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44" idx="2"/>
            <a:endCxn id="55" idx="0"/>
          </p:cNvCxnSpPr>
          <p:nvPr/>
        </p:nvCxnSpPr>
        <p:spPr bwMode="auto">
          <a:xfrm>
            <a:off x="10466139" y="2818589"/>
            <a:ext cx="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5" idx="2"/>
            <a:endCxn id="56" idx="0"/>
          </p:cNvCxnSpPr>
          <p:nvPr/>
        </p:nvCxnSpPr>
        <p:spPr bwMode="auto">
          <a:xfrm>
            <a:off x="10466139" y="3955628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56" idx="2"/>
            <a:endCxn id="57" idx="0"/>
          </p:cNvCxnSpPr>
          <p:nvPr/>
        </p:nvCxnSpPr>
        <p:spPr bwMode="auto">
          <a:xfrm>
            <a:off x="10466139" y="5089424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8416831" y="29330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0116742" y="519048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10116742" y="29079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16742" y="405569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4469027" y="1380514"/>
            <a:ext cx="24609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Frontier (Queue)</a:t>
            </a:r>
          </a:p>
          <a:p>
            <a:pPr marL="514350" indent="-514350">
              <a:buAutoNum type="arabicParenR"/>
            </a:pPr>
            <a:r>
              <a:rPr lang="en-US" dirty="0" smtClean="0"/>
              <a:t>S(8)</a:t>
            </a:r>
          </a:p>
          <a:p>
            <a:pPr marL="514350" indent="-514350">
              <a:buAutoNum type="arabicParenR"/>
            </a:pPr>
            <a:r>
              <a:rPr lang="en-US" dirty="0" smtClean="0"/>
              <a:t>B(4)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C(4)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D(4)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A(8)  G(10)</a:t>
            </a:r>
          </a:p>
          <a:p>
            <a:pPr marL="514350" indent="-514350">
              <a:buAutoNum type="arabicParenR"/>
            </a:pPr>
            <a:r>
              <a:rPr lang="en-US" dirty="0" smtClean="0"/>
              <a:t>C(3.5) G(10)</a:t>
            </a:r>
          </a:p>
          <a:p>
            <a:pPr marL="514350" indent="-514350">
              <a:buAutoNum type="arabicParenR"/>
            </a:pPr>
            <a:r>
              <a:rPr lang="en-US" dirty="0"/>
              <a:t>D(3.5) G(10)</a:t>
            </a:r>
          </a:p>
          <a:p>
            <a:pPr marL="514350" indent="-514350">
              <a:buAutoNum type="arabicParenR"/>
            </a:pPr>
            <a:r>
              <a:rPr lang="en-US" dirty="0"/>
              <a:t>G(9.5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0942825" y="3477287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825" y="3477287"/>
                <a:ext cx="881267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462243" y="3523378"/>
                <a:ext cx="1076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43" y="3523378"/>
                <a:ext cx="1076833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0939465" y="4596779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4596779"/>
                <a:ext cx="88126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0939465" y="5761395"/>
                <a:ext cx="10239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5761395"/>
                <a:ext cx="1023935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914400" y="1380514"/>
            <a:ext cx="29186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Visited (Closed List)</a:t>
            </a:r>
            <a:endParaRPr lang="en-US" i="1" u="sng" dirty="0"/>
          </a:p>
          <a:p>
            <a:pPr marL="514350" indent="-514350">
              <a:buAutoNum type="arabicParenR"/>
            </a:pPr>
            <a:r>
              <a:rPr lang="en-US" dirty="0" smtClean="0"/>
              <a:t>(S, 8, null)</a:t>
            </a:r>
          </a:p>
          <a:p>
            <a:pPr marL="514350" indent="-514350">
              <a:buAutoNum type="arabicParenR"/>
            </a:pPr>
            <a:r>
              <a:rPr lang="en-US" dirty="0" smtClean="0"/>
              <a:t>(B, 4, S)</a:t>
            </a:r>
          </a:p>
          <a:p>
            <a:pPr marL="514350" indent="-514350">
              <a:buAutoNum type="arabicParenR"/>
            </a:pPr>
            <a:r>
              <a:rPr lang="en-US" dirty="0" smtClean="0"/>
              <a:t>(C, 4, B)</a:t>
            </a:r>
          </a:p>
          <a:p>
            <a:pPr marL="514350" indent="-514350">
              <a:buAutoNum type="arabicParenR"/>
            </a:pPr>
            <a:r>
              <a:rPr lang="en-US" dirty="0" smtClean="0"/>
              <a:t>(D, 4, C)</a:t>
            </a:r>
          </a:p>
          <a:p>
            <a:pPr marL="514350" indent="-514350">
              <a:buAutoNum type="arabicParenR"/>
            </a:pPr>
            <a:r>
              <a:rPr lang="en-US" dirty="0" smtClean="0"/>
              <a:t>(A, 8, S)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chemeClr val="accent2"/>
                </a:solidFill>
              </a:rPr>
              <a:t>(C, 3.5, A)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chemeClr val="accent2"/>
                </a:solidFill>
              </a:rPr>
              <a:t>(D, 3.5, C)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chemeClr val="accent2"/>
                </a:solidFill>
              </a:rPr>
              <a:t>(G, 9.5, D)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1381328" y="2581883"/>
            <a:ext cx="1371600" cy="30398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ounded Rectangle 34"/>
          <p:cNvSpPr/>
          <p:nvPr/>
        </p:nvSpPr>
        <p:spPr bwMode="auto">
          <a:xfrm>
            <a:off x="8505022" y="4564754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8505022" y="5695679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7" name="Straight Arrow Connector 36"/>
          <p:cNvCxnSpPr>
            <a:endCxn id="35" idx="0"/>
          </p:cNvCxnSpPr>
          <p:nvPr/>
        </p:nvCxnSpPr>
        <p:spPr bwMode="auto">
          <a:xfrm>
            <a:off x="8967539" y="3955628"/>
            <a:ext cx="0" cy="60912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35" idx="2"/>
            <a:endCxn id="36" idx="0"/>
          </p:cNvCxnSpPr>
          <p:nvPr/>
        </p:nvCxnSpPr>
        <p:spPr bwMode="auto">
          <a:xfrm>
            <a:off x="8967539" y="5086232"/>
            <a:ext cx="0" cy="60944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8614433" y="405569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626694" y="51904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457263" y="4628504"/>
                <a:ext cx="1076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63" y="4628504"/>
                <a:ext cx="1076833" cy="40011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462243" y="5771220"/>
                <a:ext cx="1076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=9.5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43" y="5771220"/>
                <a:ext cx="1076833" cy="400110"/>
              </a:xfrm>
              <a:prstGeom prst="rect">
                <a:avLst/>
              </a:prstGeom>
              <a:blipFill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 bwMode="auto">
          <a:xfrm flipV="1">
            <a:off x="1392836" y="2956021"/>
            <a:ext cx="1371600" cy="30398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519231" y="3386100"/>
            <a:ext cx="5702905" cy="2900461"/>
            <a:chOff x="519231" y="3386100"/>
            <a:chExt cx="5702905" cy="2900461"/>
          </a:xfrm>
        </p:grpSpPr>
        <p:sp>
          <p:nvSpPr>
            <p:cNvPr id="40" name="TextBox 39"/>
            <p:cNvSpPr txBox="1"/>
            <p:nvPr/>
          </p:nvSpPr>
          <p:spPr>
            <a:xfrm>
              <a:off x="903051" y="5086232"/>
              <a:ext cx="531908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Backchain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 to retrieve state sequence:</a:t>
              </a:r>
              <a:b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G, D, C, A, S</a:t>
              </a:r>
              <a:b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and reverse it to obtain action plan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" name="Curved Right Arrow 4"/>
            <p:cNvSpPr/>
            <p:nvPr/>
          </p:nvSpPr>
          <p:spPr bwMode="auto">
            <a:xfrm flipV="1">
              <a:off x="533400" y="4206350"/>
              <a:ext cx="381000" cy="373754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1" name="Curved Right Arrow 60"/>
            <p:cNvSpPr/>
            <p:nvPr/>
          </p:nvSpPr>
          <p:spPr bwMode="auto">
            <a:xfrm flipV="1">
              <a:off x="533400" y="3784101"/>
              <a:ext cx="381000" cy="373754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5" name="Curved Right Arrow 64"/>
            <p:cNvSpPr/>
            <p:nvPr/>
          </p:nvSpPr>
          <p:spPr bwMode="auto">
            <a:xfrm flipV="1">
              <a:off x="519231" y="3386100"/>
              <a:ext cx="381000" cy="373754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06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A* Revisit States?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1447800" y="1252204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47800" y="33343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G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2267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A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9" idx="7"/>
          </p:cNvCxnSpPr>
          <p:nvPr/>
        </p:nvCxnSpPr>
        <p:spPr bwMode="auto">
          <a:xfrm flipH="1">
            <a:off x="1042567" y="1837571"/>
            <a:ext cx="505666" cy="53039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 bwMode="auto">
          <a:xfrm>
            <a:off x="2133600" y="1595104"/>
            <a:ext cx="762000" cy="486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2117387" y="3058711"/>
            <a:ext cx="953312" cy="46692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895600" y="2648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endCxn id="8" idx="1"/>
          </p:cNvCxnSpPr>
          <p:nvPr/>
        </p:nvCxnSpPr>
        <p:spPr bwMode="auto">
          <a:xfrm>
            <a:off x="3429000" y="1734128"/>
            <a:ext cx="789562" cy="47827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endCxn id="10" idx="7"/>
          </p:cNvCxnSpPr>
          <p:nvPr/>
        </p:nvCxnSpPr>
        <p:spPr bwMode="auto">
          <a:xfrm flipH="1">
            <a:off x="3547353" y="2494507"/>
            <a:ext cx="768485" cy="34046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Oval 5"/>
          <p:cNvSpPr/>
          <p:nvPr/>
        </p:nvSpPr>
        <p:spPr bwMode="auto">
          <a:xfrm>
            <a:off x="2895600" y="125706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91000" y="20389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7433" y="173425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346069" y="11867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46852" y="16078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51451" y="270822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67269" y="3409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88164" y="302835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h=7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83472" y="200574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h=8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28273" y="2000018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h=3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224360" y="279675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h=8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28273" y="3388434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80229" y="409569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h=0</a:t>
            </a:r>
            <a:endParaRPr lang="en-US" sz="2000" dirty="0"/>
          </a:p>
        </p:txBody>
      </p:sp>
      <p:sp>
        <p:nvSpPr>
          <p:cNvPr id="42" name="Rounded Rectangle 41"/>
          <p:cNvSpPr/>
          <p:nvPr/>
        </p:nvSpPr>
        <p:spPr bwMode="auto">
          <a:xfrm>
            <a:off x="9216222" y="116007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505022" y="229792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0003622" y="2297111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3" idx="0"/>
          </p:cNvCxnSpPr>
          <p:nvPr/>
        </p:nvCxnSpPr>
        <p:spPr bwMode="auto">
          <a:xfrm flipH="1">
            <a:off x="8967539" y="1681550"/>
            <a:ext cx="71120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42" idx="2"/>
            <a:endCxn id="44" idx="0"/>
          </p:cNvCxnSpPr>
          <p:nvPr/>
        </p:nvCxnSpPr>
        <p:spPr bwMode="auto">
          <a:xfrm>
            <a:off x="9678739" y="1681550"/>
            <a:ext cx="78740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465" y="2357795"/>
                <a:ext cx="881267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76" y="2357795"/>
                <a:ext cx="881267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897542" y="17360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98830" y="17328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10003622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8505022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0" name="Straight Arrow Connector 59"/>
          <p:cNvCxnSpPr>
            <a:stCxn id="43" idx="2"/>
            <a:endCxn id="58" idx="0"/>
          </p:cNvCxnSpPr>
          <p:nvPr/>
        </p:nvCxnSpPr>
        <p:spPr bwMode="auto">
          <a:xfrm>
            <a:off x="8967539" y="2819400"/>
            <a:ext cx="0" cy="61475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44" idx="2"/>
            <a:endCxn id="55" idx="0"/>
          </p:cNvCxnSpPr>
          <p:nvPr/>
        </p:nvCxnSpPr>
        <p:spPr bwMode="auto">
          <a:xfrm>
            <a:off x="10466139" y="2818589"/>
            <a:ext cx="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8416831" y="29330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10116742" y="29079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4950564" y="2895600"/>
            <a:ext cx="2501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Frontier (Queue)</a:t>
            </a:r>
          </a:p>
          <a:p>
            <a:pPr marL="514350" indent="-514350">
              <a:buAutoNum type="arabicParenR"/>
            </a:pPr>
            <a:r>
              <a:rPr lang="en-US" dirty="0" smtClean="0"/>
              <a:t>S(8)</a:t>
            </a:r>
          </a:p>
          <a:p>
            <a:pPr marL="514350" indent="-514350">
              <a:buAutoNum type="arabicParenR"/>
            </a:pPr>
            <a:r>
              <a:rPr lang="en-US" dirty="0" smtClean="0"/>
              <a:t>B(4)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A(8)  C(10)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chemeClr val="accent2"/>
                </a:solidFill>
              </a:rPr>
              <a:t>C(9.5)  C(10)</a:t>
            </a:r>
          </a:p>
        </p:txBody>
      </p:sp>
      <p:cxnSp>
        <p:nvCxnSpPr>
          <p:cNvPr id="14" name="Straight Arrow Connector 13"/>
          <p:cNvCxnSpPr>
            <a:stCxn id="9" idx="6"/>
            <a:endCxn id="8" idx="2"/>
          </p:cNvCxnSpPr>
          <p:nvPr/>
        </p:nvCxnSpPr>
        <p:spPr bwMode="auto">
          <a:xfrm flipV="1">
            <a:off x="1143000" y="2381828"/>
            <a:ext cx="3048000" cy="228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0942825" y="3477287"/>
                <a:ext cx="10239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825" y="3477287"/>
                <a:ext cx="1023935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2187266" y="251460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462243" y="3523378"/>
                <a:ext cx="1076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=9.5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43" y="3523378"/>
                <a:ext cx="1076833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76193" y="4808732"/>
            <a:ext cx="35397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With change in heuristic,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state C is promoted with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a lower cost after being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added to queue initially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24400" y="4800600"/>
            <a:ext cx="6945684" cy="1353128"/>
            <a:chOff x="4724400" y="4800600"/>
            <a:chExt cx="6945684" cy="1353128"/>
          </a:xfrm>
        </p:grpSpPr>
        <p:sp>
          <p:nvSpPr>
            <p:cNvPr id="15" name="TextBox 14"/>
            <p:cNvSpPr txBox="1"/>
            <p:nvPr/>
          </p:nvSpPr>
          <p:spPr>
            <a:xfrm>
              <a:off x="5473949" y="4800600"/>
              <a:ext cx="3690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S-A-C (9.5) vs. S-B-C(10)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24400" y="5322731"/>
              <a:ext cx="69456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7030A0"/>
                  </a:solidFill>
                </a:rPr>
                <a:t>To avoid confusion, you can always write the path</a:t>
              </a:r>
              <a:br>
                <a:rPr lang="en-US" i="1" dirty="0" smtClean="0">
                  <a:solidFill>
                    <a:srgbClr val="7030A0"/>
                  </a:solidFill>
                </a:rPr>
              </a:br>
              <a:r>
                <a:rPr lang="en-US" i="1" dirty="0" smtClean="0">
                  <a:solidFill>
                    <a:srgbClr val="7030A0"/>
                  </a:solidFill>
                </a:rPr>
                <a:t>explicitly when adding node to queue</a:t>
              </a:r>
              <a:endParaRPr lang="en-US" i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629400" y="4443516"/>
            <a:ext cx="665413" cy="316339"/>
            <a:chOff x="7249758" y="2029425"/>
            <a:chExt cx="350520" cy="316339"/>
          </a:xfrm>
        </p:grpSpPr>
        <p:cxnSp>
          <p:nvCxnSpPr>
            <p:cNvPr id="79" name="Straight Connector 78"/>
            <p:cNvCxnSpPr/>
            <p:nvPr/>
          </p:nvCxnSpPr>
          <p:spPr bwMode="auto">
            <a:xfrm>
              <a:off x="7249758" y="2029425"/>
              <a:ext cx="350520" cy="316339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 flipH="1">
              <a:off x="7249758" y="2029425"/>
              <a:ext cx="350520" cy="316339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9744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for </a:t>
            </a:r>
            <a:r>
              <a:rPr lang="en-US" dirty="0" smtClean="0"/>
              <a:t>A* </a:t>
            </a:r>
            <a:r>
              <a:rPr lang="en-US" dirty="0" smtClean="0"/>
              <a:t>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90600"/>
                <a:ext cx="10972800" cy="5029200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400" b="1" dirty="0" smtClean="0"/>
                  <a:t>f</a:t>
                </a:r>
                <a:r>
                  <a:rPr lang="en-US" sz="2400" b="1" dirty="0" smtClean="0"/>
                  <a:t>unction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ASTAR-SEARCH(</a:t>
                </a:r>
                <a:r>
                  <a:rPr lang="en-US" sz="2400" i="1" dirty="0" smtClean="0"/>
                  <a:t>problem</a:t>
                </a:r>
                <a:r>
                  <a:rPr lang="en-US" sz="2400" dirty="0" smtClean="0"/>
                  <a:t>) </a:t>
                </a:r>
                <a:r>
                  <a:rPr lang="en-US" sz="2400" b="1" dirty="0" smtClean="0"/>
                  <a:t>returns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solution</a:t>
                </a:r>
                <a:endParaRPr lang="en-US" sz="2400" i="1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Init</a:t>
                </a:r>
                <a:r>
                  <a:rPr lang="en-US" sz="2400" dirty="0" smtClean="0"/>
                  <a:t>ialize priority </a:t>
                </a:r>
                <a:r>
                  <a:rPr lang="en-US" sz="2400" dirty="0" smtClean="0"/>
                  <a:t>queue (</a:t>
                </a:r>
                <a:r>
                  <a:rPr lang="en-US" sz="2400" i="1" dirty="0" smtClean="0"/>
                  <a:t>Q</a:t>
                </a:r>
                <a:r>
                  <a:rPr lang="en-US" sz="2400" dirty="0" smtClean="0"/>
                  <a:t>) and visited list (</a:t>
                </a:r>
                <a:r>
                  <a:rPr lang="en-US" sz="2400" i="1" dirty="0" smtClean="0"/>
                  <a:t>V</a:t>
                </a:r>
                <a:r>
                  <a:rPr lang="en-US" sz="2400" dirty="0" smtClean="0"/>
                  <a:t>) with starting state</a:t>
                </a:r>
                <a:endParaRPr lang="en-US" sz="2400" i="1" dirty="0" smtClean="0"/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while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not empty </a:t>
                </a:r>
                <a:r>
                  <a:rPr lang="en-US" sz="2400" i="1" dirty="0" smtClean="0">
                    <a:sym typeface="Wingdings" panose="05000000000000000000" pitchFamily="2" charset="2"/>
                  </a:rPr>
                  <a:t>Q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do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r>
                  <a:rPr lang="en-US" sz="2400" b="1" dirty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	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pop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 with lowest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 from </a:t>
                </a:r>
                <a:r>
                  <a:rPr lang="en-US" sz="2400" i="1" dirty="0" smtClean="0">
                    <a:sym typeface="Wingdings" panose="05000000000000000000" pitchFamily="2" charset="2"/>
                  </a:rPr>
                  <a:t>Q</a:t>
                </a:r>
                <a:endParaRPr lang="en-US" sz="2400" b="1" i="1" dirty="0" smtClean="0">
                  <a:sym typeface="Wingdings" panose="05000000000000000000" pitchFamily="2" charset="2"/>
                </a:endParaRPr>
              </a:p>
              <a:p>
                <a:r>
                  <a:rPr lang="en-US" sz="2400" b="1" dirty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is goal node 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then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return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BACKCHAIN(</a:t>
                </a:r>
                <a:r>
                  <a:rPr lang="en-US" sz="2400" i="1" dirty="0" smtClean="0">
                    <a:sym typeface="Wingdings" panose="05000000000000000000" pitchFamily="2" charset="2"/>
                  </a:rPr>
                  <a:t>V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)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r>
                  <a:rPr lang="en-US" sz="2400" b="1" dirty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	     </a:t>
                </a:r>
                <a:r>
                  <a:rPr lang="en-US" sz="2400" b="1" dirty="0" err="1" smtClean="0">
                    <a:sym typeface="Wingdings" panose="05000000000000000000" pitchFamily="2" charset="2"/>
                  </a:rPr>
                  <a:t>foreach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in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400" i="1" dirty="0" err="1" smtClean="0">
                    <a:sym typeface="Wingdings" panose="05000000000000000000" pitchFamily="2" charset="2"/>
                  </a:rPr>
                  <a:t>problem.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SUCCESSORS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) 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do</a:t>
                </a:r>
              </a:p>
              <a:p>
                <a:r>
                  <a:rPr lang="en-US" sz="2400" b="1" dirty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cost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400" dirty="0" smtClean="0">
                  <a:sym typeface="Wingdings" panose="05000000000000000000" pitchFamily="2" charset="2"/>
                </a:endParaRPr>
              </a:p>
              <a:p>
                <a:r>
                  <a:rPr lang="en-US" sz="2400" b="1" dirty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	     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	if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 not already in </a:t>
                </a:r>
                <a:r>
                  <a:rPr lang="en-US" sz="2400" i="1" dirty="0" smtClean="0">
                    <a:sym typeface="Wingdings" panose="05000000000000000000" pitchFamily="2" charset="2"/>
                  </a:rPr>
                  <a:t>V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)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400" b="1" dirty="0" smtClean="0"/>
                  <a:t>then</a:t>
                </a:r>
                <a:endParaRPr lang="en-US" sz="2400" b="1" dirty="0" smtClean="0"/>
              </a:p>
              <a:p>
                <a:r>
                  <a:rPr lang="en-US" sz="2400" b="1" dirty="0"/>
                  <a:t>	</a:t>
                </a:r>
                <a:r>
                  <a:rPr lang="en-US" sz="2400" b="1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en-US" sz="2400" dirty="0" smtClean="0"/>
                  <a:t>Add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to </a:t>
                </a:r>
                <a:r>
                  <a:rPr lang="en-US" sz="2400" i="1" dirty="0" smtClean="0"/>
                  <a:t>Q</a:t>
                </a:r>
                <a:r>
                  <a:rPr lang="en-US" sz="2400" dirty="0" smtClean="0"/>
                  <a:t> with cost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endParaRPr lang="en-US" sz="2400" b="1" dirty="0" smtClean="0"/>
              </a:p>
              <a:p>
                <a:r>
                  <a:rPr lang="en-US" sz="2400" b="1" dirty="0"/>
                  <a:t>	</a:t>
                </a:r>
                <a:r>
                  <a:rPr lang="en-US" sz="2400" b="1" dirty="0" smtClean="0"/>
                  <a:t>		      </a:t>
                </a:r>
                <a:r>
                  <a:rPr lang="en-US" sz="2400" dirty="0" smtClean="0"/>
                  <a:t>Update </a:t>
                </a:r>
                <a:r>
                  <a:rPr lang="en-US" sz="2400" i="1" dirty="0" smtClean="0"/>
                  <a:t>V</a:t>
                </a:r>
                <a:r>
                  <a:rPr lang="en-US" sz="24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i="1" dirty="0" smtClean="0"/>
              </a:p>
              <a:p>
                <a:r>
                  <a:rPr lang="en-US" sz="2400" i="1" dirty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return</a:t>
                </a:r>
                <a:r>
                  <a:rPr lang="en-US" sz="2400" i="1" dirty="0" smtClean="0">
                    <a:sym typeface="Wingdings" panose="05000000000000000000" pitchFamily="2" charset="2"/>
                  </a:rPr>
                  <a:t> failure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/>
                  <a:t> </a:t>
                </a:r>
                <a:endParaRPr lang="en-US" sz="2400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90600"/>
                <a:ext cx="10972800" cy="5029200"/>
              </a:xfrm>
              <a:blipFill>
                <a:blip r:embed="rId3"/>
                <a:stretch>
                  <a:fillRect l="-833" t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Intro to AI, Georgia Tech © Jim Rehg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2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8-Puzzle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are admissible heuristics?</a:t>
            </a:r>
          </a:p>
          <a:p>
            <a:r>
              <a:rPr lang="en-US" dirty="0" smtClean="0"/>
              <a:t>1) h(n) = Number of tiles in wrong position in state n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2) h(n) = 0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3) h(n) = Sum of Manhattan distances between each</a:t>
            </a:r>
            <a:br>
              <a:rPr lang="en-US" dirty="0" smtClean="0"/>
            </a:br>
            <a:r>
              <a:rPr lang="en-US" dirty="0" smtClean="0"/>
              <a:t>	tile and its goal location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4) h(n) = 1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5) h(n) = min(2, h*(n))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6) h(n) = h*(n)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7) h(n) = max(2, h*(n))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19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9233408" y="4114800"/>
            <a:ext cx="1700784" cy="1698567"/>
            <a:chOff x="7099166" y="2057400"/>
            <a:chExt cx="1700784" cy="1698567"/>
          </a:xfrm>
        </p:grpSpPr>
        <p:grpSp>
          <p:nvGrpSpPr>
            <p:cNvPr id="8" name="Group 7"/>
            <p:cNvGrpSpPr/>
            <p:nvPr/>
          </p:nvGrpSpPr>
          <p:grpSpPr>
            <a:xfrm>
              <a:off x="7147993" y="2106583"/>
              <a:ext cx="1603130" cy="1600200"/>
              <a:chOff x="7239000" y="2057400"/>
              <a:chExt cx="1603130" cy="1600200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7240465" y="20574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7773865" y="20574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7240465" y="25908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7773865" y="25908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8307265" y="20574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08730" y="2589335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239000" y="31242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772400" y="31242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8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7099166" y="2057400"/>
              <a:ext cx="1700784" cy="1698567"/>
            </a:xfrm>
            <a:prstGeom prst="rect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63040" y="35814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Goal State</a:t>
            </a:r>
            <a:endParaRPr lang="en-US" i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6415532" y="4114800"/>
            <a:ext cx="1700784" cy="1698567"/>
            <a:chOff x="5894040" y="4113335"/>
            <a:chExt cx="1700784" cy="1698567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5945065" y="41625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  <a:cs typeface="Arial" charset="0"/>
                </a:rPr>
                <a:t>4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478465" y="41625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5945065" y="46959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6478465" y="46959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7011865" y="41625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7011865" y="5227853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943600" y="52293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6477000" y="52293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894040" y="4113335"/>
              <a:ext cx="1700784" cy="1698567"/>
            </a:xfrm>
            <a:prstGeom prst="rect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72200" y="3576935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Example State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0949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Was Prof. Rehg last Wed?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NSF I-Corps Kick-Off Meeting (Houston, TX)</a:t>
            </a:r>
          </a:p>
          <a:p>
            <a:endParaRPr lang="en-US" dirty="0"/>
          </a:p>
          <a:p>
            <a:r>
              <a:rPr lang="en-US" dirty="0" smtClean="0"/>
              <a:t>Program to explore commercialization opportunities for research technology</a:t>
            </a:r>
          </a:p>
          <a:p>
            <a:endParaRPr lang="en-US" dirty="0"/>
          </a:p>
          <a:p>
            <a:r>
              <a:rPr lang="en-US" dirty="0" smtClean="0"/>
              <a:t>Participating with Agata Rozga (Res. Scientist), Yin Li (PhD student), and Ernesto Escobar (Mentor)</a:t>
            </a:r>
          </a:p>
          <a:p>
            <a:endParaRPr lang="en-US" dirty="0"/>
          </a:p>
          <a:p>
            <a:r>
              <a:rPr lang="en-US" dirty="0" smtClean="0"/>
              <a:t>$50K to conduct interviews and purse customer discovery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026" name="Picture 2" descr="NSF and I-Corps l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124" y="1143000"/>
            <a:ext cx="2819400" cy="9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4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8-Puzzle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are admissible heuristics?</a:t>
            </a:r>
          </a:p>
          <a:p>
            <a:r>
              <a:rPr lang="en-US" dirty="0" smtClean="0"/>
              <a:t>1) h(n) = Number of tiles in wrong position in state n    </a:t>
            </a:r>
            <a:r>
              <a:rPr lang="en-US" dirty="0" smtClean="0">
                <a:solidFill>
                  <a:schemeClr val="accent2"/>
                </a:solidFill>
              </a:rPr>
              <a:t>YES</a:t>
            </a:r>
          </a:p>
          <a:p>
            <a:r>
              <a:rPr lang="en-US" dirty="0" smtClean="0"/>
              <a:t>2) h(n) = 0     </a:t>
            </a:r>
            <a:r>
              <a:rPr lang="en-US" dirty="0" smtClean="0">
                <a:solidFill>
                  <a:schemeClr val="accent2"/>
                </a:solidFill>
              </a:rPr>
              <a:t>YES</a:t>
            </a:r>
          </a:p>
          <a:p>
            <a:r>
              <a:rPr lang="en-US" dirty="0" smtClean="0"/>
              <a:t>3) h(n) = Sum of Manhattan distances between each</a:t>
            </a:r>
            <a:br>
              <a:rPr lang="en-US" dirty="0" smtClean="0"/>
            </a:br>
            <a:r>
              <a:rPr lang="en-US" dirty="0" smtClean="0"/>
              <a:t>	tile and its goal location     </a:t>
            </a:r>
            <a:r>
              <a:rPr lang="en-US" dirty="0" smtClean="0">
                <a:solidFill>
                  <a:schemeClr val="accent2"/>
                </a:solidFill>
              </a:rPr>
              <a:t>YES</a:t>
            </a:r>
          </a:p>
          <a:p>
            <a:r>
              <a:rPr lang="en-US" dirty="0" smtClean="0"/>
              <a:t>4) h(n) = 1     </a:t>
            </a:r>
            <a:r>
              <a:rPr lang="en-US" dirty="0" smtClean="0">
                <a:solidFill>
                  <a:schemeClr val="accent2"/>
                </a:solidFill>
              </a:rPr>
              <a:t>NO</a:t>
            </a:r>
          </a:p>
          <a:p>
            <a:r>
              <a:rPr lang="en-US" dirty="0" smtClean="0"/>
              <a:t>5) h(n) = min(2, h*(n))     </a:t>
            </a:r>
            <a:r>
              <a:rPr lang="en-US" dirty="0" smtClean="0">
                <a:solidFill>
                  <a:schemeClr val="accent2"/>
                </a:solidFill>
              </a:rPr>
              <a:t>YES</a:t>
            </a:r>
          </a:p>
          <a:p>
            <a:r>
              <a:rPr lang="en-US" dirty="0" smtClean="0"/>
              <a:t>6) h(n) = h*(n)                 </a:t>
            </a:r>
            <a:r>
              <a:rPr lang="en-US" dirty="0" smtClean="0">
                <a:solidFill>
                  <a:schemeClr val="accent2"/>
                </a:solidFill>
              </a:rPr>
              <a:t>YES</a:t>
            </a:r>
          </a:p>
          <a:p>
            <a:r>
              <a:rPr lang="en-US" dirty="0" smtClean="0"/>
              <a:t>7) h(n) = max(2, h*(n))    </a:t>
            </a:r>
            <a:r>
              <a:rPr lang="en-US" dirty="0" smtClean="0">
                <a:solidFill>
                  <a:schemeClr val="accent2"/>
                </a:solidFill>
              </a:rPr>
              <a:t>NO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20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9233408" y="4114800"/>
            <a:ext cx="1700784" cy="1698567"/>
            <a:chOff x="7099166" y="2057400"/>
            <a:chExt cx="1700784" cy="1698567"/>
          </a:xfrm>
        </p:grpSpPr>
        <p:grpSp>
          <p:nvGrpSpPr>
            <p:cNvPr id="8" name="Group 7"/>
            <p:cNvGrpSpPr/>
            <p:nvPr/>
          </p:nvGrpSpPr>
          <p:grpSpPr>
            <a:xfrm>
              <a:off x="7147993" y="2106583"/>
              <a:ext cx="1603130" cy="1600200"/>
              <a:chOff x="7239000" y="2057400"/>
              <a:chExt cx="1603130" cy="1600200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7240465" y="20574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7773865" y="20574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7240465" y="25908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7773865" y="25908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8307265" y="20574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08730" y="2589335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239000" y="31242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772400" y="3124200"/>
                <a:ext cx="53340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Arial" charset="0"/>
                    <a:cs typeface="Arial" charset="0"/>
                  </a:rPr>
                  <a:t>8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7099166" y="2057400"/>
              <a:ext cx="1700784" cy="1698567"/>
            </a:xfrm>
            <a:prstGeom prst="rect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63040" y="35814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Goal State</a:t>
            </a:r>
            <a:endParaRPr lang="en-US" i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6415532" y="4114800"/>
            <a:ext cx="1700784" cy="1698567"/>
            <a:chOff x="5894040" y="4113335"/>
            <a:chExt cx="1700784" cy="1698567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5945065" y="41625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  <a:cs typeface="Arial" charset="0"/>
                </a:rPr>
                <a:t>4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478465" y="41625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5945065" y="46959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6478465" y="46959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7011865" y="41625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7011865" y="5227853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943600" y="52293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6477000" y="5229318"/>
              <a:ext cx="5334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894040" y="4113335"/>
              <a:ext cx="1700784" cy="1698567"/>
            </a:xfrm>
            <a:prstGeom prst="rect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72200" y="3576935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Example State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8434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 Heuristic </a:t>
            </a:r>
            <a:r>
              <a:rPr lang="en-US" dirty="0" smtClean="0">
                <a:solidFill>
                  <a:schemeClr val="accent2"/>
                </a:solidFill>
              </a:rPr>
              <a:t>h(n)</a:t>
            </a:r>
            <a:r>
              <a:rPr lang="en-US" dirty="0" smtClean="0"/>
              <a:t> is </a:t>
            </a:r>
            <a:r>
              <a:rPr lang="en-US" i="1" dirty="0" smtClean="0"/>
              <a:t>admissible</a:t>
            </a:r>
            <a:r>
              <a:rPr lang="en-US" dirty="0" smtClean="0"/>
              <a:t> if </a:t>
            </a:r>
            <a:r>
              <a:rPr lang="en-US" dirty="0" smtClean="0">
                <a:solidFill>
                  <a:schemeClr val="accent2"/>
                </a:solidFill>
              </a:rPr>
              <a:t>h(n) &lt;= h*(n)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chemeClr val="accent2"/>
                </a:solidFill>
              </a:rPr>
              <a:t>h1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h2</a:t>
            </a:r>
            <a:r>
              <a:rPr lang="en-US" dirty="0" smtClean="0"/>
              <a:t> </a:t>
            </a:r>
            <a:r>
              <a:rPr lang="en-US" i="1" dirty="0" smtClean="0"/>
              <a:t>admissible</a:t>
            </a:r>
            <a:r>
              <a:rPr lang="en-US" dirty="0" smtClean="0"/>
              <a:t> heuristics, and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h2(n) &gt;= h1(n) </a:t>
            </a:r>
            <a:r>
              <a:rPr lang="en-US" dirty="0" smtClean="0"/>
              <a:t>for all n,</a:t>
            </a:r>
          </a:p>
          <a:p>
            <a:r>
              <a:rPr lang="en-US" dirty="0" smtClean="0"/>
              <a:t>Then </a:t>
            </a:r>
            <a:r>
              <a:rPr lang="en-US" dirty="0" smtClean="0">
                <a:solidFill>
                  <a:schemeClr val="accent2"/>
                </a:solidFill>
              </a:rPr>
              <a:t>h2</a:t>
            </a:r>
            <a:r>
              <a:rPr lang="en-US" dirty="0" smtClean="0"/>
              <a:t> </a:t>
            </a:r>
            <a:r>
              <a:rPr lang="en-US" i="1" dirty="0" smtClean="0"/>
              <a:t>dominates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h1,</a:t>
            </a:r>
            <a:r>
              <a:rPr lang="en-US" dirty="0" smtClean="0"/>
              <a:t> and 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	h2 </a:t>
            </a:r>
            <a:r>
              <a:rPr lang="en-US" dirty="0" smtClean="0"/>
              <a:t>is better for search</a:t>
            </a:r>
          </a:p>
          <a:p>
            <a:r>
              <a:rPr lang="en-US" dirty="0" smtClean="0"/>
              <a:t>Why?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Note: </a:t>
            </a:r>
            <a:r>
              <a:rPr lang="en-US" dirty="0" smtClean="0">
                <a:solidFill>
                  <a:schemeClr val="accent2"/>
                </a:solidFill>
              </a:rPr>
              <a:t>h’(n) = max{ h1(n), h2(n) } </a:t>
            </a:r>
            <a:r>
              <a:rPr lang="en-US" dirty="0" smtClean="0"/>
              <a:t>is admissible and </a:t>
            </a:r>
            <a:br>
              <a:rPr lang="en-US" dirty="0" smtClean="0"/>
            </a:br>
            <a:r>
              <a:rPr lang="en-US" dirty="0" smtClean="0"/>
              <a:t>      dominates </a:t>
            </a:r>
            <a:r>
              <a:rPr lang="en-US" dirty="0" smtClean="0">
                <a:solidFill>
                  <a:schemeClr val="accent2"/>
                </a:solidFill>
              </a:rPr>
              <a:t>h1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h2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379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Dominant Heuristic is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A* every node </a:t>
            </a:r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with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f(n) &lt; C* </a:t>
            </a:r>
            <a:r>
              <a:rPr lang="en-US" dirty="0" smtClean="0"/>
              <a:t>will be expanded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h(n) &lt; C* </a:t>
            </a:r>
            <a:r>
              <a:rPr lang="en-US" dirty="0">
                <a:solidFill>
                  <a:schemeClr val="accent2"/>
                </a:solidFill>
              </a:rPr>
              <a:t>– </a:t>
            </a:r>
            <a:r>
              <a:rPr lang="en-US" dirty="0" smtClean="0">
                <a:solidFill>
                  <a:schemeClr val="accent2"/>
                </a:solidFill>
              </a:rPr>
              <a:t>g(n) </a:t>
            </a:r>
            <a:r>
              <a:rPr lang="en-US" dirty="0" smtClean="0"/>
              <a:t>will be expanded</a:t>
            </a:r>
          </a:p>
          <a:p>
            <a:endParaRPr lang="en-US" dirty="0"/>
          </a:p>
          <a:p>
            <a:r>
              <a:rPr lang="en-US" dirty="0" smtClean="0"/>
              <a:t>h2(n) &gt; h1(n) for all n, then</a:t>
            </a:r>
          </a:p>
          <a:p>
            <a:endParaRPr lang="en-US" dirty="0" smtClean="0"/>
          </a:p>
          <a:p>
            <a:r>
              <a:rPr lang="en-US" dirty="0" smtClean="0"/>
              <a:t>Set of </a:t>
            </a:r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for which </a:t>
            </a:r>
            <a:r>
              <a:rPr lang="en-US" dirty="0" smtClean="0">
                <a:solidFill>
                  <a:schemeClr val="accent2"/>
                </a:solidFill>
              </a:rPr>
              <a:t>h1(n</a:t>
            </a:r>
            <a:r>
              <a:rPr lang="en-US" dirty="0">
                <a:solidFill>
                  <a:schemeClr val="accent2"/>
                </a:solidFill>
              </a:rPr>
              <a:t>) &lt; C* – g(n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dirty="0" smtClean="0"/>
              <a:t>Will be </a:t>
            </a:r>
            <a:r>
              <a:rPr lang="en-US" i="1" dirty="0" smtClean="0"/>
              <a:t>larger</a:t>
            </a:r>
            <a:r>
              <a:rPr lang="en-US" dirty="0" smtClean="0"/>
              <a:t> than set of </a:t>
            </a:r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for which </a:t>
            </a:r>
            <a:r>
              <a:rPr lang="en-US" dirty="0" smtClean="0">
                <a:solidFill>
                  <a:schemeClr val="accent2"/>
                </a:solidFill>
              </a:rPr>
              <a:t>h2(n</a:t>
            </a:r>
            <a:r>
              <a:rPr lang="en-US" dirty="0">
                <a:solidFill>
                  <a:schemeClr val="accent2"/>
                </a:solidFill>
              </a:rPr>
              <a:t>) &lt; C* – g(n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i="1" dirty="0" smtClean="0"/>
              <a:t>Thus </a:t>
            </a:r>
            <a:r>
              <a:rPr lang="en-US" i="1" dirty="0" smtClean="0">
                <a:solidFill>
                  <a:schemeClr val="accent2"/>
                </a:solidFill>
              </a:rPr>
              <a:t>h1</a:t>
            </a:r>
            <a:r>
              <a:rPr lang="en-US" i="1" dirty="0" smtClean="0"/>
              <a:t> will expand more nodes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30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8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Was Prof. Rehg on Mon and Wed?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Dagstuhl</a:t>
            </a:r>
            <a:r>
              <a:rPr lang="en-US" dirty="0" smtClean="0"/>
              <a:t> Seminar 16042</a:t>
            </a:r>
          </a:p>
          <a:p>
            <a:r>
              <a:rPr lang="en-US" dirty="0"/>
              <a:t>	</a:t>
            </a:r>
            <a:r>
              <a:rPr lang="en-US" dirty="0" smtClean="0"/>
              <a:t>Eyewear Computing – Augmenting the Human with Head-Mounted Wearable Assistants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8" name="Picture 4" descr="http://www.dagstuhl.de/Gruppenbilder/16042.0.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8744" r="19418" b="24186"/>
          <a:stretch/>
        </p:blipFill>
        <p:spPr bwMode="auto">
          <a:xfrm>
            <a:off x="762000" y="2731273"/>
            <a:ext cx="5181600" cy="35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3581400" y="3048000"/>
            <a:ext cx="381000" cy="457200"/>
          </a:xfrm>
          <a:prstGeom prst="ellipse">
            <a:avLst/>
          </a:prstGeom>
          <a:noFill/>
          <a:ln w="476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2731273"/>
            <a:ext cx="4693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Well-known international forum for exchange of research ideas</a:t>
            </a:r>
          </a:p>
          <a:p>
            <a:endParaRPr lang="en-US" dirty="0"/>
          </a:p>
          <a:p>
            <a:r>
              <a:rPr lang="en-US" dirty="0" smtClean="0"/>
              <a:t>I was co-organizer with researchers from Germany, Japan, and Google (CA)</a:t>
            </a:r>
          </a:p>
          <a:p>
            <a:endParaRPr lang="en-US" dirty="0"/>
          </a:p>
          <a:p>
            <a:r>
              <a:rPr lang="en-US" dirty="0" smtClean="0"/>
              <a:t>Focus on “wearable cameras meet HCI”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 – Additional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</a:t>
            </a:r>
            <a:r>
              <a:rPr lang="en-US" dirty="0" smtClean="0"/>
              <a:t>relationship between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A* </a:t>
            </a:r>
            <a:r>
              <a:rPr lang="en-US" dirty="0" smtClean="0">
                <a:solidFill>
                  <a:schemeClr val="accent2"/>
                </a:solidFill>
              </a:rPr>
              <a:t>Search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Greedy Best-First Search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Uniform Cost </a:t>
            </a:r>
            <a:r>
              <a:rPr lang="en-US" dirty="0" smtClean="0">
                <a:solidFill>
                  <a:schemeClr val="accent2"/>
                </a:solidFill>
              </a:rPr>
              <a:t>Search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06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 – Additional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10896600" cy="5029200"/>
          </a:xfrm>
        </p:spPr>
        <p:txBody>
          <a:bodyPr/>
          <a:lstStyle/>
          <a:p>
            <a:r>
              <a:rPr lang="en-US" dirty="0" smtClean="0"/>
              <a:t>Identify the </a:t>
            </a:r>
            <a:r>
              <a:rPr lang="en-US" dirty="0" smtClean="0"/>
              <a:t>relationship between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A* </a:t>
            </a:r>
            <a:r>
              <a:rPr lang="en-US" dirty="0" smtClean="0">
                <a:solidFill>
                  <a:schemeClr val="accent2"/>
                </a:solidFill>
              </a:rPr>
              <a:t>Search </a:t>
            </a:r>
            <a:r>
              <a:rPr lang="en-US" dirty="0" smtClean="0"/>
              <a:t>– Optimal heuristic search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Greedy Best-First </a:t>
            </a:r>
            <a:r>
              <a:rPr lang="en-US" dirty="0" smtClean="0">
                <a:solidFill>
                  <a:schemeClr val="accent2"/>
                </a:solidFill>
              </a:rPr>
              <a:t>Search </a:t>
            </a:r>
            <a:r>
              <a:rPr lang="en-US" dirty="0" smtClean="0"/>
              <a:t>– Greedy search with “wrong” cost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Uniform Cost </a:t>
            </a:r>
            <a:r>
              <a:rPr lang="en-US" dirty="0" smtClean="0">
                <a:solidFill>
                  <a:schemeClr val="accent2"/>
                </a:solidFill>
              </a:rPr>
              <a:t>Search </a:t>
            </a:r>
            <a:r>
              <a:rPr lang="en-US" dirty="0" smtClean="0"/>
              <a:t>– Basic cost-based search method, basis</a:t>
            </a:r>
            <a:br>
              <a:rPr lang="en-US" dirty="0" smtClean="0"/>
            </a:br>
            <a:r>
              <a:rPr lang="en-US" dirty="0" smtClean="0"/>
              <a:t>	for A* when using optimal heuristic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22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Best-First Greedy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 bwMode="auto">
          <a:xfrm>
            <a:off x="533400" y="1924110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905000" y="1924110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276600" y="1924110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C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648200" y="1924110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019800" y="1924110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/>
          <p:cNvCxnSpPr>
            <a:stCxn id="6" idx="6"/>
            <a:endCxn id="10" idx="2"/>
          </p:cNvCxnSpPr>
          <p:nvPr/>
        </p:nvCxnSpPr>
        <p:spPr bwMode="auto">
          <a:xfrm>
            <a:off x="1219200" y="2267010"/>
            <a:ext cx="685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0" idx="6"/>
            <a:endCxn id="11" idx="2"/>
          </p:cNvCxnSpPr>
          <p:nvPr/>
        </p:nvCxnSpPr>
        <p:spPr bwMode="auto">
          <a:xfrm>
            <a:off x="2590800" y="2267010"/>
            <a:ext cx="685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 bwMode="auto">
          <a:xfrm>
            <a:off x="3962400" y="2267010"/>
            <a:ext cx="685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2" idx="6"/>
            <a:endCxn id="13" idx="2"/>
          </p:cNvCxnSpPr>
          <p:nvPr/>
        </p:nvCxnSpPr>
        <p:spPr bwMode="auto">
          <a:xfrm>
            <a:off x="5334000" y="2267010"/>
            <a:ext cx="685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Connector 22"/>
          <p:cNvCxnSpPr>
            <a:stCxn id="10" idx="0"/>
          </p:cNvCxnSpPr>
          <p:nvPr/>
        </p:nvCxnSpPr>
        <p:spPr bwMode="auto">
          <a:xfrm flipV="1">
            <a:off x="2247900" y="1543110"/>
            <a:ext cx="0" cy="3810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247900" y="1543110"/>
            <a:ext cx="27432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>
            <a:endCxn id="12" idx="0"/>
          </p:cNvCxnSpPr>
          <p:nvPr/>
        </p:nvCxnSpPr>
        <p:spPr bwMode="auto">
          <a:xfrm>
            <a:off x="4991100" y="1543110"/>
            <a:ext cx="0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63616" y="1143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398433" y="18479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70032" y="18469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141632" y="18554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05449" y="18469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60962" y="268611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h=4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938360" y="268611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h=3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309960" y="268611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h=2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681560" y="268043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h=1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053160" y="2684489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h=0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 bwMode="auto">
          <a:xfrm>
            <a:off x="8451708" y="121920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8449546" y="2356239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7738346" y="3494089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9236946" y="3493278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9" name="Straight Arrow Connector 58"/>
          <p:cNvCxnSpPr>
            <a:stCxn id="51" idx="2"/>
            <a:endCxn id="52" idx="0"/>
          </p:cNvCxnSpPr>
          <p:nvPr/>
        </p:nvCxnSpPr>
        <p:spPr bwMode="auto">
          <a:xfrm flipH="1">
            <a:off x="8912063" y="1740678"/>
            <a:ext cx="2162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52" idx="2"/>
            <a:endCxn id="53" idx="0"/>
          </p:cNvCxnSpPr>
          <p:nvPr/>
        </p:nvCxnSpPr>
        <p:spPr bwMode="auto">
          <a:xfrm flipH="1">
            <a:off x="8200863" y="2877717"/>
            <a:ext cx="71120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52" idx="2"/>
            <a:endCxn id="54" idx="0"/>
          </p:cNvCxnSpPr>
          <p:nvPr/>
        </p:nvCxnSpPr>
        <p:spPr bwMode="auto">
          <a:xfrm>
            <a:off x="8912063" y="2877717"/>
            <a:ext cx="78740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7467600" y="2410724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410724"/>
                <a:ext cx="881267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ounded Rectangle 68"/>
          <p:cNvSpPr/>
          <p:nvPr/>
        </p:nvSpPr>
        <p:spPr bwMode="auto">
          <a:xfrm>
            <a:off x="9236946" y="4631128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3" name="Straight Arrow Connector 72"/>
          <p:cNvCxnSpPr>
            <a:stCxn id="54" idx="2"/>
            <a:endCxn id="69" idx="0"/>
          </p:cNvCxnSpPr>
          <p:nvPr/>
        </p:nvCxnSpPr>
        <p:spPr bwMode="auto">
          <a:xfrm>
            <a:off x="9699463" y="4014756"/>
            <a:ext cx="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0172789" y="3553962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789" y="3553962"/>
                <a:ext cx="881267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6858000" y="3553962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553962"/>
                <a:ext cx="881267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8978429" y="18484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8130866" y="293220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9432154" y="292903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9759488" y="412527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9030049" y="5286446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= 8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355239" y="4689663"/>
            <a:ext cx="6684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Best-First doesn’t keep track of cost along path,</a:t>
            </a:r>
            <a:br>
              <a:rPr lang="en-US" i="1" dirty="0" smtClean="0"/>
            </a:br>
            <a:r>
              <a:rPr lang="en-US" i="1" dirty="0" smtClean="0"/>
              <a:t>and takes a high cost arc to a low cost state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5962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Best-First Greedy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 bwMode="auto">
          <a:xfrm>
            <a:off x="533400" y="1924110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905000" y="1924110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276600" y="1924110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C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648200" y="1924110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019800" y="1924110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/>
          <p:cNvCxnSpPr>
            <a:stCxn id="6" idx="6"/>
            <a:endCxn id="10" idx="2"/>
          </p:cNvCxnSpPr>
          <p:nvPr/>
        </p:nvCxnSpPr>
        <p:spPr bwMode="auto">
          <a:xfrm>
            <a:off x="1219200" y="2267010"/>
            <a:ext cx="685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0" idx="6"/>
            <a:endCxn id="11" idx="2"/>
          </p:cNvCxnSpPr>
          <p:nvPr/>
        </p:nvCxnSpPr>
        <p:spPr bwMode="auto">
          <a:xfrm>
            <a:off x="2590800" y="2267010"/>
            <a:ext cx="685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 bwMode="auto">
          <a:xfrm>
            <a:off x="3962400" y="2267010"/>
            <a:ext cx="685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2" idx="6"/>
            <a:endCxn id="13" idx="2"/>
          </p:cNvCxnSpPr>
          <p:nvPr/>
        </p:nvCxnSpPr>
        <p:spPr bwMode="auto">
          <a:xfrm>
            <a:off x="5334000" y="2267010"/>
            <a:ext cx="685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Connector 22"/>
          <p:cNvCxnSpPr>
            <a:stCxn id="10" idx="0"/>
          </p:cNvCxnSpPr>
          <p:nvPr/>
        </p:nvCxnSpPr>
        <p:spPr bwMode="auto">
          <a:xfrm flipV="1">
            <a:off x="2247900" y="1543110"/>
            <a:ext cx="0" cy="3810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247900" y="1543110"/>
            <a:ext cx="27432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>
            <a:endCxn id="12" idx="0"/>
          </p:cNvCxnSpPr>
          <p:nvPr/>
        </p:nvCxnSpPr>
        <p:spPr bwMode="auto">
          <a:xfrm>
            <a:off x="4991100" y="1543110"/>
            <a:ext cx="0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63616" y="1143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398433" y="18479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70032" y="18469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141632" y="18554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05449" y="18469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60962" y="268611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h=4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938360" y="268611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h=3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309960" y="268611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h=2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681560" y="268043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h=1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053160" y="2684489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h=0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 bwMode="auto">
          <a:xfrm>
            <a:off x="8451708" y="121920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8449546" y="2356239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7738346" y="3494089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9236946" y="3493278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738346" y="5768167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7738346" y="4631128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9" name="Straight Arrow Connector 58"/>
          <p:cNvCxnSpPr>
            <a:stCxn id="51" idx="2"/>
            <a:endCxn id="52" idx="0"/>
          </p:cNvCxnSpPr>
          <p:nvPr/>
        </p:nvCxnSpPr>
        <p:spPr bwMode="auto">
          <a:xfrm flipH="1">
            <a:off x="8912063" y="1740678"/>
            <a:ext cx="2162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52" idx="2"/>
            <a:endCxn id="53" idx="0"/>
          </p:cNvCxnSpPr>
          <p:nvPr/>
        </p:nvCxnSpPr>
        <p:spPr bwMode="auto">
          <a:xfrm flipH="1">
            <a:off x="8200863" y="2877717"/>
            <a:ext cx="71120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52" idx="2"/>
            <a:endCxn id="54" idx="0"/>
          </p:cNvCxnSpPr>
          <p:nvPr/>
        </p:nvCxnSpPr>
        <p:spPr bwMode="auto">
          <a:xfrm>
            <a:off x="8912063" y="2877717"/>
            <a:ext cx="78740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53" idx="2"/>
            <a:endCxn id="57" idx="0"/>
          </p:cNvCxnSpPr>
          <p:nvPr/>
        </p:nvCxnSpPr>
        <p:spPr bwMode="auto">
          <a:xfrm>
            <a:off x="8200863" y="4015567"/>
            <a:ext cx="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57" idx="2"/>
            <a:endCxn id="55" idx="0"/>
          </p:cNvCxnSpPr>
          <p:nvPr/>
        </p:nvCxnSpPr>
        <p:spPr bwMode="auto">
          <a:xfrm>
            <a:off x="8200863" y="5152606"/>
            <a:ext cx="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7467600" y="2410724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410724"/>
                <a:ext cx="881267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ounded Rectangle 68"/>
          <p:cNvSpPr/>
          <p:nvPr/>
        </p:nvSpPr>
        <p:spPr bwMode="auto">
          <a:xfrm>
            <a:off x="9236946" y="4631128"/>
            <a:ext cx="925034" cy="52147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3" name="Straight Arrow Connector 72"/>
          <p:cNvCxnSpPr>
            <a:stCxn id="54" idx="2"/>
            <a:endCxn id="69" idx="0"/>
          </p:cNvCxnSpPr>
          <p:nvPr/>
        </p:nvCxnSpPr>
        <p:spPr bwMode="auto">
          <a:xfrm>
            <a:off x="9699463" y="4014756"/>
            <a:ext cx="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0243933" y="3553962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933" y="3553962"/>
                <a:ext cx="881267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6781800" y="3553962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553962"/>
                <a:ext cx="881267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8978429" y="18484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8130866" y="293220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9432154" y="292903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9759488" y="412527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8268455" y="526033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8260888" y="411689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9030049" y="5286446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= 8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467600" y="2061652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061652"/>
                <a:ext cx="881267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787204" y="3181290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04" y="3181290"/>
                <a:ext cx="88126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0243933" y="317881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933" y="3178815"/>
                <a:ext cx="881267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 bwMode="auto">
          <a:xfrm flipH="1">
            <a:off x="7446040" y="2529858"/>
            <a:ext cx="869488" cy="21867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>
            <a:off x="6776396" y="3660831"/>
            <a:ext cx="869488" cy="21867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0255712" y="3653963"/>
            <a:ext cx="869488" cy="21867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964597" y="4691812"/>
                <a:ext cx="18078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=4+1=5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97" y="4691812"/>
                <a:ext cx="1807803" cy="400110"/>
              </a:xfrm>
              <a:prstGeom prst="rect">
                <a:avLst/>
              </a:prstGeom>
              <a:blipFill>
                <a:blip r:embed="rId9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6307056" y="5786735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= 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138923" y="4239509"/>
            <a:ext cx="4161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A* uses path cost + heuristic,</a:t>
            </a:r>
            <a:br>
              <a:rPr lang="en-US" i="1" dirty="0" smtClean="0"/>
            </a:br>
            <a:r>
              <a:rPr lang="en-US" i="1" dirty="0" smtClean="0"/>
              <a:t>correctly chooses the lower </a:t>
            </a:r>
          </a:p>
          <a:p>
            <a:r>
              <a:rPr lang="en-US" i="1" dirty="0" smtClean="0"/>
              <a:t>cost path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976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A* Terminate?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1447800" y="1252204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47800" y="33343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G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2267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A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9" idx="7"/>
          </p:cNvCxnSpPr>
          <p:nvPr/>
        </p:nvCxnSpPr>
        <p:spPr bwMode="auto">
          <a:xfrm flipH="1">
            <a:off x="1042567" y="1837571"/>
            <a:ext cx="505666" cy="53039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5"/>
            <a:endCxn id="7" idx="1"/>
          </p:cNvCxnSpPr>
          <p:nvPr/>
        </p:nvCxnSpPr>
        <p:spPr bwMode="auto">
          <a:xfrm>
            <a:off x="1042567" y="2852895"/>
            <a:ext cx="505666" cy="58186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 bwMode="auto">
          <a:xfrm>
            <a:off x="2133600" y="1595104"/>
            <a:ext cx="762000" cy="486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2117387" y="3058711"/>
            <a:ext cx="953312" cy="46692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895600" y="2648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endCxn id="8" idx="1"/>
          </p:cNvCxnSpPr>
          <p:nvPr/>
        </p:nvCxnSpPr>
        <p:spPr bwMode="auto">
          <a:xfrm>
            <a:off x="3429000" y="1734128"/>
            <a:ext cx="789562" cy="47827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endCxn id="10" idx="7"/>
          </p:cNvCxnSpPr>
          <p:nvPr/>
        </p:nvCxnSpPr>
        <p:spPr bwMode="auto">
          <a:xfrm flipH="1">
            <a:off x="3547353" y="2494507"/>
            <a:ext cx="768485" cy="34046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Oval 5"/>
          <p:cNvSpPr/>
          <p:nvPr/>
        </p:nvSpPr>
        <p:spPr bwMode="auto">
          <a:xfrm>
            <a:off x="2895600" y="125706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91000" y="20389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7433" y="173425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346069" y="11867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46852" y="16078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2533" y="22811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250164" y="274371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46069" y="290025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88164" y="302835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h=7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83472" y="200574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h=8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28273" y="2000018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h=3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224360" y="279675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h=2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2928273" y="3388434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80229" y="409569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h=0</a:t>
            </a:r>
            <a:endParaRPr lang="en-US" sz="2000" dirty="0"/>
          </a:p>
        </p:txBody>
      </p:sp>
      <p:sp>
        <p:nvSpPr>
          <p:cNvPr id="42" name="Rounded Rectangle 41"/>
          <p:cNvSpPr/>
          <p:nvPr/>
        </p:nvSpPr>
        <p:spPr bwMode="auto">
          <a:xfrm>
            <a:off x="9059146" y="116007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347946" y="229792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9846546" y="2297111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3" idx="0"/>
          </p:cNvCxnSpPr>
          <p:nvPr/>
        </p:nvCxnSpPr>
        <p:spPr bwMode="auto">
          <a:xfrm flipH="1">
            <a:off x="8810463" y="1681550"/>
            <a:ext cx="71120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42" idx="2"/>
            <a:endCxn id="44" idx="0"/>
          </p:cNvCxnSpPr>
          <p:nvPr/>
        </p:nvCxnSpPr>
        <p:spPr bwMode="auto">
          <a:xfrm>
            <a:off x="9521663" y="1681550"/>
            <a:ext cx="78740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0782389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389" y="2357795"/>
                <a:ext cx="881267" cy="400110"/>
              </a:xfrm>
              <a:prstGeom prst="rect">
                <a:avLst/>
              </a:prstGeom>
              <a:blipFill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467600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357795"/>
                <a:ext cx="881267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740466" y="17360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041754" y="17328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9846546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9846546" y="4567946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9846546" y="570174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2" name="Straight Arrow Connector 61"/>
          <p:cNvCxnSpPr>
            <a:stCxn id="44" idx="2"/>
            <a:endCxn id="55" idx="0"/>
          </p:cNvCxnSpPr>
          <p:nvPr/>
        </p:nvCxnSpPr>
        <p:spPr bwMode="auto">
          <a:xfrm>
            <a:off x="10309063" y="2818589"/>
            <a:ext cx="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5" idx="2"/>
            <a:endCxn id="56" idx="0"/>
          </p:cNvCxnSpPr>
          <p:nvPr/>
        </p:nvCxnSpPr>
        <p:spPr bwMode="auto">
          <a:xfrm>
            <a:off x="10309063" y="3955628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56" idx="2"/>
            <a:endCxn id="57" idx="0"/>
          </p:cNvCxnSpPr>
          <p:nvPr/>
        </p:nvCxnSpPr>
        <p:spPr bwMode="auto">
          <a:xfrm>
            <a:off x="10309063" y="5089424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9959666" y="519048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9959666" y="29079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9959666" y="405569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4850934" y="3422888"/>
            <a:ext cx="24609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Frontier (Queue)</a:t>
            </a:r>
          </a:p>
          <a:p>
            <a:pPr marL="514350" indent="-514350">
              <a:buAutoNum type="arabicParenR"/>
            </a:pPr>
            <a:r>
              <a:rPr lang="en-US" dirty="0" smtClean="0"/>
              <a:t>S(8)</a:t>
            </a:r>
          </a:p>
          <a:p>
            <a:pPr marL="514350" indent="-514350">
              <a:buAutoNum type="arabicParenR"/>
            </a:pPr>
            <a:r>
              <a:rPr lang="en-US" dirty="0" smtClean="0"/>
              <a:t>B(4)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C(4)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D(4)  A(8)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200" y="4906648"/>
            <a:ext cx="4278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Expanding D gives goal node,</a:t>
            </a:r>
            <a:br>
              <a:rPr lang="en-US" dirty="0" smtClean="0"/>
            </a:br>
            <a:r>
              <a:rPr lang="en-US" dirty="0" smtClean="0"/>
              <a:t>but terminating at this point</a:t>
            </a:r>
            <a:br>
              <a:rPr lang="en-US" dirty="0" smtClean="0"/>
            </a:br>
            <a:r>
              <a:rPr lang="en-US" dirty="0" smtClean="0"/>
              <a:t>gives suboptimal 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10785749" y="3477287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749" y="3477287"/>
                <a:ext cx="881267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0782389" y="4596779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389" y="4596779"/>
                <a:ext cx="881267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5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A* Terminate?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447800" y="1252204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47800" y="33343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G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2267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charset="0"/>
                <a:cs typeface="Arial" charset="0"/>
              </a:rPr>
              <a:t>A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9" idx="7"/>
          </p:cNvCxnSpPr>
          <p:nvPr/>
        </p:nvCxnSpPr>
        <p:spPr bwMode="auto">
          <a:xfrm flipH="1">
            <a:off x="1042567" y="1837571"/>
            <a:ext cx="505666" cy="53039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5"/>
            <a:endCxn id="7" idx="1"/>
          </p:cNvCxnSpPr>
          <p:nvPr/>
        </p:nvCxnSpPr>
        <p:spPr bwMode="auto">
          <a:xfrm>
            <a:off x="1042567" y="2852895"/>
            <a:ext cx="505666" cy="58186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 bwMode="auto">
          <a:xfrm>
            <a:off x="2133600" y="1595104"/>
            <a:ext cx="762000" cy="486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2117387" y="3058711"/>
            <a:ext cx="953312" cy="46692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895600" y="26485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endCxn id="8" idx="1"/>
          </p:cNvCxnSpPr>
          <p:nvPr/>
        </p:nvCxnSpPr>
        <p:spPr bwMode="auto">
          <a:xfrm>
            <a:off x="3429000" y="1734128"/>
            <a:ext cx="789562" cy="47827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endCxn id="10" idx="7"/>
          </p:cNvCxnSpPr>
          <p:nvPr/>
        </p:nvCxnSpPr>
        <p:spPr bwMode="auto">
          <a:xfrm flipH="1">
            <a:off x="3547353" y="2494507"/>
            <a:ext cx="768485" cy="34046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Oval 5"/>
          <p:cNvSpPr/>
          <p:nvPr/>
        </p:nvSpPr>
        <p:spPr bwMode="auto">
          <a:xfrm>
            <a:off x="2895600" y="125706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91000" y="2038928"/>
            <a:ext cx="6858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7433" y="173425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346069" y="11867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46852" y="16078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2533" y="22811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250164" y="274371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46069" y="290025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88164" y="302835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h=7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83472" y="200574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h=8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28273" y="2000018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h=3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224360" y="279675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h=2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2928273" y="3388434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80229" y="409569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h=0</a:t>
            </a:r>
            <a:endParaRPr lang="en-US" sz="2000" dirty="0"/>
          </a:p>
        </p:txBody>
      </p:sp>
      <p:sp>
        <p:nvSpPr>
          <p:cNvPr id="42" name="Rounded Rectangle 41"/>
          <p:cNvSpPr/>
          <p:nvPr/>
        </p:nvSpPr>
        <p:spPr bwMode="auto">
          <a:xfrm>
            <a:off x="9059146" y="116007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347946" y="229792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9846546" y="2297111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3" idx="0"/>
          </p:cNvCxnSpPr>
          <p:nvPr/>
        </p:nvCxnSpPr>
        <p:spPr bwMode="auto">
          <a:xfrm flipH="1">
            <a:off x="8810463" y="1681550"/>
            <a:ext cx="711200" cy="6163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42" idx="2"/>
            <a:endCxn id="44" idx="0"/>
          </p:cNvCxnSpPr>
          <p:nvPr/>
        </p:nvCxnSpPr>
        <p:spPr bwMode="auto">
          <a:xfrm>
            <a:off x="9521663" y="1681550"/>
            <a:ext cx="78740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0782389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389" y="2357795"/>
                <a:ext cx="881267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467600" y="2357795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357795"/>
                <a:ext cx="881267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740466" y="17360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041754" y="17328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9846546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9846546" y="4567946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9846546" y="5701742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8347946" y="3434150"/>
            <a:ext cx="925034" cy="521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0" name="Straight Arrow Connector 59"/>
          <p:cNvCxnSpPr>
            <a:stCxn id="43" idx="2"/>
            <a:endCxn id="58" idx="0"/>
          </p:cNvCxnSpPr>
          <p:nvPr/>
        </p:nvCxnSpPr>
        <p:spPr bwMode="auto">
          <a:xfrm>
            <a:off x="8810463" y="2819400"/>
            <a:ext cx="0" cy="61475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44" idx="2"/>
            <a:endCxn id="55" idx="0"/>
          </p:cNvCxnSpPr>
          <p:nvPr/>
        </p:nvCxnSpPr>
        <p:spPr bwMode="auto">
          <a:xfrm>
            <a:off x="10309063" y="2818589"/>
            <a:ext cx="0" cy="615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5" idx="2"/>
            <a:endCxn id="56" idx="0"/>
          </p:cNvCxnSpPr>
          <p:nvPr/>
        </p:nvCxnSpPr>
        <p:spPr bwMode="auto">
          <a:xfrm>
            <a:off x="10309063" y="3955628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56" idx="2"/>
            <a:endCxn id="57" idx="0"/>
          </p:cNvCxnSpPr>
          <p:nvPr/>
        </p:nvCxnSpPr>
        <p:spPr bwMode="auto">
          <a:xfrm>
            <a:off x="10309063" y="5089424"/>
            <a:ext cx="0" cy="612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8472333" y="293302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9959666" y="519048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9959666" y="29079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9959666" y="405569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4850934" y="3422888"/>
            <a:ext cx="2460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Frontier (Queue)</a:t>
            </a:r>
          </a:p>
          <a:p>
            <a:pPr marL="514350" indent="-514350">
              <a:buAutoNum type="arabicParenR"/>
            </a:pPr>
            <a:r>
              <a:rPr lang="en-US" dirty="0" smtClean="0"/>
              <a:t>S(8)</a:t>
            </a:r>
          </a:p>
          <a:p>
            <a:pPr marL="514350" indent="-514350">
              <a:buAutoNum type="arabicParenR"/>
            </a:pPr>
            <a:r>
              <a:rPr lang="en-US" dirty="0" smtClean="0"/>
              <a:t>B(4)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C(4)  A(8)</a:t>
            </a:r>
          </a:p>
          <a:p>
            <a:pPr marL="514350" indent="-514350">
              <a:buAutoNum type="arabicParenR"/>
            </a:pPr>
            <a:r>
              <a:rPr lang="en-US" dirty="0" smtClean="0"/>
              <a:t>D(4)  A(8)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chemeClr val="accent2"/>
                </a:solidFill>
              </a:rPr>
              <a:t>A(8)  G(10)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chemeClr val="accent2"/>
                </a:solidFill>
              </a:rPr>
              <a:t>G(8)  G(10)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461" y="5244770"/>
            <a:ext cx="3781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Push goal node on queue,</a:t>
            </a:r>
          </a:p>
          <a:p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xpanding A leads to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optimal path to goal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0785749" y="3477287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749" y="3477287"/>
                <a:ext cx="881267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10782389" y="4596779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389" y="4596779"/>
                <a:ext cx="881267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0782389" y="5761395"/>
                <a:ext cx="10239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389" y="5761395"/>
                <a:ext cx="1023935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466679" y="3494834"/>
                <a:ext cx="88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679" y="3494834"/>
                <a:ext cx="881267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6280238" y="5717144"/>
            <a:ext cx="665413" cy="316339"/>
            <a:chOff x="7249758" y="2029425"/>
            <a:chExt cx="350520" cy="316339"/>
          </a:xfrm>
        </p:grpSpPr>
        <p:cxnSp>
          <p:nvCxnSpPr>
            <p:cNvPr id="72" name="Straight Connector 71"/>
            <p:cNvCxnSpPr/>
            <p:nvPr/>
          </p:nvCxnSpPr>
          <p:spPr bwMode="auto">
            <a:xfrm>
              <a:off x="7249758" y="2029425"/>
              <a:ext cx="350520" cy="316339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H="1">
              <a:off x="7249758" y="2029425"/>
              <a:ext cx="350520" cy="316339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9294423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12142</TotalTime>
  <Words>2180</Words>
  <Application>Microsoft Office PowerPoint</Application>
  <PresentationFormat>Widescreen</PresentationFormat>
  <Paragraphs>703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Times New Roman</vt:lpstr>
      <vt:lpstr>Wingdings</vt:lpstr>
      <vt:lpstr>Blank Presentation</vt:lpstr>
      <vt:lpstr>Search, Part 4  Lecture 7 Chapter 3, Sections 3.5-3.6</vt:lpstr>
      <vt:lpstr>Where Was Prof. Rehg last Wed?</vt:lpstr>
      <vt:lpstr>Where Was Prof. Rehg on Mon and Wed?</vt:lpstr>
      <vt:lpstr>A* Search – Additional Details</vt:lpstr>
      <vt:lpstr>A* Search – Additional Details</vt:lpstr>
      <vt:lpstr>Problem with Best-First Greedy Search</vt:lpstr>
      <vt:lpstr>Problem with Best-First Greedy Search</vt:lpstr>
      <vt:lpstr>When Should A* Terminate?</vt:lpstr>
      <vt:lpstr>When Should A* Terminate?</vt:lpstr>
      <vt:lpstr>When Should A* Terminate?</vt:lpstr>
      <vt:lpstr>When Does A* Revisit States?</vt:lpstr>
      <vt:lpstr>When Does A* Revisit States?</vt:lpstr>
      <vt:lpstr>When Does A* Revisit States?</vt:lpstr>
      <vt:lpstr>Visited List</vt:lpstr>
      <vt:lpstr>Visited List</vt:lpstr>
      <vt:lpstr>Visited List</vt:lpstr>
      <vt:lpstr>When Does A* Revisit States?</vt:lpstr>
      <vt:lpstr>Pseudocode for A* Search</vt:lpstr>
      <vt:lpstr>8-Puzzle Example</vt:lpstr>
      <vt:lpstr>8-Puzzle Example</vt:lpstr>
      <vt:lpstr>Dominance</vt:lpstr>
      <vt:lpstr>Dominant Heuristic is Better</vt:lpstr>
      <vt:lpstr>Questions?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Rehg, James M</cp:lastModifiedBy>
  <cp:revision>259</cp:revision>
  <dcterms:created xsi:type="dcterms:W3CDTF">2004-08-29T23:15:23Z</dcterms:created>
  <dcterms:modified xsi:type="dcterms:W3CDTF">2016-02-22T06:19:02Z</dcterms:modified>
</cp:coreProperties>
</file>