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  <p:sldId id="267" r:id="rId11"/>
    <p:sldId id="272" r:id="rId12"/>
    <p:sldId id="269" r:id="rId13"/>
    <p:sldId id="259" r:id="rId14"/>
    <p:sldId id="271" r:id="rId15"/>
    <p:sldId id="266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82" autoAdjust="0"/>
  </p:normalViewPr>
  <p:slideViewPr>
    <p:cSldViewPr snapToGrid="0" snapToObjects="1">
      <p:cViewPr>
        <p:scale>
          <a:sx n="81" d="100"/>
          <a:sy n="81" d="100"/>
        </p:scale>
        <p:origin x="-1096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DB523-FA31-0D4B-AE82-83FE9500AE68}" type="datetimeFigureOut">
              <a:rPr lang="en-US" smtClean="0"/>
              <a:t>4/27/15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452BC-FCAD-F845-A192-EDF4F9B3F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3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 A first</a:t>
            </a:r>
            <a:r>
              <a:rPr lang="en-US" baseline="0" dirty="0" smtClean="0"/>
              <a:t> to Green.</a:t>
            </a:r>
            <a:endParaRPr lang="en-US" dirty="0" smtClean="0"/>
          </a:p>
          <a:p>
            <a:r>
              <a:rPr lang="en-US" dirty="0" smtClean="0"/>
              <a:t>Then assign B</a:t>
            </a:r>
            <a:r>
              <a:rPr lang="en-US" baseline="0" dirty="0" smtClean="0"/>
              <a:t> to Green.</a:t>
            </a:r>
          </a:p>
          <a:p>
            <a:r>
              <a:rPr lang="en-US" baseline="0" dirty="0" smtClean="0"/>
              <a:t>Find an inconsistency and backtrack.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452BC-FCAD-F845-A192-EDF4F9B3F3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4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 A first</a:t>
            </a:r>
            <a:r>
              <a:rPr lang="en-US" baseline="0" dirty="0" smtClean="0"/>
              <a:t> to Green.</a:t>
            </a:r>
          </a:p>
          <a:p>
            <a:r>
              <a:rPr lang="en-US" baseline="0" dirty="0" smtClean="0"/>
              <a:t>Then eliminate Green from B’s 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452BC-FCAD-F845-A192-EDF4F9B3F3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11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452BC-FCAD-F845-A192-EDF4F9B3F3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1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452BC-FCAD-F845-A192-EDF4F9B3F3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bayes</a:t>
            </a:r>
            <a:r>
              <a:rPr lang="en-US" baseline="0" dirty="0" smtClean="0"/>
              <a:t> net for this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452BC-FCAD-F845-A192-EDF4F9B3F3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8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Bayes structure, what can you say about A and B?</a:t>
            </a:r>
          </a:p>
          <a:p>
            <a:r>
              <a:rPr lang="en-US" dirty="0" smtClean="0"/>
              <a:t>Joint distribution?</a:t>
            </a:r>
          </a:p>
          <a:p>
            <a:r>
              <a:rPr lang="en-US" dirty="0" smtClean="0"/>
              <a:t>What is P(C=T)?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Sum over A</a:t>
            </a:r>
            <a:r>
              <a:rPr lang="en-US" baseline="0" dirty="0" smtClean="0"/>
              <a:t> and B</a:t>
            </a:r>
          </a:p>
          <a:p>
            <a:r>
              <a:rPr lang="en-US" baseline="0" dirty="0" smtClean="0"/>
              <a:t>What is P(A=T | C = T) ?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452BC-FCAD-F845-A192-EDF4F9B3F3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55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Bayes structure, what can you say about A and B?</a:t>
            </a:r>
          </a:p>
          <a:p>
            <a:r>
              <a:rPr lang="en-US" dirty="0" smtClean="0"/>
              <a:t>Joint distribution?</a:t>
            </a:r>
          </a:p>
          <a:p>
            <a:r>
              <a:rPr lang="en-US" dirty="0" smtClean="0"/>
              <a:t>What is P(C=T)?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Sum over A</a:t>
            </a:r>
            <a:r>
              <a:rPr lang="en-US" baseline="0" dirty="0" smtClean="0"/>
              <a:t> and B</a:t>
            </a:r>
          </a:p>
          <a:p>
            <a:r>
              <a:rPr lang="en-US" baseline="0" dirty="0" smtClean="0"/>
              <a:t>What is P(A=T | C = T) ?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452BC-FCAD-F845-A192-EDF4F9B3F3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55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Joint</a:t>
            </a:r>
          </a:p>
          <a:p>
            <a:r>
              <a:rPr lang="en-US" dirty="0" smtClean="0"/>
              <a:t>What is P(C=T)? Sum over A</a:t>
            </a:r>
            <a:r>
              <a:rPr lang="en-US" baseline="0" dirty="0" smtClean="0"/>
              <a:t> and B</a:t>
            </a:r>
          </a:p>
          <a:p>
            <a:r>
              <a:rPr lang="en-US" baseline="0" dirty="0" smtClean="0"/>
              <a:t>What is P(A=T | C = T) ? </a:t>
            </a:r>
            <a:r>
              <a:rPr lang="en-US" baseline="0" dirty="0" smtClean="0">
                <a:sym typeface="Wingdings"/>
              </a:rPr>
              <a:t> P(C|A) P(A) / P( C )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452BC-FCAD-F845-A192-EDF4F9B3F3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55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452BC-FCAD-F845-A192-EDF4F9B3F3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5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932E-E5E5-A048-9E15-6927A17FEFA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87C6-971C-B540-A71A-2949E058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932E-E5E5-A048-9E15-6927A17FEFA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87C6-971C-B540-A71A-2949E058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1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932E-E5E5-A048-9E15-6927A17FEFA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87C6-971C-B540-A71A-2949E058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932E-E5E5-A048-9E15-6927A17FEFA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87C6-971C-B540-A71A-2949E058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0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932E-E5E5-A048-9E15-6927A17FEFA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87C6-971C-B540-A71A-2949E058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0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932E-E5E5-A048-9E15-6927A17FEFA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87C6-971C-B540-A71A-2949E058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0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932E-E5E5-A048-9E15-6927A17FEFA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87C6-971C-B540-A71A-2949E058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2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932E-E5E5-A048-9E15-6927A17FEFA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87C6-971C-B540-A71A-2949E058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2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932E-E5E5-A048-9E15-6927A17FEFA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87C6-971C-B540-A71A-2949E058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9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932E-E5E5-A048-9E15-6927A17FEFA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87C6-971C-B540-A71A-2949E058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932E-E5E5-A048-9E15-6927A17FEFA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87C6-971C-B540-A71A-2949E058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F932E-E5E5-A048-9E15-6927A17FEFA4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087C6-971C-B540-A71A-2949E058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0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3600 – Review Session for the Final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2015</a:t>
            </a:r>
          </a:p>
          <a:p>
            <a:r>
              <a:rPr lang="en-US" dirty="0" smtClean="0"/>
              <a:t>Alexa Siu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95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Nets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37235" y="2188391"/>
            <a:ext cx="1207180" cy="12071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7" name="Oval 6"/>
          <p:cNvSpPr/>
          <p:nvPr/>
        </p:nvSpPr>
        <p:spPr>
          <a:xfrm>
            <a:off x="4947218" y="2188391"/>
            <a:ext cx="1207180" cy="12071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B</a:t>
            </a:r>
            <a:endParaRPr lang="en-US" sz="4400" dirty="0"/>
          </a:p>
        </p:txBody>
      </p:sp>
      <p:sp>
        <p:nvSpPr>
          <p:cNvPr id="8" name="Oval 7"/>
          <p:cNvSpPr/>
          <p:nvPr/>
        </p:nvSpPr>
        <p:spPr>
          <a:xfrm>
            <a:off x="3740038" y="3924462"/>
            <a:ext cx="1207180" cy="12071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</a:t>
            </a:r>
            <a:endParaRPr lang="en-US" sz="4400" dirty="0"/>
          </a:p>
        </p:txBody>
      </p:sp>
      <p:cxnSp>
        <p:nvCxnSpPr>
          <p:cNvPr id="10" name="Straight Arrow Connector 9"/>
          <p:cNvCxnSpPr>
            <a:stCxn id="4" idx="4"/>
            <a:endCxn id="8" idx="1"/>
          </p:cNvCxnSpPr>
          <p:nvPr/>
        </p:nvCxnSpPr>
        <p:spPr>
          <a:xfrm>
            <a:off x="3140825" y="3395571"/>
            <a:ext cx="776000" cy="705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4"/>
            <a:endCxn id="8" idx="7"/>
          </p:cNvCxnSpPr>
          <p:nvPr/>
        </p:nvCxnSpPr>
        <p:spPr>
          <a:xfrm flipH="1">
            <a:off x="4770431" y="3395571"/>
            <a:ext cx="780377" cy="705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5660446"/>
            <a:ext cx="2599946" cy="1213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C = pop quiz</a:t>
            </a:r>
          </a:p>
          <a:p>
            <a:pPr marL="0" indent="0">
              <a:buNone/>
            </a:pPr>
            <a:r>
              <a:rPr lang="en-US" sz="2400" dirty="0" smtClean="0"/>
              <a:t>A = bad mood </a:t>
            </a:r>
          </a:p>
          <a:p>
            <a:pPr marL="0" indent="0">
              <a:buNone/>
            </a:pPr>
            <a:r>
              <a:rPr lang="en-US" sz="2400" dirty="0" smtClean="0"/>
              <a:t>B = low attendance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21963"/>
              </p:ext>
            </p:extLst>
          </p:nvPr>
        </p:nvGraphicFramePr>
        <p:xfrm>
          <a:off x="376104" y="1941283"/>
          <a:ext cx="1865800" cy="717414"/>
        </p:xfrm>
        <a:graphic>
          <a:graphicData uri="http://schemas.openxmlformats.org/drawingml/2006/table">
            <a:tbl>
              <a:tblPr/>
              <a:tblGrid>
                <a:gridCol w="932900"/>
                <a:gridCol w="932900"/>
              </a:tblGrid>
              <a:tr h="386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P(A = T)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P(A = F)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 1/4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 3/4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738348"/>
              </p:ext>
            </p:extLst>
          </p:nvPr>
        </p:nvGraphicFramePr>
        <p:xfrm>
          <a:off x="6276346" y="1930534"/>
          <a:ext cx="1844686" cy="721276"/>
        </p:xfrm>
        <a:graphic>
          <a:graphicData uri="http://schemas.openxmlformats.org/drawingml/2006/table">
            <a:tbl>
              <a:tblPr/>
              <a:tblGrid>
                <a:gridCol w="922343"/>
                <a:gridCol w="922343"/>
              </a:tblGrid>
              <a:tr h="3596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P(B </a:t>
                      </a:r>
                      <a:r>
                        <a:rPr lang="en-US" sz="2000" b="1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= T</a:t>
                      </a:r>
                      <a:r>
                        <a:rPr lang="en-US" sz="20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P(B = F)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 3/4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 1/4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811158"/>
              </p:ext>
            </p:extLst>
          </p:nvPr>
        </p:nvGraphicFramePr>
        <p:xfrm>
          <a:off x="5050037" y="4998060"/>
          <a:ext cx="3886200" cy="15875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P(C=T|A,B)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P(C=F|A,B)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A=T, B=T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1   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   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A=T, B=F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A=F, B=T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 1/2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 1/2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A=F, B=F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74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Marginally independent vs. Conditionally Independent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78141" y="2214977"/>
            <a:ext cx="797013" cy="7299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7" name="Oval 6"/>
          <p:cNvSpPr/>
          <p:nvPr/>
        </p:nvSpPr>
        <p:spPr>
          <a:xfrm>
            <a:off x="2138727" y="2214977"/>
            <a:ext cx="797013" cy="7299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B</a:t>
            </a:r>
            <a:endParaRPr lang="en-US" sz="4400" dirty="0"/>
          </a:p>
        </p:txBody>
      </p:sp>
      <p:sp>
        <p:nvSpPr>
          <p:cNvPr id="8" name="Oval 7"/>
          <p:cNvSpPr/>
          <p:nvPr/>
        </p:nvSpPr>
        <p:spPr>
          <a:xfrm>
            <a:off x="1458434" y="3155197"/>
            <a:ext cx="797013" cy="7299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</a:t>
            </a:r>
            <a:endParaRPr lang="en-US" sz="4400" dirty="0"/>
          </a:p>
        </p:txBody>
      </p:sp>
      <p:cxnSp>
        <p:nvCxnSpPr>
          <p:cNvPr id="10" name="Straight Arrow Connector 9"/>
          <p:cNvCxnSpPr>
            <a:stCxn id="4" idx="4"/>
            <a:endCxn id="8" idx="1"/>
          </p:cNvCxnSpPr>
          <p:nvPr/>
        </p:nvCxnSpPr>
        <p:spPr>
          <a:xfrm>
            <a:off x="1176648" y="2944964"/>
            <a:ext cx="398506" cy="317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4"/>
            <a:endCxn id="8" idx="7"/>
          </p:cNvCxnSpPr>
          <p:nvPr/>
        </p:nvCxnSpPr>
        <p:spPr>
          <a:xfrm flipH="1">
            <a:off x="2138727" y="2944964"/>
            <a:ext cx="398507" cy="317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198" y="4123816"/>
            <a:ext cx="3869837" cy="2524465"/>
          </a:xfrm>
        </p:spPr>
        <p:txBody>
          <a:bodyPr>
            <a:noAutofit/>
          </a:bodyPr>
          <a:lstStyle/>
          <a:p>
            <a:r>
              <a:rPr lang="en-US" sz="2000" dirty="0" smtClean="0"/>
              <a:t>A      B</a:t>
            </a:r>
          </a:p>
          <a:p>
            <a:r>
              <a:rPr lang="en-US" sz="2000" dirty="0" smtClean="0"/>
              <a:t>P(A, B) = P(A) P(B)</a:t>
            </a:r>
          </a:p>
          <a:p>
            <a:r>
              <a:rPr lang="en-US" sz="2000" dirty="0" smtClean="0"/>
              <a:t>P(A,B|C) = P(C|A,B)P(A,B) / P(C)</a:t>
            </a:r>
          </a:p>
          <a:p>
            <a:pPr marL="0" indent="0">
              <a:buNone/>
            </a:pPr>
            <a:r>
              <a:rPr lang="en-US" sz="2000" dirty="0" smtClean="0"/>
              <a:t>			= P(A) P(B) P(C|A,B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A and B are (marginally) independent </a:t>
            </a:r>
            <a:r>
              <a:rPr lang="en-US" sz="2000" dirty="0" smtClean="0"/>
              <a:t>but </a:t>
            </a:r>
            <a:r>
              <a:rPr lang="en-US" sz="2000" dirty="0"/>
              <a:t>become dependent once C is </a:t>
            </a:r>
            <a:r>
              <a:rPr lang="en-US" sz="2000" dirty="0" smtClean="0"/>
              <a:t>known.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040516" y="4233574"/>
            <a:ext cx="272263" cy="203839"/>
            <a:chOff x="778141" y="4625573"/>
            <a:chExt cx="272263" cy="203839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778141" y="4829412"/>
              <a:ext cx="27226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14863" y="4625573"/>
              <a:ext cx="0" cy="20383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4816963" y="4615293"/>
            <a:ext cx="3869837" cy="1829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     B | C</a:t>
            </a:r>
          </a:p>
          <a:p>
            <a:r>
              <a:rPr lang="en-US" sz="2000" dirty="0" smtClean="0"/>
              <a:t>P(A | B, C) = P(A|C)</a:t>
            </a:r>
          </a:p>
          <a:p>
            <a:r>
              <a:rPr lang="en-US" sz="2000" dirty="0" smtClean="0"/>
              <a:t>P(B | A, C) = P(B|C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 and B are conditionally independent given C.</a:t>
            </a: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 smtClean="0"/>
              <a:t> </a:t>
            </a:r>
          </a:p>
        </p:txBody>
      </p:sp>
      <p:sp>
        <p:nvSpPr>
          <p:cNvPr id="29" name="Oval 28"/>
          <p:cNvSpPr/>
          <p:nvPr/>
        </p:nvSpPr>
        <p:spPr>
          <a:xfrm>
            <a:off x="6282779" y="2214977"/>
            <a:ext cx="797013" cy="7299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</a:t>
            </a:r>
            <a:endParaRPr lang="en-US" sz="4400" dirty="0"/>
          </a:p>
        </p:txBody>
      </p:sp>
      <p:sp>
        <p:nvSpPr>
          <p:cNvPr id="30" name="Oval 29"/>
          <p:cNvSpPr/>
          <p:nvPr/>
        </p:nvSpPr>
        <p:spPr>
          <a:xfrm>
            <a:off x="5226222" y="3155197"/>
            <a:ext cx="797013" cy="7299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31" name="Oval 30"/>
          <p:cNvSpPr/>
          <p:nvPr/>
        </p:nvSpPr>
        <p:spPr>
          <a:xfrm>
            <a:off x="7446582" y="3155197"/>
            <a:ext cx="797013" cy="7299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B</a:t>
            </a:r>
            <a:endParaRPr lang="en-US" sz="4400" dirty="0"/>
          </a:p>
        </p:txBody>
      </p:sp>
      <p:cxnSp>
        <p:nvCxnSpPr>
          <p:cNvPr id="32" name="Straight Arrow Connector 31"/>
          <p:cNvCxnSpPr>
            <a:stCxn id="29" idx="3"/>
            <a:endCxn id="30" idx="7"/>
          </p:cNvCxnSpPr>
          <p:nvPr/>
        </p:nvCxnSpPr>
        <p:spPr>
          <a:xfrm flipH="1">
            <a:off x="5906515" y="2838060"/>
            <a:ext cx="492984" cy="424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5"/>
            <a:endCxn id="31" idx="1"/>
          </p:cNvCxnSpPr>
          <p:nvPr/>
        </p:nvCxnSpPr>
        <p:spPr>
          <a:xfrm>
            <a:off x="6963072" y="2838060"/>
            <a:ext cx="600230" cy="424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430039" y="4683893"/>
            <a:ext cx="272263" cy="203839"/>
            <a:chOff x="778141" y="4625573"/>
            <a:chExt cx="272263" cy="203839"/>
          </a:xfrm>
        </p:grpSpPr>
        <p:cxnSp>
          <p:nvCxnSpPr>
            <p:cNvPr id="41" name="Straight Connector 40"/>
            <p:cNvCxnSpPr/>
            <p:nvPr/>
          </p:nvCxnSpPr>
          <p:spPr>
            <a:xfrm flipH="1">
              <a:off x="778141" y="4829412"/>
              <a:ext cx="27226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914863" y="4625573"/>
              <a:ext cx="0" cy="20383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67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Nets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21973" y="2586137"/>
            <a:ext cx="1207180" cy="12071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S</a:t>
            </a:r>
            <a:endParaRPr lang="en-US" sz="4400" dirty="0"/>
          </a:p>
        </p:txBody>
      </p:sp>
      <p:sp>
        <p:nvSpPr>
          <p:cNvPr id="8" name="Oval 7"/>
          <p:cNvSpPr/>
          <p:nvPr/>
        </p:nvSpPr>
        <p:spPr>
          <a:xfrm>
            <a:off x="721973" y="4322208"/>
            <a:ext cx="1207180" cy="12071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</a:t>
            </a:r>
            <a:endParaRPr lang="en-US" sz="4400" dirty="0"/>
          </a:p>
        </p:txBody>
      </p:sp>
      <p:cxnSp>
        <p:nvCxnSpPr>
          <p:cNvPr id="10" name="Straight Arrow Connector 9"/>
          <p:cNvCxnSpPr>
            <a:stCxn id="4" idx="4"/>
            <a:endCxn id="8" idx="0"/>
          </p:cNvCxnSpPr>
          <p:nvPr/>
        </p:nvCxnSpPr>
        <p:spPr>
          <a:xfrm>
            <a:off x="1325563" y="3793317"/>
            <a:ext cx="0" cy="528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5927005"/>
            <a:ext cx="2599946" cy="946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 = snow</a:t>
            </a:r>
          </a:p>
          <a:p>
            <a:pPr marL="0" indent="0">
              <a:buNone/>
            </a:pPr>
            <a:r>
              <a:rPr lang="en-US" sz="2400" dirty="0" smtClean="0"/>
              <a:t>C = class cancelled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01797"/>
              </p:ext>
            </p:extLst>
          </p:nvPr>
        </p:nvGraphicFramePr>
        <p:xfrm>
          <a:off x="2121743" y="2953833"/>
          <a:ext cx="1447800" cy="513080"/>
        </p:xfrm>
        <a:graphic>
          <a:graphicData uri="http://schemas.openxmlformats.org/drawingml/2006/table">
            <a:tbl>
              <a:tblPr/>
              <a:tblGrid>
                <a:gridCol w="406400"/>
                <a:gridCol w="520700"/>
                <a:gridCol w="520700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-s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P(S)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379429"/>
              </p:ext>
            </p:extLst>
          </p:nvPr>
        </p:nvGraphicFramePr>
        <p:xfrm>
          <a:off x="2121743" y="4574525"/>
          <a:ext cx="2133600" cy="76962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P(c|S)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P(-c|S)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0.667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0.333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-s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4921757" y="2830741"/>
            <a:ext cx="3653928" cy="3445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is the joint probability table?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is the marginal prob that class is cancelled?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Your friend tells you class is cancelled, but you’re trapped in lab and can’t see if it is snowing or not. What is the conditional probability P(</a:t>
            </a:r>
            <a:r>
              <a:rPr lang="en-US" sz="2400" dirty="0" err="1" smtClean="0"/>
              <a:t>s|c</a:t>
            </a:r>
            <a:r>
              <a:rPr lang="en-US" sz="2400" dirty="0" smtClean="0"/>
              <a:t>)?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46593" y="1377044"/>
            <a:ext cx="7371851" cy="11684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You know that if it is snowing, then it is more likely that class will be cancelled; though classes could also be cancelled for other reasons.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423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Nets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91804" y="2484101"/>
            <a:ext cx="603590" cy="6035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S</a:t>
            </a:r>
            <a:endParaRPr lang="en-US" sz="4400" dirty="0"/>
          </a:p>
        </p:txBody>
      </p:sp>
      <p:sp>
        <p:nvSpPr>
          <p:cNvPr id="8" name="Oval 7"/>
          <p:cNvSpPr/>
          <p:nvPr/>
        </p:nvSpPr>
        <p:spPr>
          <a:xfrm>
            <a:off x="4191804" y="3428423"/>
            <a:ext cx="603590" cy="6035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</a:t>
            </a:r>
            <a:endParaRPr lang="en-US" sz="4400" dirty="0"/>
          </a:p>
        </p:txBody>
      </p:sp>
      <p:cxnSp>
        <p:nvCxnSpPr>
          <p:cNvPr id="10" name="Straight Arrow Connector 9"/>
          <p:cNvCxnSpPr>
            <a:stCxn id="4" idx="4"/>
            <a:endCxn id="8" idx="0"/>
          </p:cNvCxnSpPr>
          <p:nvPr/>
        </p:nvCxnSpPr>
        <p:spPr>
          <a:xfrm>
            <a:off x="4493599" y="3087691"/>
            <a:ext cx="0" cy="340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5425248"/>
            <a:ext cx="2837658" cy="14484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S = snow</a:t>
            </a:r>
          </a:p>
          <a:p>
            <a:pPr marL="0" indent="0">
              <a:buNone/>
            </a:pPr>
            <a:r>
              <a:rPr lang="en-US" sz="2400" dirty="0" smtClean="0"/>
              <a:t>C = class cancelled</a:t>
            </a:r>
          </a:p>
          <a:p>
            <a:pPr marL="0" indent="0">
              <a:buNone/>
            </a:pPr>
            <a:r>
              <a:rPr lang="en-US" sz="2400" dirty="0" smtClean="0"/>
              <a:t>T = traffic jam</a:t>
            </a:r>
          </a:p>
          <a:p>
            <a:pPr marL="0" indent="0">
              <a:buNone/>
            </a:pPr>
            <a:r>
              <a:rPr lang="en-US" sz="2400" dirty="0" smtClean="0"/>
              <a:t>R = report deadline changed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846593" y="1377044"/>
            <a:ext cx="7371851" cy="1168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You’re out of lab and observe more evidence.</a:t>
            </a:r>
            <a:endParaRPr lang="en-US" sz="2400" dirty="0"/>
          </a:p>
        </p:txBody>
      </p:sp>
      <p:sp>
        <p:nvSpPr>
          <p:cNvPr id="34" name="Oval 33"/>
          <p:cNvSpPr/>
          <p:nvPr/>
        </p:nvSpPr>
        <p:spPr>
          <a:xfrm>
            <a:off x="3340834" y="4118684"/>
            <a:ext cx="603590" cy="6035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</a:t>
            </a:r>
            <a:endParaRPr lang="en-US" sz="4400" dirty="0"/>
          </a:p>
        </p:txBody>
      </p:sp>
      <p:cxnSp>
        <p:nvCxnSpPr>
          <p:cNvPr id="35" name="Straight Arrow Connector 34"/>
          <p:cNvCxnSpPr>
            <a:stCxn id="8" idx="3"/>
            <a:endCxn id="34" idx="7"/>
          </p:cNvCxnSpPr>
          <p:nvPr/>
        </p:nvCxnSpPr>
        <p:spPr>
          <a:xfrm flipH="1">
            <a:off x="3856030" y="3943619"/>
            <a:ext cx="424168" cy="263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960546" y="4118684"/>
            <a:ext cx="603590" cy="6035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</a:t>
            </a:r>
            <a:endParaRPr lang="en-US" sz="4400" dirty="0"/>
          </a:p>
        </p:txBody>
      </p:sp>
      <p:cxnSp>
        <p:nvCxnSpPr>
          <p:cNvPr id="39" name="Straight Arrow Connector 38"/>
          <p:cNvCxnSpPr>
            <a:stCxn id="8" idx="5"/>
            <a:endCxn id="38" idx="1"/>
          </p:cNvCxnSpPr>
          <p:nvPr/>
        </p:nvCxnSpPr>
        <p:spPr>
          <a:xfrm>
            <a:off x="4707000" y="3943619"/>
            <a:ext cx="341940" cy="263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594812"/>
              </p:ext>
            </p:extLst>
          </p:nvPr>
        </p:nvGraphicFramePr>
        <p:xfrm>
          <a:off x="2408230" y="2399216"/>
          <a:ext cx="1447800" cy="513080"/>
        </p:xfrm>
        <a:graphic>
          <a:graphicData uri="http://schemas.openxmlformats.org/drawingml/2006/table">
            <a:tbl>
              <a:tblPr/>
              <a:tblGrid>
                <a:gridCol w="406400"/>
                <a:gridCol w="520700"/>
                <a:gridCol w="520700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-s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P(S)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94381"/>
              </p:ext>
            </p:extLst>
          </p:nvPr>
        </p:nvGraphicFramePr>
        <p:xfrm>
          <a:off x="5355632" y="2912296"/>
          <a:ext cx="2133600" cy="76962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P(c|S)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P(-c|S)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0.667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0.333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-s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10218"/>
              </p:ext>
            </p:extLst>
          </p:nvPr>
        </p:nvGraphicFramePr>
        <p:xfrm>
          <a:off x="704058" y="3966725"/>
          <a:ext cx="2133600" cy="76962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P(t|C)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P(-t|C)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-c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796685"/>
              </p:ext>
            </p:extLst>
          </p:nvPr>
        </p:nvGraphicFramePr>
        <p:xfrm>
          <a:off x="5881609" y="4256925"/>
          <a:ext cx="2133600" cy="76962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P(r|C)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P(-r|C)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-c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6" name="Content Placeholder 2"/>
          <p:cNvSpPr txBox="1">
            <a:spLocks/>
          </p:cNvSpPr>
          <p:nvPr/>
        </p:nvSpPr>
        <p:spPr>
          <a:xfrm>
            <a:off x="5753704" y="5691807"/>
            <a:ext cx="3390295" cy="118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What </a:t>
            </a:r>
            <a:r>
              <a:rPr lang="en-US" sz="2000" dirty="0"/>
              <a:t>is P(C=T)? </a:t>
            </a:r>
            <a:endParaRPr lang="en-US" sz="2000" dirty="0" smtClean="0"/>
          </a:p>
          <a:p>
            <a:r>
              <a:rPr lang="en-US" sz="2000" dirty="0" smtClean="0"/>
              <a:t>What </a:t>
            </a:r>
            <a:r>
              <a:rPr lang="en-US" sz="2000" dirty="0"/>
              <a:t>is P(A=T | C = T) ? </a:t>
            </a:r>
            <a:endParaRPr lang="en-US" sz="2000" dirty="0">
              <a:sym typeface="Wingdings"/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487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distribution</a:t>
            </a:r>
          </a:p>
          <a:p>
            <a:r>
              <a:rPr lang="en-US" dirty="0" smtClean="0"/>
              <a:t>Transition model</a:t>
            </a:r>
          </a:p>
          <a:p>
            <a:r>
              <a:rPr lang="en-US" dirty="0" smtClean="0"/>
              <a:t>Sensor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3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42730" cy="4525963"/>
          </a:xfrm>
        </p:spPr>
        <p:txBody>
          <a:bodyPr/>
          <a:lstStyle/>
          <a:p>
            <a:r>
              <a:rPr lang="en-US" dirty="0" smtClean="0"/>
              <a:t>Transition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51898"/>
              </p:ext>
            </p:extLst>
          </p:nvPr>
        </p:nvGraphicFramePr>
        <p:xfrm>
          <a:off x="987086" y="2673811"/>
          <a:ext cx="4625520" cy="1528405"/>
        </p:xfrm>
        <a:graphic>
          <a:graphicData uri="http://schemas.openxmlformats.org/drawingml/2006/table">
            <a:tbl>
              <a:tblPr/>
              <a:tblGrid>
                <a:gridCol w="1197844"/>
                <a:gridCol w="1197844"/>
                <a:gridCol w="2229832"/>
              </a:tblGrid>
              <a:tr h="305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X_t</a:t>
                      </a:r>
                    </a:p>
                  </a:txBody>
                  <a:tcPr marL="17880" marR="17880" marT="1788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X_t+1</a:t>
                      </a:r>
                    </a:p>
                  </a:txBody>
                  <a:tcPr marL="17880" marR="17880" marT="1788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P(X_t+1 | X_t)</a:t>
                      </a:r>
                    </a:p>
                  </a:txBody>
                  <a:tcPr marL="17880" marR="17880" marT="1788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05681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7880" marR="17880" marT="1788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7880" marR="17880" marT="1788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17880" marR="17880" marT="1788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05681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7880" marR="17880" marT="1788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7880" marR="17880" marT="1788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17880" marR="17880" marT="1788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05681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7880" marR="17880" marT="1788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7880" marR="17880" marT="1788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7880" marR="17880" marT="1788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05681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7880" marR="17880" marT="1788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7880" marR="17880" marT="1788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7880" marR="17880" marT="1788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5315489"/>
            <a:ext cx="7683886" cy="96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Assuming  a uniform prior P(X_0 = 0) = P(X_0 = 1) = 0.5</a:t>
            </a:r>
          </a:p>
          <a:p>
            <a:r>
              <a:rPr lang="en-US" sz="2400" dirty="0" smtClean="0"/>
              <a:t>After one time update (t = 1), what is P(X_1)?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278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42730" cy="4525963"/>
          </a:xfrm>
        </p:spPr>
        <p:txBody>
          <a:bodyPr/>
          <a:lstStyle/>
          <a:p>
            <a:r>
              <a:rPr lang="en-US" dirty="0" smtClean="0"/>
              <a:t>Sensor Model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60361"/>
              </p:ext>
            </p:extLst>
          </p:nvPr>
        </p:nvGraphicFramePr>
        <p:xfrm>
          <a:off x="783276" y="2590236"/>
          <a:ext cx="4590173" cy="1408140"/>
        </p:xfrm>
        <a:graphic>
          <a:graphicData uri="http://schemas.openxmlformats.org/drawingml/2006/table">
            <a:tbl>
              <a:tblPr/>
              <a:tblGrid>
                <a:gridCol w="1188690"/>
                <a:gridCol w="1188690"/>
                <a:gridCol w="2212793"/>
              </a:tblGrid>
              <a:tr h="281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X_t</a:t>
                      </a:r>
                    </a:p>
                  </a:txBody>
                  <a:tcPr marL="18288" marR="18288" marT="18288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E_t</a:t>
                      </a:r>
                    </a:p>
                  </a:txBody>
                  <a:tcPr marL="18288" marR="18288" marT="18288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P(E_t | X_t)</a:t>
                      </a:r>
                    </a:p>
                  </a:txBody>
                  <a:tcPr marL="18288" marR="18288" marT="18288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8288" marR="18288" marT="18288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8288" marR="18288" marT="18288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8288" marR="18288" marT="18288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8288" marR="18288" marT="18288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8288" marR="18288" marT="18288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18288" marR="18288" marT="18288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8288" marR="18288" marT="18288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8288" marR="18288" marT="18288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18288" marR="18288" marT="18288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8288" marR="18288" marT="18288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8288" marR="18288" marT="18288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8288" marR="18288" marT="18288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315489"/>
            <a:ext cx="7683886" cy="96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At t=1, you observe E_1 = 0.</a:t>
            </a:r>
          </a:p>
          <a:p>
            <a:r>
              <a:rPr lang="en-US" sz="2400" dirty="0" smtClean="0"/>
              <a:t>What is P(X_1 = 0 | E_1 = 0 )?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241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Satisfaction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840"/>
            <a:ext cx="8229600" cy="4523519"/>
          </a:xfrm>
        </p:spPr>
        <p:txBody>
          <a:bodyPr>
            <a:normAutofit/>
          </a:bodyPr>
          <a:lstStyle/>
          <a:p>
            <a:r>
              <a:rPr lang="en-US" dirty="0" smtClean="0"/>
              <a:t>X is a set of variables {X1, X2, X3, …}</a:t>
            </a:r>
          </a:p>
          <a:p>
            <a:r>
              <a:rPr lang="en-US" dirty="0" smtClean="0"/>
              <a:t>D is a set of domains {D1, D2, D3, …}</a:t>
            </a:r>
          </a:p>
          <a:p>
            <a:r>
              <a:rPr lang="en-US" dirty="0" smtClean="0"/>
              <a:t>C is a set of constraints</a:t>
            </a:r>
          </a:p>
        </p:txBody>
      </p:sp>
    </p:spTree>
    <p:extLst>
      <p:ext uri="{BB962C8B-B14F-4D97-AF65-F5344CB8AC3E}">
        <p14:creationId xmlns:p14="http://schemas.microsoft.com/office/powerpoint/2010/main" val="163903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Satisfaction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680415"/>
          </a:xfrm>
        </p:spPr>
        <p:txBody>
          <a:bodyPr/>
          <a:lstStyle/>
          <a:p>
            <a:r>
              <a:rPr lang="en-US" dirty="0" smtClean="0"/>
              <a:t>Backtracking Search	</a:t>
            </a:r>
          </a:p>
          <a:p>
            <a:pPr lvl="1"/>
            <a:r>
              <a:rPr lang="en-US" dirty="0" smtClean="0"/>
              <a:t>Choose values for unassigned variables one at a time</a:t>
            </a:r>
          </a:p>
          <a:p>
            <a:pPr lvl="1"/>
            <a:r>
              <a:rPr lang="en-US" dirty="0" smtClean="0"/>
              <a:t>Check for </a:t>
            </a:r>
            <a:r>
              <a:rPr lang="en-US" i="1" dirty="0" smtClean="0"/>
              <a:t>consistency</a:t>
            </a:r>
          </a:p>
          <a:p>
            <a:pPr lvl="1"/>
            <a:r>
              <a:rPr lang="en-US" dirty="0" smtClean="0"/>
              <a:t>If inconsistency is found, backtrack</a:t>
            </a:r>
          </a:p>
        </p:txBody>
      </p:sp>
      <p:pic>
        <p:nvPicPr>
          <p:cNvPr id="5" name="Picture 4" descr="ar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34" y="3958540"/>
            <a:ext cx="6934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6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Satisfaction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checking</a:t>
            </a:r>
          </a:p>
          <a:p>
            <a:pPr lvl="1"/>
            <a:r>
              <a:rPr lang="en-US" dirty="0" smtClean="0"/>
              <a:t>When you assign a variable, reduce the domain of unassigned variables.</a:t>
            </a:r>
          </a:p>
          <a:p>
            <a:pPr lvl="2"/>
            <a:r>
              <a:rPr lang="en-US" dirty="0" smtClean="0"/>
              <a:t>Helps identify dead ends quicker</a:t>
            </a:r>
          </a:p>
          <a:p>
            <a:pPr lvl="1"/>
            <a:endParaRPr lang="en-US" dirty="0"/>
          </a:p>
        </p:txBody>
      </p:sp>
      <p:pic>
        <p:nvPicPr>
          <p:cNvPr id="5" name="Picture 4" descr="ar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34" y="3958540"/>
            <a:ext cx="6934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0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Satisfaction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unassigned variable do you choose first?</a:t>
            </a:r>
          </a:p>
          <a:p>
            <a:r>
              <a:rPr lang="en-US" dirty="0" smtClean="0"/>
              <a:t>What value do you assign first?</a:t>
            </a:r>
            <a:endParaRPr lang="en-US" dirty="0"/>
          </a:p>
        </p:txBody>
      </p:sp>
      <p:pic>
        <p:nvPicPr>
          <p:cNvPr id="5" name="Picture 4" descr="ar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34" y="3958540"/>
            <a:ext cx="6934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6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Satisfaction -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688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Choosing an unassigned variable</a:t>
            </a:r>
          </a:p>
          <a:p>
            <a:pPr lvl="1"/>
            <a:r>
              <a:rPr lang="en-US" b="1" dirty="0" smtClean="0"/>
              <a:t>Minimum remaining values (MRV)</a:t>
            </a:r>
            <a:r>
              <a:rPr lang="en-US" dirty="0" smtClean="0"/>
              <a:t>: choose the variable with the smallest domain.</a:t>
            </a:r>
          </a:p>
          <a:p>
            <a:pPr lvl="1"/>
            <a:r>
              <a:rPr lang="en-US" b="1" dirty="0" smtClean="0"/>
              <a:t>Degree heuristic</a:t>
            </a:r>
            <a:r>
              <a:rPr lang="en-US" dirty="0" smtClean="0"/>
              <a:t>: assign variable involved in the most constraints with other variables.</a:t>
            </a:r>
          </a:p>
          <a:p>
            <a:pPr lvl="1"/>
            <a:endParaRPr lang="en-US" dirty="0"/>
          </a:p>
        </p:txBody>
      </p:sp>
      <p:pic>
        <p:nvPicPr>
          <p:cNvPr id="5" name="Picture 4" descr="ar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34" y="3958540"/>
            <a:ext cx="6934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Satisfaction -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860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Choosing a value to assign next</a:t>
            </a:r>
          </a:p>
          <a:p>
            <a:pPr lvl="1"/>
            <a:r>
              <a:rPr lang="en-US" sz="2400" b="1" dirty="0" smtClean="0"/>
              <a:t>Least-constraining value heuristic</a:t>
            </a:r>
            <a:r>
              <a:rPr lang="en-US" sz="2400" dirty="0" smtClean="0"/>
              <a:t>: choose a value that rules out the least number of values in the connecting variables.</a:t>
            </a:r>
          </a:p>
          <a:p>
            <a:pPr lvl="1"/>
            <a:endParaRPr lang="en-US" sz="2400" dirty="0"/>
          </a:p>
        </p:txBody>
      </p:sp>
      <p:pic>
        <p:nvPicPr>
          <p:cNvPr id="5" name="Picture 4" descr="ar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34" y="3958540"/>
            <a:ext cx="6934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7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Satisfaction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24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Schedule classes for next semester.</a:t>
            </a:r>
          </a:p>
          <a:p>
            <a:pPr marL="0" indent="0">
              <a:buNone/>
            </a:pPr>
            <a:r>
              <a:rPr lang="en-US" sz="2800" dirty="0" smtClean="0"/>
              <a:t>Classes meet M, W, F</a:t>
            </a:r>
          </a:p>
          <a:p>
            <a:pPr marL="0" indent="0">
              <a:buNone/>
            </a:pPr>
            <a:r>
              <a:rPr lang="en-US" sz="2800" dirty="0" smtClean="0"/>
              <a:t>There are four classes (C1, C2, C3, C4).</a:t>
            </a:r>
          </a:p>
          <a:p>
            <a:r>
              <a:rPr lang="en-US" sz="2800" dirty="0" smtClean="0"/>
              <a:t>C1: 8 – 9 am</a:t>
            </a:r>
          </a:p>
          <a:p>
            <a:r>
              <a:rPr lang="en-US" sz="2800" dirty="0" smtClean="0"/>
              <a:t>C2: 8:30 – 9:30 am</a:t>
            </a:r>
          </a:p>
          <a:p>
            <a:r>
              <a:rPr lang="en-US" sz="2800" dirty="0" smtClean="0"/>
              <a:t>C3: 9 – 10 am</a:t>
            </a:r>
          </a:p>
          <a:p>
            <a:r>
              <a:rPr lang="en-US" sz="2800" dirty="0" smtClean="0"/>
              <a:t>C4: 9 – 10 am</a:t>
            </a:r>
          </a:p>
          <a:p>
            <a:pPr marL="0" indent="0">
              <a:buNone/>
            </a:pPr>
            <a:r>
              <a:rPr lang="en-US" sz="2800" dirty="0" smtClean="0"/>
              <a:t>There are three professors who can teach (A, B, C).</a:t>
            </a:r>
          </a:p>
          <a:p>
            <a:pPr marL="0" indent="0">
              <a:buNone/>
            </a:pPr>
            <a:r>
              <a:rPr lang="en-US" sz="2800" dirty="0" smtClean="0"/>
              <a:t>Each professor can only teach one class at a time.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 C1, C2</a:t>
            </a:r>
          </a:p>
          <a:p>
            <a:r>
              <a:rPr lang="en-US" sz="2400" dirty="0">
                <a:sym typeface="Wingdings"/>
              </a:rPr>
              <a:t>B</a:t>
            </a:r>
            <a:r>
              <a:rPr lang="en-US" sz="2400" dirty="0" smtClean="0">
                <a:sym typeface="Wingdings"/>
              </a:rPr>
              <a:t>  C3, C4</a:t>
            </a:r>
          </a:p>
          <a:p>
            <a:r>
              <a:rPr lang="en-US" sz="2400" dirty="0" smtClean="0">
                <a:sym typeface="Wingdings"/>
              </a:rPr>
              <a:t>C  C1, C3, C4</a:t>
            </a:r>
          </a:p>
          <a:p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23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0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1028</Words>
  <Application>Microsoft Macintosh PowerPoint</Application>
  <PresentationFormat>On-screen Show (4:3)</PresentationFormat>
  <Paragraphs>229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 3600 – Review Session for the Final</vt:lpstr>
      <vt:lpstr>Constraint Satisfaction</vt:lpstr>
      <vt:lpstr>Constraint Satisfaction</vt:lpstr>
      <vt:lpstr>Constraint Satisfaction</vt:lpstr>
      <vt:lpstr>Constraint Satisfaction</vt:lpstr>
      <vt:lpstr>Constraint Satisfaction - Heuristics</vt:lpstr>
      <vt:lpstr>Constraint Satisfaction - Heuristics</vt:lpstr>
      <vt:lpstr>Constraint Satisfaction - Example</vt:lpstr>
      <vt:lpstr>Bayes Nets</vt:lpstr>
      <vt:lpstr>Bayes Nets</vt:lpstr>
      <vt:lpstr>Marginally independent vs. Conditionally Independent</vt:lpstr>
      <vt:lpstr>Bayes Nets</vt:lpstr>
      <vt:lpstr>Bayes Nets</vt:lpstr>
      <vt:lpstr>HMM</vt:lpstr>
      <vt:lpstr>HMM</vt:lpstr>
      <vt:lpstr>HMM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 Siu</dc:creator>
  <cp:lastModifiedBy>Alexa Siu</cp:lastModifiedBy>
  <cp:revision>26</cp:revision>
  <dcterms:created xsi:type="dcterms:W3CDTF">2015-04-26T03:27:52Z</dcterms:created>
  <dcterms:modified xsi:type="dcterms:W3CDTF">2015-04-28T02:09:05Z</dcterms:modified>
</cp:coreProperties>
</file>