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96" r:id="rId3"/>
    <p:sldId id="295" r:id="rId4"/>
    <p:sldId id="294" r:id="rId5"/>
    <p:sldId id="257" r:id="rId6"/>
    <p:sldId id="258" r:id="rId7"/>
    <p:sldId id="259" r:id="rId8"/>
    <p:sldId id="260" r:id="rId9"/>
    <p:sldId id="297" r:id="rId10"/>
    <p:sldId id="261" r:id="rId11"/>
    <p:sldId id="262" r:id="rId12"/>
    <p:sldId id="298" r:id="rId13"/>
    <p:sldId id="329" r:id="rId14"/>
    <p:sldId id="328" r:id="rId15"/>
    <p:sldId id="327" r:id="rId16"/>
    <p:sldId id="299" r:id="rId17"/>
    <p:sldId id="300" r:id="rId18"/>
    <p:sldId id="263" r:id="rId19"/>
    <p:sldId id="264" r:id="rId20"/>
    <p:sldId id="304" r:id="rId21"/>
    <p:sldId id="301" r:id="rId22"/>
    <p:sldId id="302" r:id="rId23"/>
    <p:sldId id="266" r:id="rId24"/>
    <p:sldId id="267" r:id="rId25"/>
    <p:sldId id="303" r:id="rId26"/>
    <p:sldId id="305" r:id="rId27"/>
    <p:sldId id="268" r:id="rId28"/>
    <p:sldId id="269" r:id="rId29"/>
    <p:sldId id="306" r:id="rId30"/>
    <p:sldId id="270" r:id="rId31"/>
    <p:sldId id="271" r:id="rId32"/>
    <p:sldId id="272" r:id="rId33"/>
    <p:sldId id="308" r:id="rId34"/>
    <p:sldId id="307" r:id="rId35"/>
    <p:sldId id="309" r:id="rId36"/>
    <p:sldId id="273" r:id="rId37"/>
    <p:sldId id="311" r:id="rId38"/>
    <p:sldId id="310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312" r:id="rId56"/>
    <p:sldId id="290" r:id="rId57"/>
    <p:sldId id="291" r:id="rId58"/>
    <p:sldId id="292" r:id="rId59"/>
    <p:sldId id="293" r:id="rId60"/>
    <p:sldId id="330" r:id="rId61"/>
    <p:sldId id="313" r:id="rId62"/>
    <p:sldId id="316" r:id="rId63"/>
    <p:sldId id="315" r:id="rId64"/>
    <p:sldId id="314" r:id="rId65"/>
    <p:sldId id="317" r:id="rId66"/>
    <p:sldId id="318" r:id="rId67"/>
    <p:sldId id="320" r:id="rId68"/>
    <p:sldId id="321" r:id="rId69"/>
    <p:sldId id="323" r:id="rId70"/>
    <p:sldId id="322" r:id="rId71"/>
    <p:sldId id="324" r:id="rId72"/>
    <p:sldId id="325" r:id="rId73"/>
    <p:sldId id="326" r:id="rId74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3429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10287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7145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2057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24003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2743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  <a:tblStyle styleId="{8F44A2F1-9E1F-4B54-A3A2-5F16C0AD49E2}" styleName="">
    <a:tblBg/>
    <a:wholeTbl>
      <a:tcTxStyle b="off" i="off">
        <a:fontRef idx="minor">
          <a:srgbClr val="868686"/>
        </a:fontRef>
        <a:srgbClr val="868686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2" autoAdjust="0"/>
    <p:restoredTop sz="88920" autoAdjust="0"/>
  </p:normalViewPr>
  <p:slideViewPr>
    <p:cSldViewPr>
      <p:cViewPr varScale="1">
        <p:scale>
          <a:sx n="56" d="100"/>
          <a:sy n="56" d="100"/>
        </p:scale>
        <p:origin x="114" y="21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7289633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2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M(\alpha_1) is the set of worlds in which \alpha_1 is true</a:t>
            </a:r>
            <a:r>
              <a:rPr lang="en-US" baseline="0" dirty="0" smtClean="0"/>
              <a:t> (all worlds inside the dashed yellow line). M(KB) is all the worlds in which KB is true (all worlds inside red line). The statement KB entails \alpha_1 is equivalent to saying that M(KB) is a subset of M(\alpha_1). Because in every world in which KB is true, \alpha_1 also must be true. See p. 242 in your 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0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remaining</a:t>
            </a:r>
            <a:r>
              <a:rPr lang="en-US" baseline="0" dirty="0" smtClean="0"/>
              <a:t> </a:t>
            </a:r>
            <a:r>
              <a:rPr lang="en-US" baseline="0" smtClean="0"/>
              <a:t>slides are due </a:t>
            </a:r>
            <a:r>
              <a:rPr lang="en-US" baseline="0" dirty="0" smtClean="0"/>
              <a:t>to Maithilee Kunda, based on the classical </a:t>
            </a:r>
            <a:r>
              <a:rPr lang="en-US" baseline="0" dirty="0" err="1" smtClean="0"/>
              <a:t>Wason</a:t>
            </a:r>
            <a:r>
              <a:rPr lang="en-US" baseline="0" dirty="0" smtClean="0"/>
              <a:t> Selection Task (from 1966)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8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1003300" y="4881033"/>
            <a:ext cx="11010904" cy="128"/>
          </a:xfrm>
          <a:prstGeom prst="line">
            <a:avLst/>
          </a:prstGeom>
          <a:ln w="12700">
            <a:solidFill>
              <a:srgbClr val="868686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016000" y="1917700"/>
            <a:ext cx="10972800" cy="2794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016000" y="5016500"/>
            <a:ext cx="10972800" cy="127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40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40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40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40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61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66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00" y="6489700"/>
            <a:ext cx="10464800" cy="279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Panoram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270000" y="6489700"/>
            <a:ext cx="10464800" cy="279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81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40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40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40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40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ransition spd="med"/>
  <p:txStyles>
    <p:titleStyle>
      <a:lvl1pPr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9059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1pPr>
      <a:lvl2pPr marL="13504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2pPr>
      <a:lvl3pPr marL="17949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3pPr>
      <a:lvl4pPr marL="22394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4pPr>
      <a:lvl5pPr marL="26839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5pPr>
      <a:lvl6pPr marL="30395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6pPr>
      <a:lvl7pPr marL="33951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7pPr>
      <a:lvl8pPr marL="37507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8pPr>
      <a:lvl9pPr marL="41063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Logical Agents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868686"/>
                </a:solidFill>
              </a:rPr>
              <a:t>CH </a:t>
            </a:r>
            <a:r>
              <a:rPr sz="4000" dirty="0" smtClean="0">
                <a:solidFill>
                  <a:srgbClr val="868686"/>
                </a:solidFill>
              </a:rPr>
              <a:t>7</a:t>
            </a:r>
            <a:endParaRPr lang="en-US" sz="4000" dirty="0" smtClean="0">
              <a:solidFill>
                <a:srgbClr val="86868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dirty="0" smtClean="0">
              <a:solidFill>
                <a:srgbClr val="86868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dirty="0" smtClean="0">
              <a:solidFill>
                <a:srgbClr val="86868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868686"/>
                </a:solidFill>
              </a:rPr>
              <a:t>Slides </a:t>
            </a:r>
            <a:r>
              <a:rPr lang="en-US" sz="4000" dirty="0" smtClean="0">
                <a:solidFill>
                  <a:srgbClr val="868686"/>
                </a:solidFill>
              </a:rPr>
              <a:t>based in part on material from Andrea </a:t>
            </a:r>
            <a:r>
              <a:rPr lang="en-US" sz="4000" dirty="0" err="1" smtClean="0">
                <a:solidFill>
                  <a:srgbClr val="868686"/>
                </a:solidFill>
              </a:rPr>
              <a:t>Thomaz</a:t>
            </a:r>
            <a:r>
              <a:rPr lang="en-US" sz="4000" dirty="0" smtClean="0">
                <a:solidFill>
                  <a:srgbClr val="868686"/>
                </a:solidFill>
              </a:rPr>
              <a:t> and </a:t>
            </a:r>
            <a:r>
              <a:rPr lang="en-US" sz="4000" dirty="0" smtClean="0">
                <a:solidFill>
                  <a:srgbClr val="868686"/>
                </a:solidFill>
              </a:rPr>
              <a:t>Maithilee Kunda</a:t>
            </a:r>
            <a:endParaRPr sz="4000" dirty="0">
              <a:solidFill>
                <a:srgbClr val="868686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droppedImage.pdf"/>
          <p:cNvPicPr/>
          <p:nvPr/>
        </p:nvPicPr>
        <p:blipFill>
          <a:blip r:embed="rId2">
            <a:extLst/>
          </a:blip>
          <a:srcRect l="7900" t="17341" r="7500" b="20023"/>
          <a:stretch>
            <a:fillRect/>
          </a:stretch>
        </p:blipFill>
        <p:spPr>
          <a:xfrm>
            <a:off x="1155700" y="2425700"/>
            <a:ext cx="10744200" cy="61468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Simple KB-agent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1997024" y="7734299"/>
            <a:ext cx="10372776" cy="863602"/>
            <a:chOff x="130125" y="-38100"/>
            <a:chExt cx="10372775" cy="863601"/>
          </a:xfrm>
        </p:grpSpPr>
        <p:sp>
          <p:nvSpPr>
            <p:cNvPr id="73" name="Shape 73"/>
            <p:cNvSpPr/>
            <p:nvPr/>
          </p:nvSpPr>
          <p:spPr>
            <a:xfrm>
              <a:off x="6226302" y="63500"/>
              <a:ext cx="4006597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BA42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BA42FF"/>
                  </a:solidFill>
                </a:rPr>
                <a:t>This is the big idea! </a:t>
              </a:r>
            </a:p>
          </p:txBody>
        </p:sp>
        <p:pic>
          <p:nvPicPr>
            <p:cNvPr id="74" name="Picture 73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0125" y="-38100"/>
              <a:ext cx="10372775" cy="863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517415" y="3994150"/>
            <a:ext cx="5959603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5A7DE"/>
                </a:solidFill>
              </a:rPr>
              <a:t>Logic Domain: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5A7DE"/>
                </a:solidFill>
              </a:rPr>
              <a:t>The Wumpus World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600" y="2019300"/>
            <a:ext cx="5918200" cy="5715000"/>
          </a:xfrm>
        </p:spPr>
        <p:txBody>
          <a:bodyPr/>
          <a:lstStyle/>
          <a:p>
            <a:r>
              <a:rPr lang="en-US" sz="4400" dirty="0" smtClean="0"/>
              <a:t>System of caves and passageways</a:t>
            </a:r>
          </a:p>
          <a:p>
            <a:r>
              <a:rPr lang="en-US" sz="4400" dirty="0" smtClean="0"/>
              <a:t>There is a </a:t>
            </a:r>
            <a:r>
              <a:rPr lang="en-US" sz="4400" dirty="0" err="1" smtClean="0"/>
              <a:t>wumpus</a:t>
            </a:r>
            <a:r>
              <a:rPr lang="en-US" sz="4400" dirty="0" smtClean="0"/>
              <a:t>!  It will eat you.</a:t>
            </a:r>
          </a:p>
          <a:p>
            <a:r>
              <a:rPr lang="en-US" sz="4400" dirty="0" smtClean="0"/>
              <a:t>You have only one arrow.</a:t>
            </a:r>
          </a:p>
          <a:p>
            <a:r>
              <a:rPr lang="en-US" sz="4400" dirty="0" smtClean="0"/>
              <a:t>There are bottomless pits.</a:t>
            </a:r>
          </a:p>
          <a:p>
            <a:r>
              <a:rPr lang="en-US" sz="4400" dirty="0" smtClean="0"/>
              <a:t>There is gold.</a:t>
            </a:r>
          </a:p>
        </p:txBody>
      </p:sp>
    </p:spTree>
    <p:extLst>
      <p:ext uri="{BB962C8B-B14F-4D97-AF65-F5344CB8AC3E}">
        <p14:creationId xmlns:p14="http://schemas.microsoft.com/office/powerpoint/2010/main" val="5729759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600" y="2019300"/>
            <a:ext cx="5918200" cy="5715000"/>
          </a:xfrm>
        </p:spPr>
        <p:txBody>
          <a:bodyPr/>
          <a:lstStyle/>
          <a:p>
            <a:r>
              <a:rPr lang="en-US" sz="4400" dirty="0" smtClean="0"/>
              <a:t>System of caves and passageways</a:t>
            </a:r>
          </a:p>
          <a:p>
            <a:r>
              <a:rPr lang="en-US" sz="4400" dirty="0" smtClean="0"/>
              <a:t>There is a </a:t>
            </a:r>
            <a:r>
              <a:rPr lang="en-US" sz="4400" dirty="0" err="1" smtClean="0"/>
              <a:t>wumpus</a:t>
            </a:r>
            <a:r>
              <a:rPr lang="en-US" sz="4400" dirty="0" smtClean="0"/>
              <a:t>!  It will eat you.</a:t>
            </a:r>
          </a:p>
          <a:p>
            <a:r>
              <a:rPr lang="en-US" sz="4400" dirty="0" smtClean="0"/>
              <a:t>You have only one arrow.</a:t>
            </a:r>
          </a:p>
          <a:p>
            <a:r>
              <a:rPr lang="en-US" sz="4400" dirty="0" smtClean="0"/>
              <a:t>There are bottomless pits.</a:t>
            </a:r>
          </a:p>
          <a:p>
            <a:r>
              <a:rPr lang="en-US" sz="4400" dirty="0" smtClean="0"/>
              <a:t>There is gold.</a:t>
            </a:r>
          </a:p>
        </p:txBody>
      </p:sp>
      <p:pic>
        <p:nvPicPr>
          <p:cNvPr id="2050" name="Picture 2" descr="http://upload.wikimedia.org/wikipedia/en/3/3f/Dwarrode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28600"/>
            <a:ext cx="58674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017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600" y="2019300"/>
            <a:ext cx="5918200" cy="5715000"/>
          </a:xfrm>
        </p:spPr>
        <p:txBody>
          <a:bodyPr/>
          <a:lstStyle/>
          <a:p>
            <a:r>
              <a:rPr lang="en-US" sz="4400" dirty="0" smtClean="0"/>
              <a:t>System of caves and passageways</a:t>
            </a:r>
          </a:p>
          <a:p>
            <a:r>
              <a:rPr lang="en-US" sz="4400" dirty="0" smtClean="0"/>
              <a:t>There is a </a:t>
            </a:r>
            <a:r>
              <a:rPr lang="en-US" sz="4400" dirty="0" err="1" smtClean="0"/>
              <a:t>wumpus</a:t>
            </a:r>
            <a:r>
              <a:rPr lang="en-US" sz="4400" dirty="0" smtClean="0"/>
              <a:t>!  It will eat you.</a:t>
            </a:r>
          </a:p>
          <a:p>
            <a:r>
              <a:rPr lang="en-US" sz="4400" dirty="0" smtClean="0"/>
              <a:t>You have only one arrow.</a:t>
            </a:r>
          </a:p>
          <a:p>
            <a:r>
              <a:rPr lang="en-US" sz="4400" dirty="0" smtClean="0"/>
              <a:t>There are bottomless pits.</a:t>
            </a:r>
          </a:p>
          <a:p>
            <a:r>
              <a:rPr lang="en-US" sz="4400" dirty="0" smtClean="0"/>
              <a:t>There is gold.</a:t>
            </a:r>
          </a:p>
        </p:txBody>
      </p:sp>
      <p:pic>
        <p:nvPicPr>
          <p:cNvPr id="2050" name="Picture 2" descr="http://upload.wikimedia.org/wikipedia/en/3/3f/Dwarrode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28600"/>
            <a:ext cx="58674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1.wikia.nocookie.net/__cb20120401155236/eldragonverde/es/images/1/1d/Balr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286000"/>
            <a:ext cx="3581400" cy="27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017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600" y="2019300"/>
            <a:ext cx="5918200" cy="5715000"/>
          </a:xfrm>
        </p:spPr>
        <p:txBody>
          <a:bodyPr/>
          <a:lstStyle/>
          <a:p>
            <a:r>
              <a:rPr lang="en-US" sz="4400" dirty="0" smtClean="0"/>
              <a:t>System of caves and passageways</a:t>
            </a:r>
          </a:p>
          <a:p>
            <a:r>
              <a:rPr lang="en-US" sz="4400" dirty="0" smtClean="0"/>
              <a:t>There is a </a:t>
            </a:r>
            <a:r>
              <a:rPr lang="en-US" sz="4400" dirty="0" err="1" smtClean="0"/>
              <a:t>wumpus</a:t>
            </a:r>
            <a:r>
              <a:rPr lang="en-US" sz="4400" dirty="0" smtClean="0"/>
              <a:t>!  It will eat you.</a:t>
            </a:r>
          </a:p>
          <a:p>
            <a:r>
              <a:rPr lang="en-US" sz="4400" dirty="0" smtClean="0"/>
              <a:t>You have only one arrow.</a:t>
            </a:r>
          </a:p>
          <a:p>
            <a:r>
              <a:rPr lang="en-US" sz="4400" dirty="0" smtClean="0"/>
              <a:t>There are bottomless pits.</a:t>
            </a:r>
          </a:p>
          <a:p>
            <a:r>
              <a:rPr lang="en-US" sz="4400" dirty="0" smtClean="0"/>
              <a:t>There is gold.</a:t>
            </a:r>
          </a:p>
        </p:txBody>
      </p:sp>
      <p:pic>
        <p:nvPicPr>
          <p:cNvPr id="2050" name="Picture 2" descr="http://upload.wikimedia.org/wikipedia/en/3/3f/Dwarrode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28600"/>
            <a:ext cx="58674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1.wikia.nocookie.net/__cb20120401155236/eldragonverde/es/images/1/1d/Balr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286000"/>
            <a:ext cx="3581400" cy="27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mg-fan.theonering.net/rolozo/images/monteagle/bridg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4430" b="22015"/>
          <a:stretch/>
        </p:blipFill>
        <p:spPr bwMode="auto">
          <a:xfrm>
            <a:off x="939800" y="4495800"/>
            <a:ext cx="3694544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017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600" y="2019300"/>
            <a:ext cx="5918200" cy="5715000"/>
          </a:xfrm>
        </p:spPr>
        <p:txBody>
          <a:bodyPr/>
          <a:lstStyle/>
          <a:p>
            <a:r>
              <a:rPr lang="en-US" sz="4400" dirty="0" smtClean="0"/>
              <a:t>System of caves and passageways</a:t>
            </a:r>
          </a:p>
          <a:p>
            <a:r>
              <a:rPr lang="en-US" sz="4400" dirty="0" smtClean="0"/>
              <a:t>There is a </a:t>
            </a:r>
            <a:r>
              <a:rPr lang="en-US" sz="4400" dirty="0" err="1" smtClean="0"/>
              <a:t>wumpus</a:t>
            </a:r>
            <a:r>
              <a:rPr lang="en-US" sz="4400" dirty="0" smtClean="0"/>
              <a:t>!  It will eat you.</a:t>
            </a:r>
          </a:p>
          <a:p>
            <a:r>
              <a:rPr lang="en-US" sz="4400" dirty="0" smtClean="0"/>
              <a:t>You have only one arrow.</a:t>
            </a:r>
          </a:p>
          <a:p>
            <a:r>
              <a:rPr lang="en-US" sz="4400" dirty="0" smtClean="0"/>
              <a:t>There are bottomless pits.</a:t>
            </a:r>
          </a:p>
          <a:p>
            <a:r>
              <a:rPr lang="en-US" sz="4400" dirty="0" smtClean="0"/>
              <a:t>There is gold.</a:t>
            </a:r>
          </a:p>
        </p:txBody>
      </p:sp>
      <p:pic>
        <p:nvPicPr>
          <p:cNvPr id="2050" name="Picture 2" descr="http://upload.wikimedia.org/wikipedia/en/3/3f/Dwarrode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28600"/>
            <a:ext cx="58674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1.wikia.nocookie.net/__cb20120401155236/eldragonverde/es/images/1/1d/Balr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286000"/>
            <a:ext cx="3581400" cy="27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mg-fan.theonering.net/rolozo/images/monteagle/bridg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4430" b="22015"/>
          <a:stretch/>
        </p:blipFill>
        <p:spPr bwMode="auto">
          <a:xfrm>
            <a:off x="939800" y="4495800"/>
            <a:ext cx="3694544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g1.wikia.nocookie.net/__cb20061207001232/lotr/images/2/25/Mithrilves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6553200"/>
            <a:ext cx="22479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996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600" y="2019300"/>
            <a:ext cx="5918200" cy="5715000"/>
          </a:xfrm>
        </p:spPr>
        <p:txBody>
          <a:bodyPr/>
          <a:lstStyle/>
          <a:p>
            <a:r>
              <a:rPr lang="en-US" sz="4400" dirty="0" smtClean="0"/>
              <a:t>System of caves and passageways</a:t>
            </a:r>
          </a:p>
          <a:p>
            <a:r>
              <a:rPr lang="en-US" sz="4400" dirty="0" smtClean="0"/>
              <a:t>There is a </a:t>
            </a:r>
            <a:r>
              <a:rPr lang="en-US" sz="4400" dirty="0" err="1" smtClean="0"/>
              <a:t>wumpus</a:t>
            </a:r>
            <a:r>
              <a:rPr lang="en-US" sz="4400" dirty="0" smtClean="0"/>
              <a:t>!  It will eat you.</a:t>
            </a:r>
          </a:p>
          <a:p>
            <a:r>
              <a:rPr lang="en-US" sz="4400" dirty="0" smtClean="0"/>
              <a:t>You have only one arrow.   </a:t>
            </a:r>
            <a:r>
              <a:rPr lang="en-US" sz="4400" dirty="0" smtClean="0">
                <a:solidFill>
                  <a:schemeClr val="accent1"/>
                </a:solidFill>
              </a:rPr>
              <a:t>wizard.</a:t>
            </a:r>
          </a:p>
          <a:p>
            <a:r>
              <a:rPr lang="en-US" sz="4400" dirty="0" smtClean="0"/>
              <a:t>There are bottomless pits.</a:t>
            </a:r>
          </a:p>
          <a:p>
            <a:r>
              <a:rPr lang="en-US" sz="4400" dirty="0" smtClean="0"/>
              <a:t>There is gold.</a:t>
            </a:r>
          </a:p>
        </p:txBody>
      </p:sp>
      <p:pic>
        <p:nvPicPr>
          <p:cNvPr id="2050" name="Picture 2" descr="http://upload.wikimedia.org/wikipedia/en/3/3f/Dwarrode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28600"/>
            <a:ext cx="58674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1.wikia.nocookie.net/__cb20120401155236/eldragonverde/es/images/1/1d/Balr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286000"/>
            <a:ext cx="3581400" cy="27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-fan.theonering.net/rolozo/images/monteagle/bridg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4430" b="22015"/>
          <a:stretch/>
        </p:blipFill>
        <p:spPr bwMode="auto">
          <a:xfrm>
            <a:off x="939800" y="4495800"/>
            <a:ext cx="3694544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g1.wikia.nocookie.net/__cb20061207001232/lotr/images/2/25/Mithrilves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6553200"/>
            <a:ext cx="22479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654800" y="5638800"/>
            <a:ext cx="1828800" cy="0"/>
          </a:xfrm>
          <a:prstGeom prst="line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146" name="Picture 2" descr="http://th02.deviantart.net/fs71/PRE/i/2011/339/5/6/duel_on_the_khazad_dum_brigde___gandalf_by_gamesworkshoplotr-d4i9eb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9" t="5719" r="26583" b="18730"/>
          <a:stretch/>
        </p:blipFill>
        <p:spPr bwMode="auto">
          <a:xfrm>
            <a:off x="3705654" y="3169318"/>
            <a:ext cx="2414373" cy="50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441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droppedImage.pdf"/>
          <p:cNvPicPr/>
          <p:nvPr/>
        </p:nvPicPr>
        <p:blipFill>
          <a:blip r:embed="rId2">
            <a:extLst/>
          </a:blip>
          <a:srcRect l="9000" t="18505" r="7000" b="18082"/>
          <a:stretch>
            <a:fillRect/>
          </a:stretch>
        </p:blipFill>
        <p:spPr>
          <a:xfrm>
            <a:off x="1295400" y="2540000"/>
            <a:ext cx="10668000" cy="62230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 err="1">
                <a:solidFill>
                  <a:srgbClr val="45A7DE"/>
                </a:solidFill>
              </a:rPr>
              <a:t>Wumpus</a:t>
            </a:r>
            <a:r>
              <a:rPr sz="7200" dirty="0">
                <a:solidFill>
                  <a:srgbClr val="45A7DE"/>
                </a:solidFill>
              </a:rPr>
              <a:t> World (PEAS)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Wumpus World</a:t>
            </a:r>
          </a:p>
        </p:txBody>
      </p:sp>
      <p:pic>
        <p:nvPicPr>
          <p:cNvPr id="84" name="chapter07 (dragged).pdf"/>
          <p:cNvPicPr/>
          <p:nvPr/>
        </p:nvPicPr>
        <p:blipFill>
          <a:blip r:embed="rId2">
            <a:extLst/>
          </a:blip>
          <a:srcRect l="10858" t="18137" r="21212" b="38562"/>
          <a:stretch>
            <a:fillRect/>
          </a:stretch>
        </p:blipFill>
        <p:spPr>
          <a:xfrm>
            <a:off x="2197100" y="2895600"/>
            <a:ext cx="10339142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4445000" y="2857500"/>
            <a:ext cx="4699000" cy="698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826000" y="3619500"/>
            <a:ext cx="5257800" cy="698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064000" y="4381500"/>
            <a:ext cx="6248400" cy="698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695700" y="5143500"/>
            <a:ext cx="6591300" cy="698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051300" y="5918200"/>
            <a:ext cx="4699000" cy="698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635500" y="6680200"/>
            <a:ext cx="7315200" cy="698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animBg="1" advAuto="0"/>
      <p:bldP spid="86" grpId="2" animBg="1" advAuto="0"/>
      <p:bldP spid="87" grpId="3" animBg="1" advAuto="0"/>
      <p:bldP spid="88" grpId="4" animBg="1" advAuto="0"/>
      <p:bldP spid="89" grpId="5" animBg="1" advAuto="0"/>
      <p:bldP spid="90" grpId="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Overview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270000" y="2387600"/>
            <a:ext cx="10464800" cy="67183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Reflex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very little knowledge</a:t>
            </a:r>
            <a:endParaRPr sz="4600" dirty="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Goal-based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specific kind of knowledge (transition model, heuristics, ...)</a:t>
            </a:r>
            <a:endParaRPr sz="4600" dirty="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Knowledge-based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more generic kind of knowledge, and generic ways to combine == more flexible agents</a:t>
            </a:r>
          </a:p>
        </p:txBody>
      </p:sp>
    </p:spTree>
    <p:extLst>
      <p:ext uri="{BB962C8B-B14F-4D97-AF65-F5344CB8AC3E}">
        <p14:creationId xmlns:p14="http://schemas.microsoft.com/office/powerpoint/2010/main" val="13985797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droppedImage.pdf"/>
          <p:cNvPicPr/>
          <p:nvPr/>
        </p:nvPicPr>
        <p:blipFill>
          <a:blip r:embed="rId2">
            <a:extLst/>
          </a:blip>
          <a:srcRect l="20000" t="20317" r="20000" b="17435"/>
          <a:stretch>
            <a:fillRect/>
          </a:stretch>
        </p:blipFill>
        <p:spPr>
          <a:xfrm>
            <a:off x="2692400" y="1955800"/>
            <a:ext cx="7620000" cy="6108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98" name="Shape 98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99" name="Shape 99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00" name="Shape 100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01" name="Shape 101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02" name="Shape 102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03" name="Shape 103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04" name="Shape 104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  <p:sp>
        <p:nvSpPr>
          <p:cNvPr id="2" name="Rectangle 1"/>
          <p:cNvSpPr/>
          <p:nvPr/>
        </p:nvSpPr>
        <p:spPr>
          <a:xfrm>
            <a:off x="3683000" y="5120640"/>
            <a:ext cx="1219200" cy="12801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13904" y="6553200"/>
            <a:ext cx="1219200" cy="12801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31301344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droppedImage.pdf"/>
          <p:cNvPicPr/>
          <p:nvPr/>
        </p:nvPicPr>
        <p:blipFill>
          <a:blip r:embed="rId2">
            <a:extLst/>
          </a:blip>
          <a:srcRect l="20000" t="20317" r="20000" b="17435"/>
          <a:stretch>
            <a:fillRect/>
          </a:stretch>
        </p:blipFill>
        <p:spPr>
          <a:xfrm>
            <a:off x="2692400" y="1955800"/>
            <a:ext cx="7620000" cy="61087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610722" y="8166001"/>
            <a:ext cx="960120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40FF"/>
                </a:solidFill>
              </a:rPr>
              <a:t>Percept [1,1]</a:t>
            </a:r>
            <a:r>
              <a:rPr sz="4000" dirty="0">
                <a:solidFill>
                  <a:srgbClr val="858585"/>
                </a:solidFill>
              </a:rPr>
              <a:t>:  </a:t>
            </a:r>
            <a:r>
              <a:rPr sz="4000" dirty="0" smtClean="0">
                <a:solidFill>
                  <a:srgbClr val="858585"/>
                </a:solidFill>
              </a:rPr>
              <a:t>None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 smtClean="0">
                <a:solidFill>
                  <a:srgbClr val="FFFFFF"/>
                </a:solidFill>
              </a:rPr>
              <a:t>Action: Forward to [1,2]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98" name="Shape 98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99" name="Shape 99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00" name="Shape 100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01" name="Shape 101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02" name="Shape 102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03" name="Shape 103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04" name="Shape 104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  <p:sp>
        <p:nvSpPr>
          <p:cNvPr id="2" name="Rectangle 1"/>
          <p:cNvSpPr/>
          <p:nvPr/>
        </p:nvSpPr>
        <p:spPr>
          <a:xfrm>
            <a:off x="3683000" y="5120640"/>
            <a:ext cx="1219200" cy="12801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13904" y="6553200"/>
            <a:ext cx="1219200" cy="12801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9722044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droppedImage.pdf"/>
          <p:cNvPicPr/>
          <p:nvPr/>
        </p:nvPicPr>
        <p:blipFill>
          <a:blip r:embed="rId2">
            <a:extLst/>
          </a:blip>
          <a:srcRect l="20000" t="20317" r="20000" b="17435"/>
          <a:stretch>
            <a:fillRect/>
          </a:stretch>
        </p:blipFill>
        <p:spPr>
          <a:xfrm>
            <a:off x="2692400" y="1955800"/>
            <a:ext cx="7620000" cy="61087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610722" y="8166001"/>
            <a:ext cx="960120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40FF"/>
                </a:solidFill>
              </a:rPr>
              <a:t>Percept [1,1]</a:t>
            </a:r>
            <a:r>
              <a:rPr sz="4000" dirty="0">
                <a:solidFill>
                  <a:srgbClr val="858585"/>
                </a:solidFill>
              </a:rPr>
              <a:t>:  </a:t>
            </a:r>
            <a:r>
              <a:rPr sz="4000" dirty="0" smtClean="0">
                <a:solidFill>
                  <a:srgbClr val="858585"/>
                </a:solidFill>
              </a:rPr>
              <a:t>None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 smtClean="0">
                <a:solidFill>
                  <a:srgbClr val="FFFFFF"/>
                </a:solidFill>
              </a:rPr>
              <a:t>Action: Forward to [1,2]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98" name="Shape 98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99" name="Shape 99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00" name="Shape 100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01" name="Shape 101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02" name="Shape 102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03" name="Shape 103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04" name="Shape 104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  <p:extLst>
      <p:ext uri="{BB962C8B-B14F-4D97-AF65-F5344CB8AC3E}">
        <p14:creationId xmlns:p14="http://schemas.microsoft.com/office/powerpoint/2010/main" val="42413958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droppedImage.pdf"/>
          <p:cNvPicPr/>
          <p:nvPr/>
        </p:nvPicPr>
        <p:blipFill>
          <a:blip r:embed="rId2">
            <a:extLst/>
          </a:blip>
          <a:srcRect l="20000" t="20317" r="20000" b="17435"/>
          <a:stretch>
            <a:fillRect/>
          </a:stretch>
        </p:blipFill>
        <p:spPr>
          <a:xfrm>
            <a:off x="2692400" y="1955800"/>
            <a:ext cx="7620000" cy="61087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610722" y="8223250"/>
            <a:ext cx="96012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40FF"/>
                </a:solidFill>
              </a:rPr>
              <a:t>Percept [1,1]</a:t>
            </a:r>
            <a:r>
              <a:rPr sz="4000">
                <a:solidFill>
                  <a:srgbClr val="858585"/>
                </a:solidFill>
              </a:rPr>
              <a:t>:  None</a:t>
            </a:r>
            <a:endParaRPr sz="4000">
              <a:solidFill>
                <a:srgbClr val="00A3D7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0A3D7"/>
                </a:solidFill>
              </a:rPr>
              <a:t>Action</a:t>
            </a:r>
            <a:r>
              <a:rPr sz="4000">
                <a:solidFill>
                  <a:srgbClr val="858585"/>
                </a:solidFill>
              </a:rPr>
              <a:t>: Forward to [1,2]</a:t>
            </a:r>
          </a:p>
        </p:txBody>
      </p:sp>
      <p:sp>
        <p:nvSpPr>
          <p:cNvPr id="97" name="Shape 97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98" name="Shape 98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99" name="Shape 99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00" name="Shape 100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01" name="Shape 101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02" name="Shape 102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03" name="Shape 103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04" name="Shape 104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droppedImage.pdf"/>
          <p:cNvPicPr/>
          <p:nvPr/>
        </p:nvPicPr>
        <p:blipFill>
          <a:blip r:embed="rId2">
            <a:extLst/>
          </a:blip>
          <a:srcRect l="20000" t="20317" r="20000" b="17823"/>
          <a:stretch>
            <a:fillRect/>
          </a:stretch>
        </p:blipFill>
        <p:spPr>
          <a:xfrm>
            <a:off x="2692400" y="1955800"/>
            <a:ext cx="7620000" cy="607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610722" y="8473777"/>
            <a:ext cx="96012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FFFF"/>
                </a:solidFill>
              </a:rPr>
              <a:t>Percept [1,2]:  Breeze</a:t>
            </a:r>
          </a:p>
        </p:txBody>
      </p:sp>
      <p:sp>
        <p:nvSpPr>
          <p:cNvPr id="109" name="Shape 109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10" name="Shape 110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11" name="Shape 111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12" name="Shape 112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13" name="Shape 113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14" name="Shape 114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15" name="Shape 115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16" name="Shape 116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17" name="Shape 117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3000" y="5120640"/>
            <a:ext cx="609600" cy="4165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droppedImage.pdf"/>
          <p:cNvPicPr/>
          <p:nvPr/>
        </p:nvPicPr>
        <p:blipFill>
          <a:blip r:embed="rId2">
            <a:extLst/>
          </a:blip>
          <a:srcRect l="20000" t="20317" r="20000" b="17823"/>
          <a:stretch>
            <a:fillRect/>
          </a:stretch>
        </p:blipFill>
        <p:spPr>
          <a:xfrm>
            <a:off x="2692400" y="1955800"/>
            <a:ext cx="7620000" cy="607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610722" y="8166001"/>
            <a:ext cx="960120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40FF"/>
                </a:solidFill>
              </a:rPr>
              <a:t>Percept [1,2]</a:t>
            </a:r>
            <a:r>
              <a:rPr sz="4000" dirty="0">
                <a:solidFill>
                  <a:srgbClr val="858585"/>
                </a:solidFill>
              </a:rPr>
              <a:t>:  </a:t>
            </a:r>
            <a:r>
              <a:rPr sz="4000" dirty="0" smtClean="0">
                <a:solidFill>
                  <a:srgbClr val="858585"/>
                </a:solidFill>
              </a:rPr>
              <a:t>Breeze</a:t>
            </a:r>
            <a:endParaRPr lang="en-US" sz="4000" dirty="0" smtClean="0">
              <a:solidFill>
                <a:srgbClr val="858585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858585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10" name="Shape 110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11" name="Shape 111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12" name="Shape 112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13" name="Shape 113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14" name="Shape 114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15" name="Shape 115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16" name="Shape 116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17" name="Shape 117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  <p:extLst>
      <p:ext uri="{BB962C8B-B14F-4D97-AF65-F5344CB8AC3E}">
        <p14:creationId xmlns:p14="http://schemas.microsoft.com/office/powerpoint/2010/main" val="33436315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droppedImage.pdf"/>
          <p:cNvPicPr/>
          <p:nvPr/>
        </p:nvPicPr>
        <p:blipFill>
          <a:blip r:embed="rId2">
            <a:extLst/>
          </a:blip>
          <a:srcRect l="20000" t="20317" r="20000" b="16529"/>
          <a:stretch>
            <a:fillRect/>
          </a:stretch>
        </p:blipFill>
        <p:spPr>
          <a:xfrm>
            <a:off x="2692400" y="1955800"/>
            <a:ext cx="7620000" cy="619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610722" y="8166001"/>
            <a:ext cx="960120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40FF"/>
                </a:solidFill>
              </a:rPr>
              <a:t>Percept [1,2]</a:t>
            </a:r>
            <a:r>
              <a:rPr sz="4000" dirty="0">
                <a:solidFill>
                  <a:srgbClr val="858585"/>
                </a:solidFill>
              </a:rPr>
              <a:t>:  Breeze;  Pit in [1,3] or [2,2]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FFFF"/>
                </a:solidFill>
              </a:rPr>
              <a:t>Action: turn back, go to [2,1] </a:t>
            </a:r>
          </a:p>
        </p:txBody>
      </p:sp>
      <p:sp>
        <p:nvSpPr>
          <p:cNvPr id="121" name="Shape 121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22" name="Shape 122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23" name="Shape 123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24" name="Shape 124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25" name="Shape 125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26" name="Shape 126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27" name="Shape 127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28" name="Shape 128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  <p:extLst>
      <p:ext uri="{BB962C8B-B14F-4D97-AF65-F5344CB8AC3E}">
        <p14:creationId xmlns:p14="http://schemas.microsoft.com/office/powerpoint/2010/main" val="1324391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droppedImage.pdf"/>
          <p:cNvPicPr/>
          <p:nvPr/>
        </p:nvPicPr>
        <p:blipFill>
          <a:blip r:embed="rId2">
            <a:extLst/>
          </a:blip>
          <a:srcRect l="20000" t="20317" r="20000" b="16529"/>
          <a:stretch>
            <a:fillRect/>
          </a:stretch>
        </p:blipFill>
        <p:spPr>
          <a:xfrm>
            <a:off x="2692400" y="1955800"/>
            <a:ext cx="7620000" cy="619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610722" y="8223250"/>
            <a:ext cx="96012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40FF"/>
                </a:solidFill>
              </a:rPr>
              <a:t>Percept [1,2]</a:t>
            </a:r>
            <a:r>
              <a:rPr sz="4000">
                <a:solidFill>
                  <a:srgbClr val="858585"/>
                </a:solidFill>
              </a:rPr>
              <a:t>:  Breeze;  Pit in [1,3] or [2,2]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0A3D7"/>
                </a:solidFill>
              </a:rPr>
              <a:t>Action</a:t>
            </a:r>
            <a:r>
              <a:rPr sz="4000">
                <a:solidFill>
                  <a:srgbClr val="858585"/>
                </a:solidFill>
              </a:rPr>
              <a:t>: turn back, go to [2,1] </a:t>
            </a:r>
          </a:p>
        </p:txBody>
      </p:sp>
      <p:sp>
        <p:nvSpPr>
          <p:cNvPr id="121" name="Shape 121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22" name="Shape 122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23" name="Shape 123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24" name="Shape 124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25" name="Shape 125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26" name="Shape 126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27" name="Shape 127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28" name="Shape 128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droppedImage.pdf"/>
          <p:cNvPicPr/>
          <p:nvPr/>
        </p:nvPicPr>
        <p:blipFill>
          <a:blip r:embed="rId2">
            <a:extLst/>
          </a:blip>
          <a:srcRect l="20000" t="20317" r="20000" b="17047"/>
          <a:stretch>
            <a:fillRect/>
          </a:stretch>
        </p:blipFill>
        <p:spPr>
          <a:xfrm>
            <a:off x="2692400" y="1955800"/>
            <a:ext cx="7620000" cy="614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34" name="Shape 134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35" name="Shape 135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36" name="Shape 136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37" name="Shape 137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38" name="Shape 138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39" name="Shape 139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40" name="Shape 140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31975" y="6506725"/>
            <a:ext cx="609600" cy="4165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droppedImage.pdf"/>
          <p:cNvPicPr/>
          <p:nvPr/>
        </p:nvPicPr>
        <p:blipFill>
          <a:blip r:embed="rId2">
            <a:extLst/>
          </a:blip>
          <a:srcRect l="20000" t="20317" r="20000" b="17047"/>
          <a:stretch>
            <a:fillRect/>
          </a:stretch>
        </p:blipFill>
        <p:spPr>
          <a:xfrm>
            <a:off x="2692400" y="1955800"/>
            <a:ext cx="7620000" cy="614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610722" y="8166001"/>
            <a:ext cx="1221740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40FF"/>
                </a:solidFill>
              </a:rPr>
              <a:t>Percept [2,1]</a:t>
            </a:r>
            <a:r>
              <a:rPr sz="4000" dirty="0">
                <a:solidFill>
                  <a:srgbClr val="858585"/>
                </a:solidFill>
              </a:rPr>
              <a:t>:  Smelly</a:t>
            </a:r>
            <a:r>
              <a:rPr sz="4000" dirty="0" smtClean="0">
                <a:solidFill>
                  <a:srgbClr val="858585"/>
                </a:solidFill>
              </a:rPr>
              <a:t>;</a:t>
            </a:r>
            <a:endParaRPr lang="en-US" sz="4000" dirty="0" smtClean="0">
              <a:solidFill>
                <a:srgbClr val="858585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 smtClean="0">
                <a:solidFill>
                  <a:srgbClr val="858585"/>
                </a:solidFill>
              </a:rPr>
              <a:t>  </a:t>
            </a:r>
            <a:endParaRPr sz="4000" dirty="0">
              <a:solidFill>
                <a:srgbClr val="858585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34" name="Shape 134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35" name="Shape 135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36" name="Shape 136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37" name="Shape 137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38" name="Shape 138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39" name="Shape 139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40" name="Shape 140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  <p:extLst>
      <p:ext uri="{BB962C8B-B14F-4D97-AF65-F5344CB8AC3E}">
        <p14:creationId xmlns:p14="http://schemas.microsoft.com/office/powerpoint/2010/main" val="3440933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Overview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270000" y="2387600"/>
            <a:ext cx="10464800" cy="67183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Reflex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very little knowledge</a:t>
            </a:r>
            <a:endParaRPr sz="4600" dirty="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Goal-based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specific kind of knowledge (transition model, heuristics, ...)</a:t>
            </a:r>
            <a:endParaRPr sz="4600" dirty="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Knowledge-based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more generic kind of knowledge, and generic ways to combine == more flexible agents</a:t>
            </a:r>
          </a:p>
        </p:txBody>
      </p:sp>
      <p:pic>
        <p:nvPicPr>
          <p:cNvPr id="1026" name="Picture 2" descr="http://upload.wikimedia.org/wikipedia/commons/4/49/OfficeThermost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885556"/>
            <a:ext cx="3638550" cy="2464455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7973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droppedImage.pdf"/>
          <p:cNvPicPr/>
          <p:nvPr/>
        </p:nvPicPr>
        <p:blipFill>
          <a:blip r:embed="rId2">
            <a:extLst/>
          </a:blip>
          <a:srcRect l="20000" t="20964" r="20000" b="17564"/>
          <a:stretch>
            <a:fillRect/>
          </a:stretch>
        </p:blipFill>
        <p:spPr>
          <a:xfrm>
            <a:off x="2692400" y="2019300"/>
            <a:ext cx="7620000" cy="603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610722" y="8223250"/>
            <a:ext cx="122174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40FF"/>
                </a:solidFill>
              </a:rPr>
              <a:t>Percept [2,1]</a:t>
            </a:r>
            <a:r>
              <a:rPr sz="4000">
                <a:solidFill>
                  <a:srgbClr val="858585"/>
                </a:solidFill>
              </a:rPr>
              <a:t>:  Smelly;  W in [3,1] &amp; [2,2] is OK 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46" name="Shape 146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47" name="Shape 147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48" name="Shape 148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49" name="Shape 149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50" name="Shape 150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51" name="Shape 151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52" name="Shape 152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53" name="Shape 153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droppedImage.pdf"/>
          <p:cNvPicPr/>
          <p:nvPr/>
        </p:nvPicPr>
        <p:blipFill>
          <a:blip r:embed="rId2">
            <a:extLst/>
          </a:blip>
          <a:srcRect l="20000" t="20317" r="20000" b="17694"/>
          <a:stretch>
            <a:fillRect/>
          </a:stretch>
        </p:blipFill>
        <p:spPr>
          <a:xfrm>
            <a:off x="2692400" y="1955800"/>
            <a:ext cx="7620000" cy="608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610722" y="8223250"/>
            <a:ext cx="122174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40FF"/>
                </a:solidFill>
              </a:rPr>
              <a:t>Percept [2,1]</a:t>
            </a:r>
            <a:r>
              <a:rPr sz="4000">
                <a:solidFill>
                  <a:srgbClr val="858585"/>
                </a:solidFill>
              </a:rPr>
              <a:t>:  Smelly;  W in [3,1] &amp; [2,2] is OK </a:t>
            </a:r>
            <a:endParaRPr sz="4000">
              <a:solidFill>
                <a:srgbClr val="00A3D7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0A3D7"/>
                </a:solidFill>
              </a:rPr>
              <a:t>Action</a:t>
            </a:r>
            <a:r>
              <a:rPr sz="4000">
                <a:solidFill>
                  <a:srgbClr val="858585"/>
                </a:solidFill>
              </a:rPr>
              <a:t>: goto [2,2]</a:t>
            </a:r>
          </a:p>
        </p:txBody>
      </p:sp>
      <p:sp>
        <p:nvSpPr>
          <p:cNvPr id="157" name="Shape 157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58" name="Shape 158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59" name="Shape 159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60" name="Shape 160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61" name="Shape 161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62" name="Shape 162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63" name="Shape 163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64" name="Shape 164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65" name="Shape 165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droppedImage.pdf"/>
          <p:cNvPicPr/>
          <p:nvPr/>
        </p:nvPicPr>
        <p:blipFill>
          <a:blip r:embed="rId2">
            <a:extLst/>
          </a:blip>
          <a:srcRect l="20000" t="20317" r="20000" b="17305"/>
          <a:stretch>
            <a:fillRect/>
          </a:stretch>
        </p:blipFill>
        <p:spPr>
          <a:xfrm>
            <a:off x="2692400" y="1955800"/>
            <a:ext cx="7620000" cy="6121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70" name="Shape 170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71" name="Shape 171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72" name="Shape 172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73" name="Shape 173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74" name="Shape 174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75" name="Shape 175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76" name="Shape 176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4074" y="3657600"/>
            <a:ext cx="609600" cy="4165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64400" y="5064142"/>
            <a:ext cx="609600" cy="4165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droppedImage.pdf"/>
          <p:cNvPicPr/>
          <p:nvPr/>
        </p:nvPicPr>
        <p:blipFill>
          <a:blip r:embed="rId2">
            <a:extLst/>
          </a:blip>
          <a:srcRect l="20000" t="20317" r="20000" b="17305"/>
          <a:stretch>
            <a:fillRect/>
          </a:stretch>
        </p:blipFill>
        <p:spPr>
          <a:xfrm>
            <a:off x="2692400" y="1955800"/>
            <a:ext cx="7620000" cy="6121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610722" y="8166001"/>
            <a:ext cx="1221740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40FF"/>
                </a:solidFill>
              </a:rPr>
              <a:t>Percept [2,2]</a:t>
            </a:r>
            <a:r>
              <a:rPr sz="4000" dirty="0">
                <a:solidFill>
                  <a:srgbClr val="858585"/>
                </a:solidFill>
              </a:rPr>
              <a:t>:  </a:t>
            </a:r>
            <a:r>
              <a:rPr sz="4000" dirty="0" smtClean="0">
                <a:solidFill>
                  <a:srgbClr val="858585"/>
                </a:solidFill>
              </a:rPr>
              <a:t>None</a:t>
            </a:r>
            <a:endParaRPr lang="en-US" sz="4000" dirty="0" smtClean="0">
              <a:solidFill>
                <a:srgbClr val="858585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858585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70" name="Shape 170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71" name="Shape 171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72" name="Shape 172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73" name="Shape 173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74" name="Shape 174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75" name="Shape 175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76" name="Shape 176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4074" y="3657600"/>
            <a:ext cx="609600" cy="4165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64400" y="5064142"/>
            <a:ext cx="609600" cy="4165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358763402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droppedImage.pdf"/>
          <p:cNvPicPr/>
          <p:nvPr/>
        </p:nvPicPr>
        <p:blipFill>
          <a:blip r:embed="rId2">
            <a:extLst/>
          </a:blip>
          <a:srcRect l="20000" t="20317" r="20000" b="17305"/>
          <a:stretch>
            <a:fillRect/>
          </a:stretch>
        </p:blipFill>
        <p:spPr>
          <a:xfrm>
            <a:off x="2692400" y="1955800"/>
            <a:ext cx="7620000" cy="6121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610722" y="8166001"/>
            <a:ext cx="1221740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40FF"/>
                </a:solidFill>
              </a:rPr>
              <a:t>Percept [2,2]</a:t>
            </a:r>
            <a:r>
              <a:rPr sz="4000" dirty="0">
                <a:solidFill>
                  <a:srgbClr val="858585"/>
                </a:solidFill>
              </a:rPr>
              <a:t>:  None;  [2,3] &amp; [3,2] </a:t>
            </a:r>
            <a:r>
              <a:rPr sz="4000" dirty="0" smtClean="0">
                <a:solidFill>
                  <a:srgbClr val="858585"/>
                </a:solidFill>
              </a:rPr>
              <a:t>ok</a:t>
            </a:r>
            <a:endParaRPr lang="en-US" sz="4000" dirty="0" smtClean="0">
              <a:solidFill>
                <a:srgbClr val="858585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00A3D7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70" name="Shape 170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71" name="Shape 171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72" name="Shape 172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73" name="Shape 173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74" name="Shape 174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75" name="Shape 175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76" name="Shape 176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  <p:extLst>
      <p:ext uri="{BB962C8B-B14F-4D97-AF65-F5344CB8AC3E}">
        <p14:creationId xmlns:p14="http://schemas.microsoft.com/office/powerpoint/2010/main" val="369681342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droppedImage.pdf"/>
          <p:cNvPicPr/>
          <p:nvPr/>
        </p:nvPicPr>
        <p:blipFill>
          <a:blip r:embed="rId2">
            <a:extLst/>
          </a:blip>
          <a:srcRect l="20000" t="20317" r="20000" b="17305"/>
          <a:stretch>
            <a:fillRect/>
          </a:stretch>
        </p:blipFill>
        <p:spPr>
          <a:xfrm>
            <a:off x="2692400" y="1955800"/>
            <a:ext cx="7620000" cy="6121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610722" y="8223250"/>
            <a:ext cx="122174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40FF"/>
                </a:solidFill>
              </a:rPr>
              <a:t>Percept [2,2]</a:t>
            </a:r>
            <a:r>
              <a:rPr sz="4000">
                <a:solidFill>
                  <a:srgbClr val="858585"/>
                </a:solidFill>
              </a:rPr>
              <a:t>:  None;  [2,3] &amp; [3,2] ok</a:t>
            </a:r>
            <a:endParaRPr sz="4000">
              <a:solidFill>
                <a:srgbClr val="00A3D7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0A3D7"/>
                </a:solidFill>
              </a:rPr>
              <a:t>Action</a:t>
            </a:r>
            <a:r>
              <a:rPr sz="4000">
                <a:solidFill>
                  <a:srgbClr val="858585"/>
                </a:solidFill>
              </a:rPr>
              <a:t>: goto [3,2]</a:t>
            </a:r>
          </a:p>
        </p:txBody>
      </p:sp>
      <p:sp>
        <p:nvSpPr>
          <p:cNvPr id="169" name="Shape 169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70" name="Shape 170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71" name="Shape 171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72" name="Shape 172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73" name="Shape 173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74" name="Shape 174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75" name="Shape 175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76" name="Shape 176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  <p:extLst>
      <p:ext uri="{BB962C8B-B14F-4D97-AF65-F5344CB8AC3E}">
        <p14:creationId xmlns:p14="http://schemas.microsoft.com/office/powerpoint/2010/main" val="375870370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droppedImage.pdf"/>
          <p:cNvPicPr/>
          <p:nvPr/>
        </p:nvPicPr>
        <p:blipFill>
          <a:blip r:embed="rId2">
            <a:extLst/>
          </a:blip>
          <a:srcRect l="20000" t="20317" r="20000" b="17694"/>
          <a:stretch>
            <a:fillRect/>
          </a:stretch>
        </p:blipFill>
        <p:spPr>
          <a:xfrm>
            <a:off x="2692400" y="1955800"/>
            <a:ext cx="7620000" cy="608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82" name="Shape 182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83" name="Shape 183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84" name="Shape 184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85" name="Shape 185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86" name="Shape 186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87" name="Shape 187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88" name="Shape 188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54800" y="5057449"/>
            <a:ext cx="609600" cy="41656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droppedImage.pdf"/>
          <p:cNvPicPr/>
          <p:nvPr/>
        </p:nvPicPr>
        <p:blipFill>
          <a:blip r:embed="rId2">
            <a:extLst/>
          </a:blip>
          <a:srcRect l="20000" t="20317" r="20000" b="17694"/>
          <a:stretch>
            <a:fillRect/>
          </a:stretch>
        </p:blipFill>
        <p:spPr>
          <a:xfrm>
            <a:off x="2692400" y="1955800"/>
            <a:ext cx="7620000" cy="608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610722" y="8166001"/>
            <a:ext cx="1221740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40FF"/>
                </a:solidFill>
              </a:rPr>
              <a:t>Percept [3,2]</a:t>
            </a:r>
            <a:r>
              <a:rPr sz="4000" dirty="0">
                <a:solidFill>
                  <a:srgbClr val="858585"/>
                </a:solidFill>
              </a:rPr>
              <a:t>:  Breeze, Glitter, </a:t>
            </a:r>
            <a:r>
              <a:rPr sz="4000" dirty="0" smtClean="0">
                <a:solidFill>
                  <a:srgbClr val="858585"/>
                </a:solidFill>
              </a:rPr>
              <a:t>Smelly</a:t>
            </a:r>
            <a:endParaRPr lang="en-US" sz="4000" dirty="0" smtClean="0">
              <a:solidFill>
                <a:srgbClr val="858585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858585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82" name="Shape 182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83" name="Shape 183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84" name="Shape 184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85" name="Shape 185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86" name="Shape 186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87" name="Shape 187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88" name="Shape 188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  <p:extLst>
      <p:ext uri="{BB962C8B-B14F-4D97-AF65-F5344CB8AC3E}">
        <p14:creationId xmlns:p14="http://schemas.microsoft.com/office/powerpoint/2010/main" val="315267622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droppedImage.pdf"/>
          <p:cNvPicPr/>
          <p:nvPr/>
        </p:nvPicPr>
        <p:blipFill>
          <a:blip r:embed="rId2">
            <a:extLst/>
          </a:blip>
          <a:srcRect l="20000" t="20317" r="20000" b="17694"/>
          <a:stretch>
            <a:fillRect/>
          </a:stretch>
        </p:blipFill>
        <p:spPr>
          <a:xfrm>
            <a:off x="2692400" y="1955800"/>
            <a:ext cx="7620000" cy="608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610722" y="8223250"/>
            <a:ext cx="122174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40FF"/>
                </a:solidFill>
              </a:rPr>
              <a:t>Percept [3,2]</a:t>
            </a:r>
            <a:r>
              <a:rPr sz="4000">
                <a:solidFill>
                  <a:srgbClr val="858585"/>
                </a:solidFill>
              </a:rPr>
              <a:t>:  Breeze, Glitter, Smelly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0A3D7"/>
                </a:solidFill>
              </a:rPr>
              <a:t>Action</a:t>
            </a:r>
            <a:r>
              <a:rPr sz="4000">
                <a:solidFill>
                  <a:srgbClr val="858585"/>
                </a:solidFill>
              </a:rPr>
              <a:t>: grab gold!</a:t>
            </a:r>
          </a:p>
        </p:txBody>
      </p:sp>
      <p:sp>
        <p:nvSpPr>
          <p:cNvPr id="181" name="Shape 181"/>
          <p:cNvSpPr/>
          <p:nvPr/>
        </p:nvSpPr>
        <p:spPr>
          <a:xfrm>
            <a:off x="2876087" y="6870700"/>
            <a:ext cx="4857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j=1</a:t>
            </a:r>
          </a:p>
        </p:txBody>
      </p:sp>
      <p:sp>
        <p:nvSpPr>
          <p:cNvPr id="182" name="Shape 182"/>
          <p:cNvSpPr/>
          <p:nvPr/>
        </p:nvSpPr>
        <p:spPr>
          <a:xfrm>
            <a:off x="3969874" y="1600200"/>
            <a:ext cx="48260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i=1</a:t>
            </a:r>
          </a:p>
        </p:txBody>
      </p:sp>
      <p:sp>
        <p:nvSpPr>
          <p:cNvPr id="183" name="Shape 183"/>
          <p:cNvSpPr/>
          <p:nvPr/>
        </p:nvSpPr>
        <p:spPr>
          <a:xfrm>
            <a:off x="56764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84" name="Shape 184"/>
          <p:cNvSpPr/>
          <p:nvPr/>
        </p:nvSpPr>
        <p:spPr>
          <a:xfrm>
            <a:off x="7086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85" name="Shape 185"/>
          <p:cNvSpPr/>
          <p:nvPr/>
        </p:nvSpPr>
        <p:spPr>
          <a:xfrm>
            <a:off x="8610136" y="16129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86" name="Shape 186"/>
          <p:cNvSpPr/>
          <p:nvPr/>
        </p:nvSpPr>
        <p:spPr>
          <a:xfrm>
            <a:off x="3022136" y="5537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2</a:t>
            </a:r>
          </a:p>
        </p:txBody>
      </p:sp>
      <p:sp>
        <p:nvSpPr>
          <p:cNvPr id="187" name="Shape 187"/>
          <p:cNvSpPr/>
          <p:nvPr/>
        </p:nvSpPr>
        <p:spPr>
          <a:xfrm>
            <a:off x="3022136" y="4140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3</a:t>
            </a:r>
          </a:p>
        </p:txBody>
      </p:sp>
      <p:sp>
        <p:nvSpPr>
          <p:cNvPr id="188" name="Shape 188"/>
          <p:cNvSpPr/>
          <p:nvPr/>
        </p:nvSpPr>
        <p:spPr>
          <a:xfrm>
            <a:off x="3022136" y="2616200"/>
            <a:ext cx="29527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58585"/>
                </a:solidFill>
              </a:rPr>
              <a:t>4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 idx="4294967295"/>
          </p:nvPr>
        </p:nvSpPr>
        <p:spPr>
          <a:xfrm>
            <a:off x="1270000" y="-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45A7DE"/>
                </a:solidFill>
              </a:rPr>
              <a:t>Exploring in Wumpus World</a:t>
            </a:r>
          </a:p>
        </p:txBody>
      </p:sp>
    </p:spTree>
    <p:extLst>
      <p:ext uri="{BB962C8B-B14F-4D97-AF65-F5344CB8AC3E}">
        <p14:creationId xmlns:p14="http://schemas.microsoft.com/office/powerpoint/2010/main" val="399415118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droppedImage.pdf"/>
          <p:cNvPicPr/>
          <p:nvPr/>
        </p:nvPicPr>
        <p:blipFill>
          <a:blip r:embed="rId2">
            <a:extLst/>
          </a:blip>
          <a:srcRect l="9200" t="20317" r="4500" b="44223"/>
          <a:stretch>
            <a:fillRect/>
          </a:stretch>
        </p:blipFill>
        <p:spPr>
          <a:xfrm>
            <a:off x="1320800" y="2209800"/>
            <a:ext cx="10960100" cy="34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Harder Decisions</a:t>
            </a:r>
          </a:p>
        </p:txBody>
      </p:sp>
      <p:sp>
        <p:nvSpPr>
          <p:cNvPr id="193" name="Shape 193"/>
          <p:cNvSpPr/>
          <p:nvPr/>
        </p:nvSpPr>
        <p:spPr>
          <a:xfrm>
            <a:off x="6083300" y="4191000"/>
            <a:ext cx="5803900" cy="1079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Overview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270000" y="2387600"/>
            <a:ext cx="10464800" cy="67183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Reflex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very little knowledge</a:t>
            </a:r>
            <a:endParaRPr sz="4600" dirty="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Goal-based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specific kind of knowledge (transition model, heuristics, ...)</a:t>
            </a:r>
            <a:endParaRPr sz="4600" dirty="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Knowledge-based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more generic kind of knowledge, and generic ways to combine == more flexible agents</a:t>
            </a:r>
          </a:p>
        </p:txBody>
      </p:sp>
      <p:pic>
        <p:nvPicPr>
          <p:cNvPr id="1026" name="Picture 2" descr="http://upload.wikimedia.org/wikipedia/commons/4/49/OfficeThermost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885556"/>
            <a:ext cx="3638550" cy="2464455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reenheaterstore.com/assets/images/th1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3429001"/>
            <a:ext cx="2285999" cy="2971800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797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droppedImage.pdf"/>
          <p:cNvPicPr/>
          <p:nvPr/>
        </p:nvPicPr>
        <p:blipFill>
          <a:blip r:embed="rId2">
            <a:extLst/>
          </a:blip>
          <a:srcRect l="9200" t="20317" r="4500" b="12905"/>
          <a:stretch>
            <a:fillRect/>
          </a:stretch>
        </p:blipFill>
        <p:spPr>
          <a:xfrm>
            <a:off x="1320800" y="2209800"/>
            <a:ext cx="10960100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Harder Decisions</a:t>
            </a:r>
          </a:p>
        </p:txBody>
      </p:sp>
      <p:sp>
        <p:nvSpPr>
          <p:cNvPr id="197" name="Shape 197"/>
          <p:cNvSpPr/>
          <p:nvPr/>
        </p:nvSpPr>
        <p:spPr>
          <a:xfrm>
            <a:off x="4457700" y="6718300"/>
            <a:ext cx="6781800" cy="2019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2081763" y="3994150"/>
            <a:ext cx="8830819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5A7DE"/>
                </a:solidFill>
              </a:rPr>
              <a:t>Logic in General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5A7DE"/>
                </a:solidFill>
              </a:rPr>
              <a:t>Representation &amp; Reasoning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Logic In General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838200" y="2768600"/>
            <a:ext cx="113284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BA42FF"/>
                </a:solidFill>
              </a:rPr>
              <a:t>Logics:</a:t>
            </a:r>
            <a:r>
              <a:rPr sz="4600">
                <a:solidFill>
                  <a:srgbClr val="868686"/>
                </a:solidFill>
              </a:rPr>
              <a:t> formal languages for representing information s.t. conclusions can be drawn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BA42FF"/>
                </a:solidFill>
              </a:rPr>
              <a:t>Syntax:</a:t>
            </a:r>
            <a:r>
              <a:rPr sz="4600">
                <a:solidFill>
                  <a:srgbClr val="868686"/>
                </a:solidFill>
              </a:rPr>
              <a:t> defines sentences in the language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BA42FF"/>
                </a:solidFill>
              </a:rPr>
              <a:t>Semantics:</a:t>
            </a:r>
            <a:r>
              <a:rPr sz="4600">
                <a:solidFill>
                  <a:srgbClr val="868686"/>
                </a:solidFill>
              </a:rPr>
              <a:t> defines meaning of sentence (defines truth of a sentence in a world)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chapter07 (dragged).pdf"/>
          <p:cNvPicPr/>
          <p:nvPr/>
        </p:nvPicPr>
        <p:blipFill>
          <a:blip r:embed="rId2">
            <a:extLst/>
          </a:blip>
          <a:srcRect l="6799" t="43999" r="12400" b="41000"/>
          <a:stretch>
            <a:fillRect/>
          </a:stretch>
        </p:blipFill>
        <p:spPr>
          <a:xfrm>
            <a:off x="787400" y="2882145"/>
            <a:ext cx="12395200" cy="177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Logic In General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chapter07 (dragged).pdf"/>
          <p:cNvPicPr/>
          <p:nvPr/>
        </p:nvPicPr>
        <p:blipFill>
          <a:blip r:embed="rId2">
            <a:extLst/>
          </a:blip>
          <a:srcRect l="6799" t="43999" r="12400" b="35429"/>
          <a:stretch>
            <a:fillRect/>
          </a:stretch>
        </p:blipFill>
        <p:spPr>
          <a:xfrm>
            <a:off x="787400" y="2882145"/>
            <a:ext cx="12395200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Logic In General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chapter07 (dragged).pdf"/>
          <p:cNvPicPr/>
          <p:nvPr/>
        </p:nvPicPr>
        <p:blipFill>
          <a:blip r:embed="rId2">
            <a:extLst/>
          </a:blip>
          <a:srcRect l="6799" t="43999" r="12400" b="29537"/>
          <a:stretch>
            <a:fillRect/>
          </a:stretch>
        </p:blipFill>
        <p:spPr>
          <a:xfrm>
            <a:off x="787400" y="2882145"/>
            <a:ext cx="12395200" cy="3136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Logic In General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chapter07 (dragged).pdf"/>
          <p:cNvPicPr/>
          <p:nvPr/>
        </p:nvPicPr>
        <p:blipFill>
          <a:blip r:embed="rId2">
            <a:extLst/>
          </a:blip>
          <a:srcRect l="6799" t="43999" r="12400" b="24287"/>
          <a:stretch>
            <a:fillRect/>
          </a:stretch>
        </p:blipFill>
        <p:spPr>
          <a:xfrm>
            <a:off x="787400" y="2882145"/>
            <a:ext cx="12395200" cy="375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Logic In General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chapter07 (dragged).pdf"/>
          <p:cNvPicPr/>
          <p:nvPr/>
        </p:nvPicPr>
        <p:blipFill>
          <a:blip r:embed="rId2">
            <a:extLst/>
          </a:blip>
          <a:srcRect l="6799" t="43999" r="12400" b="22352"/>
          <a:stretch>
            <a:fillRect/>
          </a:stretch>
        </p:blipFill>
        <p:spPr>
          <a:xfrm>
            <a:off x="787400" y="2882145"/>
            <a:ext cx="12395200" cy="3988555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Logic In General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4928722" y="5372100"/>
            <a:ext cx="8102601" cy="2647950"/>
            <a:chOff x="0" y="0"/>
            <a:chExt cx="8102600" cy="2647949"/>
          </a:xfrm>
        </p:grpSpPr>
        <p:sp>
          <p:nvSpPr>
            <p:cNvPr id="218" name="Shape 218"/>
            <p:cNvSpPr/>
            <p:nvPr/>
          </p:nvSpPr>
          <p:spPr>
            <a:xfrm>
              <a:off x="0" y="1504949"/>
              <a:ext cx="8102600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858585"/>
                  </a:solidFill>
                </a:rPr>
                <a:t>Particular instantiation of variables, a possible world, is called a </a:t>
              </a:r>
              <a:r>
                <a:rPr sz="3800">
                  <a:solidFill>
                    <a:srgbClr val="BA42FF"/>
                  </a:solidFill>
                </a:rPr>
                <a:t>model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87777" y="0"/>
              <a:ext cx="4203701" cy="1257300"/>
            </a:xfrm>
            <a:prstGeom prst="rect">
              <a:avLst/>
            </a:prstGeom>
            <a:noFill/>
            <a:ln w="50800" cap="flat">
              <a:solidFill>
                <a:srgbClr val="00A3D7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chapter07 (dragged) 1.pdf"/>
          <p:cNvPicPr/>
          <p:nvPr/>
        </p:nvPicPr>
        <p:blipFill>
          <a:blip r:embed="rId2">
            <a:extLst/>
          </a:blip>
          <a:srcRect l="8900" t="24847" r="45100" b="55223"/>
          <a:stretch>
            <a:fillRect/>
          </a:stretch>
        </p:blipFill>
        <p:spPr>
          <a:xfrm>
            <a:off x="3581400" y="3479800"/>
            <a:ext cx="5842000" cy="1955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Entailment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533400" y="5854700"/>
            <a:ext cx="11938000" cy="34798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Example, KB with sentence: </a:t>
            </a:r>
            <a:r>
              <a:rPr sz="4600">
                <a:solidFill>
                  <a:srgbClr val="BA42FF"/>
                </a:solidFill>
              </a:rPr>
              <a:t>“x+y=4”</a:t>
            </a:r>
            <a:r>
              <a:rPr sz="4600">
                <a:solidFill>
                  <a:srgbClr val="868686"/>
                </a:solidFill>
              </a:rPr>
              <a:t> </a:t>
            </a:r>
          </a:p>
          <a:p>
            <a:pPr lvl="3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entails sentence: </a:t>
            </a:r>
            <a:r>
              <a:rPr sz="4600">
                <a:solidFill>
                  <a:srgbClr val="BA42FF"/>
                </a:solidFill>
              </a:rPr>
              <a:t>“4=x+y”</a:t>
            </a:r>
          </a:p>
          <a:p>
            <a:pPr lvl="3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and sentence:</a:t>
            </a:r>
            <a:r>
              <a:rPr sz="4600">
                <a:solidFill>
                  <a:srgbClr val="BA42FF"/>
                </a:solidFill>
              </a:rPr>
              <a:t> “y=4-x”</a:t>
            </a:r>
          </a:p>
        </p:txBody>
      </p:sp>
      <p:sp>
        <p:nvSpPr>
          <p:cNvPr id="225" name="Shape 225"/>
          <p:cNvSpPr/>
          <p:nvPr/>
        </p:nvSpPr>
        <p:spPr>
          <a:xfrm>
            <a:off x="774700" y="2082800"/>
            <a:ext cx="11455400" cy="163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88486" lvl="0" indent="-588486" algn="l">
              <a:spcBef>
                <a:spcPts val="2800"/>
              </a:spcBef>
              <a:buSzPct val="50000"/>
              <a:buFont typeface="Marker Felt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Entailment: one thing </a:t>
            </a:r>
            <a:r>
              <a:rPr sz="4600">
                <a:solidFill>
                  <a:srgbClr val="BA42FF"/>
                </a:solidFill>
              </a:rPr>
              <a:t>follows from</a:t>
            </a:r>
            <a:r>
              <a:rPr sz="4600">
                <a:solidFill>
                  <a:srgbClr val="868686"/>
                </a:solidFill>
              </a:rPr>
              <a:t> another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build="p" bldLvl="5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droppedImage.pdf"/>
          <p:cNvPicPr/>
          <p:nvPr/>
        </p:nvPicPr>
        <p:blipFill>
          <a:blip r:embed="rId2">
            <a:extLst/>
          </a:blip>
          <a:srcRect l="6700" t="17341" r="7000" b="20023"/>
          <a:stretch>
            <a:fillRect/>
          </a:stretch>
        </p:blipFill>
        <p:spPr>
          <a:xfrm>
            <a:off x="1003300" y="2298700"/>
            <a:ext cx="10960100" cy="614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45A7DE"/>
                </a:solidFill>
              </a:rPr>
              <a:t>Entailment in </a:t>
            </a:r>
            <a:r>
              <a:rPr sz="8000" dirty="0" err="1">
                <a:solidFill>
                  <a:srgbClr val="45A7DE"/>
                </a:solidFill>
              </a:rPr>
              <a:t>Wumpus</a:t>
            </a:r>
            <a:endParaRPr sz="8000" dirty="0">
              <a:solidFill>
                <a:srgbClr val="45A7DE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Overview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270000" y="2387600"/>
            <a:ext cx="10464800" cy="67183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Reflex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very little knowledge</a:t>
            </a:r>
            <a:endParaRPr sz="4600" dirty="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Goal-based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specific kind of knowledge (transition model, heuristics, ...)</a:t>
            </a:r>
            <a:endParaRPr sz="4600" dirty="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BA42FF"/>
                </a:solidFill>
              </a:rPr>
              <a:t>Knowledge-based</a:t>
            </a:r>
            <a:r>
              <a:rPr sz="4600" dirty="0">
                <a:solidFill>
                  <a:srgbClr val="868686"/>
                </a:solidFill>
              </a:rPr>
              <a:t> agents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more generic kind of knowledge, and generic ways to combine == more flexible agents</a:t>
            </a:r>
          </a:p>
        </p:txBody>
      </p:sp>
      <p:pic>
        <p:nvPicPr>
          <p:cNvPr id="1026" name="Picture 2" descr="http://upload.wikimedia.org/wikipedia/commons/4/49/OfficeThermost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885555"/>
            <a:ext cx="3638550" cy="2464455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reenheaterstore.com/assets/images/th1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618105"/>
            <a:ext cx="2285999" cy="2971800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1.squarespace.com/static/52b07102e4b0324b1f667701/52e4475ce4b0882c3e1080b4/52e44773e4b0fe48e4d5eaf3/1390692212591/HA89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348" y="6858000"/>
            <a:ext cx="2800351" cy="2800351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droppedImage.pdf"/>
          <p:cNvPicPr/>
          <p:nvPr/>
        </p:nvPicPr>
        <p:blipFill>
          <a:blip r:embed="rId2">
            <a:extLst/>
          </a:blip>
          <a:srcRect l="20000" t="20317" r="20000" b="20023"/>
          <a:stretch>
            <a:fillRect/>
          </a:stretch>
        </p:blipFill>
        <p:spPr>
          <a:xfrm>
            <a:off x="2692400" y="2463800"/>
            <a:ext cx="7620000" cy="5854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10236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 smtClean="0">
                <a:solidFill>
                  <a:srgbClr val="45A7DE"/>
                </a:solidFill>
              </a:rPr>
              <a:t>Entailment in </a:t>
            </a:r>
            <a:r>
              <a:rPr sz="8400" dirty="0" err="1" smtClean="0">
                <a:solidFill>
                  <a:srgbClr val="45A7DE"/>
                </a:solidFill>
              </a:rPr>
              <a:t>Wumpus</a:t>
            </a:r>
            <a:endParaRPr sz="8400" dirty="0">
              <a:solidFill>
                <a:srgbClr val="45A7DE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droppedImage.pdf"/>
          <p:cNvPicPr/>
          <p:nvPr/>
        </p:nvPicPr>
        <p:blipFill>
          <a:blip r:embed="rId2">
            <a:extLst/>
          </a:blip>
          <a:srcRect l="7300" t="20317" r="12600" b="19117"/>
          <a:stretch>
            <a:fillRect/>
          </a:stretch>
        </p:blipFill>
        <p:spPr>
          <a:xfrm>
            <a:off x="1079500" y="2463800"/>
            <a:ext cx="10172700" cy="594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Wumpus Models</a:t>
            </a:r>
          </a:p>
        </p:txBody>
      </p:sp>
      <p:sp>
        <p:nvSpPr>
          <p:cNvPr id="235" name="Shape 235"/>
          <p:cNvSpPr/>
          <p:nvPr/>
        </p:nvSpPr>
        <p:spPr>
          <a:xfrm>
            <a:off x="9226061" y="2463799"/>
            <a:ext cx="3731999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These models don’t agree with the rules about “Breezes”</a:t>
            </a:r>
          </a:p>
        </p:txBody>
      </p:sp>
      <p:sp>
        <p:nvSpPr>
          <p:cNvPr id="236" name="Shape 236"/>
          <p:cNvSpPr/>
          <p:nvPr/>
        </p:nvSpPr>
        <p:spPr>
          <a:xfrm>
            <a:off x="-32239" y="2463799"/>
            <a:ext cx="3731999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These models are consistent with the rules and our percepts so far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2" animBg="1" advAuto="0"/>
      <p:bldP spid="236" grpId="1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droppedImage.pdf"/>
          <p:cNvPicPr/>
          <p:nvPr/>
        </p:nvPicPr>
        <p:blipFill>
          <a:blip r:embed="rId3">
            <a:extLst/>
          </a:blip>
          <a:srcRect l="8900" t="17341" r="11300" b="11870"/>
          <a:stretch>
            <a:fillRect/>
          </a:stretch>
        </p:blipFill>
        <p:spPr>
          <a:xfrm>
            <a:off x="1282700" y="2171700"/>
            <a:ext cx="10134600" cy="694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Model Checking</a:t>
            </a:r>
          </a:p>
        </p:txBody>
      </p:sp>
      <p:sp>
        <p:nvSpPr>
          <p:cNvPr id="240" name="Shape 240"/>
          <p:cNvSpPr/>
          <p:nvPr/>
        </p:nvSpPr>
        <p:spPr>
          <a:xfrm>
            <a:off x="156942" y="2159000"/>
            <a:ext cx="3275106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858585"/>
                </a:solidFill>
              </a:rPr>
              <a:t>Find all models where query is true…check </a:t>
            </a:r>
            <a:r>
              <a:rPr sz="4000" dirty="0" smtClean="0">
                <a:solidFill>
                  <a:srgbClr val="858585"/>
                </a:solidFill>
              </a:rPr>
              <a:t>if </a:t>
            </a:r>
            <a:r>
              <a:rPr sz="4000" dirty="0">
                <a:solidFill>
                  <a:srgbClr val="858585"/>
                </a:solidFill>
              </a:rPr>
              <a:t>KB is </a:t>
            </a:r>
            <a:r>
              <a:rPr sz="4000" dirty="0" smtClean="0">
                <a:solidFill>
                  <a:srgbClr val="858585"/>
                </a:solidFill>
              </a:rPr>
              <a:t>within </a:t>
            </a:r>
            <a:r>
              <a:rPr sz="4000" dirty="0">
                <a:solidFill>
                  <a:srgbClr val="858585"/>
                </a:solidFill>
              </a:rPr>
              <a:t>this set</a:t>
            </a:r>
          </a:p>
        </p:txBody>
      </p:sp>
      <p:sp>
        <p:nvSpPr>
          <p:cNvPr id="241" name="Shape 241"/>
          <p:cNvSpPr/>
          <p:nvPr/>
        </p:nvSpPr>
        <p:spPr>
          <a:xfrm>
            <a:off x="9339853" y="2489199"/>
            <a:ext cx="3406883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858585"/>
                </a:solidFill>
              </a:rPr>
              <a:t>Conclude: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858585"/>
                </a:solidFill>
              </a:rPr>
              <a:t>sentence can be added to the KB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 animBg="1" advAuto="0"/>
      <p:bldP spid="241" grpId="2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droppedImage.pdf"/>
          <p:cNvPicPr/>
          <p:nvPr/>
        </p:nvPicPr>
        <p:blipFill>
          <a:blip r:embed="rId2">
            <a:extLst/>
          </a:blip>
          <a:srcRect l="7100" t="20317" r="20000" b="20023"/>
          <a:stretch>
            <a:fillRect/>
          </a:stretch>
        </p:blipFill>
        <p:spPr>
          <a:xfrm>
            <a:off x="1054100" y="2463800"/>
            <a:ext cx="9258300" cy="58547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1270000" y="2667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Model Checking</a:t>
            </a:r>
          </a:p>
        </p:txBody>
      </p:sp>
      <p:sp>
        <p:nvSpPr>
          <p:cNvPr id="245" name="Shape 245"/>
          <p:cNvSpPr/>
          <p:nvPr/>
        </p:nvSpPr>
        <p:spPr>
          <a:xfrm>
            <a:off x="156942" y="2159000"/>
            <a:ext cx="3275106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Find all models where query is true…check if KB is within this set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droppedImage.pdf"/>
          <p:cNvPicPr/>
          <p:nvPr/>
        </p:nvPicPr>
        <p:blipFill>
          <a:blip r:embed="rId2">
            <a:extLst/>
          </a:blip>
          <a:srcRect l="10100" t="18376" r="20000" b="8247"/>
          <a:stretch>
            <a:fillRect/>
          </a:stretch>
        </p:blipFill>
        <p:spPr>
          <a:xfrm>
            <a:off x="1435100" y="2273300"/>
            <a:ext cx="8877300" cy="7200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Model Checking</a:t>
            </a:r>
          </a:p>
        </p:txBody>
      </p:sp>
      <p:sp>
        <p:nvSpPr>
          <p:cNvPr id="249" name="Shape 249"/>
          <p:cNvSpPr/>
          <p:nvPr/>
        </p:nvSpPr>
        <p:spPr>
          <a:xfrm>
            <a:off x="156942" y="2159000"/>
            <a:ext cx="3275106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Find all models where query is true…check if KB is within this set</a:t>
            </a:r>
          </a:p>
        </p:txBody>
      </p:sp>
      <p:sp>
        <p:nvSpPr>
          <p:cNvPr id="250" name="Shape 250"/>
          <p:cNvSpPr/>
          <p:nvPr/>
        </p:nvSpPr>
        <p:spPr>
          <a:xfrm>
            <a:off x="10182830" y="2133599"/>
            <a:ext cx="3275107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Conclude: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sentence not consistent with the KB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1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chapter07 (dragged) 3.pdf"/>
          <p:cNvPicPr/>
          <p:nvPr/>
        </p:nvPicPr>
        <p:blipFill rotWithShape="1">
          <a:blip r:embed="rId2">
            <a:extLst/>
          </a:blip>
          <a:srcRect l="9500" t="16564" r="9200" b="76423"/>
          <a:stretch/>
        </p:blipFill>
        <p:spPr>
          <a:xfrm>
            <a:off x="1358900" y="1968500"/>
            <a:ext cx="10325100" cy="68820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 dirty="0">
                <a:solidFill>
                  <a:srgbClr val="45A7DE"/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29919131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chapter07 (dragged) 3.pdf"/>
          <p:cNvPicPr/>
          <p:nvPr/>
        </p:nvPicPr>
        <p:blipFill>
          <a:blip r:embed="rId2">
            <a:extLst/>
          </a:blip>
          <a:srcRect l="9500" t="16564" r="9200" b="65964"/>
          <a:stretch>
            <a:fillRect/>
          </a:stretch>
        </p:blipFill>
        <p:spPr>
          <a:xfrm>
            <a:off x="1358900" y="1968500"/>
            <a:ext cx="103251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Inference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chapter07 (dragged) 3.pdf"/>
          <p:cNvPicPr/>
          <p:nvPr/>
        </p:nvPicPr>
        <p:blipFill>
          <a:blip r:embed="rId2">
            <a:extLst/>
          </a:blip>
          <a:srcRect l="9500" t="16564" r="9200" b="54835"/>
          <a:stretch>
            <a:fillRect/>
          </a:stretch>
        </p:blipFill>
        <p:spPr>
          <a:xfrm>
            <a:off x="1358900" y="1968500"/>
            <a:ext cx="10325100" cy="28067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Inference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chapter07 (dragged) 3.pdf"/>
          <p:cNvPicPr/>
          <p:nvPr/>
        </p:nvPicPr>
        <p:blipFill>
          <a:blip r:embed="rId2">
            <a:extLst/>
          </a:blip>
          <a:srcRect l="9500" t="16564" r="9200" b="44352"/>
          <a:stretch>
            <a:fillRect/>
          </a:stretch>
        </p:blipFill>
        <p:spPr>
          <a:xfrm>
            <a:off x="1358900" y="1968500"/>
            <a:ext cx="10325100" cy="3835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Inference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chapter07 (dragged) 3.pdf"/>
          <p:cNvPicPr/>
          <p:nvPr/>
        </p:nvPicPr>
        <p:blipFill>
          <a:blip r:embed="rId2">
            <a:extLst/>
          </a:blip>
          <a:srcRect l="9500" t="16564" r="9200" b="18729"/>
          <a:stretch>
            <a:fillRect/>
          </a:stretch>
        </p:blipFill>
        <p:spPr>
          <a:xfrm>
            <a:off x="1358900" y="1968500"/>
            <a:ext cx="103251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Inference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Overview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1270000" y="2387600"/>
            <a:ext cx="10464800" cy="6718300"/>
          </a:xfrm>
          <a:prstGeom prst="rect">
            <a:avLst/>
          </a:prstGeom>
        </p:spPr>
        <p:txBody>
          <a:bodyPr/>
          <a:lstStyle/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Intro basic Logical Agent Design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 err="1">
                <a:solidFill>
                  <a:srgbClr val="868686"/>
                </a:solidFill>
              </a:rPr>
              <a:t>Wumpus</a:t>
            </a:r>
            <a:r>
              <a:rPr sz="3400" dirty="0">
                <a:solidFill>
                  <a:srgbClr val="868686"/>
                </a:solidFill>
              </a:rPr>
              <a:t> World -- example environment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Concepts of Logic in General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Propositional Logic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 smtClean="0">
                <a:solidFill>
                  <a:srgbClr val="868686"/>
                </a:solidFill>
              </a:rPr>
              <a:t>First-order </a:t>
            </a:r>
            <a:r>
              <a:rPr sz="3400" dirty="0">
                <a:solidFill>
                  <a:srgbClr val="868686"/>
                </a:solidFill>
              </a:rPr>
              <a:t>Logic</a:t>
            </a:r>
          </a:p>
          <a:p>
            <a:pPr marL="1641468" lvl="2" indent="-434968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868686"/>
                </a:solidFill>
              </a:rPr>
              <a:t>Inferences with FOL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30209" y="2964906"/>
            <a:ext cx="10782583" cy="3664494"/>
            <a:chOff x="1530209" y="2964906"/>
            <a:chExt cx="10782583" cy="3664494"/>
          </a:xfrm>
        </p:grpSpPr>
        <p:grpSp>
          <p:nvGrpSpPr>
            <p:cNvPr id="50" name="Group 50"/>
            <p:cNvGrpSpPr/>
            <p:nvPr/>
          </p:nvGrpSpPr>
          <p:grpSpPr>
            <a:xfrm>
              <a:off x="1530209" y="2964906"/>
              <a:ext cx="10782583" cy="3664494"/>
              <a:chOff x="0" y="0"/>
              <a:chExt cx="10782581" cy="3664492"/>
            </a:xfrm>
          </p:grpSpPr>
          <p:sp>
            <p:nvSpPr>
              <p:cNvPr id="48" name="Shape 48"/>
              <p:cNvSpPr/>
              <p:nvPr/>
            </p:nvSpPr>
            <p:spPr>
              <a:xfrm>
                <a:off x="0" y="3638132"/>
                <a:ext cx="10743036" cy="26361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9" name="Shape 49"/>
              <p:cNvSpPr/>
              <p:nvPr/>
            </p:nvSpPr>
            <p:spPr>
              <a:xfrm rot="16200000">
                <a:off x="8304433" y="1159984"/>
                <a:ext cx="3638134" cy="1318165"/>
              </a:xfrm>
              <a:prstGeom prst="rightArrow">
                <a:avLst>
                  <a:gd name="adj1" fmla="val 32000"/>
                  <a:gd name="adj2" fmla="val 44000"/>
                </a:avLst>
              </a:prstGeom>
              <a:solidFill>
                <a:srgbClr val="356B41"/>
              </a:solidFill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1" name="Shape 51"/>
            <p:cNvSpPr/>
            <p:nvPr/>
          </p:nvSpPr>
          <p:spPr>
            <a:xfrm>
              <a:off x="8864600" y="5211561"/>
              <a:ext cx="2472088" cy="126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4000" dirty="0" smtClean="0">
                  <a:solidFill>
                    <a:srgbClr val="858585"/>
                  </a:solidFill>
                </a:rPr>
                <a:t>Today and Mon</a:t>
              </a:r>
              <a:endParaRPr sz="4000" dirty="0">
                <a:solidFill>
                  <a:srgbClr val="858585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970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 The logical agent called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819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 The logical agent called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3048000"/>
            <a:ext cx="10464800" cy="5715000"/>
          </a:xfrm>
        </p:spPr>
        <p:txBody>
          <a:bodyPr/>
          <a:lstStyle/>
          <a:p>
            <a:r>
              <a:rPr lang="en-US" dirty="0" smtClean="0"/>
              <a:t>Imagine that you are the quality control technician at a factory that prints cards that are used in signaling exercises.</a:t>
            </a:r>
          </a:p>
          <a:p>
            <a:r>
              <a:rPr lang="en-US" dirty="0" smtClean="0"/>
              <a:t>You see cards coming down the conveyor belt and you have to turn them over to check whether they follow a certain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4359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914400"/>
            <a:ext cx="10464800" cy="2438400"/>
          </a:xfrm>
        </p:spPr>
        <p:txBody>
          <a:bodyPr/>
          <a:lstStyle/>
          <a:p>
            <a:r>
              <a:rPr lang="en-US" sz="6600" dirty="0"/>
              <a:t>If a card has a circle on one side, then it has the </a:t>
            </a:r>
            <a:r>
              <a:rPr lang="en-US" sz="6600" dirty="0" smtClean="0"/>
              <a:t>color </a:t>
            </a:r>
            <a:r>
              <a:rPr lang="en-US" sz="6600" dirty="0"/>
              <a:t>yellow on the other side.</a:t>
            </a:r>
          </a:p>
        </p:txBody>
      </p:sp>
    </p:spTree>
    <p:extLst>
      <p:ext uri="{BB962C8B-B14F-4D97-AF65-F5344CB8AC3E}">
        <p14:creationId xmlns:p14="http://schemas.microsoft.com/office/powerpoint/2010/main" val="297936306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philosophyexperiments.com/wason/images/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philosophyexperiments.com/wason/images/circ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4666735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philosophyexperiments.com/wason/images/yellow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4666735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philosophyexperiments.com/wason/images/re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4666735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70000" y="914400"/>
            <a:ext cx="10464800" cy="2438400"/>
          </a:xfrm>
        </p:spPr>
        <p:txBody>
          <a:bodyPr/>
          <a:lstStyle/>
          <a:p>
            <a:r>
              <a:rPr lang="en-US" sz="6600" dirty="0"/>
              <a:t>If a card has a circle on one side, then it has the </a:t>
            </a:r>
            <a:r>
              <a:rPr lang="en-US" sz="6600" dirty="0" smtClean="0"/>
              <a:t>color </a:t>
            </a:r>
            <a:r>
              <a:rPr lang="en-US" sz="6600" dirty="0"/>
              <a:t>yellow on the other side.</a:t>
            </a:r>
          </a:p>
        </p:txBody>
      </p:sp>
    </p:spTree>
    <p:extLst>
      <p:ext uri="{BB962C8B-B14F-4D97-AF65-F5344CB8AC3E}">
        <p14:creationId xmlns:p14="http://schemas.microsoft.com/office/powerpoint/2010/main" val="1696890831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3048000"/>
            <a:ext cx="10464800" cy="5715000"/>
          </a:xfrm>
        </p:spPr>
        <p:txBody>
          <a:bodyPr/>
          <a:lstStyle/>
          <a:p>
            <a:r>
              <a:rPr lang="en-US" dirty="0" smtClean="0"/>
              <a:t>You got laid off.  But, you managed to get a new job at a local bar as the bouncer.</a:t>
            </a:r>
          </a:p>
          <a:p>
            <a:r>
              <a:rPr lang="en-US" dirty="0" smtClean="0"/>
              <a:t>You see people, and you see drinks, and your job is to make sure that everyone is following the law.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50087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914400"/>
            <a:ext cx="11658600" cy="2438400"/>
          </a:xfrm>
        </p:spPr>
        <p:txBody>
          <a:bodyPr/>
          <a:lstStyle/>
          <a:p>
            <a:r>
              <a:rPr lang="en-US" sz="6600" dirty="0"/>
              <a:t>If a person drinks an alcoholic drink, then they must be over the age of 21 years old.</a:t>
            </a:r>
          </a:p>
        </p:txBody>
      </p:sp>
    </p:spTree>
    <p:extLst>
      <p:ext uri="{BB962C8B-B14F-4D97-AF65-F5344CB8AC3E}">
        <p14:creationId xmlns:p14="http://schemas.microsoft.com/office/powerpoint/2010/main" val="193498152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914400"/>
            <a:ext cx="11658600" cy="2438400"/>
          </a:xfrm>
        </p:spPr>
        <p:txBody>
          <a:bodyPr/>
          <a:lstStyle/>
          <a:p>
            <a:r>
              <a:rPr lang="en-US" sz="6600" dirty="0"/>
              <a:t>If a person drinks an alcoholic drink, then they must be over the age of 21 years old.</a:t>
            </a:r>
          </a:p>
        </p:txBody>
      </p:sp>
      <p:pic>
        <p:nvPicPr>
          <p:cNvPr id="8194" name="Picture 2" descr="http://www.philosophyexperiments.com/wason/images/be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hilosophyexperiments.com/wason/images/cok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philosophyexperiments.com/wason/images/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hilosophyexperiments.com/wason/images/1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52190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philosophyexperiments.com/wason/images/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philosophyexperiments.com/wason/images/circ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4666735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philosophyexperiments.com/wason/images/yellow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4666735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philosophyexperiments.com/wason/images/re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4666735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70000" y="914400"/>
            <a:ext cx="10464800" cy="2438400"/>
          </a:xfrm>
        </p:spPr>
        <p:txBody>
          <a:bodyPr/>
          <a:lstStyle/>
          <a:p>
            <a:r>
              <a:rPr lang="en-US" sz="6600" dirty="0"/>
              <a:t>If a card has a circle on one side, then it has the </a:t>
            </a:r>
            <a:r>
              <a:rPr lang="en-US" sz="6600" dirty="0" smtClean="0"/>
              <a:t>color </a:t>
            </a:r>
            <a:r>
              <a:rPr lang="en-US" sz="6600" dirty="0"/>
              <a:t>yellow on the other side.</a:t>
            </a:r>
          </a:p>
        </p:txBody>
      </p:sp>
    </p:spTree>
    <p:extLst>
      <p:ext uri="{BB962C8B-B14F-4D97-AF65-F5344CB8AC3E}">
        <p14:creationId xmlns:p14="http://schemas.microsoft.com/office/powerpoint/2010/main" val="1000301337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philosophyexperiments.com/wason/images/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philosophyexperiments.com/wason/images/circ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4666735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philosophyexperiments.com/wason/images/yellow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4666735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philosophyexperiments.com/wason/images/re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4666735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70000" y="914400"/>
            <a:ext cx="10464800" cy="2438400"/>
          </a:xfrm>
        </p:spPr>
        <p:txBody>
          <a:bodyPr/>
          <a:lstStyle/>
          <a:p>
            <a:r>
              <a:rPr lang="en-US" sz="6600" dirty="0"/>
              <a:t>If a card has a circle on one side, then it has the </a:t>
            </a:r>
            <a:r>
              <a:rPr lang="en-US" sz="6600" dirty="0" smtClean="0"/>
              <a:t>color </a:t>
            </a:r>
            <a:r>
              <a:rPr lang="en-US" sz="6600" dirty="0"/>
              <a:t>yellow on the other side.</a:t>
            </a:r>
          </a:p>
        </p:txBody>
      </p:sp>
      <p:sp>
        <p:nvSpPr>
          <p:cNvPr id="2" name="Up Arrow 1"/>
          <p:cNvSpPr/>
          <p:nvPr/>
        </p:nvSpPr>
        <p:spPr>
          <a:xfrm>
            <a:off x="4406900" y="7757984"/>
            <a:ext cx="1219200" cy="1447800"/>
          </a:xfrm>
          <a:prstGeom prst="upArrow">
            <a:avLst/>
          </a:prstGeom>
          <a:solidFill>
            <a:srgbClr val="0097EB">
              <a:alpha val="62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10045700" y="7757984"/>
            <a:ext cx="1219200" cy="1447800"/>
          </a:xfrm>
          <a:prstGeom prst="upArrow">
            <a:avLst/>
          </a:prstGeom>
          <a:solidFill>
            <a:srgbClr val="0097EB">
              <a:alpha val="62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17057037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695809" y="4406900"/>
            <a:ext cx="9602725" cy="92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5A7DE"/>
                </a:solidFill>
              </a:rPr>
              <a:t>Knowledge-Based Agent Design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914400"/>
            <a:ext cx="11658600" cy="2438400"/>
          </a:xfrm>
        </p:spPr>
        <p:txBody>
          <a:bodyPr/>
          <a:lstStyle/>
          <a:p>
            <a:r>
              <a:rPr lang="en-US" sz="6600" dirty="0"/>
              <a:t>If a person drinks an alcoholic drink, then they must be over the age of 21 years old.</a:t>
            </a:r>
          </a:p>
        </p:txBody>
      </p:sp>
      <p:pic>
        <p:nvPicPr>
          <p:cNvPr id="8194" name="Picture 2" descr="http://www.philosophyexperiments.com/wason/images/be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hilosophyexperiments.com/wason/images/cok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philosophyexperiments.com/wason/images/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hilosophyexperiments.com/wason/images/1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7079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914400"/>
            <a:ext cx="11658600" cy="2438400"/>
          </a:xfrm>
        </p:spPr>
        <p:txBody>
          <a:bodyPr/>
          <a:lstStyle/>
          <a:p>
            <a:r>
              <a:rPr lang="en-US" sz="6600" dirty="0"/>
              <a:t>If a person drinks an alcoholic drink, then they must be over the age of 21 years old.</a:t>
            </a:r>
          </a:p>
        </p:txBody>
      </p:sp>
      <p:pic>
        <p:nvPicPr>
          <p:cNvPr id="8194" name="Picture 2" descr="http://www.philosophyexperiments.com/wason/images/be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hilosophyexperiments.com/wason/images/cok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philosophyexperiments.com/wason/images/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hilosophyexperiments.com/wason/images/1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0" y="4648200"/>
            <a:ext cx="2057400" cy="27432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>
            <a:off x="1587500" y="7787846"/>
            <a:ext cx="1219200" cy="1447800"/>
          </a:xfrm>
          <a:prstGeom prst="upArrow">
            <a:avLst/>
          </a:prstGeom>
          <a:solidFill>
            <a:srgbClr val="0097EB">
              <a:alpha val="62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10198100" y="7824917"/>
            <a:ext cx="1219200" cy="1447800"/>
          </a:xfrm>
          <a:prstGeom prst="upArrow">
            <a:avLst/>
          </a:prstGeom>
          <a:solidFill>
            <a:srgbClr val="0097EB">
              <a:alpha val="62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135144895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9870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task is called the </a:t>
            </a:r>
            <a:br>
              <a:rPr lang="en-US" dirty="0" smtClean="0"/>
            </a:br>
            <a:r>
              <a:rPr lang="en-US" b="1" dirty="0" err="1" smtClean="0"/>
              <a:t>Wason</a:t>
            </a:r>
            <a:r>
              <a:rPr lang="en-US" b="1" dirty="0" smtClean="0"/>
              <a:t> Selection Task.</a:t>
            </a:r>
          </a:p>
          <a:p>
            <a:endParaRPr lang="en-US" b="1" dirty="0"/>
          </a:p>
          <a:p>
            <a:pPr marL="3175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0168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953000" y="3060700"/>
            <a:ext cx="3119884" cy="4811068"/>
          </a:xfrm>
          <a:prstGeom prst="rect">
            <a:avLst/>
          </a:prstGeom>
          <a:solidFill>
            <a:srgbClr val="0097EB">
              <a:alpha val="62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45A7DE"/>
                </a:solidFill>
              </a:rPr>
              <a:t>Knowledge Base (KB)</a:t>
            </a:r>
          </a:p>
        </p:txBody>
      </p:sp>
      <p:graphicFrame>
        <p:nvGraphicFramePr>
          <p:cNvPr id="58" name="Table 58"/>
          <p:cNvGraphicFramePr/>
          <p:nvPr/>
        </p:nvGraphicFramePr>
        <p:xfrm>
          <a:off x="5362864" y="3378200"/>
          <a:ext cx="2345829" cy="413419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34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6839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58585"/>
                          </a:solidFill>
                        </a:rPr>
                        <a:t>S1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839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58585"/>
                          </a:solidFill>
                        </a:rPr>
                        <a:t>S2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839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58585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839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58585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839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58585"/>
                          </a:solidFill>
                        </a:rPr>
                        <a:t>Sn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Shape 59"/>
          <p:cNvSpPr/>
          <p:nvPr/>
        </p:nvSpPr>
        <p:spPr>
          <a:xfrm>
            <a:off x="2186177" y="2146300"/>
            <a:ext cx="926744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List of sentences, assertions about the world</a:t>
            </a:r>
          </a:p>
        </p:txBody>
      </p:sp>
      <p:grpSp>
        <p:nvGrpSpPr>
          <p:cNvPr id="64" name="Group 64"/>
          <p:cNvGrpSpPr/>
          <p:nvPr/>
        </p:nvGrpSpPr>
        <p:grpSpPr>
          <a:xfrm>
            <a:off x="1660134" y="4214358"/>
            <a:ext cx="2990922" cy="3050886"/>
            <a:chOff x="-18146" y="-27441"/>
            <a:chExt cx="2990920" cy="3050884"/>
          </a:xfrm>
        </p:grpSpPr>
        <p:grpSp>
          <p:nvGrpSpPr>
            <p:cNvPr id="62" name="Group 62"/>
            <p:cNvGrpSpPr/>
            <p:nvPr/>
          </p:nvGrpSpPr>
          <p:grpSpPr>
            <a:xfrm>
              <a:off x="-18147" y="-27442"/>
              <a:ext cx="2990921" cy="615370"/>
              <a:chOff x="-19050" y="-27441"/>
              <a:chExt cx="2990920" cy="615369"/>
            </a:xfrm>
          </p:grpSpPr>
          <p:sp>
            <p:nvSpPr>
              <p:cNvPr id="61" name="Shape 61"/>
              <p:cNvSpPr/>
              <p:nvPr/>
            </p:nvSpPr>
            <p:spPr>
              <a:xfrm>
                <a:off x="0" y="0"/>
                <a:ext cx="2917379" cy="560487"/>
              </a:xfrm>
              <a:prstGeom prst="rightArrow">
                <a:avLst>
                  <a:gd name="adj1" fmla="val 32000"/>
                  <a:gd name="adj2" fmla="val 133999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60" name="Picture 59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9050" y="-27442"/>
                <a:ext cx="2990921" cy="615370"/>
              </a:xfrm>
              <a:prstGeom prst="rect">
                <a:avLst/>
              </a:prstGeom>
              <a:effectLst/>
            </p:spPr>
          </p:pic>
        </p:grpSp>
        <p:sp>
          <p:nvSpPr>
            <p:cNvPr id="63" name="Shape 63"/>
            <p:cNvSpPr/>
            <p:nvPr/>
          </p:nvSpPr>
          <p:spPr>
            <a:xfrm>
              <a:off x="0" y="686643"/>
              <a:ext cx="2475192" cy="233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858585"/>
                  </a:solidFill>
                </a:rPr>
                <a:t>Tell: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858585"/>
                  </a:solidFill>
                </a:rPr>
                <a:t>Add new sentences to the KB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8518133" y="4214357"/>
            <a:ext cx="4276005" cy="3329443"/>
            <a:chOff x="-19051" y="-27442"/>
            <a:chExt cx="4276003" cy="3329441"/>
          </a:xfrm>
        </p:grpSpPr>
        <p:sp>
          <p:nvSpPr>
            <p:cNvPr id="65" name="Shape 65"/>
            <p:cNvSpPr/>
            <p:nvPr/>
          </p:nvSpPr>
          <p:spPr>
            <a:xfrm>
              <a:off x="37196" y="965198"/>
              <a:ext cx="4219756" cy="233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4000" dirty="0">
                  <a:solidFill>
                    <a:srgbClr val="858585"/>
                  </a:solidFill>
                </a:rPr>
                <a:t>Ask: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4000" dirty="0">
                  <a:solidFill>
                    <a:srgbClr val="858585"/>
                  </a:solidFill>
                </a:rPr>
                <a:t>Answer some query based on current facts of the KB</a:t>
              </a:r>
            </a:p>
          </p:txBody>
        </p:sp>
        <p:grpSp>
          <p:nvGrpSpPr>
            <p:cNvPr id="68" name="Group 68"/>
            <p:cNvGrpSpPr/>
            <p:nvPr/>
          </p:nvGrpSpPr>
          <p:grpSpPr>
            <a:xfrm>
              <a:off x="-19051" y="-27442"/>
              <a:ext cx="2990922" cy="615370"/>
              <a:chOff x="-19050" y="-27441"/>
              <a:chExt cx="2990920" cy="615369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0" y="0"/>
                <a:ext cx="2917379" cy="560487"/>
              </a:xfrm>
              <a:prstGeom prst="rightArrow">
                <a:avLst>
                  <a:gd name="adj1" fmla="val 32000"/>
                  <a:gd name="adj2" fmla="val 133999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66" name="Picture 65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9050" y="-27442"/>
                <a:ext cx="2990921" cy="615370"/>
              </a:xfrm>
              <a:prstGeom prst="rect">
                <a:avLst/>
              </a:prstGeom>
              <a:effectLst/>
            </p:spPr>
          </p:pic>
        </p:grp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droppedImage.pdf"/>
          <p:cNvPicPr/>
          <p:nvPr/>
        </p:nvPicPr>
        <p:blipFill rotWithShape="1">
          <a:blip r:embed="rId2">
            <a:extLst/>
          </a:blip>
          <a:srcRect l="7900" t="17341" r="7500" b="44546"/>
          <a:stretch/>
        </p:blipFill>
        <p:spPr>
          <a:xfrm>
            <a:off x="1155700" y="2425700"/>
            <a:ext cx="10744200" cy="3740322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Simple KB-agent</a:t>
            </a:r>
          </a:p>
        </p:txBody>
      </p:sp>
    </p:spTree>
    <p:extLst>
      <p:ext uri="{BB962C8B-B14F-4D97-AF65-F5344CB8AC3E}">
        <p14:creationId xmlns:p14="http://schemas.microsoft.com/office/powerpoint/2010/main" val="19014746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phPaper">
  <a:themeElements>
    <a:clrScheme name="GraphPaper">
      <a:dk1>
        <a:srgbClr val="850048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1459</Words>
  <Application>Microsoft Office PowerPoint</Application>
  <PresentationFormat>Custom</PresentationFormat>
  <Paragraphs>348</Paragraphs>
  <Slides>73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Gill Sans</vt:lpstr>
      <vt:lpstr>Helvetica</vt:lpstr>
      <vt:lpstr>Lucida Grande</vt:lpstr>
      <vt:lpstr>Marker Felt</vt:lpstr>
      <vt:lpstr>GraphPaper</vt:lpstr>
      <vt:lpstr>Logical Agents</vt:lpstr>
      <vt:lpstr>Overview</vt:lpstr>
      <vt:lpstr>Overview</vt:lpstr>
      <vt:lpstr>Overview</vt:lpstr>
      <vt:lpstr>Overview</vt:lpstr>
      <vt:lpstr>Overview</vt:lpstr>
      <vt:lpstr>PowerPoint Presentation</vt:lpstr>
      <vt:lpstr>Knowledge Base (KB)</vt:lpstr>
      <vt:lpstr>Simple KB-agent</vt:lpstr>
      <vt:lpstr>Simple KB-agent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Wumpus World (PEAS) </vt:lpstr>
      <vt:lpstr>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Exploring in Wumpus World</vt:lpstr>
      <vt:lpstr>Harder Decisions</vt:lpstr>
      <vt:lpstr>Harder Decisions</vt:lpstr>
      <vt:lpstr>PowerPoint Presentation</vt:lpstr>
      <vt:lpstr>Logic In General</vt:lpstr>
      <vt:lpstr>Logic In General</vt:lpstr>
      <vt:lpstr>Logic In General</vt:lpstr>
      <vt:lpstr>Logic In General</vt:lpstr>
      <vt:lpstr>Logic In General</vt:lpstr>
      <vt:lpstr>Logic In General</vt:lpstr>
      <vt:lpstr>Entailment</vt:lpstr>
      <vt:lpstr>Entailment in Wumpus</vt:lpstr>
      <vt:lpstr>Entailment in Wumpus</vt:lpstr>
      <vt:lpstr>Wumpus Models</vt:lpstr>
      <vt:lpstr>Model Checking</vt:lpstr>
      <vt:lpstr>Model Checking</vt:lpstr>
      <vt:lpstr>Model Checking</vt:lpstr>
      <vt:lpstr>Inference</vt:lpstr>
      <vt:lpstr>Inference</vt:lpstr>
      <vt:lpstr>Inference</vt:lpstr>
      <vt:lpstr>Inference</vt:lpstr>
      <vt:lpstr>Inference</vt:lpstr>
      <vt:lpstr>Questions?</vt:lpstr>
      <vt:lpstr>Extra:  The logical agent called YOU</vt:lpstr>
      <vt:lpstr>Extra:  The logical agent called YOU</vt:lpstr>
      <vt:lpstr>If a card has a circle on one side, then it has the color yellow on the other side.</vt:lpstr>
      <vt:lpstr>If a card has a circle on one side, then it has the color yellow on the other side.</vt:lpstr>
      <vt:lpstr>PowerPoint Presentation</vt:lpstr>
      <vt:lpstr>If a person drinks an alcoholic drink, then they must be over the age of 21 years old.</vt:lpstr>
      <vt:lpstr>If a person drinks an alcoholic drink, then they must be over the age of 21 years old.</vt:lpstr>
      <vt:lpstr>If a card has a circle on one side, then it has the color yellow on the other side.</vt:lpstr>
      <vt:lpstr>If a card has a circle on one side, then it has the color yellow on the other side.</vt:lpstr>
      <vt:lpstr>If a person drinks an alcoholic drink, then they must be over the age of 21 years old.</vt:lpstr>
      <vt:lpstr>If a person drinks an alcoholic drink, then they must be over the age of 21 years old.</vt:lpstr>
      <vt:lpstr>Why?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MK</dc:creator>
  <cp:lastModifiedBy>Rehg, James M</cp:lastModifiedBy>
  <cp:revision>22</cp:revision>
  <dcterms:modified xsi:type="dcterms:W3CDTF">2016-02-12T16:55:36Z</dcterms:modified>
</cp:coreProperties>
</file>