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96" r:id="rId2"/>
    <p:sldId id="486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1" r:id="rId14"/>
    <p:sldId id="500" r:id="rId15"/>
    <p:sldId id="411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9933"/>
    <a:srgbClr val="99FF33"/>
    <a:srgbClr val="CCFF33"/>
    <a:srgbClr val="FF0000"/>
    <a:srgbClr val="00FF00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2863" autoAdjust="0"/>
  </p:normalViewPr>
  <p:slideViewPr>
    <p:cSldViewPr>
      <p:cViewPr varScale="1">
        <p:scale>
          <a:sx n="93" d="100"/>
          <a:sy n="93" d="100"/>
        </p:scale>
        <p:origin x="9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4E82819E-F1AF-4BDD-8B3E-F7D7DE61D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7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55798DA5-44B9-4B0F-8699-EC7C79242F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5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ADB03D-D5F1-4E81-90F0-18F6F9CA675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439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9CD7F-ACD9-4224-830C-D8929251A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11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E7F6B-6A9D-4A33-BF61-DBF1E0464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4D4C-2648-4AED-9F08-1207F387B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0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0DB8A-2059-4BBD-8F65-E905E02A4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BB32-7F0C-4E82-BD40-32006E57B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00294-8B41-4065-BE7A-18CBE0C5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4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B8ED9-0533-4EC8-BFF3-65FFA28FB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4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79143-CF5E-43B5-8978-F6EC5F8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4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B0AC6-3A62-4BF4-857B-D988F323D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EF6F8-8FF1-455D-9D44-CA7A43866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B074-D424-4140-9C9B-AEC815AB6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1066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10668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1E435B1E-BEA2-4210-B3CC-04987E55D0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838200"/>
            <a:ext cx="1051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10363200" cy="1470025"/>
          </a:xfrm>
        </p:spPr>
        <p:txBody>
          <a:bodyPr/>
          <a:lstStyle/>
          <a:p>
            <a:pPr algn="ctr"/>
            <a:r>
              <a:rPr lang="en-US" altLang="en-US" dirty="0" smtClean="0"/>
              <a:t>Propositional Logic, Part 2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dirty="0" smtClean="0"/>
              <a:t>Lecture 15</a:t>
            </a:r>
            <a:br>
              <a:rPr lang="en-US" altLang="en-US" sz="2800" dirty="0" smtClean="0"/>
            </a:br>
            <a:r>
              <a:rPr lang="en-US" altLang="en-US" sz="2400" dirty="0" smtClean="0"/>
              <a:t>Chapter 7, Sections 7.4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Jim Rehg</a:t>
            </a:r>
          </a:p>
          <a:p>
            <a:r>
              <a:rPr lang="en-US" altLang="en-US" sz="2400" dirty="0"/>
              <a:t>College of Computing</a:t>
            </a:r>
          </a:p>
          <a:p>
            <a:r>
              <a:rPr lang="en-US" altLang="en-US" sz="2400" dirty="0"/>
              <a:t>Georgia Tech</a:t>
            </a:r>
          </a:p>
          <a:p>
            <a:endParaRPr lang="en-US" altLang="en-US" dirty="0" smtClean="0"/>
          </a:p>
          <a:p>
            <a:r>
              <a:rPr lang="en-US" altLang="en-US" sz="2000" dirty="0" smtClean="0"/>
              <a:t>February 15, 2016</a:t>
            </a:r>
          </a:p>
          <a:p>
            <a:endParaRPr lang="en-US" altLang="en-US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 in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be True if there is pit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True if there is </a:t>
                </a:r>
                <a:r>
                  <a:rPr lang="en-US" dirty="0" smtClean="0"/>
                  <a:t>breeze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Knowledge Base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Pits cause breezes in adjacent squares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 smtClean="0"/>
                  <a:t>	Percepts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droppedImage.pdf"/>
          <p:cNvPicPr/>
          <p:nvPr/>
        </p:nvPicPr>
        <p:blipFill>
          <a:blip r:embed="rId3">
            <a:extLst/>
          </a:blip>
          <a:srcRect l="55000" t="17341" r="11100" b="38917"/>
          <a:stretch>
            <a:fillRect/>
          </a:stretch>
        </p:blipFill>
        <p:spPr>
          <a:xfrm>
            <a:off x="8153400" y="1828800"/>
            <a:ext cx="3568700" cy="355817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Oval 6"/>
          <p:cNvSpPr/>
          <p:nvPr/>
        </p:nvSpPr>
        <p:spPr bwMode="auto">
          <a:xfrm>
            <a:off x="8991600" y="3505200"/>
            <a:ext cx="990600" cy="9906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01650" y="5493468"/>
                <a:ext cx="4920450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What does our KB say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? 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650" y="5493468"/>
                <a:ext cx="4920450" cy="477888"/>
              </a:xfrm>
              <a:prstGeom prst="rect">
                <a:avLst/>
              </a:prstGeom>
              <a:blipFill>
                <a:blip r:embed="rId4"/>
                <a:stretch>
                  <a:fillRect l="-1983" t="-10127" r="-867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13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 by Enumeration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droppedImage.pdf"/>
          <p:cNvPicPr/>
          <p:nvPr/>
        </p:nvPicPr>
        <p:blipFill>
          <a:blip r:embed="rId2">
            <a:extLst/>
          </a:blip>
          <a:srcRect l="7300" t="16694" r="8600" b="39694"/>
          <a:stretch>
            <a:fillRect/>
          </a:stretch>
        </p:blipFill>
        <p:spPr>
          <a:xfrm>
            <a:off x="1371600" y="1295400"/>
            <a:ext cx="9017000" cy="361323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3653280" y="96618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Model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966183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KB Sentences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714550" y="2895600"/>
            <a:ext cx="609600" cy="1066800"/>
          </a:xfrm>
          <a:prstGeom prst="round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343400" y="2895600"/>
            <a:ext cx="609600" cy="1066800"/>
          </a:xfrm>
          <a:prstGeom prst="round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972250" y="2913371"/>
            <a:ext cx="609600" cy="1066800"/>
          </a:xfrm>
          <a:prstGeom prst="round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01589" y="5275112"/>
                <a:ext cx="333007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i="1" dirty="0" smtClean="0">
                    <a:solidFill>
                      <a:schemeClr val="accent2"/>
                    </a:solidFill>
                  </a:rPr>
                  <a:t>is not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entailed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89" y="5275112"/>
                <a:ext cx="3330079" cy="542136"/>
              </a:xfrm>
              <a:prstGeom prst="rect">
                <a:avLst/>
              </a:prstGeom>
              <a:blipFill>
                <a:blip r:embed="rId3"/>
                <a:stretch>
                  <a:fillRect t="-12360" r="-2194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86200" y="5279374"/>
                <a:ext cx="2371483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entailed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279374"/>
                <a:ext cx="2371483" cy="542136"/>
              </a:xfrm>
              <a:prstGeom prst="rect">
                <a:avLst/>
              </a:prstGeom>
              <a:blipFill>
                <a:blip r:embed="rId4"/>
                <a:stretch>
                  <a:fillRect t="-12360" r="-3342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43000" y="5307448"/>
                <a:ext cx="2363211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entailed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07448"/>
                <a:ext cx="2363211" cy="542136"/>
              </a:xfrm>
              <a:prstGeom prst="rect">
                <a:avLst/>
              </a:prstGeom>
              <a:blipFill>
                <a:blip r:embed="rId5"/>
                <a:stretch>
                  <a:fillRect t="-13483" r="-3618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1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 by Enumeration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Sound: Yes, if it says S is entailed then it is</a:t>
                </a:r>
              </a:p>
              <a:p>
                <a:endParaRPr lang="en-US" dirty="0"/>
              </a:p>
              <a:p>
                <a:r>
                  <a:rPr lang="en-US" dirty="0" smtClean="0"/>
                  <a:t>Complete: Yes, enumerating everything will find all entailed sentences</a:t>
                </a:r>
              </a:p>
              <a:p>
                <a:endParaRPr lang="en-US" dirty="0"/>
              </a:p>
              <a:p>
                <a:r>
                  <a:rPr lang="en-US" dirty="0" smtClean="0"/>
                  <a:t>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number of symbols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Exponential in the size of the input, so not practical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86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Autonomous Car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38358"/>
            <a:ext cx="7415888" cy="48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4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466682" cy="46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9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8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Propositional Logic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143000"/>
                <a:ext cx="10896600" cy="50292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Syntax </a:t>
                </a:r>
                <a:r>
                  <a:rPr lang="en-US" dirty="0" smtClean="0"/>
                  <a:t>– Defines the allowable sentences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Atomic sentences – Single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dirty="0" smtClean="0"/>
                  <a:t> either True or False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Complex sentences – Built using connectives,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Semantics</a:t>
                </a:r>
                <a:r>
                  <a:rPr lang="en-US" dirty="0" smtClean="0"/>
                  <a:t> – Identifies sentences that are True in a model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Truth tables for connectives</a:t>
                </a:r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Logical Reasoning </a:t>
                </a:r>
                <a:r>
                  <a:rPr lang="en-US" dirty="0" smtClean="0"/>
                  <a:t>– Entailment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entailed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r>
                  <a:rPr lang="en-US" dirty="0" smtClean="0"/>
                  <a:t> if in every model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r>
                  <a:rPr lang="en-US" dirty="0" smtClean="0"/>
                  <a:t> is True,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True</a:t>
                </a:r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Inference Algorithm </a:t>
                </a:r>
                <a:r>
                  <a:rPr lang="en-US" dirty="0" smtClean="0"/>
                  <a:t>– Method for deriving sentences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derived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Must be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sound and complete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143000"/>
                <a:ext cx="10896600" cy="5029200"/>
              </a:xfrm>
              <a:blipFill>
                <a:blip r:embed="rId2"/>
                <a:stretch>
                  <a:fillRect l="-1119" t="-1333" r="-839" b="-5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Intro to AI, Georgia Tech © Jim Rehg 2016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0DB8A-2059-4BBD-8F65-E905E02A4BE8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02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 and Completeness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143000"/>
                <a:ext cx="11125200" cy="50292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Soundness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Inference engine only derives entailed sentences (truth-preserving)</a:t>
                </a:r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implies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Completeness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Inference engine can derive any sentence that is entailed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 implies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These properties are important because they allow us to ignore the semantics and just manipulate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143000"/>
                <a:ext cx="11125200" cy="5029200"/>
              </a:xfrm>
              <a:blipFill>
                <a:blip r:embed="rId2"/>
                <a:stretch>
                  <a:fillRect l="-1096" t="-1333" r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08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Prepositional Logic: Syntax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Propositional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Logical Connectives</a:t>
                </a:r>
              </a:p>
              <a:p>
                <a:r>
                  <a:rPr lang="en-US" dirty="0"/>
                  <a:t>	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Negation</a:t>
                </a:r>
                <a:r>
                  <a:rPr lang="en-US" dirty="0" smtClean="0"/>
                  <a:t> –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is sentence,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is also sentence</a:t>
                </a:r>
              </a:p>
              <a:p>
                <a:r>
                  <a:rPr lang="en-US" dirty="0"/>
                  <a:t>	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Conjunction</a:t>
                </a:r>
                <a:r>
                  <a:rPr lang="en-US" dirty="0" smtClean="0"/>
                  <a:t> (AND) –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sentences,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is sentence</a:t>
                </a:r>
              </a:p>
              <a:p>
                <a:r>
                  <a:rPr lang="en-US" dirty="0"/>
                  <a:t>	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Disjunction</a:t>
                </a:r>
                <a:r>
                  <a:rPr lang="en-US" dirty="0" smtClean="0"/>
                  <a:t> (OR) –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sentences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sentence</a:t>
                </a:r>
              </a:p>
              <a:p>
                <a:r>
                  <a:rPr lang="en-US" dirty="0"/>
                  <a:t>	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Implication</a:t>
                </a:r>
                <a:r>
                  <a:rPr lang="en-US" dirty="0" smtClean="0"/>
                  <a:t> –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sentences,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sentence</a:t>
                </a:r>
              </a:p>
              <a:p>
                <a:r>
                  <a:rPr lang="en-US" dirty="0"/>
                  <a:t>	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Biconditional</a:t>
                </a:r>
                <a:r>
                  <a:rPr lang="en-US" dirty="0" smtClean="0"/>
                  <a:t> –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sentences,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sentence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4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Logic: 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143000"/>
                <a:ext cx="11049000" cy="50292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Model</a:t>
                </a:r>
                <a:r>
                  <a:rPr lang="en-US" dirty="0" smtClean="0"/>
                  <a:t> (possible world)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Assignment of truth values to symbols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If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true in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e.g.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S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entence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valid (or is a tautology) if it is true in every model (</a:t>
                </a:r>
                <a:r>
                  <a:rPr lang="en-US" dirty="0" err="1" smtClean="0"/>
                  <a:t>e.g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 contradiction if it is false in every model (e.g.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 smtClean="0"/>
                  <a:t>satisfiable</a:t>
                </a:r>
                <a:r>
                  <a:rPr lang="en-US" dirty="0" smtClean="0"/>
                  <a:t> if it is true in at least one model</a:t>
                </a:r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Entailment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 if and only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143000"/>
                <a:ext cx="11049000" cy="5029200"/>
              </a:xfrm>
              <a:blipFill>
                <a:blip r:embed="rId2"/>
                <a:stretch>
                  <a:fillRect l="-1103" t="-1333" r="-110" b="-5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5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Logic: Truth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752408"/>
                  </p:ext>
                </p:extLst>
              </p:nvPr>
            </p:nvGraphicFramePr>
            <p:xfrm>
              <a:off x="1828800" y="1295400"/>
              <a:ext cx="8128001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66679301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8842318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58234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6556541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9411443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4823817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324173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⇔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546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821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04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851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57924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752408"/>
                  </p:ext>
                </p:extLst>
              </p:nvPr>
            </p:nvGraphicFramePr>
            <p:xfrm>
              <a:off x="1828800" y="1295400"/>
              <a:ext cx="8128001" cy="187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66679301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418842318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6258234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6556541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9411443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4823817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3241738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7" t="-1538" r="-600524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79" t="-1538" r="-503684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24" t="-1538" r="-401047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105" t="-1538" r="-303158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538" r="-201571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632" t="-1538" r="-102632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476" t="-1538" r="-2094" b="-3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546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1821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04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8851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57924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09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Knowledge Base (KB)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59" y="2186539"/>
            <a:ext cx="4387058" cy="4482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3239" y="1258082"/>
                <a:ext cx="46725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KB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)∧(¬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39" y="1258082"/>
                <a:ext cx="46725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9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12" y="1905000"/>
            <a:ext cx="5410200" cy="4683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57600" y="1167825"/>
                <a:ext cx="46725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KB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)∧(¬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167825"/>
                <a:ext cx="46725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3926" y="2438400"/>
                <a:ext cx="201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6" y="2438400"/>
                <a:ext cx="201010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" y="3200400"/>
                <a:ext cx="28556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 smtClean="0"/>
                  <a:t>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 smtClean="0"/>
                  <a:t> ?</a:t>
                </a:r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2855654" cy="584775"/>
              </a:xfrm>
              <a:prstGeom prst="rect">
                <a:avLst/>
              </a:prstGeom>
              <a:blipFill>
                <a:blip r:embed="rId5"/>
                <a:stretch>
                  <a:fillRect l="-5342" t="-13542" r="-44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1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63815"/>
            <a:ext cx="5486400" cy="4841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1096720"/>
                <a:ext cx="46725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KB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)∧(¬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096720"/>
                <a:ext cx="46725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3926" y="2438400"/>
                <a:ext cx="27148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6" y="2438400"/>
                <a:ext cx="271484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3200400"/>
                <a:ext cx="28556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 smtClean="0"/>
                  <a:t>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 smtClean="0"/>
                  <a:t> ?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2855654" cy="584775"/>
              </a:xfrm>
              <a:prstGeom prst="rect">
                <a:avLst/>
              </a:prstGeom>
              <a:blipFill>
                <a:blip r:embed="rId5"/>
                <a:stretch>
                  <a:fillRect l="-5342" t="-13542" r="-44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11497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12640</TotalTime>
  <Words>386</Words>
  <Application>Microsoft Office PowerPoint</Application>
  <PresentationFormat>Widescreen</PresentationFormat>
  <Paragraphs>152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Blank Presentation</vt:lpstr>
      <vt:lpstr>Propositional Logic, Part 2  Lecture 15 Chapter 7, Sections 7.4</vt:lpstr>
      <vt:lpstr>Elements of Propositional Logic</vt:lpstr>
      <vt:lpstr>Soundness and Completeness</vt:lpstr>
      <vt:lpstr>Prepositional Logic: Syntax</vt:lpstr>
      <vt:lpstr>Propositional Logic: Semantics</vt:lpstr>
      <vt:lpstr>Propositional Logic: Truth Tables</vt:lpstr>
      <vt:lpstr>Example Knowledge Base (KB)</vt:lpstr>
      <vt:lpstr>Entailment</vt:lpstr>
      <vt:lpstr>Entailment</vt:lpstr>
      <vt:lpstr>Sentences in Wumpus World</vt:lpstr>
      <vt:lpstr>Entailment by Enumeration</vt:lpstr>
      <vt:lpstr>Entailment by Enumeration</vt:lpstr>
      <vt:lpstr>Another Example: Autonomous Car</vt:lpstr>
      <vt:lpstr>Model Checking</vt:lpstr>
      <vt:lpstr>Questions?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Rehg, James M</cp:lastModifiedBy>
  <cp:revision>300</cp:revision>
  <dcterms:created xsi:type="dcterms:W3CDTF">2004-08-29T23:15:23Z</dcterms:created>
  <dcterms:modified xsi:type="dcterms:W3CDTF">2016-02-22T06:42:51Z</dcterms:modified>
</cp:coreProperties>
</file>