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3429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10287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7145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2057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24003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2743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  <a:tblStyle styleId="{8F44A2F1-9E1F-4B54-A3A2-5F16C0AD49E2}" styleName="">
    <a:tblBg/>
    <a:wholeTbl>
      <a:tcTxStyle b="off" i="off">
        <a:fontRef idx="minor">
          <a:srgbClr val="868686"/>
        </a:fontRef>
        <a:srgbClr val="868686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287592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1003300" y="4881033"/>
            <a:ext cx="11010904" cy="128"/>
          </a:xfrm>
          <a:prstGeom prst="line">
            <a:avLst/>
          </a:prstGeom>
          <a:ln w="12700">
            <a:solidFill>
              <a:srgbClr val="868686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016000" y="1917700"/>
            <a:ext cx="10972800" cy="2794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016000" y="5016500"/>
            <a:ext cx="10972800" cy="127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40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40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40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40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61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61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66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5000"/>
              </a:spcBef>
              <a:buBlip>
                <a:blip r:embed="rId2"/>
              </a:buBlip>
            </a:lvl1pPr>
            <a:lvl2pPr>
              <a:spcBef>
                <a:spcPts val="5000"/>
              </a:spcBef>
              <a:buBlip>
                <a:blip r:embed="rId2"/>
              </a:buBlip>
            </a:lvl2pPr>
            <a:lvl3pPr>
              <a:spcBef>
                <a:spcPts val="5000"/>
              </a:spcBef>
              <a:buBlip>
                <a:blip r:embed="rId2"/>
              </a:buBlip>
            </a:lvl3pPr>
            <a:lvl4pPr>
              <a:spcBef>
                <a:spcPts val="5000"/>
              </a:spcBef>
              <a:buBlip>
                <a:blip r:embed="rId2"/>
              </a:buBlip>
            </a:lvl4pPr>
            <a:lvl5pPr>
              <a:spcBef>
                <a:spcPts val="50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00" y="6489700"/>
            <a:ext cx="10464800" cy="279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Panoram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270000" y="6489700"/>
            <a:ext cx="10464800" cy="279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81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40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40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40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40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905986" indent="-588486" defTabSz="584200">
        <a:spcBef>
          <a:spcPts val="2800"/>
        </a:spcBef>
        <a:buSzPct val="50000"/>
        <a:buFont typeface="Marker Felt"/>
        <a:buBlip>
          <a:blip r:embed="rId15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1pPr>
      <a:lvl2pPr marL="1350486" indent="-588486" defTabSz="584200">
        <a:spcBef>
          <a:spcPts val="2800"/>
        </a:spcBef>
        <a:buSzPct val="50000"/>
        <a:buFont typeface="Marker Felt"/>
        <a:buBlip>
          <a:blip r:embed="rId15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2pPr>
      <a:lvl3pPr marL="1794986" indent="-588486" defTabSz="584200">
        <a:spcBef>
          <a:spcPts val="2800"/>
        </a:spcBef>
        <a:buSzPct val="50000"/>
        <a:buFont typeface="Marker Felt"/>
        <a:buBlip>
          <a:blip r:embed="rId15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3pPr>
      <a:lvl4pPr marL="2239486" indent="-588486" defTabSz="584200">
        <a:spcBef>
          <a:spcPts val="2800"/>
        </a:spcBef>
        <a:buSzPct val="50000"/>
        <a:buFont typeface="Marker Felt"/>
        <a:buBlip>
          <a:blip r:embed="rId15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4pPr>
      <a:lvl5pPr marL="2683986" indent="-588486" defTabSz="584200">
        <a:spcBef>
          <a:spcPts val="2800"/>
        </a:spcBef>
        <a:buSzPct val="50000"/>
        <a:buFont typeface="Marker Felt"/>
        <a:buBlip>
          <a:blip r:embed="rId15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5pPr>
      <a:lvl6pPr marL="3039586" indent="-588486" defTabSz="584200">
        <a:spcBef>
          <a:spcPts val="2800"/>
        </a:spcBef>
        <a:buSzPct val="50000"/>
        <a:buFont typeface="Marker Felt"/>
        <a:buBlip>
          <a:blip r:embed="rId15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6pPr>
      <a:lvl7pPr marL="3395186" indent="-588486" defTabSz="584200">
        <a:spcBef>
          <a:spcPts val="2800"/>
        </a:spcBef>
        <a:buSzPct val="50000"/>
        <a:buFont typeface="Marker Felt"/>
        <a:buBlip>
          <a:blip r:embed="rId15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7pPr>
      <a:lvl8pPr marL="3750786" indent="-588486" defTabSz="584200">
        <a:spcBef>
          <a:spcPts val="2800"/>
        </a:spcBef>
        <a:buSzPct val="50000"/>
        <a:buFont typeface="Marker Felt"/>
        <a:buBlip>
          <a:blip r:embed="rId15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8pPr>
      <a:lvl9pPr marL="4106386" indent="-588486" defTabSz="584200">
        <a:spcBef>
          <a:spcPts val="2800"/>
        </a:spcBef>
        <a:buSzPct val="50000"/>
        <a:buFont typeface="Marker Felt"/>
        <a:buBlip>
          <a:blip r:embed="rId15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9500" dirty="0" smtClean="0">
                <a:solidFill>
                  <a:srgbClr val="45A7DE"/>
                </a:solidFill>
              </a:rPr>
              <a:t>Bayesian Inference</a:t>
            </a:r>
            <a:endParaRPr sz="9500" dirty="0">
              <a:solidFill>
                <a:srgbClr val="45A7DE"/>
              </a:solidFill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Chapter 13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droppedImage.pdf"/>
          <p:cNvPicPr/>
          <p:nvPr/>
        </p:nvPicPr>
        <p:blipFill>
          <a:blip r:embed="rId2">
            <a:extLst/>
          </a:blip>
          <a:srcRect l="8500" t="18505" r="7900" b="21317"/>
          <a:stretch>
            <a:fillRect/>
          </a:stretch>
        </p:blipFill>
        <p:spPr>
          <a:xfrm>
            <a:off x="1270000" y="3328533"/>
            <a:ext cx="10617200" cy="5905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title" idx="4294967295"/>
          </p:nvPr>
        </p:nvSpPr>
        <p:spPr>
          <a:xfrm>
            <a:off x="1270000" y="254000"/>
            <a:ext cx="11230658" cy="2438400"/>
          </a:xfrm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>
                <a:solidFill>
                  <a:srgbClr val="45A7DE"/>
                </a:solidFill>
              </a:rPr>
              <a:t>Inference by Enumeration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droppedImage.pdf"/>
          <p:cNvPicPr/>
          <p:nvPr/>
        </p:nvPicPr>
        <p:blipFill>
          <a:blip r:embed="rId2">
            <a:extLst/>
          </a:blip>
          <a:srcRect l="8900" t="17729" r="12700" b="17823"/>
          <a:stretch>
            <a:fillRect/>
          </a:stretch>
        </p:blipFill>
        <p:spPr>
          <a:xfrm>
            <a:off x="1320800" y="3263896"/>
            <a:ext cx="9956800" cy="632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>
            <a:spLocks noGrp="1"/>
          </p:cNvSpPr>
          <p:nvPr>
            <p:ph type="title" idx="4294967295"/>
          </p:nvPr>
        </p:nvSpPr>
        <p:spPr>
          <a:xfrm>
            <a:off x="1270000" y="254000"/>
            <a:ext cx="11022314" cy="2438400"/>
          </a:xfrm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>
                <a:solidFill>
                  <a:srgbClr val="45A7DE"/>
                </a:solidFill>
              </a:rPr>
              <a:t>Inference by Enumeration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droppedImage.pdf"/>
          <p:cNvPicPr/>
          <p:nvPr/>
        </p:nvPicPr>
        <p:blipFill>
          <a:blip r:embed="rId2">
            <a:extLst/>
          </a:blip>
          <a:srcRect l="7700" t="15658" r="9900" b="10576"/>
          <a:stretch>
            <a:fillRect/>
          </a:stretch>
        </p:blipFill>
        <p:spPr>
          <a:xfrm>
            <a:off x="1168400" y="2400946"/>
            <a:ext cx="10464800" cy="723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>
            <a:spLocks noGrp="1"/>
          </p:cNvSpPr>
          <p:nvPr>
            <p:ph type="title" idx="4294967295"/>
          </p:nvPr>
        </p:nvSpPr>
        <p:spPr>
          <a:xfrm>
            <a:off x="1270000" y="10927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00" dirty="0">
                <a:solidFill>
                  <a:srgbClr val="45A7DE"/>
                </a:solidFill>
              </a:rPr>
              <a:t>Normalization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droppedImage.pdf"/>
          <p:cNvPicPr/>
          <p:nvPr/>
        </p:nvPicPr>
        <p:blipFill>
          <a:blip r:embed="rId2">
            <a:extLst/>
          </a:blip>
          <a:srcRect l="7700" t="17600" r="8400" b="61305"/>
          <a:stretch>
            <a:fillRect/>
          </a:stretch>
        </p:blipFill>
        <p:spPr>
          <a:xfrm>
            <a:off x="1168400" y="4698678"/>
            <a:ext cx="10655300" cy="2070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00" dirty="0">
                <a:solidFill>
                  <a:srgbClr val="45A7DE"/>
                </a:solidFill>
              </a:rPr>
              <a:t>Inference by Enumeration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droppedImage.pdf"/>
          <p:cNvPicPr/>
          <p:nvPr/>
        </p:nvPicPr>
        <p:blipFill>
          <a:blip r:embed="rId2">
            <a:extLst/>
          </a:blip>
          <a:srcRect l="7700" t="17082" r="8400" b="33611"/>
          <a:stretch>
            <a:fillRect/>
          </a:stretch>
        </p:blipFill>
        <p:spPr>
          <a:xfrm>
            <a:off x="1168400" y="3721902"/>
            <a:ext cx="10655300" cy="4838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00">
                <a:solidFill>
                  <a:srgbClr val="45A7DE"/>
                </a:solidFill>
              </a:rPr>
              <a:t>Inference by Enumeration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droppedImage.pdf"/>
          <p:cNvPicPr/>
          <p:nvPr/>
        </p:nvPicPr>
        <p:blipFill>
          <a:blip r:embed="rId2">
            <a:extLst/>
          </a:blip>
          <a:srcRect l="7700" t="17341" r="8400" b="13164"/>
          <a:stretch>
            <a:fillRect/>
          </a:stretch>
        </p:blipFill>
        <p:spPr>
          <a:xfrm>
            <a:off x="1168400" y="2883301"/>
            <a:ext cx="10655300" cy="6819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00">
                <a:solidFill>
                  <a:srgbClr val="45A7DE"/>
                </a:solidFill>
              </a:rPr>
              <a:t>Inference by Enumeration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droppedImage.pdf"/>
          <p:cNvPicPr/>
          <p:nvPr/>
        </p:nvPicPr>
        <p:blipFill>
          <a:blip r:embed="rId2">
            <a:extLst/>
          </a:blip>
          <a:srcRect l="7100" t="16952" r="6000" b="73729"/>
          <a:stretch>
            <a:fillRect/>
          </a:stretch>
        </p:blipFill>
        <p:spPr>
          <a:xfrm>
            <a:off x="1092200" y="2654300"/>
            <a:ext cx="110363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Independence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droppedImage.pdf"/>
          <p:cNvPicPr/>
          <p:nvPr/>
        </p:nvPicPr>
        <p:blipFill>
          <a:blip r:embed="rId2">
            <a:extLst/>
          </a:blip>
          <a:srcRect l="7100" t="16952" r="6000" b="41117"/>
          <a:stretch>
            <a:fillRect/>
          </a:stretch>
        </p:blipFill>
        <p:spPr>
          <a:xfrm>
            <a:off x="1092200" y="2654300"/>
            <a:ext cx="11036300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Independence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droppedImage.pdf"/>
          <p:cNvPicPr/>
          <p:nvPr/>
        </p:nvPicPr>
        <p:blipFill>
          <a:blip r:embed="rId2">
            <a:extLst/>
          </a:blip>
          <a:srcRect l="7100" t="16952" r="6000" b="16141"/>
          <a:stretch>
            <a:fillRect/>
          </a:stretch>
        </p:blipFill>
        <p:spPr>
          <a:xfrm>
            <a:off x="1092200" y="2654300"/>
            <a:ext cx="11036300" cy="6565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Independence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Using Bayes Rule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1" y="3542276"/>
            <a:ext cx="11627477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86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1" y="3700000"/>
            <a:ext cx="12236777" cy="50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8425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36" y="146049"/>
            <a:ext cx="10307327" cy="94615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2569" y="2580968"/>
            <a:ext cx="5619135" cy="737419"/>
          </a:xfrm>
          <a:prstGeom prst="rect">
            <a:avLst/>
          </a:prstGeom>
          <a:noFill/>
          <a:ln w="5715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568" y="6272981"/>
            <a:ext cx="5619135" cy="737419"/>
          </a:xfrm>
          <a:prstGeom prst="rect">
            <a:avLst/>
          </a:prstGeom>
          <a:noFill/>
          <a:ln w="5715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1958394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6" y="194872"/>
            <a:ext cx="12755936" cy="9343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20721" y="8117865"/>
                <a:ext cx="5863913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𝑃</m:t>
                      </m:r>
                      <m:d>
                        <m:dPr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dPr>
                        <m:e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𝑇</m:t>
                          </m:r>
                        </m:e>
                      </m:d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=</m:t>
                      </m:r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𝑃</m:t>
                      </m:r>
                      <m:d>
                        <m:dPr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dPr>
                        <m:e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𝑇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,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𝐷</m:t>
                          </m:r>
                        </m:e>
                      </m:d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+</m:t>
                      </m:r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𝑃</m:t>
                      </m:r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(</m:t>
                      </m:r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𝑇</m:t>
                      </m:r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accPr>
                        <m:e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𝐷</m:t>
                          </m:r>
                        </m:e>
                      </m:acc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)</m:t>
                      </m:r>
                    </m:oMath>
                  </m:oMathPara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21" y="8117865"/>
                <a:ext cx="5863913" cy="718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434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24" y="355599"/>
            <a:ext cx="9850352" cy="90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7129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43" y="658941"/>
            <a:ext cx="10865852" cy="708660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1092" y="6139163"/>
            <a:ext cx="12309460" cy="2771798"/>
            <a:chOff x="421092" y="6139163"/>
            <a:chExt cx="12309460" cy="27717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549817" y="6139163"/>
                  <a:ext cx="3280578" cy="7181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Marker Felt"/>
                          </a:rPr>
                          <m:t>𝑃</m:t>
                        </m:r>
                        <m:d>
                          <m:dPr>
                            <m:ctrlPr>
                              <a:rPr kumimoji="0" lang="en-US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Marker Felt"/>
                              </a:rPr>
                            </m:ctrlPr>
                          </m:dPr>
                          <m:e>
                            <m:r>
                              <a:rPr kumimoji="0" lang="en-US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Marker Felt"/>
                              </a:rPr>
                              <m:t>𝐷</m:t>
                            </m:r>
                          </m:e>
                        </m:d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Marker Felt"/>
                          </a:rPr>
                          <m:t>=0.001</m:t>
                        </m:r>
                      </m:oMath>
                    </m:oMathPara>
                  </a14:m>
                  <a:endPara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817" y="6139163"/>
                  <a:ext cx="3280578" cy="7181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421092" y="8192816"/>
              <a:ext cx="1230946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rPr>
                <a:t>After positive test, 9 times more likely to</a:t>
              </a:r>
              <a:r>
                <a:rPr kumimoji="0" lang="en-US" sz="40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rPr>
                <a:t> have disease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Marker Fe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595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99" y="279399"/>
            <a:ext cx="10561202" cy="91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3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61" y="596899"/>
            <a:ext cx="10408877" cy="85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80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61" y="438149"/>
            <a:ext cx="9190277" cy="88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789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7" y="268638"/>
            <a:ext cx="12726223" cy="92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43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99" y="641349"/>
            <a:ext cx="12186002" cy="84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917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577"/>
            <a:ext cx="12897480" cy="816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49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04736"/>
              </p:ext>
            </p:extLst>
          </p:nvPr>
        </p:nvGraphicFramePr>
        <p:xfrm>
          <a:off x="749509" y="2559856"/>
          <a:ext cx="81880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879">
                  <a:extLst>
                    <a:ext uri="{9D8B030D-6E8A-4147-A177-3AD203B41FA5}">
                      <a16:colId xmlns:a16="http://schemas.microsoft.com/office/drawing/2014/main" val="1952108016"/>
                    </a:ext>
                  </a:extLst>
                </a:gridCol>
                <a:gridCol w="1601784">
                  <a:extLst>
                    <a:ext uri="{9D8B030D-6E8A-4147-A177-3AD203B41FA5}">
                      <a16:colId xmlns:a16="http://schemas.microsoft.com/office/drawing/2014/main" val="2889289685"/>
                    </a:ext>
                  </a:extLst>
                </a:gridCol>
                <a:gridCol w="1601784">
                  <a:extLst>
                    <a:ext uri="{9D8B030D-6E8A-4147-A177-3AD203B41FA5}">
                      <a16:colId xmlns:a16="http://schemas.microsoft.com/office/drawing/2014/main" val="3554344030"/>
                    </a:ext>
                  </a:extLst>
                </a:gridCol>
                <a:gridCol w="1601784">
                  <a:extLst>
                    <a:ext uri="{9D8B030D-6E8A-4147-A177-3AD203B41FA5}">
                      <a16:colId xmlns:a16="http://schemas.microsoft.com/office/drawing/2014/main" val="2365916444"/>
                    </a:ext>
                  </a:extLst>
                </a:gridCol>
                <a:gridCol w="1601784">
                  <a:extLst>
                    <a:ext uri="{9D8B030D-6E8A-4147-A177-3AD203B41FA5}">
                      <a16:colId xmlns:a16="http://schemas.microsoft.com/office/drawing/2014/main" val="174989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Weather =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rain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cloudy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snow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9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Cavity = T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0.144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0.016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4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Cavity = F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0.576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0.064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573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91709" y="5791891"/>
                <a:ext cx="6330002" cy="1362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85858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𝑃</m:t>
                      </m:r>
                      <m:d>
                        <m:dPr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dPr>
                        <m:e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𝑊</m:t>
                          </m:r>
                        </m:e>
                      </m:d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85858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𝑖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=1</m:t>
                          </m:r>
                        </m:sub>
                        <m:sup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2</m:t>
                          </m:r>
                        </m:sup>
                        <m:e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𝑃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(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𝐶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858585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arker Felt"/>
                                </a:rPr>
                              </m:ctrlPr>
                            </m:sSubPr>
                            <m:e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858585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arker Felt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858585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arker Felt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,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𝑊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09" y="5791891"/>
                <a:ext cx="6330002" cy="1362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44467"/>
              </p:ext>
            </p:extLst>
          </p:nvPr>
        </p:nvGraphicFramePr>
        <p:xfrm>
          <a:off x="749509" y="4494262"/>
          <a:ext cx="818801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603">
                  <a:extLst>
                    <a:ext uri="{9D8B030D-6E8A-4147-A177-3AD203B41FA5}">
                      <a16:colId xmlns:a16="http://schemas.microsoft.com/office/drawing/2014/main" val="3347121879"/>
                    </a:ext>
                  </a:extLst>
                </a:gridCol>
                <a:gridCol w="1637603">
                  <a:extLst>
                    <a:ext uri="{9D8B030D-6E8A-4147-A177-3AD203B41FA5}">
                      <a16:colId xmlns:a16="http://schemas.microsoft.com/office/drawing/2014/main" val="327333794"/>
                    </a:ext>
                  </a:extLst>
                </a:gridCol>
                <a:gridCol w="1637603">
                  <a:extLst>
                    <a:ext uri="{9D8B030D-6E8A-4147-A177-3AD203B41FA5}">
                      <a16:colId xmlns:a16="http://schemas.microsoft.com/office/drawing/2014/main" val="1562081041"/>
                    </a:ext>
                  </a:extLst>
                </a:gridCol>
                <a:gridCol w="1637603">
                  <a:extLst>
                    <a:ext uri="{9D8B030D-6E8A-4147-A177-3AD203B41FA5}">
                      <a16:colId xmlns:a16="http://schemas.microsoft.com/office/drawing/2014/main" val="3873387212"/>
                    </a:ext>
                  </a:extLst>
                </a:gridCol>
                <a:gridCol w="1637603">
                  <a:extLst>
                    <a:ext uri="{9D8B030D-6E8A-4147-A177-3AD203B41FA5}">
                      <a16:colId xmlns:a16="http://schemas.microsoft.com/office/drawing/2014/main" val="392959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Weather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0.72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70427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9293902" y="2966956"/>
            <a:ext cx="599607" cy="2338466"/>
          </a:xfrm>
          <a:prstGeom prst="downArrow">
            <a:avLst/>
          </a:prstGeom>
          <a:solidFill>
            <a:srgbClr val="0097EB">
              <a:alpha val="62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9252" y="7745149"/>
                <a:ext cx="12326296" cy="13195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85858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𝑃</m:t>
                      </m:r>
                      <m:d>
                        <m:dPr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dPr>
                        <m:e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𝑊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kumimoji="0" lang="en-US" sz="40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sunny</m:t>
                          </m:r>
                        </m:e>
                      </m:d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85858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=</m:t>
                      </m:r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85858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𝑃</m:t>
                      </m:r>
                      <m:d>
                        <m:dPr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cavity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sunny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cavity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sunny</m:t>
                          </m:r>
                        </m:e>
                      </m:d>
                    </m:oMath>
                  </m:oMathPara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2" y="7745149"/>
                <a:ext cx="12326296" cy="1319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6112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droppedImage.pdf"/>
          <p:cNvPicPr/>
          <p:nvPr/>
        </p:nvPicPr>
        <p:blipFill>
          <a:blip r:embed="rId2">
            <a:extLst/>
          </a:blip>
          <a:srcRect l="6200" t="23294" r="6700" b="13035"/>
          <a:stretch>
            <a:fillRect/>
          </a:stretch>
        </p:blipFill>
        <p:spPr>
          <a:xfrm>
            <a:off x="977900" y="2988845"/>
            <a:ext cx="11061700" cy="624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45A7DE"/>
                </a:solidFill>
              </a:rPr>
              <a:t>Bayes’ Rule and Conditional Independence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droppedImage.pdf"/>
          <p:cNvPicPr/>
          <p:nvPr/>
        </p:nvPicPr>
        <p:blipFill>
          <a:blip r:embed="rId2">
            <a:extLst/>
          </a:blip>
          <a:srcRect l="8300" t="16305" r="20000" b="20152"/>
          <a:stretch>
            <a:fillRect/>
          </a:stretch>
        </p:blipFill>
        <p:spPr>
          <a:xfrm>
            <a:off x="1244600" y="2336800"/>
            <a:ext cx="9105900" cy="6235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Wumpus Example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droppedImage.pdf"/>
          <p:cNvPicPr/>
          <p:nvPr/>
        </p:nvPicPr>
        <p:blipFill>
          <a:blip r:embed="rId2">
            <a:extLst/>
          </a:blip>
          <a:srcRect l="8800" t="16952" r="6300" b="24035"/>
          <a:stretch>
            <a:fillRect/>
          </a:stretch>
        </p:blipFill>
        <p:spPr>
          <a:xfrm>
            <a:off x="1308100" y="2930380"/>
            <a:ext cx="10782300" cy="579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00">
                <a:solidFill>
                  <a:srgbClr val="45A7DE"/>
                </a:solidFill>
              </a:rPr>
              <a:t>Wumpus Probability Model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droppedImage.pdf"/>
          <p:cNvPicPr/>
          <p:nvPr/>
        </p:nvPicPr>
        <p:blipFill>
          <a:blip r:embed="rId2">
            <a:extLst/>
          </a:blip>
          <a:srcRect l="8700" t="16435" r="20000" b="20152"/>
          <a:stretch>
            <a:fillRect/>
          </a:stretch>
        </p:blipFill>
        <p:spPr>
          <a:xfrm>
            <a:off x="1269999" y="2832100"/>
            <a:ext cx="9055100" cy="622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269999" y="254000"/>
            <a:ext cx="11160539" cy="2438400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45A7DE"/>
                </a:solidFill>
              </a:rPr>
              <a:t>Observations and Query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droppedImage.pdf"/>
          <p:cNvPicPr/>
          <p:nvPr/>
        </p:nvPicPr>
        <p:blipFill>
          <a:blip r:embed="rId2">
            <a:extLst/>
          </a:blip>
          <a:srcRect l="9300" t="16823" r="10200" b="14717"/>
          <a:stretch>
            <a:fillRect/>
          </a:stretch>
        </p:blipFill>
        <p:spPr>
          <a:xfrm>
            <a:off x="1390650" y="2692400"/>
            <a:ext cx="10223500" cy="671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45A7DE"/>
                </a:solidFill>
              </a:rPr>
              <a:t>Using Conditional Independence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droppedImage.pdf"/>
          <p:cNvPicPr/>
          <p:nvPr/>
        </p:nvPicPr>
        <p:blipFill>
          <a:blip r:embed="rId2">
            <a:extLst/>
          </a:blip>
          <a:srcRect l="7000" t="21223" b="17823"/>
          <a:stretch>
            <a:fillRect/>
          </a:stretch>
        </p:blipFill>
        <p:spPr>
          <a:xfrm>
            <a:off x="377135" y="2932043"/>
            <a:ext cx="11811000" cy="598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45A7DE"/>
                </a:solidFill>
              </a:rPr>
              <a:t>Using Conditional Independence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droppedImage.pdf"/>
          <p:cNvPicPr/>
          <p:nvPr/>
        </p:nvPicPr>
        <p:blipFill>
          <a:blip r:embed="rId2">
            <a:extLst/>
          </a:blip>
          <a:srcRect l="7800" t="19023" r="5300" b="19247"/>
          <a:stretch>
            <a:fillRect/>
          </a:stretch>
        </p:blipFill>
        <p:spPr>
          <a:xfrm>
            <a:off x="1181100" y="2349500"/>
            <a:ext cx="11036300" cy="6057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45A7DE"/>
                </a:solidFill>
              </a:rPr>
              <a:t>Using Conditional Independence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droppedImage.pdf"/>
          <p:cNvPicPr/>
          <p:nvPr/>
        </p:nvPicPr>
        <p:blipFill>
          <a:blip r:embed="rId2">
            <a:extLst/>
          </a:blip>
          <a:srcRect l="9800" t="16694" r="8700" b="26105"/>
          <a:stretch>
            <a:fillRect/>
          </a:stretch>
        </p:blipFill>
        <p:spPr>
          <a:xfrm>
            <a:off x="1435100" y="2374900"/>
            <a:ext cx="10350500" cy="561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Summary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03" y="3609166"/>
          <a:ext cx="80089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784">
                  <a:extLst>
                    <a:ext uri="{9D8B030D-6E8A-4147-A177-3AD203B41FA5}">
                      <a16:colId xmlns:a16="http://schemas.microsoft.com/office/drawing/2014/main" val="1952108016"/>
                    </a:ext>
                  </a:extLst>
                </a:gridCol>
                <a:gridCol w="1601784">
                  <a:extLst>
                    <a:ext uri="{9D8B030D-6E8A-4147-A177-3AD203B41FA5}">
                      <a16:colId xmlns:a16="http://schemas.microsoft.com/office/drawing/2014/main" val="2889289685"/>
                    </a:ext>
                  </a:extLst>
                </a:gridCol>
                <a:gridCol w="1601784">
                  <a:extLst>
                    <a:ext uri="{9D8B030D-6E8A-4147-A177-3AD203B41FA5}">
                      <a16:colId xmlns:a16="http://schemas.microsoft.com/office/drawing/2014/main" val="3554344030"/>
                    </a:ext>
                  </a:extLst>
                </a:gridCol>
                <a:gridCol w="1601784">
                  <a:extLst>
                    <a:ext uri="{9D8B030D-6E8A-4147-A177-3AD203B41FA5}">
                      <a16:colId xmlns:a16="http://schemas.microsoft.com/office/drawing/2014/main" val="2365916444"/>
                    </a:ext>
                  </a:extLst>
                </a:gridCol>
                <a:gridCol w="1601784">
                  <a:extLst>
                    <a:ext uri="{9D8B030D-6E8A-4147-A177-3AD203B41FA5}">
                      <a16:colId xmlns:a16="http://schemas.microsoft.com/office/drawing/2014/main" val="174989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Weather =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rain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cloudy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snow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9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Cavity = T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0.144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0.016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4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Cavity = F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0.576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0.064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0.08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57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71156" y="4066366"/>
          <a:ext cx="324519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596">
                  <a:extLst>
                    <a:ext uri="{9D8B030D-6E8A-4147-A177-3AD203B41FA5}">
                      <a16:colId xmlns:a16="http://schemas.microsoft.com/office/drawing/2014/main" val="2126662117"/>
                    </a:ext>
                  </a:extLst>
                </a:gridCol>
                <a:gridCol w="1622596">
                  <a:extLst>
                    <a:ext uri="{9D8B030D-6E8A-4147-A177-3AD203B41FA5}">
                      <a16:colId xmlns:a16="http://schemas.microsoft.com/office/drawing/2014/main" val="6067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Cavity =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Cavity =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73572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772399" y="5322345"/>
            <a:ext cx="3067665" cy="575187"/>
          </a:xfrm>
          <a:prstGeom prst="rightArrow">
            <a:avLst/>
          </a:prstGeom>
          <a:solidFill>
            <a:srgbClr val="0097EB">
              <a:alpha val="62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10773" y="6060276"/>
                <a:ext cx="6289479" cy="1359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85858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𝑃</m:t>
                      </m:r>
                      <m:d>
                        <m:dPr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dPr>
                        <m:e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𝐶</m:t>
                          </m:r>
                        </m:e>
                      </m:d>
                      <m:r>
                        <a:rPr kumimoji="0" 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85858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arker Felt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𝑖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=1</m:t>
                          </m:r>
                        </m:sub>
                        <m:sup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4</m:t>
                          </m:r>
                        </m:sup>
                        <m:e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𝑃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(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𝐶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,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𝑊</m:t>
                          </m:r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858585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arker Felt"/>
                                </a:rPr>
                              </m:ctrlPr>
                            </m:sSubPr>
                            <m:e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858585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arker Felt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858585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arker Felt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85858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arker Felt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73" y="6060276"/>
                <a:ext cx="6289479" cy="135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7335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149109"/>
          </a:xfrm>
        </p:spPr>
        <p:txBody>
          <a:bodyPr/>
          <a:lstStyle/>
          <a:p>
            <a:r>
              <a:rPr lang="en-US" dirty="0" smtClean="0"/>
              <a:t>Continuous Densities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49" y="2403109"/>
            <a:ext cx="9139502" cy="68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246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51" y="254000"/>
            <a:ext cx="12121535" cy="2438400"/>
          </a:xfrm>
        </p:spPr>
        <p:txBody>
          <a:bodyPr/>
          <a:lstStyle/>
          <a:p>
            <a:r>
              <a:rPr lang="en-US" dirty="0" smtClean="0"/>
              <a:t>Probability of Joint Event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22" y="2796457"/>
            <a:ext cx="9190277" cy="67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90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59" y="1225140"/>
            <a:ext cx="10653778" cy="74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965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droppedImage.pdf"/>
          <p:cNvPicPr/>
          <p:nvPr/>
        </p:nvPicPr>
        <p:blipFill>
          <a:blip r:embed="rId2">
            <a:extLst/>
          </a:blip>
          <a:srcRect l="10200" t="17858" r="20000" b="20152"/>
          <a:stretch>
            <a:fillRect/>
          </a:stretch>
        </p:blipFill>
        <p:spPr>
          <a:xfrm>
            <a:off x="1485900" y="3728011"/>
            <a:ext cx="8864600" cy="608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1270000" y="254000"/>
            <a:ext cx="11126486" cy="2438400"/>
          </a:xfrm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>
                <a:solidFill>
                  <a:srgbClr val="45A7DE"/>
                </a:solidFill>
              </a:rPr>
              <a:t>Inference by Enumeration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droppedImage.pdf"/>
          <p:cNvPicPr/>
          <p:nvPr/>
        </p:nvPicPr>
        <p:blipFill>
          <a:blip r:embed="rId2">
            <a:extLst/>
          </a:blip>
          <a:srcRect l="9900" t="18247" r="20000" b="20152"/>
          <a:stretch>
            <a:fillRect/>
          </a:stretch>
        </p:blipFill>
        <p:spPr>
          <a:xfrm>
            <a:off x="1447800" y="3384141"/>
            <a:ext cx="8902700" cy="604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1269999" y="254000"/>
            <a:ext cx="11149635" cy="2438400"/>
          </a:xfrm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>
                <a:solidFill>
                  <a:srgbClr val="45A7DE"/>
                </a:solidFill>
              </a:rPr>
              <a:t>Inference by Enumeration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phPaper">
  <a:themeElements>
    <a:clrScheme name="GraphPaper">
      <a:dk1>
        <a:srgbClr val="850048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140</Words>
  <Application>Microsoft Office PowerPoint</Application>
  <PresentationFormat>Custom</PresentationFormat>
  <Paragraphs>76</Paragraphs>
  <Slides>37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Cambria Math</vt:lpstr>
      <vt:lpstr>Gill Sans</vt:lpstr>
      <vt:lpstr>Helvetica</vt:lpstr>
      <vt:lpstr>Lucida Grande</vt:lpstr>
      <vt:lpstr>Marker Felt</vt:lpstr>
      <vt:lpstr>GraphPaper</vt:lpstr>
      <vt:lpstr>Bayesian Inference</vt:lpstr>
      <vt:lpstr>Review</vt:lpstr>
      <vt:lpstr>Marginalization</vt:lpstr>
      <vt:lpstr>Marginalization</vt:lpstr>
      <vt:lpstr>Continuous Densities</vt:lpstr>
      <vt:lpstr>Probability of Joint Event</vt:lpstr>
      <vt:lpstr>PowerPoint Presentation</vt:lpstr>
      <vt:lpstr>Inference by Enumeration</vt:lpstr>
      <vt:lpstr>Inference by Enumeration</vt:lpstr>
      <vt:lpstr>Inference by Enumeration</vt:lpstr>
      <vt:lpstr>Inference by Enumeration</vt:lpstr>
      <vt:lpstr>Normalization</vt:lpstr>
      <vt:lpstr>Inference by Enumeration</vt:lpstr>
      <vt:lpstr>Inference by Enumeration</vt:lpstr>
      <vt:lpstr>Inference by Enumeration</vt:lpstr>
      <vt:lpstr>Independence</vt:lpstr>
      <vt:lpstr>Independence</vt:lpstr>
      <vt:lpstr>Independence</vt:lpstr>
      <vt:lpstr>Inference Using Bayes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Bayes’ Rule and Conditional Independence</vt:lpstr>
      <vt:lpstr>Wumpus Example</vt:lpstr>
      <vt:lpstr>Wumpus Probability Model</vt:lpstr>
      <vt:lpstr>Observations and Query</vt:lpstr>
      <vt:lpstr>Using Conditional Independence</vt:lpstr>
      <vt:lpstr>Using Conditional Independence</vt:lpstr>
      <vt:lpstr>Using Conditional Independence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</dc:title>
  <dc:creator>Jim</dc:creator>
  <cp:lastModifiedBy>Rehg, James M</cp:lastModifiedBy>
  <cp:revision>21</cp:revision>
  <dcterms:modified xsi:type="dcterms:W3CDTF">2016-02-23T13:27:46Z</dcterms:modified>
</cp:coreProperties>
</file>