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5"/>
  </p:notesMasterIdLst>
  <p:handoutMasterIdLst>
    <p:handoutMasterId r:id="rId46"/>
  </p:handoutMasterIdLst>
  <p:sldIdLst>
    <p:sldId id="485" r:id="rId2"/>
    <p:sldId id="421" r:id="rId3"/>
    <p:sldId id="455" r:id="rId4"/>
    <p:sldId id="444" r:id="rId5"/>
    <p:sldId id="451" r:id="rId6"/>
    <p:sldId id="450" r:id="rId7"/>
    <p:sldId id="459" r:id="rId8"/>
    <p:sldId id="460" r:id="rId9"/>
    <p:sldId id="449" r:id="rId10"/>
    <p:sldId id="441" r:id="rId11"/>
    <p:sldId id="445" r:id="rId12"/>
    <p:sldId id="447" r:id="rId13"/>
    <p:sldId id="448" r:id="rId14"/>
    <p:sldId id="454" r:id="rId15"/>
    <p:sldId id="457" r:id="rId16"/>
    <p:sldId id="458" r:id="rId17"/>
    <p:sldId id="461" r:id="rId18"/>
    <p:sldId id="462" r:id="rId19"/>
    <p:sldId id="463" r:id="rId20"/>
    <p:sldId id="464" r:id="rId21"/>
    <p:sldId id="465" r:id="rId22"/>
    <p:sldId id="466" r:id="rId23"/>
    <p:sldId id="456" r:id="rId24"/>
    <p:sldId id="467" r:id="rId25"/>
    <p:sldId id="468" r:id="rId26"/>
    <p:sldId id="469" r:id="rId27"/>
    <p:sldId id="470" r:id="rId28"/>
    <p:sldId id="471" r:id="rId29"/>
    <p:sldId id="442" r:id="rId30"/>
    <p:sldId id="473" r:id="rId31"/>
    <p:sldId id="478" r:id="rId32"/>
    <p:sldId id="474" r:id="rId33"/>
    <p:sldId id="475" r:id="rId34"/>
    <p:sldId id="476" r:id="rId35"/>
    <p:sldId id="477" r:id="rId36"/>
    <p:sldId id="479" r:id="rId37"/>
    <p:sldId id="480" r:id="rId38"/>
    <p:sldId id="481" r:id="rId39"/>
    <p:sldId id="482" r:id="rId40"/>
    <p:sldId id="483" r:id="rId41"/>
    <p:sldId id="484" r:id="rId42"/>
    <p:sldId id="472" r:id="rId43"/>
    <p:sldId id="411" r:id="rId44"/>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CA"/>
    <a:srgbClr val="66FF33"/>
    <a:srgbClr val="99FF33"/>
    <a:srgbClr val="CCFF33"/>
    <a:srgbClr val="FF9933"/>
    <a:srgbClr val="FF0000"/>
    <a:srgbClr val="00FF00"/>
    <a:srgbClr val="33CC3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9625" autoAdjust="0"/>
  </p:normalViewPr>
  <p:slideViewPr>
    <p:cSldViewPr>
      <p:cViewPr varScale="1">
        <p:scale>
          <a:sx n="93" d="100"/>
          <a:sy n="93" d="100"/>
        </p:scale>
        <p:origin x="96" y="26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4E82819E-F1AF-4BDD-8B3E-F7D7DE61D1B4}" type="slidenum">
              <a:rPr lang="en-US" altLang="en-US"/>
              <a:pPr/>
              <a:t>‹#›</a:t>
            </a:fld>
            <a:endParaRPr lang="en-US" altLang="en-US"/>
          </a:p>
        </p:txBody>
      </p:sp>
    </p:spTree>
    <p:extLst>
      <p:ext uri="{BB962C8B-B14F-4D97-AF65-F5344CB8AC3E}">
        <p14:creationId xmlns:p14="http://schemas.microsoft.com/office/powerpoint/2010/main" val="374227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55798DA5-44B9-4B0F-8699-EC7C79242FF7}" type="slidenum">
              <a:rPr lang="en-US" altLang="en-US"/>
              <a:pPr/>
              <a:t>‹#›</a:t>
            </a:fld>
            <a:endParaRPr lang="en-US" altLang="en-US"/>
          </a:p>
        </p:txBody>
      </p:sp>
    </p:spTree>
    <p:extLst>
      <p:ext uri="{BB962C8B-B14F-4D97-AF65-F5344CB8AC3E}">
        <p14:creationId xmlns:p14="http://schemas.microsoft.com/office/powerpoint/2010/main" val="68405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7200" y="720725"/>
            <a:ext cx="6400800" cy="36004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defTabSz="966788" eaLnBrk="1" fontAlgn="auto" latinLnBrk="0" hangingPunct="1">
              <a:lnSpc>
                <a:spcPct val="100000"/>
              </a:lnSpc>
              <a:spcBef>
                <a:spcPts val="0"/>
              </a:spcBef>
              <a:spcAft>
                <a:spcPts val="0"/>
              </a:spcAft>
              <a:buClrTx/>
              <a:buSzTx/>
              <a:buFontTx/>
              <a:buNone/>
              <a:tabLst/>
              <a:defRPr/>
            </a:pPr>
            <a:fld id="{5CADB03D-D5F1-4E81-90F0-18F6F9CA6757}" type="slidenum">
              <a:rPr kumimoji="0" lang="en-US" alt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pPr marL="0" marR="0" lvl="0" indent="0" defTabSz="966788"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600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Deep</a:t>
            </a:r>
            <a:r>
              <a:rPr lang="en-US" baseline="0" dirty="0" smtClean="0"/>
              <a:t> Blue was clearly not using vanilla breadth-first search. </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30</a:t>
            </a:fld>
            <a:endParaRPr lang="en-US" altLang="en-US"/>
          </a:p>
        </p:txBody>
      </p:sp>
    </p:spTree>
    <p:extLst>
      <p:ext uri="{BB962C8B-B14F-4D97-AF65-F5344CB8AC3E}">
        <p14:creationId xmlns:p14="http://schemas.microsoft.com/office/powerpoint/2010/main" val="63883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Finish iterating the search</a:t>
            </a:r>
            <a:r>
              <a:rPr lang="en-US" baseline="0" dirty="0" smtClean="0"/>
              <a:t> method assuming that D is the goal node, you should find it on the 7</a:t>
            </a:r>
            <a:r>
              <a:rPr lang="en-US" baseline="30000" dirty="0" smtClean="0"/>
              <a:t>th</a:t>
            </a:r>
            <a:r>
              <a:rPr lang="en-US" baseline="0" dirty="0" smtClean="0"/>
              <a:t> iteration, at which point the frontier is E(17)</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34</a:t>
            </a:fld>
            <a:endParaRPr lang="en-US" altLang="en-US"/>
          </a:p>
        </p:txBody>
      </p:sp>
    </p:spTree>
    <p:extLst>
      <p:ext uri="{BB962C8B-B14F-4D97-AF65-F5344CB8AC3E}">
        <p14:creationId xmlns:p14="http://schemas.microsoft.com/office/powerpoint/2010/main" val="1320172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d* = C*/e, then d* is the worst case depth to which the tree would have to be expanded before finding the optimal solution. For problems with many small actions you could spend a lot of time exploring sub-trees with small path costs before finally examining the path that contains the optimal solution, so d* can be much bigger than d. See p. 85 in your book.</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35</a:t>
            </a:fld>
            <a:endParaRPr lang="en-US" altLang="en-US"/>
          </a:p>
        </p:txBody>
      </p:sp>
    </p:spTree>
    <p:extLst>
      <p:ext uri="{BB962C8B-B14F-4D97-AF65-F5344CB8AC3E}">
        <p14:creationId xmlns:p14="http://schemas.microsoft.com/office/powerpoint/2010/main" val="30935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all tree search methods can be implemented</a:t>
            </a:r>
            <a:r>
              <a:rPr lang="en-US" baseline="0" dirty="0" smtClean="0"/>
              <a:t> as priority queues, where for BF search the nodes are sorted by increasing path cost and for DF search the sort is by decreasing path cost. Thus in BF search the shallowest node is always popped next, whereas in DF search the deepest nodes is always popped next. Note also that nodes which are same depth in the tree are equal and ties are broken by the implementation method, for example the order in which child nodes are scanned (left to right vs right to left). </a:t>
            </a:r>
            <a:endParaRPr lang="en-US" dirty="0"/>
          </a:p>
        </p:txBody>
      </p:sp>
      <p:sp>
        <p:nvSpPr>
          <p:cNvPr id="4" name="Slide Number Placeholder 3"/>
          <p:cNvSpPr>
            <a:spLocks noGrp="1"/>
          </p:cNvSpPr>
          <p:nvPr>
            <p:ph type="sldNum" sz="quarter" idx="10"/>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5798DA5-44B9-4B0F-8699-EC7C79242FF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9029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Observable</a:t>
            </a:r>
            <a:r>
              <a:rPr lang="en-US" b="1" baseline="0" dirty="0" smtClean="0"/>
              <a:t> states</a:t>
            </a:r>
            <a:r>
              <a:rPr lang="en-US" baseline="0" dirty="0" smtClean="0"/>
              <a:t>: agent always knows the current state. E.g., patient is diagnosed with a disease, so the disease is the observable state. </a:t>
            </a:r>
          </a:p>
          <a:p>
            <a:r>
              <a:rPr lang="en-US" b="1" baseline="0" dirty="0" smtClean="0"/>
              <a:t>Static/known environment: </a:t>
            </a:r>
            <a:r>
              <a:rPr lang="en-US" baseline="0" dirty="0" smtClean="0"/>
              <a:t>agent knows which states are reached by each action: e.g., the action for the patient can be taken the drug or do not take the drug; taking drug cures the disease, not taking drug remains sick. </a:t>
            </a:r>
          </a:p>
          <a:p>
            <a:r>
              <a:rPr lang="en-US" b="1" baseline="0" dirty="0" smtClean="0"/>
              <a:t>Discrete states/actions</a:t>
            </a:r>
            <a:r>
              <a:rPr lang="en-US" baseline="0" dirty="0" smtClean="0"/>
              <a:t>: finite number of actions to choose from: e.g., the number of diseases (</a:t>
            </a:r>
            <a:r>
              <a:rPr lang="en-US" baseline="0" dirty="0" err="1" smtClean="0"/>
              <a:t>ie</a:t>
            </a:r>
            <a:r>
              <a:rPr lang="en-US" baseline="0" dirty="0" smtClean="0"/>
              <a:t> states) can be O(1K), and # of drugs (</a:t>
            </a:r>
            <a:r>
              <a:rPr lang="en-US" baseline="0" dirty="0" err="1" smtClean="0"/>
              <a:t>ie</a:t>
            </a:r>
            <a:r>
              <a:rPr lang="en-US" baseline="0" dirty="0" smtClean="0"/>
              <a:t>. actions)  can also be O(1K)</a:t>
            </a:r>
          </a:p>
          <a:p>
            <a:r>
              <a:rPr lang="en-US" b="1" baseline="0" dirty="0" smtClean="0"/>
              <a:t>Deterministic actions</a:t>
            </a:r>
            <a:r>
              <a:rPr lang="en-US" baseline="0" dirty="0" smtClean="0"/>
              <a:t>: the outcome for a given action is fixed: e.g., taking drug always cures the disease, not taking drug always remain sick.</a:t>
            </a:r>
          </a:p>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a:t>
            </a:fld>
            <a:endParaRPr lang="en-US" altLang="en-US"/>
          </a:p>
        </p:txBody>
      </p:sp>
    </p:spTree>
    <p:extLst>
      <p:ext uri="{BB962C8B-B14F-4D97-AF65-F5344CB8AC3E}">
        <p14:creationId xmlns:p14="http://schemas.microsoft.com/office/powerpoint/2010/main" val="199699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Credit: Andrea Thomaz</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4</a:t>
            </a:fld>
            <a:endParaRPr lang="en-US" altLang="en-US"/>
          </a:p>
        </p:txBody>
      </p:sp>
    </p:spTree>
    <p:extLst>
      <p:ext uri="{BB962C8B-B14F-4D97-AF65-F5344CB8AC3E}">
        <p14:creationId xmlns:p14="http://schemas.microsoft.com/office/powerpoint/2010/main" val="383322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5</a:t>
            </a:fld>
            <a:endParaRPr lang="en-US" altLang="en-US"/>
          </a:p>
        </p:txBody>
      </p:sp>
    </p:spTree>
    <p:extLst>
      <p:ext uri="{BB962C8B-B14F-4D97-AF65-F5344CB8AC3E}">
        <p14:creationId xmlns:p14="http://schemas.microsoft.com/office/powerpoint/2010/main" val="376412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6</a:t>
            </a:fld>
            <a:endParaRPr lang="en-US" altLang="en-US"/>
          </a:p>
        </p:txBody>
      </p:sp>
    </p:spTree>
    <p:extLst>
      <p:ext uri="{BB962C8B-B14F-4D97-AF65-F5344CB8AC3E}">
        <p14:creationId xmlns:p14="http://schemas.microsoft.com/office/powerpoint/2010/main" val="185045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7</a:t>
            </a:fld>
            <a:endParaRPr lang="en-US" altLang="en-US"/>
          </a:p>
        </p:txBody>
      </p:sp>
    </p:spTree>
    <p:extLst>
      <p:ext uri="{BB962C8B-B14F-4D97-AF65-F5344CB8AC3E}">
        <p14:creationId xmlns:p14="http://schemas.microsoft.com/office/powerpoint/2010/main" val="337112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8</a:t>
            </a:fld>
            <a:endParaRPr lang="en-US" altLang="en-US"/>
          </a:p>
        </p:txBody>
      </p:sp>
    </p:spTree>
    <p:extLst>
      <p:ext uri="{BB962C8B-B14F-4D97-AF65-F5344CB8AC3E}">
        <p14:creationId xmlns:p14="http://schemas.microsoft.com/office/powerpoint/2010/main" val="79488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clas</a:t>
            </a:r>
            <a:r>
              <a:rPr lang="en-US" baseline="0" dirty="0" smtClean="0"/>
              <a:t>s define the state space and action space, and give examples for each of the initial state, transition model, etc.</a:t>
            </a:r>
            <a:endParaRPr lang="en-US" dirty="0" smtClean="0"/>
          </a:p>
          <a:p>
            <a:r>
              <a:rPr lang="en-US" dirty="0" smtClean="0"/>
              <a:t>Each</a:t>
            </a:r>
            <a:r>
              <a:rPr lang="en-US" baseline="0" dirty="0" smtClean="0"/>
              <a:t> state is a complete configuration of all 8 tiles and the space. Each element (tile or space) can be in one of 9 positions. Thus there are 9! = 362,880 possible states. The actions consist of picking a tile and applying a move from the set &lt;left, right, up, down&gt;. </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9</a:t>
            </a:fld>
            <a:endParaRPr lang="en-US" altLang="en-US"/>
          </a:p>
        </p:txBody>
      </p:sp>
    </p:spTree>
    <p:extLst>
      <p:ext uri="{BB962C8B-B14F-4D97-AF65-F5344CB8AC3E}">
        <p14:creationId xmlns:p14="http://schemas.microsoft.com/office/powerpoint/2010/main" val="4231519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distinction between different search methods depends</a:t>
            </a:r>
            <a:r>
              <a:rPr lang="en-US" baseline="0" dirty="0" smtClean="0"/>
              <a:t> primarily on how they choose the next node to expand, given a particular configuration of the search tree</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19</a:t>
            </a:fld>
            <a:endParaRPr lang="en-US" altLang="en-US"/>
          </a:p>
        </p:txBody>
      </p:sp>
    </p:spTree>
    <p:extLst>
      <p:ext uri="{BB962C8B-B14F-4D97-AF65-F5344CB8AC3E}">
        <p14:creationId xmlns:p14="http://schemas.microsoft.com/office/powerpoint/2010/main" val="216696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4C59CD7F-ACD9-4224-830C-D8929251AD22}" type="slidenum">
              <a:rPr lang="en-US" altLang="en-US"/>
              <a:pPr/>
              <a:t>‹#›</a:t>
            </a:fld>
            <a:endParaRPr lang="en-US" altLang="en-US"/>
          </a:p>
        </p:txBody>
      </p:sp>
    </p:spTree>
    <p:extLst>
      <p:ext uri="{BB962C8B-B14F-4D97-AF65-F5344CB8AC3E}">
        <p14:creationId xmlns:p14="http://schemas.microsoft.com/office/powerpoint/2010/main" val="13221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2DFE7F6B-6A9D-4A33-BF61-DBF1E0464A8C}" type="slidenum">
              <a:rPr lang="en-US" altLang="en-US"/>
              <a:pPr/>
              <a:t>‹#›</a:t>
            </a:fld>
            <a:endParaRPr lang="en-US" altLang="en-US"/>
          </a:p>
        </p:txBody>
      </p:sp>
    </p:spTree>
    <p:extLst>
      <p:ext uri="{BB962C8B-B14F-4D97-AF65-F5344CB8AC3E}">
        <p14:creationId xmlns:p14="http://schemas.microsoft.com/office/powerpoint/2010/main" val="42196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7569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A6964D4C-2648-4AED-9F08-1207F387B89E}" type="slidenum">
              <a:rPr lang="en-US" altLang="en-US"/>
              <a:pPr/>
              <a:t>‹#›</a:t>
            </a:fld>
            <a:endParaRPr lang="en-US" altLang="en-US"/>
          </a:p>
        </p:txBody>
      </p:sp>
    </p:spTree>
    <p:extLst>
      <p:ext uri="{BB962C8B-B14F-4D97-AF65-F5344CB8AC3E}">
        <p14:creationId xmlns:p14="http://schemas.microsoft.com/office/powerpoint/2010/main" val="38548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C960DB8A-2059-4BBD-8F65-E905E02A4BE8}" type="slidenum">
              <a:rPr lang="en-US" altLang="en-US"/>
              <a:pPr/>
              <a:t>‹#›</a:t>
            </a:fld>
            <a:endParaRPr lang="en-US" altLang="en-US"/>
          </a:p>
        </p:txBody>
      </p:sp>
    </p:spTree>
    <p:extLst>
      <p:ext uri="{BB962C8B-B14F-4D97-AF65-F5344CB8AC3E}">
        <p14:creationId xmlns:p14="http://schemas.microsoft.com/office/powerpoint/2010/main" val="1340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7F08BB32-7F0C-4E82-BD40-32006E57B9FB}" type="slidenum">
              <a:rPr lang="en-US" altLang="en-US"/>
              <a:pPr/>
              <a:t>‹#›</a:t>
            </a:fld>
            <a:endParaRPr lang="en-US" altLang="en-US"/>
          </a:p>
        </p:txBody>
      </p:sp>
    </p:spTree>
    <p:extLst>
      <p:ext uri="{BB962C8B-B14F-4D97-AF65-F5344CB8AC3E}">
        <p14:creationId xmlns:p14="http://schemas.microsoft.com/office/powerpoint/2010/main" val="280670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3F600294-8B41-4065-BE7A-18CBE0C5B58F}" type="slidenum">
              <a:rPr lang="en-US" altLang="en-US"/>
              <a:pPr/>
              <a:t>‹#›</a:t>
            </a:fld>
            <a:endParaRPr lang="en-US" altLang="en-US"/>
          </a:p>
        </p:txBody>
      </p:sp>
    </p:spTree>
    <p:extLst>
      <p:ext uri="{BB962C8B-B14F-4D97-AF65-F5344CB8AC3E}">
        <p14:creationId xmlns:p14="http://schemas.microsoft.com/office/powerpoint/2010/main" val="324746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9" name="Rectangle 6"/>
          <p:cNvSpPr>
            <a:spLocks noGrp="1" noChangeArrowheads="1"/>
          </p:cNvSpPr>
          <p:nvPr>
            <p:ph type="sldNum" sz="quarter" idx="12"/>
          </p:nvPr>
        </p:nvSpPr>
        <p:spPr>
          <a:ln/>
        </p:spPr>
        <p:txBody>
          <a:bodyPr/>
          <a:lstStyle>
            <a:lvl1pPr>
              <a:defRPr/>
            </a:lvl1pPr>
          </a:lstStyle>
          <a:p>
            <a:fld id="{44EB8ED9-0533-4EC8-BFF3-65FFA28FBAE4}" type="slidenum">
              <a:rPr lang="en-US" altLang="en-US"/>
              <a:pPr/>
              <a:t>‹#›</a:t>
            </a:fld>
            <a:endParaRPr lang="en-US" altLang="en-US"/>
          </a:p>
        </p:txBody>
      </p:sp>
    </p:spTree>
    <p:extLst>
      <p:ext uri="{BB962C8B-B14F-4D97-AF65-F5344CB8AC3E}">
        <p14:creationId xmlns:p14="http://schemas.microsoft.com/office/powerpoint/2010/main" val="65548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5" name="Rectangle 6"/>
          <p:cNvSpPr>
            <a:spLocks noGrp="1" noChangeArrowheads="1"/>
          </p:cNvSpPr>
          <p:nvPr>
            <p:ph type="sldNum" sz="quarter" idx="12"/>
          </p:nvPr>
        </p:nvSpPr>
        <p:spPr>
          <a:ln/>
        </p:spPr>
        <p:txBody>
          <a:bodyPr/>
          <a:lstStyle>
            <a:lvl1pPr>
              <a:defRPr/>
            </a:lvl1pPr>
          </a:lstStyle>
          <a:p>
            <a:fld id="{D2B79143-CF5E-43B5-8978-F6EC5F8B0AC1}" type="slidenum">
              <a:rPr lang="en-US" altLang="en-US"/>
              <a:pPr/>
              <a:t>‹#›</a:t>
            </a:fld>
            <a:endParaRPr lang="en-US" altLang="en-US"/>
          </a:p>
        </p:txBody>
      </p:sp>
    </p:spTree>
    <p:extLst>
      <p:ext uri="{BB962C8B-B14F-4D97-AF65-F5344CB8AC3E}">
        <p14:creationId xmlns:p14="http://schemas.microsoft.com/office/powerpoint/2010/main" val="13804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4" name="Rectangle 6"/>
          <p:cNvSpPr>
            <a:spLocks noGrp="1" noChangeArrowheads="1"/>
          </p:cNvSpPr>
          <p:nvPr>
            <p:ph type="sldNum" sz="quarter" idx="12"/>
          </p:nvPr>
        </p:nvSpPr>
        <p:spPr>
          <a:ln/>
        </p:spPr>
        <p:txBody>
          <a:bodyPr/>
          <a:lstStyle>
            <a:lvl1pPr>
              <a:defRPr/>
            </a:lvl1pPr>
          </a:lstStyle>
          <a:p>
            <a:fld id="{CDAB0AC6-3A62-4BF4-857B-D988F323D40F}" type="slidenum">
              <a:rPr lang="en-US" altLang="en-US"/>
              <a:pPr/>
              <a:t>‹#›</a:t>
            </a:fld>
            <a:endParaRPr lang="en-US" altLang="en-US"/>
          </a:p>
        </p:txBody>
      </p:sp>
    </p:spTree>
    <p:extLst>
      <p:ext uri="{BB962C8B-B14F-4D97-AF65-F5344CB8AC3E}">
        <p14:creationId xmlns:p14="http://schemas.microsoft.com/office/powerpoint/2010/main" val="273589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BD2EF6F8-8FF1-455D-9D44-CA7A438662DB}" type="slidenum">
              <a:rPr lang="en-US" altLang="en-US"/>
              <a:pPr/>
              <a:t>‹#›</a:t>
            </a:fld>
            <a:endParaRPr lang="en-US" altLang="en-US"/>
          </a:p>
        </p:txBody>
      </p:sp>
    </p:spTree>
    <p:extLst>
      <p:ext uri="{BB962C8B-B14F-4D97-AF65-F5344CB8AC3E}">
        <p14:creationId xmlns:p14="http://schemas.microsoft.com/office/powerpoint/2010/main" val="32821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61E7B074-D424-4140-9C9B-AEC815AB6347}" type="slidenum">
              <a:rPr lang="en-US" altLang="en-US"/>
              <a:pPr/>
              <a:t>‹#›</a:t>
            </a:fld>
            <a:endParaRPr lang="en-US" altLang="en-US"/>
          </a:p>
        </p:txBody>
      </p:sp>
    </p:spTree>
    <p:extLst>
      <p:ext uri="{BB962C8B-B14F-4D97-AF65-F5344CB8AC3E}">
        <p14:creationId xmlns:p14="http://schemas.microsoft.com/office/powerpoint/2010/main" val="40553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762000" y="76200"/>
            <a:ext cx="1066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762000" y="1143000"/>
            <a:ext cx="10668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0" name="Rectangle 4"/>
          <p:cNvSpPr>
            <a:spLocks noGrp="1" noChangeArrowheads="1"/>
          </p:cNvSpPr>
          <p:nvPr>
            <p:ph type="dt" sz="half" idx="2"/>
          </p:nvPr>
        </p:nvSpPr>
        <p:spPr bwMode="auto">
          <a:xfrm>
            <a:off x="7620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charset="0"/>
              </a:defRPr>
            </a:lvl1pPr>
          </a:lstStyle>
          <a:p>
            <a:pPr>
              <a:defRPr/>
            </a:pPr>
            <a:endParaRPr lang="en-US"/>
          </a:p>
        </p:txBody>
      </p:sp>
      <p:sp>
        <p:nvSpPr>
          <p:cNvPr id="9221"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charset="0"/>
              </a:defRPr>
            </a:lvl1pPr>
          </a:lstStyle>
          <a:p>
            <a:pPr>
              <a:defRPr/>
            </a:pPr>
            <a:r>
              <a:rPr lang="it-IT" smtClean="0"/>
              <a:t>Intro to AI, Georgia Tech © Jim Rehg 2016</a:t>
            </a:r>
            <a:endParaRPr lang="en-US"/>
          </a:p>
        </p:txBody>
      </p:sp>
      <p:sp>
        <p:nvSpPr>
          <p:cNvPr id="9222" name="Rectangle 6"/>
          <p:cNvSpPr>
            <a:spLocks noGrp="1" noChangeArrowheads="1"/>
          </p:cNvSpPr>
          <p:nvPr>
            <p:ph type="sldNum" sz="quarter" idx="4"/>
          </p:nvPr>
        </p:nvSpPr>
        <p:spPr bwMode="auto">
          <a:xfrm>
            <a:off x="87376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1E435B1E-BEA2-4210-B3CC-04987E55D0A6}" type="slidenum">
              <a:rPr lang="en-US" altLang="en-US"/>
              <a:pPr/>
              <a:t>‹#›</a:t>
            </a:fld>
            <a:endParaRPr lang="en-US" altLang="en-US"/>
          </a:p>
        </p:txBody>
      </p:sp>
      <p:sp>
        <p:nvSpPr>
          <p:cNvPr id="9223" name="Line 7"/>
          <p:cNvSpPr>
            <a:spLocks noChangeShapeType="1"/>
          </p:cNvSpPr>
          <p:nvPr/>
        </p:nvSpPr>
        <p:spPr bwMode="auto">
          <a:xfrm>
            <a:off x="838200" y="838200"/>
            <a:ext cx="10515600" cy="0"/>
          </a:xfrm>
          <a:prstGeom prst="line">
            <a:avLst/>
          </a:prstGeom>
          <a:noFill/>
          <a:ln w="38100">
            <a:solidFill>
              <a:schemeClr val="tx1"/>
            </a:solidFill>
            <a:round/>
            <a:headEnd/>
            <a:tailEnd/>
          </a:ln>
          <a:effectLst/>
        </p:spPr>
        <p:txBody>
          <a:bodyPr wrap="none" anchor="ctr"/>
          <a:lstStyle/>
          <a:p>
            <a:pPr>
              <a:defRPr/>
            </a:pPr>
            <a:endParaRPr lang="en-US" sz="2400">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914400" y="1752600"/>
            <a:ext cx="10363200" cy="1470025"/>
          </a:xfrm>
        </p:spPr>
        <p:txBody>
          <a:bodyPr/>
          <a:lstStyle/>
          <a:p>
            <a:pPr algn="ctr"/>
            <a:r>
              <a:rPr lang="en-US" altLang="en-US" dirty="0" smtClean="0"/>
              <a:t>Search</a:t>
            </a:r>
            <a:r>
              <a:rPr lang="en-US" altLang="en-US" dirty="0" smtClean="0"/>
              <a:t>, Part </a:t>
            </a:r>
            <a:r>
              <a:rPr lang="en-US" altLang="en-US" dirty="0" smtClean="0"/>
              <a:t>1</a:t>
            </a:r>
            <a:r>
              <a:rPr lang="en-US" altLang="en-US" dirty="0" smtClean="0"/>
              <a:t/>
            </a:r>
            <a:br>
              <a:rPr lang="en-US" altLang="en-US" dirty="0" smtClean="0"/>
            </a:br>
            <a:r>
              <a:rPr lang="en-US" altLang="en-US" dirty="0" smtClean="0"/>
              <a:t/>
            </a:r>
            <a:br>
              <a:rPr lang="en-US" altLang="en-US" dirty="0" smtClean="0"/>
            </a:br>
            <a:r>
              <a:rPr lang="en-US" altLang="en-US" sz="2800" dirty="0" smtClean="0"/>
              <a:t>Lecture </a:t>
            </a:r>
            <a:r>
              <a:rPr lang="en-US" altLang="en-US" sz="2800" dirty="0"/>
              <a:t>4</a:t>
            </a:r>
            <a:r>
              <a:rPr lang="en-US" altLang="en-US" sz="2800" dirty="0" smtClean="0"/>
              <a:t/>
            </a:r>
            <a:br>
              <a:rPr lang="en-US" altLang="en-US" sz="2800" dirty="0" smtClean="0"/>
            </a:br>
            <a:r>
              <a:rPr lang="en-US" altLang="en-US" sz="2400" dirty="0" smtClean="0"/>
              <a:t>Chapter </a:t>
            </a:r>
            <a:r>
              <a:rPr lang="en-US" altLang="en-US" sz="2400" dirty="0" smtClean="0"/>
              <a:t>3, </a:t>
            </a:r>
            <a:r>
              <a:rPr lang="en-US" altLang="en-US" sz="2400" dirty="0" smtClean="0"/>
              <a:t>Sections </a:t>
            </a:r>
            <a:r>
              <a:rPr lang="en-US" altLang="en-US" sz="2400" dirty="0" smtClean="0"/>
              <a:t>3.2-3.3</a:t>
            </a:r>
            <a:endParaRPr lang="en-US" altLang="en-US" sz="2400" dirty="0" smtClean="0"/>
          </a:p>
        </p:txBody>
      </p:sp>
      <p:sp>
        <p:nvSpPr>
          <p:cNvPr id="10243" name="Subtitle 2"/>
          <p:cNvSpPr>
            <a:spLocks noGrp="1"/>
          </p:cNvSpPr>
          <p:nvPr>
            <p:ph type="subTitle" idx="1"/>
          </p:nvPr>
        </p:nvSpPr>
        <p:spPr/>
        <p:txBody>
          <a:bodyPr/>
          <a:lstStyle/>
          <a:p>
            <a:r>
              <a:rPr lang="en-US" altLang="en-US" dirty="0" smtClean="0"/>
              <a:t>Jim Rehg</a:t>
            </a:r>
          </a:p>
          <a:p>
            <a:r>
              <a:rPr lang="en-US" altLang="en-US" sz="2400" dirty="0"/>
              <a:t>College of Computing</a:t>
            </a:r>
          </a:p>
          <a:p>
            <a:r>
              <a:rPr lang="en-US" altLang="en-US" sz="2400" dirty="0"/>
              <a:t>Georgia Tech</a:t>
            </a:r>
          </a:p>
          <a:p>
            <a:endParaRPr lang="en-US" altLang="en-US" dirty="0" smtClean="0"/>
          </a:p>
          <a:p>
            <a:r>
              <a:rPr lang="en-US" altLang="en-US" sz="2000" dirty="0" smtClean="0"/>
              <a:t>January 20, </a:t>
            </a:r>
            <a:r>
              <a:rPr lang="en-US" altLang="en-US" sz="2000" dirty="0" smtClean="0"/>
              <a:t>2016</a:t>
            </a:r>
          </a:p>
          <a:p>
            <a:endParaRPr lang="en-US" altLang="en-US" sz="2000" dirty="0" smtClean="0"/>
          </a:p>
        </p:txBody>
      </p:sp>
    </p:spTree>
    <p:extLst>
      <p:ext uri="{BB962C8B-B14F-4D97-AF65-F5344CB8AC3E}">
        <p14:creationId xmlns:p14="http://schemas.microsoft.com/office/powerpoint/2010/main" val="231302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t>Transition Model</a:t>
            </a:r>
          </a:p>
          <a:p>
            <a:r>
              <a:rPr lang="en-US" dirty="0"/>
              <a:t>Goal </a:t>
            </a:r>
            <a:r>
              <a:rPr lang="en-US" dirty="0" smtClean="0"/>
              <a:t>Test</a:t>
            </a:r>
            <a:endParaRPr lang="en-US" dirty="0"/>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10</a:t>
            </a:fld>
            <a:endParaRPr lang="en-US" altLang="en-US"/>
          </a:p>
        </p:txBody>
      </p:sp>
      <p:sp>
        <p:nvSpPr>
          <p:cNvPr id="14" name="Rounded Rectangle 13"/>
          <p:cNvSpPr/>
          <p:nvPr/>
        </p:nvSpPr>
        <p:spPr bwMode="auto">
          <a:xfrm>
            <a:off x="16512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15" name="Rounded Rectangle 14"/>
          <p:cNvSpPr/>
          <p:nvPr/>
        </p:nvSpPr>
        <p:spPr bwMode="auto">
          <a:xfrm>
            <a:off x="21846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16" name="Rounded Rectangle 15"/>
          <p:cNvSpPr/>
          <p:nvPr/>
        </p:nvSpPr>
        <p:spPr bwMode="auto">
          <a:xfrm>
            <a:off x="16512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17" name="Rounded Rectangle 16"/>
          <p:cNvSpPr/>
          <p:nvPr/>
        </p:nvSpPr>
        <p:spPr bwMode="auto">
          <a:xfrm>
            <a:off x="21846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18" name="Rounded Rectangle 17"/>
          <p:cNvSpPr/>
          <p:nvPr/>
        </p:nvSpPr>
        <p:spPr bwMode="auto">
          <a:xfrm>
            <a:off x="27180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19" name="Rounded Rectangle 18"/>
          <p:cNvSpPr/>
          <p:nvPr/>
        </p:nvSpPr>
        <p:spPr bwMode="auto">
          <a:xfrm>
            <a:off x="2718025" y="5054751"/>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20" name="Rounded Rectangle 19"/>
          <p:cNvSpPr/>
          <p:nvPr/>
        </p:nvSpPr>
        <p:spPr bwMode="auto">
          <a:xfrm>
            <a:off x="16497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21" name="Rounded Rectangle 20"/>
          <p:cNvSpPr/>
          <p:nvPr/>
        </p:nvSpPr>
        <p:spPr bwMode="auto">
          <a:xfrm>
            <a:off x="21831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24" name="Rectangle 23"/>
          <p:cNvSpPr/>
          <p:nvPr/>
        </p:nvSpPr>
        <p:spPr bwMode="auto">
          <a:xfrm>
            <a:off x="1600200" y="3940233"/>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TextBox 37"/>
          <p:cNvSpPr txBox="1"/>
          <p:nvPr/>
        </p:nvSpPr>
        <p:spPr>
          <a:xfrm>
            <a:off x="1553621" y="5770994"/>
            <a:ext cx="1792478" cy="461665"/>
          </a:xfrm>
          <a:prstGeom prst="rect">
            <a:avLst/>
          </a:prstGeom>
          <a:noFill/>
        </p:spPr>
        <p:txBody>
          <a:bodyPr wrap="none" rtlCol="0">
            <a:spAutoFit/>
          </a:bodyPr>
          <a:lstStyle/>
          <a:p>
            <a:r>
              <a:rPr lang="en-US" i="1" dirty="0" smtClean="0"/>
              <a:t>Initial State </a:t>
            </a:r>
            <a:endParaRPr lang="en-US" i="1" dirty="0"/>
          </a:p>
        </p:txBody>
      </p:sp>
    </p:spTree>
    <p:extLst>
      <p:ext uri="{BB962C8B-B14F-4D97-AF65-F5344CB8AC3E}">
        <p14:creationId xmlns:p14="http://schemas.microsoft.com/office/powerpoint/2010/main" val="170608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solidFill>
                  <a:schemeClr val="accent2"/>
                </a:solidFill>
              </a:rPr>
              <a:t>Transition Model</a:t>
            </a:r>
          </a:p>
          <a:p>
            <a:r>
              <a:rPr lang="en-US" dirty="0"/>
              <a:t>Goal </a:t>
            </a:r>
            <a:r>
              <a:rPr lang="en-US" dirty="0" smtClean="0"/>
              <a:t>Test</a:t>
            </a:r>
            <a:endParaRPr lang="en-US" dirty="0"/>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11</a:t>
            </a:fld>
            <a:endParaRPr lang="en-US" altLang="en-US"/>
          </a:p>
        </p:txBody>
      </p:sp>
      <p:sp>
        <p:nvSpPr>
          <p:cNvPr id="14" name="Rounded Rectangle 13"/>
          <p:cNvSpPr/>
          <p:nvPr/>
        </p:nvSpPr>
        <p:spPr bwMode="auto">
          <a:xfrm>
            <a:off x="16512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15" name="Rounded Rectangle 14"/>
          <p:cNvSpPr/>
          <p:nvPr/>
        </p:nvSpPr>
        <p:spPr bwMode="auto">
          <a:xfrm>
            <a:off x="21846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16" name="Rounded Rectangle 15"/>
          <p:cNvSpPr/>
          <p:nvPr/>
        </p:nvSpPr>
        <p:spPr bwMode="auto">
          <a:xfrm>
            <a:off x="16512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17" name="Rounded Rectangle 16"/>
          <p:cNvSpPr/>
          <p:nvPr/>
        </p:nvSpPr>
        <p:spPr bwMode="auto">
          <a:xfrm>
            <a:off x="21846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18" name="Rounded Rectangle 17"/>
          <p:cNvSpPr/>
          <p:nvPr/>
        </p:nvSpPr>
        <p:spPr bwMode="auto">
          <a:xfrm>
            <a:off x="27180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19" name="Rounded Rectangle 18"/>
          <p:cNvSpPr/>
          <p:nvPr/>
        </p:nvSpPr>
        <p:spPr bwMode="auto">
          <a:xfrm>
            <a:off x="2718025" y="5054751"/>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20" name="Rounded Rectangle 19"/>
          <p:cNvSpPr/>
          <p:nvPr/>
        </p:nvSpPr>
        <p:spPr bwMode="auto">
          <a:xfrm>
            <a:off x="16497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21" name="Rounded Rectangle 20"/>
          <p:cNvSpPr/>
          <p:nvPr/>
        </p:nvSpPr>
        <p:spPr bwMode="auto">
          <a:xfrm>
            <a:off x="21831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24" name="Rectangle 23"/>
          <p:cNvSpPr/>
          <p:nvPr/>
        </p:nvSpPr>
        <p:spPr bwMode="auto">
          <a:xfrm>
            <a:off x="1600200" y="3940233"/>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TextBox 37"/>
          <p:cNvSpPr txBox="1"/>
          <p:nvPr/>
        </p:nvSpPr>
        <p:spPr>
          <a:xfrm>
            <a:off x="1553621" y="5770994"/>
            <a:ext cx="1792478" cy="461665"/>
          </a:xfrm>
          <a:prstGeom prst="rect">
            <a:avLst/>
          </a:prstGeom>
          <a:noFill/>
        </p:spPr>
        <p:txBody>
          <a:bodyPr wrap="none" rtlCol="0">
            <a:spAutoFit/>
          </a:bodyPr>
          <a:lstStyle/>
          <a:p>
            <a:r>
              <a:rPr lang="en-US" i="1" dirty="0" smtClean="0"/>
              <a:t>Initial State </a:t>
            </a:r>
            <a:endParaRPr lang="en-US" i="1" dirty="0"/>
          </a:p>
        </p:txBody>
      </p:sp>
      <p:sp>
        <p:nvSpPr>
          <p:cNvPr id="22" name="Rounded Rectangle 21"/>
          <p:cNvSpPr/>
          <p:nvPr/>
        </p:nvSpPr>
        <p:spPr bwMode="auto">
          <a:xfrm>
            <a:off x="54864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23" name="Rounded Rectangle 22"/>
          <p:cNvSpPr/>
          <p:nvPr/>
        </p:nvSpPr>
        <p:spPr bwMode="auto">
          <a:xfrm>
            <a:off x="60198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25" name="Rounded Rectangle 24"/>
          <p:cNvSpPr/>
          <p:nvPr/>
        </p:nvSpPr>
        <p:spPr bwMode="auto">
          <a:xfrm>
            <a:off x="5486400" y="45205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26" name="Rounded Rectangle 25"/>
          <p:cNvSpPr/>
          <p:nvPr/>
        </p:nvSpPr>
        <p:spPr bwMode="auto">
          <a:xfrm>
            <a:off x="6553200" y="45205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27" name="Rounded Rectangle 26"/>
          <p:cNvSpPr/>
          <p:nvPr/>
        </p:nvSpPr>
        <p:spPr bwMode="auto">
          <a:xfrm>
            <a:off x="65532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28" name="Rounded Rectangle 27"/>
          <p:cNvSpPr/>
          <p:nvPr/>
        </p:nvSpPr>
        <p:spPr bwMode="auto">
          <a:xfrm>
            <a:off x="6553200" y="505251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29" name="Rounded Rectangle 28"/>
          <p:cNvSpPr/>
          <p:nvPr/>
        </p:nvSpPr>
        <p:spPr bwMode="auto">
          <a:xfrm>
            <a:off x="5484935" y="50539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30" name="Rounded Rectangle 29"/>
          <p:cNvSpPr/>
          <p:nvPr/>
        </p:nvSpPr>
        <p:spPr bwMode="auto">
          <a:xfrm>
            <a:off x="6018335" y="50539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31" name="Rectangle 30"/>
          <p:cNvSpPr/>
          <p:nvPr/>
        </p:nvSpPr>
        <p:spPr bwMode="auto">
          <a:xfrm>
            <a:off x="5435375" y="3937992"/>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7" name="Straight Arrow Connector 6"/>
          <p:cNvCxnSpPr/>
          <p:nvPr/>
        </p:nvCxnSpPr>
        <p:spPr bwMode="auto">
          <a:xfrm>
            <a:off x="3505200" y="4800600"/>
            <a:ext cx="1752600" cy="0"/>
          </a:xfrm>
          <a:prstGeom prst="straightConnector1">
            <a:avLst/>
          </a:prstGeom>
          <a:solidFill>
            <a:schemeClr val="accent1"/>
          </a:solidFill>
          <a:ln w="41275" cap="flat" cmpd="sng" algn="ctr">
            <a:solidFill>
              <a:schemeClr val="tx1"/>
            </a:solidFill>
            <a:prstDash val="solid"/>
            <a:round/>
            <a:headEnd type="none" w="med" len="med"/>
            <a:tailEnd type="arrow"/>
          </a:ln>
          <a:effectLst/>
        </p:spPr>
      </p:cxnSp>
      <p:sp>
        <p:nvSpPr>
          <p:cNvPr id="32" name="TextBox 31"/>
          <p:cNvSpPr txBox="1"/>
          <p:nvPr/>
        </p:nvSpPr>
        <p:spPr>
          <a:xfrm>
            <a:off x="3624113" y="4876801"/>
            <a:ext cx="1514774" cy="461665"/>
          </a:xfrm>
          <a:prstGeom prst="rect">
            <a:avLst/>
          </a:prstGeom>
          <a:noFill/>
        </p:spPr>
        <p:txBody>
          <a:bodyPr wrap="none" rtlCol="0">
            <a:spAutoFit/>
          </a:bodyPr>
          <a:lstStyle/>
          <a:p>
            <a:r>
              <a:rPr lang="en-US" i="1" dirty="0" smtClean="0"/>
              <a:t>Transition</a:t>
            </a:r>
            <a:endParaRPr lang="en-US" i="1" dirty="0"/>
          </a:p>
        </p:txBody>
      </p:sp>
    </p:spTree>
    <p:extLst>
      <p:ext uri="{BB962C8B-B14F-4D97-AF65-F5344CB8AC3E}">
        <p14:creationId xmlns:p14="http://schemas.microsoft.com/office/powerpoint/2010/main" val="140755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solidFill>
                  <a:schemeClr val="accent2"/>
                </a:solidFill>
              </a:rPr>
              <a:t>Transition Model</a:t>
            </a:r>
          </a:p>
          <a:p>
            <a:r>
              <a:rPr lang="en-US" dirty="0">
                <a:solidFill>
                  <a:schemeClr val="accent2"/>
                </a:solidFill>
              </a:rPr>
              <a:t>Goal </a:t>
            </a:r>
            <a:r>
              <a:rPr lang="en-US" dirty="0" smtClean="0">
                <a:solidFill>
                  <a:schemeClr val="accent2"/>
                </a:solidFill>
              </a:rPr>
              <a:t>Test</a:t>
            </a:r>
            <a:endParaRPr lang="en-US" dirty="0">
              <a:solidFill>
                <a:schemeClr val="accent2"/>
              </a:solidFill>
            </a:endParaRPr>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12</a:t>
            </a:fld>
            <a:endParaRPr lang="en-US" altLang="en-US"/>
          </a:p>
        </p:txBody>
      </p:sp>
      <p:sp>
        <p:nvSpPr>
          <p:cNvPr id="14" name="Rounded Rectangle 13"/>
          <p:cNvSpPr/>
          <p:nvPr/>
        </p:nvSpPr>
        <p:spPr bwMode="auto">
          <a:xfrm>
            <a:off x="16512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15" name="Rounded Rectangle 14"/>
          <p:cNvSpPr/>
          <p:nvPr/>
        </p:nvSpPr>
        <p:spPr bwMode="auto">
          <a:xfrm>
            <a:off x="21846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16" name="Rounded Rectangle 15"/>
          <p:cNvSpPr/>
          <p:nvPr/>
        </p:nvSpPr>
        <p:spPr bwMode="auto">
          <a:xfrm>
            <a:off x="16512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17" name="Rounded Rectangle 16"/>
          <p:cNvSpPr/>
          <p:nvPr/>
        </p:nvSpPr>
        <p:spPr bwMode="auto">
          <a:xfrm>
            <a:off x="21846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18" name="Rounded Rectangle 17"/>
          <p:cNvSpPr/>
          <p:nvPr/>
        </p:nvSpPr>
        <p:spPr bwMode="auto">
          <a:xfrm>
            <a:off x="27180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19" name="Rounded Rectangle 18"/>
          <p:cNvSpPr/>
          <p:nvPr/>
        </p:nvSpPr>
        <p:spPr bwMode="auto">
          <a:xfrm>
            <a:off x="2718025" y="5054751"/>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20" name="Rounded Rectangle 19"/>
          <p:cNvSpPr/>
          <p:nvPr/>
        </p:nvSpPr>
        <p:spPr bwMode="auto">
          <a:xfrm>
            <a:off x="16497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21" name="Rounded Rectangle 20"/>
          <p:cNvSpPr/>
          <p:nvPr/>
        </p:nvSpPr>
        <p:spPr bwMode="auto">
          <a:xfrm>
            <a:off x="21831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24" name="Rectangle 23"/>
          <p:cNvSpPr/>
          <p:nvPr/>
        </p:nvSpPr>
        <p:spPr bwMode="auto">
          <a:xfrm>
            <a:off x="1600200" y="3940233"/>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TextBox 37"/>
          <p:cNvSpPr txBox="1"/>
          <p:nvPr/>
        </p:nvSpPr>
        <p:spPr>
          <a:xfrm>
            <a:off x="1553621" y="5770994"/>
            <a:ext cx="1792478" cy="461665"/>
          </a:xfrm>
          <a:prstGeom prst="rect">
            <a:avLst/>
          </a:prstGeom>
          <a:noFill/>
        </p:spPr>
        <p:txBody>
          <a:bodyPr wrap="none" rtlCol="0">
            <a:spAutoFit/>
          </a:bodyPr>
          <a:lstStyle/>
          <a:p>
            <a:r>
              <a:rPr lang="en-US" i="1" dirty="0" smtClean="0"/>
              <a:t>Initial State </a:t>
            </a:r>
            <a:endParaRPr lang="en-US" i="1" dirty="0"/>
          </a:p>
        </p:txBody>
      </p:sp>
      <p:sp>
        <p:nvSpPr>
          <p:cNvPr id="22" name="Rounded Rectangle 21"/>
          <p:cNvSpPr/>
          <p:nvPr/>
        </p:nvSpPr>
        <p:spPr bwMode="auto">
          <a:xfrm>
            <a:off x="54864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23" name="Rounded Rectangle 22"/>
          <p:cNvSpPr/>
          <p:nvPr/>
        </p:nvSpPr>
        <p:spPr bwMode="auto">
          <a:xfrm>
            <a:off x="60198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25" name="Rounded Rectangle 24"/>
          <p:cNvSpPr/>
          <p:nvPr/>
        </p:nvSpPr>
        <p:spPr bwMode="auto">
          <a:xfrm>
            <a:off x="5486400" y="45205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26" name="Rounded Rectangle 25"/>
          <p:cNvSpPr/>
          <p:nvPr/>
        </p:nvSpPr>
        <p:spPr bwMode="auto">
          <a:xfrm>
            <a:off x="6553200" y="45205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27" name="Rounded Rectangle 26"/>
          <p:cNvSpPr/>
          <p:nvPr/>
        </p:nvSpPr>
        <p:spPr bwMode="auto">
          <a:xfrm>
            <a:off x="65532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28" name="Rounded Rectangle 27"/>
          <p:cNvSpPr/>
          <p:nvPr/>
        </p:nvSpPr>
        <p:spPr bwMode="auto">
          <a:xfrm>
            <a:off x="6553200" y="505251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29" name="Rounded Rectangle 28"/>
          <p:cNvSpPr/>
          <p:nvPr/>
        </p:nvSpPr>
        <p:spPr bwMode="auto">
          <a:xfrm>
            <a:off x="5484935" y="50539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30" name="Rounded Rectangle 29"/>
          <p:cNvSpPr/>
          <p:nvPr/>
        </p:nvSpPr>
        <p:spPr bwMode="auto">
          <a:xfrm>
            <a:off x="6018335" y="50539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31" name="Rectangle 30"/>
          <p:cNvSpPr/>
          <p:nvPr/>
        </p:nvSpPr>
        <p:spPr bwMode="auto">
          <a:xfrm>
            <a:off x="5435375" y="3937992"/>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7" name="Straight Arrow Connector 6"/>
          <p:cNvCxnSpPr/>
          <p:nvPr/>
        </p:nvCxnSpPr>
        <p:spPr bwMode="auto">
          <a:xfrm>
            <a:off x="3505200" y="4800600"/>
            <a:ext cx="1752600" cy="0"/>
          </a:xfrm>
          <a:prstGeom prst="straightConnector1">
            <a:avLst/>
          </a:prstGeom>
          <a:solidFill>
            <a:schemeClr val="accent1"/>
          </a:solidFill>
          <a:ln w="41275" cap="flat" cmpd="sng" algn="ctr">
            <a:solidFill>
              <a:schemeClr val="tx1"/>
            </a:solidFill>
            <a:prstDash val="solid"/>
            <a:round/>
            <a:headEnd type="none" w="med" len="med"/>
            <a:tailEnd type="arrow"/>
          </a:ln>
          <a:effectLst/>
        </p:spPr>
      </p:cxnSp>
      <p:sp>
        <p:nvSpPr>
          <p:cNvPr id="32" name="TextBox 31"/>
          <p:cNvSpPr txBox="1"/>
          <p:nvPr/>
        </p:nvSpPr>
        <p:spPr>
          <a:xfrm>
            <a:off x="3624113" y="4876801"/>
            <a:ext cx="1514774" cy="461665"/>
          </a:xfrm>
          <a:prstGeom prst="rect">
            <a:avLst/>
          </a:prstGeom>
          <a:noFill/>
        </p:spPr>
        <p:txBody>
          <a:bodyPr wrap="none" rtlCol="0">
            <a:spAutoFit/>
          </a:bodyPr>
          <a:lstStyle/>
          <a:p>
            <a:r>
              <a:rPr lang="en-US" i="1" dirty="0" smtClean="0"/>
              <a:t>Transition</a:t>
            </a:r>
            <a:endParaRPr lang="en-US" i="1" dirty="0"/>
          </a:p>
        </p:txBody>
      </p:sp>
      <p:grpSp>
        <p:nvGrpSpPr>
          <p:cNvPr id="33" name="Group 32"/>
          <p:cNvGrpSpPr/>
          <p:nvPr/>
        </p:nvGrpSpPr>
        <p:grpSpPr>
          <a:xfrm>
            <a:off x="8686800" y="3937991"/>
            <a:ext cx="1700784" cy="1698567"/>
            <a:chOff x="7099166" y="2057400"/>
            <a:chExt cx="1700784" cy="1698567"/>
          </a:xfrm>
        </p:grpSpPr>
        <p:grpSp>
          <p:nvGrpSpPr>
            <p:cNvPr id="34" name="Group 33"/>
            <p:cNvGrpSpPr/>
            <p:nvPr/>
          </p:nvGrpSpPr>
          <p:grpSpPr>
            <a:xfrm>
              <a:off x="7147993" y="2106583"/>
              <a:ext cx="1603130" cy="1600200"/>
              <a:chOff x="7239000" y="2057400"/>
              <a:chExt cx="1603130" cy="1600200"/>
            </a:xfrm>
          </p:grpSpPr>
          <p:sp>
            <p:nvSpPr>
              <p:cNvPr id="36" name="Rounded Rectangle 35"/>
              <p:cNvSpPr/>
              <p:nvPr/>
            </p:nvSpPr>
            <p:spPr bwMode="auto">
              <a:xfrm>
                <a:off x="7240465" y="20574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37" name="Rounded Rectangle 36"/>
              <p:cNvSpPr/>
              <p:nvPr/>
            </p:nvSpPr>
            <p:spPr bwMode="auto">
              <a:xfrm>
                <a:off x="7773865" y="20574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39" name="Rounded Rectangle 38"/>
              <p:cNvSpPr/>
              <p:nvPr/>
            </p:nvSpPr>
            <p:spPr bwMode="auto">
              <a:xfrm>
                <a:off x="7240465" y="25908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4</a:t>
                </a:r>
              </a:p>
            </p:txBody>
          </p:sp>
          <p:sp>
            <p:nvSpPr>
              <p:cNvPr id="40" name="Rounded Rectangle 39"/>
              <p:cNvSpPr/>
              <p:nvPr/>
            </p:nvSpPr>
            <p:spPr bwMode="auto">
              <a:xfrm>
                <a:off x="7773865" y="25908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41" name="Rounded Rectangle 40"/>
              <p:cNvSpPr/>
              <p:nvPr/>
            </p:nvSpPr>
            <p:spPr bwMode="auto">
              <a:xfrm>
                <a:off x="8307265" y="20574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42" name="Rounded Rectangle 41"/>
              <p:cNvSpPr/>
              <p:nvPr/>
            </p:nvSpPr>
            <p:spPr bwMode="auto">
              <a:xfrm>
                <a:off x="8308730" y="258933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43" name="Rounded Rectangle 42"/>
              <p:cNvSpPr/>
              <p:nvPr/>
            </p:nvSpPr>
            <p:spPr bwMode="auto">
              <a:xfrm>
                <a:off x="7239000" y="31242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44" name="Rounded Rectangle 43"/>
              <p:cNvSpPr/>
              <p:nvPr/>
            </p:nvSpPr>
            <p:spPr bwMode="auto">
              <a:xfrm>
                <a:off x="7772400" y="31242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grpSp>
        <p:sp>
          <p:nvSpPr>
            <p:cNvPr id="35" name="Rectangle 34"/>
            <p:cNvSpPr/>
            <p:nvPr/>
          </p:nvSpPr>
          <p:spPr bwMode="auto">
            <a:xfrm>
              <a:off x="7099166" y="2057400"/>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
        <p:nvSpPr>
          <p:cNvPr id="45" name="TextBox 44"/>
          <p:cNvSpPr txBox="1"/>
          <p:nvPr/>
        </p:nvSpPr>
        <p:spPr>
          <a:xfrm>
            <a:off x="7557770" y="4235945"/>
            <a:ext cx="678391" cy="1600438"/>
          </a:xfrm>
          <a:prstGeom prst="rect">
            <a:avLst/>
          </a:prstGeom>
          <a:noFill/>
        </p:spPr>
        <p:txBody>
          <a:bodyPr wrap="none" rtlCol="0">
            <a:spAutoFit/>
          </a:bodyPr>
          <a:lstStyle/>
          <a:p>
            <a:pPr algn="ctr"/>
            <a:r>
              <a:rPr lang="en-US" sz="6600" dirty="0" smtClean="0"/>
              <a:t>=</a:t>
            </a:r>
            <a:br>
              <a:rPr lang="en-US" sz="6600" dirty="0" smtClean="0"/>
            </a:br>
            <a:r>
              <a:rPr lang="en-US" sz="3200" dirty="0" smtClean="0"/>
              <a:t>?</a:t>
            </a:r>
            <a:endParaRPr lang="en-US" sz="1600" dirty="0"/>
          </a:p>
        </p:txBody>
      </p:sp>
    </p:spTree>
    <p:extLst>
      <p:ext uri="{BB962C8B-B14F-4D97-AF65-F5344CB8AC3E}">
        <p14:creationId xmlns:p14="http://schemas.microsoft.com/office/powerpoint/2010/main" val="283761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solidFill>
                  <a:schemeClr val="accent2"/>
                </a:solidFill>
              </a:rPr>
              <a:t>Transition Model</a:t>
            </a:r>
          </a:p>
          <a:p>
            <a:r>
              <a:rPr lang="en-US" dirty="0">
                <a:solidFill>
                  <a:schemeClr val="accent2"/>
                </a:solidFill>
              </a:rPr>
              <a:t>Goal </a:t>
            </a:r>
            <a:r>
              <a:rPr lang="en-US" dirty="0" smtClean="0">
                <a:solidFill>
                  <a:schemeClr val="accent2"/>
                </a:solidFill>
              </a:rPr>
              <a:t>Test</a:t>
            </a:r>
            <a:endParaRPr lang="en-US" dirty="0">
              <a:solidFill>
                <a:schemeClr val="accent2"/>
              </a:solidFill>
            </a:endParaRPr>
          </a:p>
          <a:p>
            <a:r>
              <a:rPr lang="en-US" dirty="0">
                <a:solidFill>
                  <a:schemeClr val="accent2"/>
                </a:solidFill>
              </a:rPr>
              <a:t>Path </a:t>
            </a:r>
            <a:r>
              <a:rPr lang="en-US" dirty="0" smtClean="0">
                <a:solidFill>
                  <a:schemeClr val="accent2"/>
                </a:solidFill>
              </a:rPr>
              <a:t>Cost</a:t>
            </a:r>
            <a:endParaRPr lang="en-US" dirty="0">
              <a:solidFill>
                <a:schemeClr val="accent2"/>
              </a:solidFill>
            </a:endParaRP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13</a:t>
            </a:fld>
            <a:endParaRPr lang="en-US" altLang="en-US"/>
          </a:p>
        </p:txBody>
      </p:sp>
      <p:sp>
        <p:nvSpPr>
          <p:cNvPr id="14" name="Rounded Rectangle 13"/>
          <p:cNvSpPr/>
          <p:nvPr/>
        </p:nvSpPr>
        <p:spPr bwMode="auto">
          <a:xfrm>
            <a:off x="16512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15" name="Rounded Rectangle 14"/>
          <p:cNvSpPr/>
          <p:nvPr/>
        </p:nvSpPr>
        <p:spPr bwMode="auto">
          <a:xfrm>
            <a:off x="21846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16" name="Rounded Rectangle 15"/>
          <p:cNvSpPr/>
          <p:nvPr/>
        </p:nvSpPr>
        <p:spPr bwMode="auto">
          <a:xfrm>
            <a:off x="16512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17" name="Rounded Rectangle 16"/>
          <p:cNvSpPr/>
          <p:nvPr/>
        </p:nvSpPr>
        <p:spPr bwMode="auto">
          <a:xfrm>
            <a:off x="2184625" y="45228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18" name="Rounded Rectangle 17"/>
          <p:cNvSpPr/>
          <p:nvPr/>
        </p:nvSpPr>
        <p:spPr bwMode="auto">
          <a:xfrm>
            <a:off x="2718025" y="39894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19" name="Rounded Rectangle 18"/>
          <p:cNvSpPr/>
          <p:nvPr/>
        </p:nvSpPr>
        <p:spPr bwMode="auto">
          <a:xfrm>
            <a:off x="2718025" y="5054751"/>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20" name="Rounded Rectangle 19"/>
          <p:cNvSpPr/>
          <p:nvPr/>
        </p:nvSpPr>
        <p:spPr bwMode="auto">
          <a:xfrm>
            <a:off x="16497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21" name="Rounded Rectangle 20"/>
          <p:cNvSpPr/>
          <p:nvPr/>
        </p:nvSpPr>
        <p:spPr bwMode="auto">
          <a:xfrm>
            <a:off x="2183160" y="505621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24" name="Rectangle 23"/>
          <p:cNvSpPr/>
          <p:nvPr/>
        </p:nvSpPr>
        <p:spPr bwMode="auto">
          <a:xfrm>
            <a:off x="1600200" y="3940233"/>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TextBox 37"/>
          <p:cNvSpPr txBox="1"/>
          <p:nvPr/>
        </p:nvSpPr>
        <p:spPr>
          <a:xfrm>
            <a:off x="1553621" y="5770994"/>
            <a:ext cx="1792478" cy="461665"/>
          </a:xfrm>
          <a:prstGeom prst="rect">
            <a:avLst/>
          </a:prstGeom>
          <a:noFill/>
        </p:spPr>
        <p:txBody>
          <a:bodyPr wrap="none" rtlCol="0">
            <a:spAutoFit/>
          </a:bodyPr>
          <a:lstStyle/>
          <a:p>
            <a:r>
              <a:rPr lang="en-US" i="1" dirty="0" smtClean="0"/>
              <a:t>Initial State </a:t>
            </a:r>
            <a:endParaRPr lang="en-US" i="1" dirty="0"/>
          </a:p>
        </p:txBody>
      </p:sp>
      <p:sp>
        <p:nvSpPr>
          <p:cNvPr id="22" name="Rounded Rectangle 21"/>
          <p:cNvSpPr/>
          <p:nvPr/>
        </p:nvSpPr>
        <p:spPr bwMode="auto">
          <a:xfrm>
            <a:off x="54864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23" name="Rounded Rectangle 22"/>
          <p:cNvSpPr/>
          <p:nvPr/>
        </p:nvSpPr>
        <p:spPr bwMode="auto">
          <a:xfrm>
            <a:off x="60198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25" name="Rounded Rectangle 24"/>
          <p:cNvSpPr/>
          <p:nvPr/>
        </p:nvSpPr>
        <p:spPr bwMode="auto">
          <a:xfrm>
            <a:off x="5486400" y="45205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26" name="Rounded Rectangle 25"/>
          <p:cNvSpPr/>
          <p:nvPr/>
        </p:nvSpPr>
        <p:spPr bwMode="auto">
          <a:xfrm>
            <a:off x="6553200" y="45205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27" name="Rounded Rectangle 26"/>
          <p:cNvSpPr/>
          <p:nvPr/>
        </p:nvSpPr>
        <p:spPr bwMode="auto">
          <a:xfrm>
            <a:off x="6553200" y="39871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28" name="Rounded Rectangle 27"/>
          <p:cNvSpPr/>
          <p:nvPr/>
        </p:nvSpPr>
        <p:spPr bwMode="auto">
          <a:xfrm>
            <a:off x="6553200" y="505251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29" name="Rounded Rectangle 28"/>
          <p:cNvSpPr/>
          <p:nvPr/>
        </p:nvSpPr>
        <p:spPr bwMode="auto">
          <a:xfrm>
            <a:off x="5484935" y="50539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30" name="Rounded Rectangle 29"/>
          <p:cNvSpPr/>
          <p:nvPr/>
        </p:nvSpPr>
        <p:spPr bwMode="auto">
          <a:xfrm>
            <a:off x="6018335" y="505397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31" name="Rectangle 30"/>
          <p:cNvSpPr/>
          <p:nvPr/>
        </p:nvSpPr>
        <p:spPr bwMode="auto">
          <a:xfrm>
            <a:off x="5435375" y="3937992"/>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7" name="Straight Arrow Connector 6"/>
          <p:cNvCxnSpPr/>
          <p:nvPr/>
        </p:nvCxnSpPr>
        <p:spPr bwMode="auto">
          <a:xfrm>
            <a:off x="3505200" y="4800600"/>
            <a:ext cx="1752600" cy="0"/>
          </a:xfrm>
          <a:prstGeom prst="straightConnector1">
            <a:avLst/>
          </a:prstGeom>
          <a:solidFill>
            <a:schemeClr val="accent1"/>
          </a:solidFill>
          <a:ln w="41275" cap="flat" cmpd="sng" algn="ctr">
            <a:solidFill>
              <a:schemeClr val="tx1"/>
            </a:solidFill>
            <a:prstDash val="solid"/>
            <a:round/>
            <a:headEnd type="none" w="med" len="med"/>
            <a:tailEnd type="arrow"/>
          </a:ln>
          <a:effectLst/>
        </p:spPr>
      </p:cxnSp>
      <p:sp>
        <p:nvSpPr>
          <p:cNvPr id="32" name="TextBox 31"/>
          <p:cNvSpPr txBox="1"/>
          <p:nvPr/>
        </p:nvSpPr>
        <p:spPr>
          <a:xfrm>
            <a:off x="3624113" y="4876801"/>
            <a:ext cx="1514774" cy="461665"/>
          </a:xfrm>
          <a:prstGeom prst="rect">
            <a:avLst/>
          </a:prstGeom>
          <a:noFill/>
        </p:spPr>
        <p:txBody>
          <a:bodyPr wrap="none" rtlCol="0">
            <a:spAutoFit/>
          </a:bodyPr>
          <a:lstStyle/>
          <a:p>
            <a:r>
              <a:rPr lang="en-US" i="1" dirty="0" smtClean="0"/>
              <a:t>Transition</a:t>
            </a:r>
            <a:endParaRPr lang="en-US" i="1" dirty="0"/>
          </a:p>
        </p:txBody>
      </p:sp>
      <p:sp>
        <p:nvSpPr>
          <p:cNvPr id="46" name="Rounded Rectangle 45"/>
          <p:cNvSpPr/>
          <p:nvPr/>
        </p:nvSpPr>
        <p:spPr bwMode="auto">
          <a:xfrm>
            <a:off x="9321575" y="398277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cs typeface="Arial" charset="0"/>
              </a:rPr>
              <a:t>4</a:t>
            </a: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47" name="Rounded Rectangle 46"/>
          <p:cNvSpPr/>
          <p:nvPr/>
        </p:nvSpPr>
        <p:spPr bwMode="auto">
          <a:xfrm>
            <a:off x="9853510" y="451324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48" name="Rounded Rectangle 47"/>
          <p:cNvSpPr/>
          <p:nvPr/>
        </p:nvSpPr>
        <p:spPr bwMode="auto">
          <a:xfrm>
            <a:off x="9321575" y="451617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49" name="Rounded Rectangle 48"/>
          <p:cNvSpPr/>
          <p:nvPr/>
        </p:nvSpPr>
        <p:spPr bwMode="auto">
          <a:xfrm>
            <a:off x="10388375" y="451617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50" name="Rounded Rectangle 49"/>
          <p:cNvSpPr/>
          <p:nvPr/>
        </p:nvSpPr>
        <p:spPr bwMode="auto">
          <a:xfrm>
            <a:off x="10388375" y="398277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51" name="Rounded Rectangle 50"/>
          <p:cNvSpPr/>
          <p:nvPr/>
        </p:nvSpPr>
        <p:spPr bwMode="auto">
          <a:xfrm>
            <a:off x="10388375" y="5048111"/>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52" name="Rounded Rectangle 51"/>
          <p:cNvSpPr/>
          <p:nvPr/>
        </p:nvSpPr>
        <p:spPr bwMode="auto">
          <a:xfrm>
            <a:off x="9320110" y="504957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53" name="Rounded Rectangle 52"/>
          <p:cNvSpPr/>
          <p:nvPr/>
        </p:nvSpPr>
        <p:spPr bwMode="auto">
          <a:xfrm>
            <a:off x="9853510" y="5049576"/>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sp>
        <p:nvSpPr>
          <p:cNvPr id="54" name="Rectangle 53"/>
          <p:cNvSpPr/>
          <p:nvPr/>
        </p:nvSpPr>
        <p:spPr bwMode="auto">
          <a:xfrm>
            <a:off x="9270550" y="3933593"/>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55" name="Straight Arrow Connector 54"/>
          <p:cNvCxnSpPr/>
          <p:nvPr/>
        </p:nvCxnSpPr>
        <p:spPr bwMode="auto">
          <a:xfrm>
            <a:off x="7326657" y="4794202"/>
            <a:ext cx="1752600" cy="0"/>
          </a:xfrm>
          <a:prstGeom prst="straightConnector1">
            <a:avLst/>
          </a:prstGeom>
          <a:solidFill>
            <a:schemeClr val="accent1"/>
          </a:solidFill>
          <a:ln w="41275" cap="flat" cmpd="sng" algn="ctr">
            <a:solidFill>
              <a:schemeClr val="tx1"/>
            </a:solidFill>
            <a:prstDash val="solid"/>
            <a:round/>
            <a:headEnd type="none" w="med" len="med"/>
            <a:tailEnd type="arrow"/>
          </a:ln>
          <a:effectLst/>
        </p:spPr>
      </p:cxnSp>
      <p:sp>
        <p:nvSpPr>
          <p:cNvPr id="56" name="TextBox 55"/>
          <p:cNvSpPr txBox="1"/>
          <p:nvPr/>
        </p:nvSpPr>
        <p:spPr>
          <a:xfrm>
            <a:off x="7445570" y="4870403"/>
            <a:ext cx="1514774" cy="461665"/>
          </a:xfrm>
          <a:prstGeom prst="rect">
            <a:avLst/>
          </a:prstGeom>
          <a:noFill/>
        </p:spPr>
        <p:txBody>
          <a:bodyPr wrap="none" rtlCol="0">
            <a:spAutoFit/>
          </a:bodyPr>
          <a:lstStyle/>
          <a:p>
            <a:r>
              <a:rPr lang="en-US" i="1" dirty="0" smtClean="0"/>
              <a:t>Transition</a:t>
            </a:r>
            <a:endParaRPr lang="en-US" i="1" dirty="0"/>
          </a:p>
        </p:txBody>
      </p:sp>
      <p:sp>
        <p:nvSpPr>
          <p:cNvPr id="57" name="TextBox 56"/>
          <p:cNvSpPr txBox="1"/>
          <p:nvPr/>
        </p:nvSpPr>
        <p:spPr>
          <a:xfrm>
            <a:off x="3694453" y="3195935"/>
            <a:ext cx="1374094" cy="461665"/>
          </a:xfrm>
          <a:prstGeom prst="rect">
            <a:avLst/>
          </a:prstGeom>
          <a:noFill/>
        </p:spPr>
        <p:txBody>
          <a:bodyPr wrap="none" rtlCol="0">
            <a:spAutoFit/>
          </a:bodyPr>
          <a:lstStyle/>
          <a:p>
            <a:r>
              <a:rPr lang="en-US" dirty="0" smtClean="0">
                <a:solidFill>
                  <a:schemeClr val="accent2"/>
                </a:solidFill>
              </a:rPr>
              <a:t>+1 move</a:t>
            </a:r>
            <a:endParaRPr lang="en-US" dirty="0">
              <a:solidFill>
                <a:schemeClr val="accent2"/>
              </a:solidFill>
            </a:endParaRPr>
          </a:p>
        </p:txBody>
      </p:sp>
      <p:sp>
        <p:nvSpPr>
          <p:cNvPr id="58" name="TextBox 57"/>
          <p:cNvSpPr txBox="1"/>
          <p:nvPr/>
        </p:nvSpPr>
        <p:spPr>
          <a:xfrm>
            <a:off x="7515910" y="3195935"/>
            <a:ext cx="1374094" cy="461665"/>
          </a:xfrm>
          <a:prstGeom prst="rect">
            <a:avLst/>
          </a:prstGeom>
          <a:noFill/>
        </p:spPr>
        <p:txBody>
          <a:bodyPr wrap="none" rtlCol="0">
            <a:spAutoFit/>
          </a:bodyPr>
          <a:lstStyle/>
          <a:p>
            <a:r>
              <a:rPr lang="en-US" dirty="0" smtClean="0">
                <a:solidFill>
                  <a:schemeClr val="accent2"/>
                </a:solidFill>
              </a:rPr>
              <a:t>+1 move</a:t>
            </a:r>
            <a:endParaRPr lang="en-US" dirty="0">
              <a:solidFill>
                <a:schemeClr val="accent2"/>
              </a:solidFill>
            </a:endParaRPr>
          </a:p>
        </p:txBody>
      </p:sp>
    </p:spTree>
    <p:extLst>
      <p:ext uri="{BB962C8B-B14F-4D97-AF65-F5344CB8AC3E}">
        <p14:creationId xmlns:p14="http://schemas.microsoft.com/office/powerpoint/2010/main" val="150623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r>
              <a:rPr lang="en-US" dirty="0" smtClean="0"/>
              <a:t>Examples of search problem formulations</a:t>
            </a:r>
          </a:p>
          <a:p>
            <a:r>
              <a:rPr lang="en-US" dirty="0" smtClean="0">
                <a:solidFill>
                  <a:schemeClr val="accent2"/>
                </a:solidFill>
              </a:rPr>
              <a:t>General tree search</a:t>
            </a:r>
          </a:p>
          <a:p>
            <a:r>
              <a:rPr lang="en-US" dirty="0" smtClean="0"/>
              <a:t>Introduction to uninformed search</a:t>
            </a:r>
          </a:p>
          <a:p>
            <a:r>
              <a:rPr lang="en-US" dirty="0"/>
              <a:t>	</a:t>
            </a:r>
            <a:r>
              <a:rPr lang="en-US" dirty="0" smtClean="0"/>
              <a:t>- Breadth First Search</a:t>
            </a:r>
          </a:p>
          <a:p>
            <a:r>
              <a:rPr lang="en-US" dirty="0"/>
              <a:t>	</a:t>
            </a:r>
            <a:r>
              <a:rPr lang="en-US" dirty="0" smtClean="0"/>
              <a:t>- Uniform Cost Search</a:t>
            </a:r>
          </a:p>
          <a:p>
            <a:r>
              <a:rPr lang="en-US" dirty="0"/>
              <a:t>	</a:t>
            </a:r>
            <a:r>
              <a:rPr lang="en-US" dirty="0" smtClean="0"/>
              <a:t>- Depth First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14</a:t>
            </a:fld>
            <a:endParaRPr lang="en-US" altLang="en-US"/>
          </a:p>
        </p:txBody>
      </p:sp>
    </p:spTree>
    <p:extLst>
      <p:ext uri="{BB962C8B-B14F-4D97-AF65-F5344CB8AC3E}">
        <p14:creationId xmlns:p14="http://schemas.microsoft.com/office/powerpoint/2010/main" val="476422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Tree Search</a:t>
            </a:r>
            <a:endParaRPr lang="en-US" dirty="0"/>
          </a:p>
        </p:txBody>
      </p:sp>
      <p:sp>
        <p:nvSpPr>
          <p:cNvPr id="6" name="Content Placeholder 5"/>
          <p:cNvSpPr>
            <a:spLocks noGrp="1"/>
          </p:cNvSpPr>
          <p:nvPr>
            <p:ph idx="1"/>
          </p:nvPr>
        </p:nvSpPr>
        <p:spPr/>
        <p:txBody>
          <a:bodyPr/>
          <a:lstStyle/>
          <a:p>
            <a:r>
              <a:rPr lang="en-US" dirty="0" smtClean="0">
                <a:solidFill>
                  <a:schemeClr val="accent2"/>
                </a:solidFill>
              </a:rPr>
              <a:t>Initial State = Root Node</a:t>
            </a:r>
          </a:p>
          <a:p>
            <a:r>
              <a:rPr lang="en-US" dirty="0" smtClean="0"/>
              <a:t>Transition Model = Node Expansion</a:t>
            </a:r>
          </a:p>
          <a:p>
            <a:r>
              <a:rPr lang="en-US" dirty="0" smtClean="0"/>
              <a:t>Goal Test = Node Test</a:t>
            </a:r>
          </a:p>
          <a:p>
            <a:r>
              <a:rPr lang="en-US" dirty="0" smtClean="0"/>
              <a:t>Path Cost = Path Cost in Tree</a:t>
            </a:r>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15</a:t>
            </a:fld>
            <a:endParaRPr lang="en-US" altLang="en-US"/>
          </a:p>
        </p:txBody>
      </p:sp>
      <p:sp>
        <p:nvSpPr>
          <p:cNvPr id="7" name="Oval 6"/>
          <p:cNvSpPr/>
          <p:nvPr/>
        </p:nvSpPr>
        <p:spPr bwMode="auto">
          <a:xfrm>
            <a:off x="8285861" y="225236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9" name="TextBox 8"/>
          <p:cNvSpPr txBox="1"/>
          <p:nvPr/>
        </p:nvSpPr>
        <p:spPr>
          <a:xfrm>
            <a:off x="7696200" y="1600200"/>
            <a:ext cx="2061783" cy="523220"/>
          </a:xfrm>
          <a:prstGeom prst="rect">
            <a:avLst/>
          </a:prstGeom>
          <a:noFill/>
        </p:spPr>
        <p:txBody>
          <a:bodyPr wrap="none" rtlCol="0">
            <a:spAutoFit/>
          </a:bodyPr>
          <a:lstStyle/>
          <a:p>
            <a:r>
              <a:rPr lang="en-US" sz="2800" i="1" dirty="0" smtClean="0"/>
              <a:t>Initial State </a:t>
            </a:r>
            <a:endParaRPr lang="en-US" sz="2800" i="1" dirty="0"/>
          </a:p>
        </p:txBody>
      </p:sp>
    </p:spTree>
    <p:extLst>
      <p:ext uri="{BB962C8B-B14F-4D97-AF65-F5344CB8AC3E}">
        <p14:creationId xmlns:p14="http://schemas.microsoft.com/office/powerpoint/2010/main" val="76493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Tree Search</a:t>
            </a:r>
            <a:endParaRPr lang="en-US" dirty="0"/>
          </a:p>
        </p:txBody>
      </p:sp>
      <p:sp>
        <p:nvSpPr>
          <p:cNvPr id="6" name="Content Placeholder 5"/>
          <p:cNvSpPr>
            <a:spLocks noGrp="1"/>
          </p:cNvSpPr>
          <p:nvPr>
            <p:ph idx="1"/>
          </p:nvPr>
        </p:nvSpPr>
        <p:spPr/>
        <p:txBody>
          <a:bodyPr/>
          <a:lstStyle/>
          <a:p>
            <a:r>
              <a:rPr lang="en-US" dirty="0" smtClean="0">
                <a:solidFill>
                  <a:schemeClr val="accent2"/>
                </a:solidFill>
              </a:rPr>
              <a:t>Initial State = Root Node</a:t>
            </a:r>
          </a:p>
          <a:p>
            <a:r>
              <a:rPr lang="en-US" dirty="0" smtClean="0">
                <a:solidFill>
                  <a:schemeClr val="accent2"/>
                </a:solidFill>
              </a:rPr>
              <a:t>Transition Model = Node Expansion</a:t>
            </a:r>
          </a:p>
          <a:p>
            <a:r>
              <a:rPr lang="en-US" dirty="0" smtClean="0"/>
              <a:t>Goal Test = Node Test</a:t>
            </a:r>
          </a:p>
          <a:p>
            <a:r>
              <a:rPr lang="en-US" dirty="0" smtClean="0"/>
              <a:t>Path Cost = Path Cost in Tree</a:t>
            </a:r>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16</a:t>
            </a:fld>
            <a:endParaRPr lang="en-US" altLang="en-US"/>
          </a:p>
        </p:txBody>
      </p:sp>
      <p:sp>
        <p:nvSpPr>
          <p:cNvPr id="9" name="Oval 8"/>
          <p:cNvSpPr/>
          <p:nvPr/>
        </p:nvSpPr>
        <p:spPr bwMode="auto">
          <a:xfrm>
            <a:off x="6781800"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8285861" y="225236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12" name="Oval 11"/>
          <p:cNvSpPr/>
          <p:nvPr/>
        </p:nvSpPr>
        <p:spPr bwMode="auto">
          <a:xfrm>
            <a:off x="8285861"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sp>
        <p:nvSpPr>
          <p:cNvPr id="13" name="Oval 12"/>
          <p:cNvSpPr/>
          <p:nvPr/>
        </p:nvSpPr>
        <p:spPr bwMode="auto">
          <a:xfrm>
            <a:off x="9789922"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cxnSp>
        <p:nvCxnSpPr>
          <p:cNvPr id="14" name="Straight Arrow Connector 13"/>
          <p:cNvCxnSpPr>
            <a:stCxn id="10" idx="3"/>
            <a:endCxn id="9" idx="7"/>
          </p:cNvCxnSpPr>
          <p:nvPr/>
        </p:nvCxnSpPr>
        <p:spPr bwMode="auto">
          <a:xfrm flipH="1">
            <a:off x="7497248"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6" name="Straight Arrow Connector 15"/>
          <p:cNvCxnSpPr>
            <a:stCxn id="10" idx="4"/>
            <a:endCxn id="12" idx="0"/>
          </p:cNvCxnSpPr>
          <p:nvPr/>
        </p:nvCxnSpPr>
        <p:spPr bwMode="auto">
          <a:xfrm>
            <a:off x="8704961" y="3090565"/>
            <a:ext cx="0" cy="643235"/>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8" name="Straight Arrow Connector 17"/>
          <p:cNvCxnSpPr>
            <a:stCxn id="10" idx="5"/>
            <a:endCxn id="13" idx="1"/>
          </p:cNvCxnSpPr>
          <p:nvPr/>
        </p:nvCxnSpPr>
        <p:spPr bwMode="auto">
          <a:xfrm>
            <a:off x="9001309"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9" name="TextBox 18"/>
          <p:cNvSpPr txBox="1"/>
          <p:nvPr/>
        </p:nvSpPr>
        <p:spPr>
          <a:xfrm>
            <a:off x="9579855" y="2914411"/>
            <a:ext cx="1738553" cy="523220"/>
          </a:xfrm>
          <a:prstGeom prst="rect">
            <a:avLst/>
          </a:prstGeom>
          <a:noFill/>
        </p:spPr>
        <p:txBody>
          <a:bodyPr wrap="none" rtlCol="0">
            <a:spAutoFit/>
          </a:bodyPr>
          <a:lstStyle/>
          <a:p>
            <a:r>
              <a:rPr lang="en-US" sz="2800" i="1" dirty="0" smtClean="0"/>
              <a:t>Transition</a:t>
            </a:r>
            <a:endParaRPr lang="en-US" sz="2800" i="1" dirty="0"/>
          </a:p>
        </p:txBody>
      </p:sp>
      <p:sp>
        <p:nvSpPr>
          <p:cNvPr id="21" name="TextBox 20"/>
          <p:cNvSpPr txBox="1"/>
          <p:nvPr/>
        </p:nvSpPr>
        <p:spPr>
          <a:xfrm>
            <a:off x="7696200" y="1600200"/>
            <a:ext cx="2061783" cy="523220"/>
          </a:xfrm>
          <a:prstGeom prst="rect">
            <a:avLst/>
          </a:prstGeom>
          <a:noFill/>
        </p:spPr>
        <p:txBody>
          <a:bodyPr wrap="none" rtlCol="0">
            <a:spAutoFit/>
          </a:bodyPr>
          <a:lstStyle/>
          <a:p>
            <a:r>
              <a:rPr lang="en-US" sz="2800" i="1" dirty="0" smtClean="0"/>
              <a:t>Initial State </a:t>
            </a:r>
            <a:endParaRPr lang="en-US" sz="2800" i="1" dirty="0"/>
          </a:p>
        </p:txBody>
      </p:sp>
    </p:spTree>
    <p:extLst>
      <p:ext uri="{BB962C8B-B14F-4D97-AF65-F5344CB8AC3E}">
        <p14:creationId xmlns:p14="http://schemas.microsoft.com/office/powerpoint/2010/main" val="28269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Tree Search</a:t>
            </a:r>
            <a:endParaRPr lang="en-US" dirty="0"/>
          </a:p>
        </p:txBody>
      </p:sp>
      <p:sp>
        <p:nvSpPr>
          <p:cNvPr id="6" name="Content Placeholder 5"/>
          <p:cNvSpPr>
            <a:spLocks noGrp="1"/>
          </p:cNvSpPr>
          <p:nvPr>
            <p:ph idx="1"/>
          </p:nvPr>
        </p:nvSpPr>
        <p:spPr/>
        <p:txBody>
          <a:bodyPr/>
          <a:lstStyle/>
          <a:p>
            <a:r>
              <a:rPr lang="en-US" dirty="0" smtClean="0">
                <a:solidFill>
                  <a:schemeClr val="accent2"/>
                </a:solidFill>
              </a:rPr>
              <a:t>Initial State = Root Node</a:t>
            </a:r>
          </a:p>
          <a:p>
            <a:r>
              <a:rPr lang="en-US" dirty="0" smtClean="0">
                <a:solidFill>
                  <a:schemeClr val="accent2"/>
                </a:solidFill>
              </a:rPr>
              <a:t>Transition Model = Node Expansion</a:t>
            </a:r>
          </a:p>
          <a:p>
            <a:r>
              <a:rPr lang="en-US" dirty="0" smtClean="0">
                <a:solidFill>
                  <a:schemeClr val="accent2"/>
                </a:solidFill>
              </a:rPr>
              <a:t>Goal Test = Node Test</a:t>
            </a:r>
          </a:p>
          <a:p>
            <a:r>
              <a:rPr lang="en-US" dirty="0" smtClean="0"/>
              <a:t>Path Cost = Path Cost in Tree</a:t>
            </a:r>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17</a:t>
            </a:fld>
            <a:endParaRPr lang="en-US" altLang="en-US"/>
          </a:p>
        </p:txBody>
      </p:sp>
      <p:sp>
        <p:nvSpPr>
          <p:cNvPr id="9" name="Oval 8"/>
          <p:cNvSpPr/>
          <p:nvPr/>
        </p:nvSpPr>
        <p:spPr bwMode="auto">
          <a:xfrm>
            <a:off x="6781800" y="37338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8285861" y="225236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11" name="TextBox 10"/>
          <p:cNvSpPr txBox="1"/>
          <p:nvPr/>
        </p:nvSpPr>
        <p:spPr>
          <a:xfrm>
            <a:off x="7696200" y="1600200"/>
            <a:ext cx="2061783" cy="523220"/>
          </a:xfrm>
          <a:prstGeom prst="rect">
            <a:avLst/>
          </a:prstGeom>
          <a:noFill/>
        </p:spPr>
        <p:txBody>
          <a:bodyPr wrap="none" rtlCol="0">
            <a:spAutoFit/>
          </a:bodyPr>
          <a:lstStyle/>
          <a:p>
            <a:r>
              <a:rPr lang="en-US" sz="2800" i="1" dirty="0" smtClean="0"/>
              <a:t>Initial State </a:t>
            </a:r>
            <a:endParaRPr lang="en-US" sz="2800" i="1" dirty="0"/>
          </a:p>
        </p:txBody>
      </p:sp>
      <p:sp>
        <p:nvSpPr>
          <p:cNvPr id="12" name="Oval 11"/>
          <p:cNvSpPr/>
          <p:nvPr/>
        </p:nvSpPr>
        <p:spPr bwMode="auto">
          <a:xfrm>
            <a:off x="8285861"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sp>
        <p:nvSpPr>
          <p:cNvPr id="13" name="Oval 12"/>
          <p:cNvSpPr/>
          <p:nvPr/>
        </p:nvSpPr>
        <p:spPr bwMode="auto">
          <a:xfrm>
            <a:off x="9789922"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cxnSp>
        <p:nvCxnSpPr>
          <p:cNvPr id="14" name="Straight Arrow Connector 13"/>
          <p:cNvCxnSpPr>
            <a:stCxn id="10" idx="3"/>
            <a:endCxn id="9" idx="7"/>
          </p:cNvCxnSpPr>
          <p:nvPr/>
        </p:nvCxnSpPr>
        <p:spPr bwMode="auto">
          <a:xfrm flipH="1">
            <a:off x="7497248"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6" name="Straight Arrow Connector 15"/>
          <p:cNvCxnSpPr>
            <a:stCxn id="10" idx="4"/>
            <a:endCxn id="12" idx="0"/>
          </p:cNvCxnSpPr>
          <p:nvPr/>
        </p:nvCxnSpPr>
        <p:spPr bwMode="auto">
          <a:xfrm>
            <a:off x="8704961" y="3090565"/>
            <a:ext cx="0" cy="643235"/>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8" name="Straight Arrow Connector 17"/>
          <p:cNvCxnSpPr>
            <a:stCxn id="10" idx="5"/>
            <a:endCxn id="13" idx="1"/>
          </p:cNvCxnSpPr>
          <p:nvPr/>
        </p:nvCxnSpPr>
        <p:spPr bwMode="auto">
          <a:xfrm>
            <a:off x="9001309"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9" name="TextBox 18"/>
          <p:cNvSpPr txBox="1"/>
          <p:nvPr/>
        </p:nvSpPr>
        <p:spPr>
          <a:xfrm>
            <a:off x="9579855" y="2914411"/>
            <a:ext cx="1738553" cy="523220"/>
          </a:xfrm>
          <a:prstGeom prst="rect">
            <a:avLst/>
          </a:prstGeom>
          <a:noFill/>
        </p:spPr>
        <p:txBody>
          <a:bodyPr wrap="none" rtlCol="0">
            <a:spAutoFit/>
          </a:bodyPr>
          <a:lstStyle/>
          <a:p>
            <a:r>
              <a:rPr lang="en-US" sz="2800" i="1" dirty="0" smtClean="0"/>
              <a:t>Transition</a:t>
            </a:r>
            <a:endParaRPr lang="en-US" sz="2800" i="1" dirty="0"/>
          </a:p>
        </p:txBody>
      </p:sp>
      <p:sp>
        <p:nvSpPr>
          <p:cNvPr id="17" name="TextBox 16"/>
          <p:cNvSpPr txBox="1"/>
          <p:nvPr/>
        </p:nvSpPr>
        <p:spPr>
          <a:xfrm>
            <a:off x="5486400" y="4841953"/>
            <a:ext cx="1891865" cy="523220"/>
          </a:xfrm>
          <a:prstGeom prst="rect">
            <a:avLst/>
          </a:prstGeom>
          <a:noFill/>
        </p:spPr>
        <p:txBody>
          <a:bodyPr wrap="none" rtlCol="0">
            <a:spAutoFit/>
          </a:bodyPr>
          <a:lstStyle/>
          <a:p>
            <a:r>
              <a:rPr lang="en-US" sz="2800" i="1" dirty="0" smtClean="0"/>
              <a:t>Goal = B ?</a:t>
            </a:r>
            <a:endParaRPr lang="en-US" sz="2800" i="1" dirty="0"/>
          </a:p>
        </p:txBody>
      </p:sp>
    </p:spTree>
    <p:extLst>
      <p:ext uri="{BB962C8B-B14F-4D97-AF65-F5344CB8AC3E}">
        <p14:creationId xmlns:p14="http://schemas.microsoft.com/office/powerpoint/2010/main" val="849333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Tree Search</a:t>
            </a:r>
            <a:endParaRPr lang="en-US" dirty="0"/>
          </a:p>
        </p:txBody>
      </p:sp>
      <p:sp>
        <p:nvSpPr>
          <p:cNvPr id="6" name="Content Placeholder 5"/>
          <p:cNvSpPr>
            <a:spLocks noGrp="1"/>
          </p:cNvSpPr>
          <p:nvPr>
            <p:ph idx="1"/>
          </p:nvPr>
        </p:nvSpPr>
        <p:spPr/>
        <p:txBody>
          <a:bodyPr/>
          <a:lstStyle/>
          <a:p>
            <a:r>
              <a:rPr lang="en-US" dirty="0" smtClean="0">
                <a:solidFill>
                  <a:schemeClr val="accent2"/>
                </a:solidFill>
              </a:rPr>
              <a:t>Initial State = Root Node</a:t>
            </a:r>
          </a:p>
          <a:p>
            <a:r>
              <a:rPr lang="en-US" dirty="0" smtClean="0">
                <a:solidFill>
                  <a:schemeClr val="accent2"/>
                </a:solidFill>
              </a:rPr>
              <a:t>Transition Model = Node Expansion</a:t>
            </a:r>
          </a:p>
          <a:p>
            <a:r>
              <a:rPr lang="en-US" dirty="0" smtClean="0">
                <a:solidFill>
                  <a:schemeClr val="accent2"/>
                </a:solidFill>
              </a:rPr>
              <a:t>Goal Test = Node Test</a:t>
            </a:r>
          </a:p>
          <a:p>
            <a:r>
              <a:rPr lang="en-US" dirty="0" smtClean="0">
                <a:solidFill>
                  <a:schemeClr val="accent2"/>
                </a:solidFill>
              </a:rPr>
              <a:t>Path Cost = Path Cost in Tree</a:t>
            </a:r>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18</a:t>
            </a:fld>
            <a:endParaRPr lang="en-US" altLang="en-US"/>
          </a:p>
        </p:txBody>
      </p:sp>
      <p:sp>
        <p:nvSpPr>
          <p:cNvPr id="9" name="Oval 8"/>
          <p:cNvSpPr/>
          <p:nvPr/>
        </p:nvSpPr>
        <p:spPr bwMode="auto">
          <a:xfrm>
            <a:off x="6781800" y="37338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8285861" y="225236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11" name="TextBox 10"/>
          <p:cNvSpPr txBox="1"/>
          <p:nvPr/>
        </p:nvSpPr>
        <p:spPr>
          <a:xfrm>
            <a:off x="7696200" y="1600200"/>
            <a:ext cx="2061783" cy="523220"/>
          </a:xfrm>
          <a:prstGeom prst="rect">
            <a:avLst/>
          </a:prstGeom>
          <a:noFill/>
        </p:spPr>
        <p:txBody>
          <a:bodyPr wrap="none" rtlCol="0">
            <a:spAutoFit/>
          </a:bodyPr>
          <a:lstStyle/>
          <a:p>
            <a:r>
              <a:rPr lang="en-US" sz="2800" i="1" dirty="0" smtClean="0"/>
              <a:t>Initial State </a:t>
            </a:r>
            <a:endParaRPr lang="en-US" sz="2800" i="1" dirty="0"/>
          </a:p>
        </p:txBody>
      </p:sp>
      <p:sp>
        <p:nvSpPr>
          <p:cNvPr id="12" name="Oval 11"/>
          <p:cNvSpPr/>
          <p:nvPr/>
        </p:nvSpPr>
        <p:spPr bwMode="auto">
          <a:xfrm>
            <a:off x="8285861"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sp>
        <p:nvSpPr>
          <p:cNvPr id="13" name="Oval 12"/>
          <p:cNvSpPr/>
          <p:nvPr/>
        </p:nvSpPr>
        <p:spPr bwMode="auto">
          <a:xfrm>
            <a:off x="9789922"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cxnSp>
        <p:nvCxnSpPr>
          <p:cNvPr id="14" name="Straight Arrow Connector 13"/>
          <p:cNvCxnSpPr>
            <a:stCxn id="10" idx="3"/>
            <a:endCxn id="9" idx="7"/>
          </p:cNvCxnSpPr>
          <p:nvPr/>
        </p:nvCxnSpPr>
        <p:spPr bwMode="auto">
          <a:xfrm flipH="1">
            <a:off x="7497248"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6" name="Straight Arrow Connector 15"/>
          <p:cNvCxnSpPr>
            <a:stCxn id="10" idx="4"/>
            <a:endCxn id="12" idx="0"/>
          </p:cNvCxnSpPr>
          <p:nvPr/>
        </p:nvCxnSpPr>
        <p:spPr bwMode="auto">
          <a:xfrm>
            <a:off x="8704961" y="3090565"/>
            <a:ext cx="0" cy="643235"/>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8" name="Straight Arrow Connector 17"/>
          <p:cNvCxnSpPr>
            <a:stCxn id="10" idx="5"/>
            <a:endCxn id="13" idx="1"/>
          </p:cNvCxnSpPr>
          <p:nvPr/>
        </p:nvCxnSpPr>
        <p:spPr bwMode="auto">
          <a:xfrm>
            <a:off x="9001309"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9" name="TextBox 18"/>
          <p:cNvSpPr txBox="1"/>
          <p:nvPr/>
        </p:nvSpPr>
        <p:spPr>
          <a:xfrm>
            <a:off x="9579855" y="2914411"/>
            <a:ext cx="1738553" cy="523220"/>
          </a:xfrm>
          <a:prstGeom prst="rect">
            <a:avLst/>
          </a:prstGeom>
          <a:noFill/>
        </p:spPr>
        <p:txBody>
          <a:bodyPr wrap="none" rtlCol="0">
            <a:spAutoFit/>
          </a:bodyPr>
          <a:lstStyle/>
          <a:p>
            <a:r>
              <a:rPr lang="en-US" sz="2800" i="1" dirty="0" smtClean="0"/>
              <a:t>Transition</a:t>
            </a:r>
            <a:endParaRPr lang="en-US" sz="2800" i="1" dirty="0"/>
          </a:p>
        </p:txBody>
      </p:sp>
      <p:sp>
        <p:nvSpPr>
          <p:cNvPr id="20" name="Oval 19"/>
          <p:cNvSpPr/>
          <p:nvPr/>
        </p:nvSpPr>
        <p:spPr bwMode="auto">
          <a:xfrm>
            <a:off x="5715000" y="52152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E</a:t>
            </a:r>
          </a:p>
        </p:txBody>
      </p:sp>
      <p:sp>
        <p:nvSpPr>
          <p:cNvPr id="22" name="Oval 21"/>
          <p:cNvSpPr/>
          <p:nvPr/>
        </p:nvSpPr>
        <p:spPr bwMode="auto">
          <a:xfrm>
            <a:off x="7848600" y="52152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F</a:t>
            </a:r>
          </a:p>
        </p:txBody>
      </p:sp>
      <p:cxnSp>
        <p:nvCxnSpPr>
          <p:cNvPr id="7" name="Straight Arrow Connector 6"/>
          <p:cNvCxnSpPr>
            <a:stCxn id="9" idx="3"/>
            <a:endCxn id="20" idx="0"/>
          </p:cNvCxnSpPr>
          <p:nvPr/>
        </p:nvCxnSpPr>
        <p:spPr bwMode="auto">
          <a:xfrm flipH="1">
            <a:off x="6134100" y="4449248"/>
            <a:ext cx="770452" cy="76598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3" name="Straight Arrow Connector 22"/>
          <p:cNvCxnSpPr>
            <a:stCxn id="9" idx="5"/>
            <a:endCxn id="22" idx="0"/>
          </p:cNvCxnSpPr>
          <p:nvPr/>
        </p:nvCxnSpPr>
        <p:spPr bwMode="auto">
          <a:xfrm>
            <a:off x="7497248" y="4449248"/>
            <a:ext cx="770452" cy="76598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5" name="TextBox 24"/>
          <p:cNvSpPr txBox="1"/>
          <p:nvPr/>
        </p:nvSpPr>
        <p:spPr>
          <a:xfrm>
            <a:off x="1348041" y="4832241"/>
            <a:ext cx="3361818" cy="584775"/>
          </a:xfrm>
          <a:prstGeom prst="rect">
            <a:avLst/>
          </a:prstGeom>
          <a:noFill/>
        </p:spPr>
        <p:txBody>
          <a:bodyPr wrap="none" rtlCol="0">
            <a:spAutoFit/>
          </a:bodyPr>
          <a:lstStyle/>
          <a:p>
            <a:r>
              <a:rPr lang="en-US" sz="3200" b="1" i="1" dirty="0" smtClean="0">
                <a:solidFill>
                  <a:schemeClr val="accent1">
                    <a:lumMod val="50000"/>
                  </a:schemeClr>
                </a:solidFill>
              </a:rPr>
              <a:t>Path Cost = 0.65</a:t>
            </a:r>
            <a:endParaRPr lang="en-US" sz="3200" b="1" i="1" dirty="0">
              <a:solidFill>
                <a:schemeClr val="accent1">
                  <a:lumMod val="50000"/>
                </a:schemeClr>
              </a:solidFill>
            </a:endParaRPr>
          </a:p>
        </p:txBody>
      </p:sp>
      <p:sp>
        <p:nvSpPr>
          <p:cNvPr id="26" name="TextBox 25"/>
          <p:cNvSpPr txBox="1"/>
          <p:nvPr/>
        </p:nvSpPr>
        <p:spPr>
          <a:xfrm>
            <a:off x="7328535" y="2849048"/>
            <a:ext cx="684803" cy="523220"/>
          </a:xfrm>
          <a:prstGeom prst="rect">
            <a:avLst/>
          </a:prstGeom>
          <a:noFill/>
        </p:spPr>
        <p:txBody>
          <a:bodyPr wrap="none" rtlCol="0">
            <a:spAutoFit/>
          </a:bodyPr>
          <a:lstStyle/>
          <a:p>
            <a:r>
              <a:rPr lang="en-US" sz="2800" dirty="0" smtClean="0"/>
              <a:t>0.4</a:t>
            </a:r>
            <a:endParaRPr lang="en-US" sz="2800" dirty="0"/>
          </a:p>
        </p:txBody>
      </p:sp>
      <p:sp>
        <p:nvSpPr>
          <p:cNvPr id="27" name="TextBox 26"/>
          <p:cNvSpPr txBox="1"/>
          <p:nvPr/>
        </p:nvSpPr>
        <p:spPr>
          <a:xfrm>
            <a:off x="5667961" y="4348430"/>
            <a:ext cx="885179" cy="523220"/>
          </a:xfrm>
          <a:prstGeom prst="rect">
            <a:avLst/>
          </a:prstGeom>
          <a:noFill/>
        </p:spPr>
        <p:txBody>
          <a:bodyPr wrap="none" rtlCol="0">
            <a:spAutoFit/>
          </a:bodyPr>
          <a:lstStyle/>
          <a:p>
            <a:r>
              <a:rPr lang="en-US" sz="2800" dirty="0" smtClean="0"/>
              <a:t>0.25</a:t>
            </a:r>
            <a:endParaRPr lang="en-US" sz="2800" dirty="0"/>
          </a:p>
        </p:txBody>
      </p:sp>
    </p:spTree>
    <p:extLst>
      <p:ext uri="{BB962C8B-B14F-4D97-AF65-F5344CB8AC3E}">
        <p14:creationId xmlns:p14="http://schemas.microsoft.com/office/powerpoint/2010/main" val="395801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Tree Search</a:t>
            </a:r>
            <a:endParaRPr lang="en-US" dirty="0"/>
          </a:p>
        </p:txBody>
      </p:sp>
      <p:sp>
        <p:nvSpPr>
          <p:cNvPr id="6" name="Content Placeholder 5"/>
          <p:cNvSpPr>
            <a:spLocks noGrp="1"/>
          </p:cNvSpPr>
          <p:nvPr>
            <p:ph idx="1"/>
          </p:nvPr>
        </p:nvSpPr>
        <p:spPr/>
        <p:txBody>
          <a:bodyPr/>
          <a:lstStyle/>
          <a:p>
            <a:r>
              <a:rPr lang="en-US" dirty="0" smtClean="0"/>
              <a:t>Initial State = Root Node</a:t>
            </a:r>
          </a:p>
          <a:p>
            <a:r>
              <a:rPr lang="en-US" dirty="0" smtClean="0"/>
              <a:t>Transition Model = Node Expansion</a:t>
            </a:r>
          </a:p>
          <a:p>
            <a:r>
              <a:rPr lang="en-US" dirty="0" smtClean="0"/>
              <a:t>Goal Test = Node Test</a:t>
            </a:r>
          </a:p>
          <a:p>
            <a:r>
              <a:rPr lang="en-US" dirty="0" smtClean="0"/>
              <a:t>Path Cost = Path Cost in Tree</a:t>
            </a:r>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19</a:t>
            </a:fld>
            <a:endParaRPr lang="en-US" altLang="en-US"/>
          </a:p>
        </p:txBody>
      </p:sp>
      <p:sp>
        <p:nvSpPr>
          <p:cNvPr id="9" name="Oval 8"/>
          <p:cNvSpPr/>
          <p:nvPr/>
        </p:nvSpPr>
        <p:spPr bwMode="auto">
          <a:xfrm>
            <a:off x="6781800"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8285861" y="225236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12" name="Oval 11"/>
          <p:cNvSpPr/>
          <p:nvPr/>
        </p:nvSpPr>
        <p:spPr bwMode="auto">
          <a:xfrm>
            <a:off x="8285861"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sp>
        <p:nvSpPr>
          <p:cNvPr id="13" name="Oval 12"/>
          <p:cNvSpPr/>
          <p:nvPr/>
        </p:nvSpPr>
        <p:spPr bwMode="auto">
          <a:xfrm>
            <a:off x="9789922" y="37338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cxnSp>
        <p:nvCxnSpPr>
          <p:cNvPr id="14" name="Straight Arrow Connector 13"/>
          <p:cNvCxnSpPr>
            <a:stCxn id="10" idx="3"/>
            <a:endCxn id="9" idx="7"/>
          </p:cNvCxnSpPr>
          <p:nvPr/>
        </p:nvCxnSpPr>
        <p:spPr bwMode="auto">
          <a:xfrm flipH="1">
            <a:off x="7497248"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6" name="Straight Arrow Connector 15"/>
          <p:cNvCxnSpPr>
            <a:stCxn id="10" idx="4"/>
            <a:endCxn id="12" idx="0"/>
          </p:cNvCxnSpPr>
          <p:nvPr/>
        </p:nvCxnSpPr>
        <p:spPr bwMode="auto">
          <a:xfrm>
            <a:off x="8704961" y="3090565"/>
            <a:ext cx="0" cy="643235"/>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8" name="Straight Arrow Connector 17"/>
          <p:cNvCxnSpPr>
            <a:stCxn id="10" idx="5"/>
            <a:endCxn id="13" idx="1"/>
          </p:cNvCxnSpPr>
          <p:nvPr/>
        </p:nvCxnSpPr>
        <p:spPr bwMode="auto">
          <a:xfrm>
            <a:off x="9001309" y="2967813"/>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5" name="TextBox 14"/>
          <p:cNvSpPr txBox="1"/>
          <p:nvPr/>
        </p:nvSpPr>
        <p:spPr>
          <a:xfrm>
            <a:off x="3498974" y="5218390"/>
            <a:ext cx="5194051" cy="584775"/>
          </a:xfrm>
          <a:prstGeom prst="rect">
            <a:avLst/>
          </a:prstGeom>
          <a:noFill/>
        </p:spPr>
        <p:txBody>
          <a:bodyPr wrap="none" rtlCol="0">
            <a:spAutoFit/>
          </a:bodyPr>
          <a:lstStyle/>
          <a:p>
            <a:r>
              <a:rPr lang="en-US" sz="3200" i="1" dirty="0" smtClean="0">
                <a:solidFill>
                  <a:schemeClr val="accent2"/>
                </a:solidFill>
              </a:rPr>
              <a:t>What node to expand next?</a:t>
            </a:r>
            <a:endParaRPr lang="en-US" sz="3200" i="1" dirty="0">
              <a:solidFill>
                <a:schemeClr val="accent2"/>
              </a:solidFill>
            </a:endParaRPr>
          </a:p>
        </p:txBody>
      </p:sp>
    </p:spTree>
    <p:extLst>
      <p:ext uri="{BB962C8B-B14F-4D97-AF65-F5344CB8AC3E}">
        <p14:creationId xmlns:p14="http://schemas.microsoft.com/office/powerpoint/2010/main" val="126812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Types</a:t>
            </a:r>
            <a:endParaRPr lang="en-US" dirty="0"/>
          </a:p>
        </p:txBody>
      </p:sp>
      <p:sp>
        <p:nvSpPr>
          <p:cNvPr id="3" name="Content Placeholder 2"/>
          <p:cNvSpPr>
            <a:spLocks noGrp="1"/>
          </p:cNvSpPr>
          <p:nvPr>
            <p:ph idx="1"/>
          </p:nvPr>
        </p:nvSpPr>
        <p:spPr/>
        <p:txBody>
          <a:bodyPr/>
          <a:lstStyle/>
          <a:p>
            <a:r>
              <a:rPr lang="en-US" dirty="0" smtClean="0"/>
              <a:t>Assumptions for now:</a:t>
            </a:r>
          </a:p>
          <a:p>
            <a:endParaRPr lang="en-US" dirty="0" smtClean="0"/>
          </a:p>
          <a:p>
            <a:r>
              <a:rPr lang="en-US" dirty="0"/>
              <a:t>	</a:t>
            </a:r>
            <a:r>
              <a:rPr lang="en-US" dirty="0" smtClean="0"/>
              <a:t>- Observable </a:t>
            </a:r>
            <a:r>
              <a:rPr lang="en-US" dirty="0"/>
              <a:t>state</a:t>
            </a:r>
          </a:p>
          <a:p>
            <a:r>
              <a:rPr lang="en-US" dirty="0" smtClean="0"/>
              <a:t>	- Static </a:t>
            </a:r>
            <a:r>
              <a:rPr lang="en-US" dirty="0"/>
              <a:t>environment</a:t>
            </a:r>
          </a:p>
          <a:p>
            <a:r>
              <a:rPr lang="en-US" dirty="0" smtClean="0"/>
              <a:t>	- Discrete </a:t>
            </a:r>
            <a:r>
              <a:rPr lang="en-US" dirty="0"/>
              <a:t>states/actions</a:t>
            </a:r>
          </a:p>
          <a:p>
            <a:r>
              <a:rPr lang="en-US" dirty="0" smtClean="0"/>
              <a:t>	- Deterministic actions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a:t>
            </a:fld>
            <a:endParaRPr lang="en-US" altLang="en-US"/>
          </a:p>
        </p:txBody>
      </p:sp>
    </p:spTree>
    <p:extLst>
      <p:ext uri="{BB962C8B-B14F-4D97-AF65-F5344CB8AC3E}">
        <p14:creationId xmlns:p14="http://schemas.microsoft.com/office/powerpoint/2010/main" val="968066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Representation in Tree Search</a:t>
            </a:r>
            <a:endParaRPr lang="en-US" dirty="0"/>
          </a:p>
        </p:txBody>
      </p:sp>
      <p:sp>
        <p:nvSpPr>
          <p:cNvPr id="3" name="Content Placeholder 2"/>
          <p:cNvSpPr>
            <a:spLocks noGrp="1"/>
          </p:cNvSpPr>
          <p:nvPr>
            <p:ph idx="1"/>
          </p:nvPr>
        </p:nvSpPr>
        <p:spPr/>
        <p:txBody>
          <a:bodyPr/>
          <a:lstStyle/>
          <a:p>
            <a:r>
              <a:rPr lang="en-US" dirty="0">
                <a:solidFill>
                  <a:schemeClr val="accent2"/>
                </a:solidFill>
              </a:rPr>
              <a:t>State</a:t>
            </a:r>
            <a:r>
              <a:rPr lang="en-US" dirty="0"/>
              <a:t> this node represents</a:t>
            </a:r>
          </a:p>
          <a:p>
            <a:r>
              <a:rPr lang="en-US" dirty="0">
                <a:solidFill>
                  <a:schemeClr val="accent2"/>
                </a:solidFill>
              </a:rPr>
              <a:t>Parent node </a:t>
            </a:r>
            <a:r>
              <a:rPr lang="en-US" dirty="0"/>
              <a:t>that generated </a:t>
            </a:r>
            <a:r>
              <a:rPr lang="en-US" dirty="0" smtClean="0"/>
              <a:t>this node</a:t>
            </a:r>
            <a:endParaRPr lang="en-US" dirty="0"/>
          </a:p>
          <a:p>
            <a:r>
              <a:rPr lang="en-US" dirty="0">
                <a:solidFill>
                  <a:schemeClr val="accent2"/>
                </a:solidFill>
              </a:rPr>
              <a:t>Action</a:t>
            </a:r>
            <a:r>
              <a:rPr lang="en-US" dirty="0"/>
              <a:t> that generated </a:t>
            </a:r>
            <a:r>
              <a:rPr lang="en-US" dirty="0" smtClean="0"/>
              <a:t>this node</a:t>
            </a:r>
            <a:endParaRPr lang="en-US" dirty="0"/>
          </a:p>
          <a:p>
            <a:r>
              <a:rPr lang="en-US" dirty="0">
                <a:solidFill>
                  <a:schemeClr val="accent2"/>
                </a:solidFill>
              </a:rPr>
              <a:t>Cost of path </a:t>
            </a:r>
            <a:r>
              <a:rPr lang="en-US" dirty="0"/>
              <a:t>from </a:t>
            </a:r>
            <a:r>
              <a:rPr lang="en-US" dirty="0" smtClean="0"/>
              <a:t>root </a:t>
            </a:r>
            <a:r>
              <a:rPr lang="en-US" dirty="0"/>
              <a:t>to </a:t>
            </a:r>
            <a:r>
              <a:rPr lang="en-US" dirty="0" smtClean="0"/>
              <a:t>this node</a:t>
            </a:r>
            <a:endParaRPr lang="en-US" dirty="0"/>
          </a:p>
          <a:p>
            <a:r>
              <a:rPr lang="en-US" dirty="0">
                <a:solidFill>
                  <a:schemeClr val="accent2"/>
                </a:solidFill>
              </a:rPr>
              <a:t>Depth of path </a:t>
            </a:r>
            <a:r>
              <a:rPr lang="en-US" dirty="0"/>
              <a:t>from </a:t>
            </a:r>
            <a:r>
              <a:rPr lang="en-US" dirty="0" smtClean="0"/>
              <a:t>root </a:t>
            </a:r>
            <a:r>
              <a:rPr lang="en-US" dirty="0"/>
              <a:t>to </a:t>
            </a:r>
            <a:r>
              <a:rPr lang="en-US" dirty="0" smtClean="0"/>
              <a:t>this node</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20</a:t>
            </a:fld>
            <a:endParaRPr lang="en-US" altLang="en-US"/>
          </a:p>
        </p:txBody>
      </p:sp>
      <p:sp>
        <p:nvSpPr>
          <p:cNvPr id="6" name="Oval 5"/>
          <p:cNvSpPr/>
          <p:nvPr/>
        </p:nvSpPr>
        <p:spPr bwMode="auto">
          <a:xfrm>
            <a:off x="8859139" y="32340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7" name="Oval 6"/>
          <p:cNvSpPr/>
          <p:nvPr/>
        </p:nvSpPr>
        <p:spPr bwMode="auto">
          <a:xfrm>
            <a:off x="10363200" y="1752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cxnSp>
        <p:nvCxnSpPr>
          <p:cNvPr id="11" name="Straight Arrow Connector 10"/>
          <p:cNvCxnSpPr>
            <a:stCxn id="7" idx="3"/>
            <a:endCxn id="6" idx="7"/>
          </p:cNvCxnSpPr>
          <p:nvPr/>
        </p:nvCxnSpPr>
        <p:spPr bwMode="auto">
          <a:xfrm flipH="1">
            <a:off x="9574587" y="24680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5" name="Oval 14"/>
          <p:cNvSpPr/>
          <p:nvPr/>
        </p:nvSpPr>
        <p:spPr bwMode="auto">
          <a:xfrm>
            <a:off x="7792339" y="471547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E</a:t>
            </a:r>
          </a:p>
        </p:txBody>
      </p:sp>
      <p:cxnSp>
        <p:nvCxnSpPr>
          <p:cNvPr id="17" name="Straight Arrow Connector 16"/>
          <p:cNvCxnSpPr>
            <a:stCxn id="6" idx="3"/>
            <a:endCxn id="15" idx="0"/>
          </p:cNvCxnSpPr>
          <p:nvPr/>
        </p:nvCxnSpPr>
        <p:spPr bwMode="auto">
          <a:xfrm flipH="1">
            <a:off x="8211439" y="3949483"/>
            <a:ext cx="770452" cy="76598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9" name="TextBox 18"/>
          <p:cNvSpPr txBox="1"/>
          <p:nvPr/>
        </p:nvSpPr>
        <p:spPr>
          <a:xfrm>
            <a:off x="9405874" y="2349283"/>
            <a:ext cx="684803" cy="523220"/>
          </a:xfrm>
          <a:prstGeom prst="rect">
            <a:avLst/>
          </a:prstGeom>
          <a:noFill/>
        </p:spPr>
        <p:txBody>
          <a:bodyPr wrap="none" rtlCol="0">
            <a:spAutoFit/>
          </a:bodyPr>
          <a:lstStyle/>
          <a:p>
            <a:r>
              <a:rPr lang="en-US" sz="2800" dirty="0" smtClean="0"/>
              <a:t>0.4</a:t>
            </a:r>
            <a:endParaRPr lang="en-US" sz="2800" dirty="0"/>
          </a:p>
        </p:txBody>
      </p:sp>
      <p:sp>
        <p:nvSpPr>
          <p:cNvPr id="20" name="TextBox 19"/>
          <p:cNvSpPr txBox="1"/>
          <p:nvPr/>
        </p:nvSpPr>
        <p:spPr>
          <a:xfrm>
            <a:off x="7745300" y="3848665"/>
            <a:ext cx="885179" cy="523220"/>
          </a:xfrm>
          <a:prstGeom prst="rect">
            <a:avLst/>
          </a:prstGeom>
          <a:noFill/>
        </p:spPr>
        <p:txBody>
          <a:bodyPr wrap="none" rtlCol="0">
            <a:spAutoFit/>
          </a:bodyPr>
          <a:lstStyle/>
          <a:p>
            <a:r>
              <a:rPr lang="en-US" sz="2800" dirty="0" smtClean="0"/>
              <a:t>0.25</a:t>
            </a:r>
            <a:endParaRPr lang="en-US" sz="2800" dirty="0"/>
          </a:p>
        </p:txBody>
      </p:sp>
      <p:sp>
        <p:nvSpPr>
          <p:cNvPr id="22" name="TextBox 21"/>
          <p:cNvSpPr txBox="1"/>
          <p:nvPr/>
        </p:nvSpPr>
        <p:spPr>
          <a:xfrm>
            <a:off x="9941544" y="3423247"/>
            <a:ext cx="1244251" cy="523220"/>
          </a:xfrm>
          <a:prstGeom prst="rect">
            <a:avLst/>
          </a:prstGeom>
          <a:noFill/>
        </p:spPr>
        <p:txBody>
          <a:bodyPr wrap="none" rtlCol="0">
            <a:spAutoFit/>
          </a:bodyPr>
          <a:lstStyle/>
          <a:p>
            <a:r>
              <a:rPr lang="en-US" sz="2800" i="1" dirty="0" smtClean="0">
                <a:solidFill>
                  <a:schemeClr val="accent2"/>
                </a:solidFill>
              </a:rPr>
              <a:t>Parent</a:t>
            </a:r>
            <a:endParaRPr lang="en-US" sz="2800" i="1" dirty="0">
              <a:solidFill>
                <a:schemeClr val="accent2"/>
              </a:solidFill>
            </a:endParaRPr>
          </a:p>
        </p:txBody>
      </p:sp>
      <p:sp>
        <p:nvSpPr>
          <p:cNvPr id="23" name="TextBox 22"/>
          <p:cNvSpPr txBox="1"/>
          <p:nvPr/>
        </p:nvSpPr>
        <p:spPr>
          <a:xfrm>
            <a:off x="8839200" y="4267200"/>
            <a:ext cx="1183337" cy="523220"/>
          </a:xfrm>
          <a:prstGeom prst="rect">
            <a:avLst/>
          </a:prstGeom>
          <a:noFill/>
        </p:spPr>
        <p:txBody>
          <a:bodyPr wrap="none" rtlCol="0">
            <a:spAutoFit/>
          </a:bodyPr>
          <a:lstStyle/>
          <a:p>
            <a:r>
              <a:rPr lang="en-US" sz="2800" i="1" dirty="0" smtClean="0">
                <a:solidFill>
                  <a:schemeClr val="accent2"/>
                </a:solidFill>
              </a:rPr>
              <a:t>Action</a:t>
            </a:r>
            <a:endParaRPr lang="en-US" sz="2800" i="1" dirty="0">
              <a:solidFill>
                <a:schemeClr val="accent2"/>
              </a:solidFill>
            </a:endParaRPr>
          </a:p>
        </p:txBody>
      </p:sp>
      <p:sp>
        <p:nvSpPr>
          <p:cNvPr id="24" name="TextBox 23"/>
          <p:cNvSpPr txBox="1"/>
          <p:nvPr/>
        </p:nvSpPr>
        <p:spPr>
          <a:xfrm>
            <a:off x="4697662" y="4442072"/>
            <a:ext cx="2032929" cy="1384995"/>
          </a:xfrm>
          <a:prstGeom prst="rect">
            <a:avLst/>
          </a:prstGeom>
          <a:noFill/>
        </p:spPr>
        <p:txBody>
          <a:bodyPr wrap="none" rtlCol="0">
            <a:spAutoFit/>
          </a:bodyPr>
          <a:lstStyle/>
          <a:p>
            <a:r>
              <a:rPr lang="en-US" sz="2800" i="1" dirty="0" smtClean="0">
                <a:solidFill>
                  <a:schemeClr val="accent2"/>
                </a:solidFill>
              </a:rPr>
              <a:t>State = E</a:t>
            </a:r>
          </a:p>
          <a:p>
            <a:r>
              <a:rPr lang="en-US" sz="2800" i="1" dirty="0" smtClean="0">
                <a:solidFill>
                  <a:schemeClr val="accent2"/>
                </a:solidFill>
              </a:rPr>
              <a:t>Depth = 2</a:t>
            </a:r>
          </a:p>
          <a:p>
            <a:r>
              <a:rPr lang="en-US" sz="2800" i="1" dirty="0" smtClean="0">
                <a:solidFill>
                  <a:schemeClr val="accent2"/>
                </a:solidFill>
              </a:rPr>
              <a:t>Cost = 0.65</a:t>
            </a:r>
            <a:endParaRPr lang="en-US" sz="2800" i="1" dirty="0">
              <a:solidFill>
                <a:schemeClr val="accent2"/>
              </a:solidFill>
            </a:endParaRPr>
          </a:p>
        </p:txBody>
      </p:sp>
    </p:spTree>
    <p:extLst>
      <p:ext uri="{BB962C8B-B14F-4D97-AF65-F5344CB8AC3E}">
        <p14:creationId xmlns:p14="http://schemas.microsoft.com/office/powerpoint/2010/main" val="11897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Tree Search Algorithm</a:t>
            </a:r>
            <a:endParaRPr lang="en-US" dirty="0"/>
          </a:p>
        </p:txBody>
      </p:sp>
      <p:sp>
        <p:nvSpPr>
          <p:cNvPr id="3" name="Content Placeholder 2"/>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TreeSearch</a:t>
            </a:r>
            <a:r>
              <a:rPr lang="en-US" dirty="0" smtClean="0">
                <a:latin typeface="Courier New" panose="02070309020205020404" pitchFamily="49" charset="0"/>
                <a:cs typeface="Courier New" panose="02070309020205020404" pitchFamily="49" charset="0"/>
              </a:rPr>
              <a:t>(problem)</a:t>
            </a:r>
            <a:r>
              <a:rPr lang="en-US" dirty="0" smtClean="0"/>
              <a:t> returns </a:t>
            </a:r>
            <a:r>
              <a:rPr lang="en-US" dirty="0" smtClean="0">
                <a:latin typeface="Courier New" panose="02070309020205020404" pitchFamily="49" charset="0"/>
                <a:cs typeface="Courier New" panose="02070309020205020404" pitchFamily="49" charset="0"/>
              </a:rPr>
              <a:t>solution</a:t>
            </a:r>
          </a:p>
          <a:p>
            <a:r>
              <a:rPr lang="en-US" dirty="0" smtClean="0">
                <a:latin typeface="Courier New" panose="02070309020205020404" pitchFamily="49" charset="0"/>
                <a:cs typeface="Courier New" panose="02070309020205020404" pitchFamily="49" charset="0"/>
              </a:rPr>
              <a:t>	frontier = {</a:t>
            </a:r>
            <a:r>
              <a:rPr lang="en-US" dirty="0" err="1" smtClean="0">
                <a:latin typeface="Courier New" panose="02070309020205020404" pitchFamily="49" charset="0"/>
                <a:cs typeface="Courier New" panose="02070309020205020404" pitchFamily="49" charset="0"/>
              </a:rPr>
              <a:t>problem.inital_state</a:t>
            </a:r>
            <a:r>
              <a:rPr lang="en-US"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loop:</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empty(frontier) </a:t>
            </a:r>
            <a:r>
              <a:rPr lang="en-US" dirty="0" smtClean="0">
                <a:cs typeface="Courier New" panose="02070309020205020404" pitchFamily="49" charset="0"/>
              </a:rPr>
              <a:t>return</a:t>
            </a:r>
            <a:r>
              <a:rPr lang="en-US" dirty="0" smtClean="0">
                <a:latin typeface="Courier New" panose="02070309020205020404" pitchFamily="49" charset="0"/>
                <a:cs typeface="Courier New" panose="02070309020205020404" pitchFamily="49" charset="0"/>
              </a:rPr>
              <a:t> failure</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Select leaf </a:t>
            </a:r>
            <a:r>
              <a:rPr lang="en-US" dirty="0" smtClean="0">
                <a:latin typeface="Courier New" panose="02070309020205020404" pitchFamily="49" charset="0"/>
                <a:cs typeface="Courier New" panose="02070309020205020404" pitchFamily="49" charset="0"/>
              </a:rPr>
              <a:t>node</a:t>
            </a:r>
            <a:r>
              <a:rPr lang="en-US" dirty="0" smtClean="0">
                <a:cs typeface="Courier New" panose="02070309020205020404" pitchFamily="49" charset="0"/>
              </a:rPr>
              <a:t>, remove from </a:t>
            </a:r>
            <a:r>
              <a:rPr lang="en-US" dirty="0" smtClean="0">
                <a:latin typeface="Courier New" panose="02070309020205020404" pitchFamily="49" charset="0"/>
                <a:cs typeface="Courier New" panose="02070309020205020404" pitchFamily="49" charset="0"/>
              </a:rPr>
              <a:t>frontier</a:t>
            </a:r>
          </a:p>
          <a:p>
            <a:r>
              <a:rPr lang="en-US" dirty="0">
                <a:cs typeface="Courier New" panose="02070309020205020404" pitchFamily="49" charset="0"/>
              </a:rPr>
              <a:t>	</a:t>
            </a:r>
            <a:r>
              <a:rPr lang="en-US" dirty="0" smtClean="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node.contains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problem.goal</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p>
          <a:p>
            <a:r>
              <a:rPr lang="en-US" dirty="0">
                <a:cs typeface="Courier New" panose="02070309020205020404" pitchFamily="49" charset="0"/>
              </a:rPr>
              <a:t>	</a:t>
            </a:r>
            <a:r>
              <a:rPr lang="en-US" dirty="0" smtClean="0">
                <a:cs typeface="Courier New" panose="02070309020205020404" pitchFamily="49" charset="0"/>
              </a:rPr>
              <a:t>		return </a:t>
            </a:r>
            <a:r>
              <a:rPr lang="en-US" dirty="0" err="1" smtClean="0">
                <a:latin typeface="Courier New" panose="02070309020205020404" pitchFamily="49" charset="0"/>
                <a:cs typeface="Courier New" panose="02070309020205020404" pitchFamily="49" charset="0"/>
              </a:rPr>
              <a:t>node.solution</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node.expand</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add children to </a:t>
            </a:r>
            <a:r>
              <a:rPr lang="en-US" dirty="0" smtClean="0">
                <a:latin typeface="Courier New" panose="02070309020205020404" pitchFamily="49" charset="0"/>
                <a:cs typeface="Courier New" panose="02070309020205020404" pitchFamily="49" charset="0"/>
              </a:rPr>
              <a:t>frontier</a:t>
            </a:r>
          </a:p>
          <a:p>
            <a:endParaRPr lang="en-US" i="1" dirty="0" smtClean="0">
              <a:cs typeface="Courier New" panose="02070309020205020404" pitchFamily="49" charset="0"/>
            </a:endParaRPr>
          </a:p>
          <a:p>
            <a:r>
              <a:rPr lang="en-US" i="1" dirty="0" smtClean="0">
                <a:cs typeface="Courier New" panose="02070309020205020404" pitchFamily="49" charset="0"/>
              </a:rPr>
              <a:t>Frontier implemented as queue, how nodes get added is important</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21</a:t>
            </a:fld>
            <a:endParaRPr lang="en-US" altLang="en-US"/>
          </a:p>
        </p:txBody>
      </p:sp>
    </p:spTree>
    <p:extLst>
      <p:ext uri="{BB962C8B-B14F-4D97-AF65-F5344CB8AC3E}">
        <p14:creationId xmlns:p14="http://schemas.microsoft.com/office/powerpoint/2010/main" val="404274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Search Algorithms</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Completeness</a:t>
            </a:r>
            <a:r>
              <a:rPr lang="en-US" dirty="0" smtClean="0"/>
              <a:t> = Guaranteed to find a solution if one exists</a:t>
            </a:r>
            <a:endParaRPr lang="en-US" dirty="0"/>
          </a:p>
          <a:p>
            <a:r>
              <a:rPr lang="en-US" dirty="0" smtClean="0">
                <a:solidFill>
                  <a:schemeClr val="accent2"/>
                </a:solidFill>
              </a:rPr>
              <a:t>Optimality</a:t>
            </a:r>
            <a:r>
              <a:rPr lang="en-US" dirty="0" smtClean="0"/>
              <a:t> = Guaranteed to find the solution with lowest path cost</a:t>
            </a:r>
            <a:endParaRPr lang="en-US" dirty="0"/>
          </a:p>
          <a:p>
            <a:r>
              <a:rPr lang="en-US" dirty="0" smtClean="0">
                <a:solidFill>
                  <a:schemeClr val="accent2"/>
                </a:solidFill>
              </a:rPr>
              <a:t>Time Complexity </a:t>
            </a:r>
            <a:r>
              <a:rPr lang="en-US" dirty="0" smtClean="0"/>
              <a:t>= Number of nodes generated</a:t>
            </a:r>
          </a:p>
          <a:p>
            <a:r>
              <a:rPr lang="en-US" dirty="0" smtClean="0">
                <a:solidFill>
                  <a:schemeClr val="accent2"/>
                </a:solidFill>
              </a:rPr>
              <a:t>Space Complexity </a:t>
            </a:r>
            <a:r>
              <a:rPr lang="en-US" dirty="0" smtClean="0"/>
              <a:t>= Size of tree stored in memory</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22</a:t>
            </a:fld>
            <a:endParaRPr lang="en-US" altLang="en-US"/>
          </a:p>
        </p:txBody>
      </p:sp>
    </p:spTree>
    <p:extLst>
      <p:ext uri="{BB962C8B-B14F-4D97-AF65-F5344CB8AC3E}">
        <p14:creationId xmlns:p14="http://schemas.microsoft.com/office/powerpoint/2010/main" val="592639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r>
              <a:rPr lang="en-US" dirty="0" smtClean="0"/>
              <a:t>Examples of search problem formulations</a:t>
            </a:r>
          </a:p>
          <a:p>
            <a:r>
              <a:rPr lang="en-US" dirty="0" smtClean="0"/>
              <a:t>General tree search</a:t>
            </a:r>
          </a:p>
          <a:p>
            <a:r>
              <a:rPr lang="en-US" dirty="0" smtClean="0">
                <a:solidFill>
                  <a:schemeClr val="accent2"/>
                </a:solidFill>
              </a:rPr>
              <a:t>Introduction to uninformed search</a:t>
            </a:r>
          </a:p>
          <a:p>
            <a:r>
              <a:rPr lang="en-US" dirty="0"/>
              <a:t>	</a:t>
            </a:r>
            <a:r>
              <a:rPr lang="en-US" dirty="0" smtClean="0"/>
              <a:t>- Breadth First Search</a:t>
            </a:r>
          </a:p>
          <a:p>
            <a:r>
              <a:rPr lang="en-US" dirty="0"/>
              <a:t>	</a:t>
            </a:r>
            <a:r>
              <a:rPr lang="en-US" dirty="0" smtClean="0"/>
              <a:t>- Uniform Cost Search</a:t>
            </a:r>
          </a:p>
          <a:p>
            <a:r>
              <a:rPr lang="en-US" dirty="0"/>
              <a:t>	</a:t>
            </a:r>
            <a:r>
              <a:rPr lang="en-US" dirty="0" smtClean="0"/>
              <a:t>- Depth First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23</a:t>
            </a:fld>
            <a:endParaRPr lang="en-US" altLang="en-US"/>
          </a:p>
        </p:txBody>
      </p:sp>
    </p:spTree>
    <p:extLst>
      <p:ext uri="{BB962C8B-B14F-4D97-AF65-F5344CB8AC3E}">
        <p14:creationId xmlns:p14="http://schemas.microsoft.com/office/powerpoint/2010/main" val="9348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Uninformed Search</a:t>
            </a:r>
            <a:endParaRPr lang="en-US" dirty="0"/>
          </a:p>
        </p:txBody>
      </p:sp>
      <p:sp>
        <p:nvSpPr>
          <p:cNvPr id="3" name="Content Placeholder 2"/>
          <p:cNvSpPr>
            <a:spLocks noGrp="1"/>
          </p:cNvSpPr>
          <p:nvPr>
            <p:ph idx="1"/>
          </p:nvPr>
        </p:nvSpPr>
        <p:spPr/>
        <p:txBody>
          <a:bodyPr/>
          <a:lstStyle/>
          <a:p>
            <a:r>
              <a:rPr lang="en-US" dirty="0">
                <a:solidFill>
                  <a:schemeClr val="accent2"/>
                </a:solidFill>
              </a:rPr>
              <a:t>Breadth-first search</a:t>
            </a:r>
          </a:p>
          <a:p>
            <a:r>
              <a:rPr lang="en-US" dirty="0"/>
              <a:t>Uniform-cost search</a:t>
            </a:r>
          </a:p>
          <a:p>
            <a:r>
              <a:rPr lang="en-US" dirty="0"/>
              <a:t>Depth-first search</a:t>
            </a:r>
          </a:p>
          <a:p>
            <a:r>
              <a:rPr lang="en-US" dirty="0"/>
              <a:t>Depth-limited search</a:t>
            </a:r>
          </a:p>
          <a:p>
            <a:r>
              <a:rPr lang="en-US" dirty="0"/>
              <a:t>Iterative-deepening search</a:t>
            </a:r>
          </a:p>
          <a:p>
            <a:endParaRPr lang="en-US" dirty="0" smtClean="0"/>
          </a:p>
          <a:p>
            <a:endParaRPr lang="en-US" dirty="0"/>
          </a:p>
          <a:p>
            <a:r>
              <a:rPr lang="en-US" dirty="0" smtClean="0"/>
              <a:t>Uninformed = Search method uses only information from problem</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24</a:t>
            </a:fld>
            <a:endParaRPr lang="en-US" altLang="en-US"/>
          </a:p>
        </p:txBody>
      </p:sp>
    </p:spTree>
    <p:extLst>
      <p:ext uri="{BB962C8B-B14F-4D97-AF65-F5344CB8AC3E}">
        <p14:creationId xmlns:p14="http://schemas.microsoft.com/office/powerpoint/2010/main" val="341331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25</a:t>
            </a:fld>
            <a:endParaRPr lang="en-US" altLang="en-US"/>
          </a:p>
        </p:txBody>
      </p:sp>
      <p:sp>
        <p:nvSpPr>
          <p:cNvPr id="6" name="Oval 5"/>
          <p:cNvSpPr/>
          <p:nvPr/>
        </p:nvSpPr>
        <p:spPr bwMode="auto">
          <a:xfrm>
            <a:off x="1833913" y="30816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7" name="Oval 6"/>
          <p:cNvSpPr/>
          <p:nvPr/>
        </p:nvSpPr>
        <p:spPr bwMode="auto">
          <a:xfrm>
            <a:off x="3337974" y="16002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8" name="Oval 7"/>
          <p:cNvSpPr/>
          <p:nvPr/>
        </p:nvSpPr>
        <p:spPr bwMode="auto">
          <a:xfrm>
            <a:off x="990600"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sp>
        <p:nvSpPr>
          <p:cNvPr id="9" name="Oval 8"/>
          <p:cNvSpPr/>
          <p:nvPr/>
        </p:nvSpPr>
        <p:spPr bwMode="auto">
          <a:xfrm>
            <a:off x="4842035" y="30816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cxnSp>
        <p:nvCxnSpPr>
          <p:cNvPr id="10" name="Straight Arrow Connector 9"/>
          <p:cNvCxnSpPr>
            <a:stCxn id="7" idx="3"/>
            <a:endCxn id="6" idx="7"/>
          </p:cNvCxnSpPr>
          <p:nvPr/>
        </p:nvCxnSpPr>
        <p:spPr bwMode="auto">
          <a:xfrm flipH="1">
            <a:off x="2549361"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9" name="Group 18"/>
          <p:cNvGrpSpPr/>
          <p:nvPr/>
        </p:nvGrpSpPr>
        <p:grpSpPr>
          <a:xfrm>
            <a:off x="12496800" y="2882769"/>
            <a:ext cx="5791200" cy="643235"/>
            <a:chOff x="1066800" y="2133600"/>
            <a:chExt cx="5791200" cy="643235"/>
          </a:xfrm>
        </p:grpSpPr>
        <p:cxnSp>
          <p:nvCxnSpPr>
            <p:cNvPr id="17" name="Straight Connector 16"/>
            <p:cNvCxnSpPr/>
            <p:nvPr/>
          </p:nvCxnSpPr>
          <p:spPr bwMode="auto">
            <a:xfrm>
              <a:off x="1066800" y="2133600"/>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1143000" y="2776835"/>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 name="Oval 19"/>
          <p:cNvSpPr/>
          <p:nvPr/>
        </p:nvSpPr>
        <p:spPr bwMode="auto">
          <a:xfrm>
            <a:off x="2535943"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E</a:t>
            </a:r>
          </a:p>
        </p:txBody>
      </p:sp>
      <p:sp>
        <p:nvSpPr>
          <p:cNvPr id="21" name="Oval 20"/>
          <p:cNvSpPr/>
          <p:nvPr/>
        </p:nvSpPr>
        <p:spPr bwMode="auto">
          <a:xfrm>
            <a:off x="4108089"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F</a:t>
            </a:r>
          </a:p>
        </p:txBody>
      </p:sp>
      <p:sp>
        <p:nvSpPr>
          <p:cNvPr id="22" name="Oval 21"/>
          <p:cNvSpPr/>
          <p:nvPr/>
        </p:nvSpPr>
        <p:spPr bwMode="auto">
          <a:xfrm>
            <a:off x="5680235"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G</a:t>
            </a:r>
          </a:p>
        </p:txBody>
      </p:sp>
      <p:cxnSp>
        <p:nvCxnSpPr>
          <p:cNvPr id="26" name="Straight Arrow Connector 25"/>
          <p:cNvCxnSpPr>
            <a:stCxn id="6" idx="3"/>
            <a:endCxn id="8" idx="0"/>
          </p:cNvCxnSpPr>
          <p:nvPr/>
        </p:nvCxnSpPr>
        <p:spPr bwMode="auto">
          <a:xfrm flipH="1">
            <a:off x="1409700" y="37970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7970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7970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7970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48212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p>
          <a:p>
            <a:r>
              <a:rPr lang="en-US" dirty="0" smtClean="0"/>
              <a:t>2) B C</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26</a:t>
            </a:fld>
            <a:endParaRPr lang="en-US" altLang="en-US"/>
          </a:p>
        </p:txBody>
      </p:sp>
      <p:sp>
        <p:nvSpPr>
          <p:cNvPr id="6" name="Oval 5"/>
          <p:cNvSpPr/>
          <p:nvPr/>
        </p:nvSpPr>
        <p:spPr bwMode="auto">
          <a:xfrm>
            <a:off x="1833913" y="30816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7" name="Oval 6"/>
          <p:cNvSpPr/>
          <p:nvPr/>
        </p:nvSpPr>
        <p:spPr bwMode="auto">
          <a:xfrm>
            <a:off x="3337974" y="16002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8" name="Oval 7"/>
          <p:cNvSpPr/>
          <p:nvPr/>
        </p:nvSpPr>
        <p:spPr bwMode="auto">
          <a:xfrm>
            <a:off x="990600"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sp>
        <p:nvSpPr>
          <p:cNvPr id="9" name="Oval 8"/>
          <p:cNvSpPr/>
          <p:nvPr/>
        </p:nvSpPr>
        <p:spPr bwMode="auto">
          <a:xfrm>
            <a:off x="4842035" y="30816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cxnSp>
        <p:nvCxnSpPr>
          <p:cNvPr id="10" name="Straight Arrow Connector 9"/>
          <p:cNvCxnSpPr>
            <a:stCxn id="7" idx="3"/>
            <a:endCxn id="6" idx="7"/>
          </p:cNvCxnSpPr>
          <p:nvPr/>
        </p:nvCxnSpPr>
        <p:spPr bwMode="auto">
          <a:xfrm flipH="1">
            <a:off x="2549361"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 name="Oval 19"/>
          <p:cNvSpPr/>
          <p:nvPr/>
        </p:nvSpPr>
        <p:spPr bwMode="auto">
          <a:xfrm>
            <a:off x="2535943"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E</a:t>
            </a:r>
          </a:p>
        </p:txBody>
      </p:sp>
      <p:sp>
        <p:nvSpPr>
          <p:cNvPr id="21" name="Oval 20"/>
          <p:cNvSpPr/>
          <p:nvPr/>
        </p:nvSpPr>
        <p:spPr bwMode="auto">
          <a:xfrm>
            <a:off x="4108089"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F</a:t>
            </a:r>
          </a:p>
        </p:txBody>
      </p:sp>
      <p:sp>
        <p:nvSpPr>
          <p:cNvPr id="22" name="Oval 21"/>
          <p:cNvSpPr/>
          <p:nvPr/>
        </p:nvSpPr>
        <p:spPr bwMode="auto">
          <a:xfrm>
            <a:off x="5680235"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G</a:t>
            </a:r>
          </a:p>
        </p:txBody>
      </p:sp>
      <p:cxnSp>
        <p:nvCxnSpPr>
          <p:cNvPr id="26" name="Straight Arrow Connector 25"/>
          <p:cNvCxnSpPr>
            <a:stCxn id="6" idx="3"/>
            <a:endCxn id="8" idx="0"/>
          </p:cNvCxnSpPr>
          <p:nvPr/>
        </p:nvCxnSpPr>
        <p:spPr bwMode="auto">
          <a:xfrm flipH="1">
            <a:off x="1409700" y="37970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7970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7970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7970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4" name="Group 13"/>
          <p:cNvGrpSpPr/>
          <p:nvPr/>
        </p:nvGrpSpPr>
        <p:grpSpPr>
          <a:xfrm>
            <a:off x="7249758" y="2029425"/>
            <a:ext cx="350520" cy="316339"/>
            <a:chOff x="7249758" y="2029425"/>
            <a:chExt cx="350520" cy="316339"/>
          </a:xfrm>
        </p:grpSpPr>
        <p:cxnSp>
          <p:nvCxnSpPr>
            <p:cNvPr id="11" name="Straight Connector 10"/>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455894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p>
          <a:p>
            <a:r>
              <a:rPr lang="en-US" dirty="0" smtClean="0"/>
              <a:t>2) B C</a:t>
            </a:r>
          </a:p>
          <a:p>
            <a:r>
              <a:rPr lang="en-US" dirty="0" smtClean="0"/>
              <a:t>3) C D E</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27</a:t>
            </a:fld>
            <a:endParaRPr lang="en-US" altLang="en-US"/>
          </a:p>
        </p:txBody>
      </p:sp>
      <p:sp>
        <p:nvSpPr>
          <p:cNvPr id="6" name="Oval 5"/>
          <p:cNvSpPr/>
          <p:nvPr/>
        </p:nvSpPr>
        <p:spPr bwMode="auto">
          <a:xfrm>
            <a:off x="1833913" y="3081635"/>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7" name="Oval 6"/>
          <p:cNvSpPr/>
          <p:nvPr/>
        </p:nvSpPr>
        <p:spPr bwMode="auto">
          <a:xfrm>
            <a:off x="3337974" y="16002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8" name="Oval 7"/>
          <p:cNvSpPr/>
          <p:nvPr/>
        </p:nvSpPr>
        <p:spPr bwMode="auto">
          <a:xfrm>
            <a:off x="990600"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sp>
        <p:nvSpPr>
          <p:cNvPr id="9" name="Oval 8"/>
          <p:cNvSpPr/>
          <p:nvPr/>
        </p:nvSpPr>
        <p:spPr bwMode="auto">
          <a:xfrm>
            <a:off x="4842035" y="30816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cxnSp>
        <p:nvCxnSpPr>
          <p:cNvPr id="10" name="Straight Arrow Connector 9"/>
          <p:cNvCxnSpPr>
            <a:stCxn id="7" idx="3"/>
            <a:endCxn id="6" idx="7"/>
          </p:cNvCxnSpPr>
          <p:nvPr/>
        </p:nvCxnSpPr>
        <p:spPr bwMode="auto">
          <a:xfrm flipH="1">
            <a:off x="2549361"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 name="Oval 19"/>
          <p:cNvSpPr/>
          <p:nvPr/>
        </p:nvSpPr>
        <p:spPr bwMode="auto">
          <a:xfrm>
            <a:off x="2535943"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E</a:t>
            </a:r>
          </a:p>
        </p:txBody>
      </p:sp>
      <p:sp>
        <p:nvSpPr>
          <p:cNvPr id="21" name="Oval 20"/>
          <p:cNvSpPr/>
          <p:nvPr/>
        </p:nvSpPr>
        <p:spPr bwMode="auto">
          <a:xfrm>
            <a:off x="4108089"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F</a:t>
            </a:r>
          </a:p>
        </p:txBody>
      </p:sp>
      <p:sp>
        <p:nvSpPr>
          <p:cNvPr id="22" name="Oval 21"/>
          <p:cNvSpPr/>
          <p:nvPr/>
        </p:nvSpPr>
        <p:spPr bwMode="auto">
          <a:xfrm>
            <a:off x="5680235"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G</a:t>
            </a:r>
          </a:p>
        </p:txBody>
      </p:sp>
      <p:cxnSp>
        <p:nvCxnSpPr>
          <p:cNvPr id="26" name="Straight Arrow Connector 25"/>
          <p:cNvCxnSpPr>
            <a:stCxn id="6" idx="3"/>
            <a:endCxn id="8" idx="0"/>
          </p:cNvCxnSpPr>
          <p:nvPr/>
        </p:nvCxnSpPr>
        <p:spPr bwMode="auto">
          <a:xfrm flipH="1">
            <a:off x="1409700" y="37970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7970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7970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7970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4" name="Group 13"/>
          <p:cNvGrpSpPr/>
          <p:nvPr/>
        </p:nvGrpSpPr>
        <p:grpSpPr>
          <a:xfrm>
            <a:off x="7249758" y="2029425"/>
            <a:ext cx="350520" cy="316339"/>
            <a:chOff x="7249758" y="2029425"/>
            <a:chExt cx="350520" cy="316339"/>
          </a:xfrm>
        </p:grpSpPr>
        <p:cxnSp>
          <p:nvCxnSpPr>
            <p:cNvPr id="11" name="Straight Connector 10"/>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23" name="Group 22"/>
          <p:cNvGrpSpPr/>
          <p:nvPr/>
        </p:nvGrpSpPr>
        <p:grpSpPr>
          <a:xfrm>
            <a:off x="7249758" y="2553354"/>
            <a:ext cx="350520" cy="316339"/>
            <a:chOff x="7249758" y="2029425"/>
            <a:chExt cx="350520" cy="316339"/>
          </a:xfrm>
        </p:grpSpPr>
        <p:cxnSp>
          <p:nvCxnSpPr>
            <p:cNvPr id="24" name="Straight Connector 23"/>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7" name="Straight Connector 26"/>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680973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p>
          <a:p>
            <a:r>
              <a:rPr lang="en-US" dirty="0" smtClean="0"/>
              <a:t>2) B C</a:t>
            </a:r>
          </a:p>
          <a:p>
            <a:r>
              <a:rPr lang="en-US" dirty="0" smtClean="0"/>
              <a:t>3) C D E</a:t>
            </a:r>
          </a:p>
          <a:p>
            <a:r>
              <a:rPr lang="en-US" dirty="0" smtClean="0"/>
              <a:t>4) D E F G</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28</a:t>
            </a:fld>
            <a:endParaRPr lang="en-US" altLang="en-US"/>
          </a:p>
        </p:txBody>
      </p:sp>
      <p:sp>
        <p:nvSpPr>
          <p:cNvPr id="6" name="Oval 5"/>
          <p:cNvSpPr/>
          <p:nvPr/>
        </p:nvSpPr>
        <p:spPr bwMode="auto">
          <a:xfrm>
            <a:off x="1833913" y="3081635"/>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7" name="Oval 6"/>
          <p:cNvSpPr/>
          <p:nvPr/>
        </p:nvSpPr>
        <p:spPr bwMode="auto">
          <a:xfrm>
            <a:off x="3337974" y="16002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sp>
        <p:nvSpPr>
          <p:cNvPr id="8" name="Oval 7"/>
          <p:cNvSpPr/>
          <p:nvPr/>
        </p:nvSpPr>
        <p:spPr bwMode="auto">
          <a:xfrm>
            <a:off x="990600"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D</a:t>
            </a:r>
          </a:p>
        </p:txBody>
      </p:sp>
      <p:sp>
        <p:nvSpPr>
          <p:cNvPr id="9" name="Oval 8"/>
          <p:cNvSpPr/>
          <p:nvPr/>
        </p:nvSpPr>
        <p:spPr bwMode="auto">
          <a:xfrm>
            <a:off x="4842035" y="3081635"/>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C</a:t>
            </a:r>
          </a:p>
        </p:txBody>
      </p:sp>
      <p:cxnSp>
        <p:nvCxnSpPr>
          <p:cNvPr id="10" name="Straight Arrow Connector 9"/>
          <p:cNvCxnSpPr>
            <a:stCxn id="7" idx="3"/>
            <a:endCxn id="6" idx="7"/>
          </p:cNvCxnSpPr>
          <p:nvPr/>
        </p:nvCxnSpPr>
        <p:spPr bwMode="auto">
          <a:xfrm flipH="1">
            <a:off x="2549361"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 name="Oval 19"/>
          <p:cNvSpPr/>
          <p:nvPr/>
        </p:nvSpPr>
        <p:spPr bwMode="auto">
          <a:xfrm>
            <a:off x="2535943"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E</a:t>
            </a:r>
          </a:p>
        </p:txBody>
      </p:sp>
      <p:sp>
        <p:nvSpPr>
          <p:cNvPr id="21" name="Oval 20"/>
          <p:cNvSpPr/>
          <p:nvPr/>
        </p:nvSpPr>
        <p:spPr bwMode="auto">
          <a:xfrm>
            <a:off x="4108089"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F</a:t>
            </a:r>
          </a:p>
        </p:txBody>
      </p:sp>
      <p:sp>
        <p:nvSpPr>
          <p:cNvPr id="22" name="Oval 21"/>
          <p:cNvSpPr/>
          <p:nvPr/>
        </p:nvSpPr>
        <p:spPr bwMode="auto">
          <a:xfrm>
            <a:off x="5680235"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G</a:t>
            </a:r>
          </a:p>
        </p:txBody>
      </p:sp>
      <p:cxnSp>
        <p:nvCxnSpPr>
          <p:cNvPr id="26" name="Straight Arrow Connector 25"/>
          <p:cNvCxnSpPr>
            <a:stCxn id="6" idx="3"/>
            <a:endCxn id="8" idx="0"/>
          </p:cNvCxnSpPr>
          <p:nvPr/>
        </p:nvCxnSpPr>
        <p:spPr bwMode="auto">
          <a:xfrm flipH="1">
            <a:off x="1409700" y="37970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7970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7970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7970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4" name="Group 13"/>
          <p:cNvGrpSpPr/>
          <p:nvPr/>
        </p:nvGrpSpPr>
        <p:grpSpPr>
          <a:xfrm>
            <a:off x="7247989" y="2027264"/>
            <a:ext cx="350520" cy="316339"/>
            <a:chOff x="7249758" y="2029425"/>
            <a:chExt cx="350520" cy="316339"/>
          </a:xfrm>
        </p:grpSpPr>
        <p:cxnSp>
          <p:nvCxnSpPr>
            <p:cNvPr id="11" name="Straight Connector 10"/>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23" name="Group 22"/>
          <p:cNvGrpSpPr/>
          <p:nvPr/>
        </p:nvGrpSpPr>
        <p:grpSpPr>
          <a:xfrm>
            <a:off x="7247989" y="2551193"/>
            <a:ext cx="350520" cy="316339"/>
            <a:chOff x="7249758" y="2029425"/>
            <a:chExt cx="350520" cy="316339"/>
          </a:xfrm>
        </p:grpSpPr>
        <p:cxnSp>
          <p:nvCxnSpPr>
            <p:cNvPr id="24" name="Straight Connector 23"/>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7" name="Straight Connector 26"/>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29" name="Group 28"/>
          <p:cNvGrpSpPr/>
          <p:nvPr/>
        </p:nvGrpSpPr>
        <p:grpSpPr>
          <a:xfrm>
            <a:off x="7247989" y="3066630"/>
            <a:ext cx="350520" cy="316339"/>
            <a:chOff x="7249758" y="2029425"/>
            <a:chExt cx="350520" cy="316339"/>
          </a:xfrm>
        </p:grpSpPr>
        <p:cxnSp>
          <p:nvCxnSpPr>
            <p:cNvPr id="31" name="Straight Connector 30"/>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165278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of Breadth-First Search</a:t>
            </a:r>
            <a:endParaRPr lang="en-US" dirty="0"/>
          </a:p>
        </p:txBody>
      </p:sp>
      <p:sp>
        <p:nvSpPr>
          <p:cNvPr id="6" name="Content Placeholder 5"/>
          <p:cNvSpPr>
            <a:spLocks noGrp="1"/>
          </p:cNvSpPr>
          <p:nvPr>
            <p:ph idx="1"/>
          </p:nvPr>
        </p:nvSpPr>
        <p:spPr/>
        <p:txBody>
          <a:bodyPr/>
          <a:lstStyle/>
          <a:p>
            <a:r>
              <a:rPr lang="en-US" dirty="0" smtClean="0">
                <a:solidFill>
                  <a:schemeClr val="accent2"/>
                </a:solidFill>
              </a:rPr>
              <a:t>Implementation:</a:t>
            </a:r>
            <a:r>
              <a:rPr lang="en-US" dirty="0" smtClean="0"/>
              <a:t> FIFO queue</a:t>
            </a:r>
          </a:p>
          <a:p>
            <a:r>
              <a:rPr lang="en-US" dirty="0" smtClean="0">
                <a:solidFill>
                  <a:schemeClr val="accent2"/>
                </a:solidFill>
              </a:rPr>
              <a:t>Complete?</a:t>
            </a:r>
            <a:r>
              <a:rPr lang="en-US" dirty="0" smtClean="0"/>
              <a:t> Yes – will find shallowest goal node</a:t>
            </a:r>
          </a:p>
          <a:p>
            <a:r>
              <a:rPr lang="en-US" dirty="0" smtClean="0">
                <a:solidFill>
                  <a:schemeClr val="accent2"/>
                </a:solidFill>
              </a:rPr>
              <a:t>Optimal? </a:t>
            </a:r>
            <a:r>
              <a:rPr lang="en-US" dirty="0" smtClean="0"/>
              <a:t>Yes if all actions have the same cost, then shallowest node will have lowest path cost</a:t>
            </a:r>
          </a:p>
          <a:p>
            <a:r>
              <a:rPr lang="en-US" dirty="0" smtClean="0">
                <a:solidFill>
                  <a:schemeClr val="accent2"/>
                </a:solidFill>
              </a:rPr>
              <a:t>Time Complexity</a:t>
            </a:r>
          </a:p>
          <a:p>
            <a:r>
              <a:rPr lang="en-US" dirty="0"/>
              <a:t>	</a:t>
            </a:r>
            <a:r>
              <a:rPr lang="en-US" dirty="0" smtClean="0"/>
              <a:t>b = branching factor (2 in our example)</a:t>
            </a:r>
          </a:p>
          <a:p>
            <a:r>
              <a:rPr lang="en-US" dirty="0"/>
              <a:t>	</a:t>
            </a:r>
            <a:r>
              <a:rPr lang="en-US" dirty="0" smtClean="0"/>
              <a:t>b + b</a:t>
            </a:r>
            <a:r>
              <a:rPr lang="en-US" baseline="30000" dirty="0" smtClean="0"/>
              <a:t>2</a:t>
            </a:r>
            <a:r>
              <a:rPr lang="en-US" dirty="0" smtClean="0"/>
              <a:t> + b</a:t>
            </a:r>
            <a:r>
              <a:rPr lang="en-US" baseline="30000" dirty="0" smtClean="0"/>
              <a:t>3</a:t>
            </a:r>
            <a:r>
              <a:rPr lang="en-US" dirty="0" smtClean="0"/>
              <a:t> + … = O(b</a:t>
            </a:r>
            <a:r>
              <a:rPr lang="en-US" baseline="30000" dirty="0" smtClean="0"/>
              <a:t>d+1</a:t>
            </a:r>
            <a:r>
              <a:rPr lang="en-US" dirty="0" smtClean="0"/>
              <a:t>) for goal at depth d</a:t>
            </a:r>
          </a:p>
          <a:p>
            <a:r>
              <a:rPr lang="en-US" dirty="0" smtClean="0">
                <a:solidFill>
                  <a:schemeClr val="accent2"/>
                </a:solidFill>
              </a:rPr>
              <a:t>Space Complexity</a:t>
            </a:r>
          </a:p>
          <a:p>
            <a:r>
              <a:rPr lang="en-US" dirty="0"/>
              <a:t>	</a:t>
            </a:r>
            <a:r>
              <a:rPr lang="en-US" dirty="0" smtClean="0"/>
              <a:t>O(b</a:t>
            </a:r>
            <a:r>
              <a:rPr lang="en-US" baseline="30000" dirty="0" smtClean="0"/>
              <a:t>d</a:t>
            </a:r>
            <a:r>
              <a:rPr lang="en-US" dirty="0" smtClean="0"/>
              <a:t>) since entire frontier kept in memory</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29</a:t>
            </a:fld>
            <a:endParaRPr lang="en-US" altLang="en-US"/>
          </a:p>
        </p:txBody>
      </p:sp>
    </p:spTree>
    <p:extLst>
      <p:ext uri="{BB962C8B-B14F-4D97-AF65-F5344CB8AC3E}">
        <p14:creationId xmlns:p14="http://schemas.microsoft.com/office/powerpoint/2010/main" val="206986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Examples of search problem formulations</a:t>
            </a:r>
          </a:p>
          <a:p>
            <a:r>
              <a:rPr lang="en-US" dirty="0" smtClean="0"/>
              <a:t>General tree search</a:t>
            </a:r>
          </a:p>
          <a:p>
            <a:r>
              <a:rPr lang="en-US" dirty="0" smtClean="0"/>
              <a:t>Introduction to uninformed search</a:t>
            </a:r>
          </a:p>
          <a:p>
            <a:r>
              <a:rPr lang="en-US" dirty="0"/>
              <a:t>	</a:t>
            </a:r>
            <a:r>
              <a:rPr lang="en-US" dirty="0" smtClean="0"/>
              <a:t>- Breadth First Search</a:t>
            </a:r>
          </a:p>
          <a:p>
            <a:r>
              <a:rPr lang="en-US" dirty="0"/>
              <a:t>	</a:t>
            </a:r>
            <a:r>
              <a:rPr lang="en-US" dirty="0" smtClean="0"/>
              <a:t>- Uniform Cost Search</a:t>
            </a:r>
          </a:p>
          <a:p>
            <a:r>
              <a:rPr lang="en-US" dirty="0"/>
              <a:t>	</a:t>
            </a:r>
            <a:r>
              <a:rPr lang="en-US" dirty="0" smtClean="0"/>
              <a:t>- Depth First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a:t>
            </a:fld>
            <a:endParaRPr lang="en-US" altLang="en-US"/>
          </a:p>
        </p:txBody>
      </p:sp>
    </p:spTree>
    <p:extLst>
      <p:ext uri="{BB962C8B-B14F-4D97-AF65-F5344CB8AC3E}">
        <p14:creationId xmlns:p14="http://schemas.microsoft.com/office/powerpoint/2010/main" val="1778244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Analysis</a:t>
            </a:r>
            <a:endParaRPr lang="en-US" dirty="0"/>
          </a:p>
        </p:txBody>
      </p:sp>
      <p:sp>
        <p:nvSpPr>
          <p:cNvPr id="3" name="Content Placeholder 2"/>
          <p:cNvSpPr>
            <a:spLocks noGrp="1"/>
          </p:cNvSpPr>
          <p:nvPr>
            <p:ph idx="1"/>
          </p:nvPr>
        </p:nvSpPr>
        <p:spPr/>
        <p:txBody>
          <a:bodyPr/>
          <a:lstStyle/>
          <a:p>
            <a:r>
              <a:rPr lang="en-US" dirty="0" smtClean="0"/>
              <a:t>O(b</a:t>
            </a:r>
            <a:r>
              <a:rPr lang="en-US" baseline="30000" dirty="0" smtClean="0"/>
              <a:t>d+1</a:t>
            </a:r>
            <a:r>
              <a:rPr lang="en-US" dirty="0" smtClean="0"/>
              <a:t>) </a:t>
            </a:r>
            <a:r>
              <a:rPr lang="en-US" dirty="0" smtClean="0">
                <a:sym typeface="Wingdings" panose="05000000000000000000" pitchFamily="2" charset="2"/>
              </a:rPr>
              <a:t> time and space scale </a:t>
            </a:r>
            <a:r>
              <a:rPr lang="en-US" i="1" dirty="0" smtClean="0">
                <a:sym typeface="Wingdings" panose="05000000000000000000" pitchFamily="2" charset="2"/>
              </a:rPr>
              <a:t>exponentially</a:t>
            </a:r>
            <a:r>
              <a:rPr lang="en-US" dirty="0" smtClean="0">
                <a:sym typeface="Wingdings" panose="05000000000000000000" pitchFamily="2" charset="2"/>
              </a:rPr>
              <a:t> with the </a:t>
            </a:r>
            <a:r>
              <a:rPr lang="en-US" dirty="0" smtClean="0"/>
              <a:t>problem size d (the depth of the shallowest solution)</a:t>
            </a:r>
          </a:p>
          <a:p>
            <a:r>
              <a:rPr lang="en-US" dirty="0" smtClean="0"/>
              <a:t>How bad is that?</a:t>
            </a:r>
          </a:p>
          <a:p>
            <a:r>
              <a:rPr lang="en-US" dirty="0"/>
              <a:t>	</a:t>
            </a:r>
            <a:r>
              <a:rPr lang="en-US" dirty="0" smtClean="0"/>
              <a:t>If b = 10 (every parent has 10 children); and</a:t>
            </a:r>
          </a:p>
          <a:p>
            <a:r>
              <a:rPr lang="en-US" dirty="0"/>
              <a:t>	</a:t>
            </a:r>
            <a:r>
              <a:rPr lang="en-US" dirty="0" smtClean="0"/>
              <a:t>If we can evaluate 100M nodes/second;</a:t>
            </a:r>
          </a:p>
          <a:p>
            <a:r>
              <a:rPr lang="en-US" dirty="0"/>
              <a:t>	</a:t>
            </a:r>
            <a:r>
              <a:rPr lang="en-US" dirty="0" smtClean="0"/>
              <a:t>Then it would take 2.7 hours to find a solution 11 levels deep,</a:t>
            </a:r>
          </a:p>
          <a:p>
            <a:r>
              <a:rPr lang="en-US" dirty="0"/>
              <a:t>	</a:t>
            </a:r>
            <a:r>
              <a:rPr lang="en-US" dirty="0" smtClean="0"/>
              <a:t>i.e. only 11 moves ahead in a game-playing application</a:t>
            </a:r>
          </a:p>
          <a:p>
            <a:endParaRPr lang="en-US" dirty="0"/>
          </a:p>
          <a:p>
            <a:r>
              <a:rPr lang="en-US" dirty="0" smtClean="0"/>
              <a:t>Note: IBM Deep Blue (in 1997) could evaluate 200M positions/sec using special hardware, and looked 21 moves ahead</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30</a:t>
            </a:fld>
            <a:endParaRPr lang="en-US" altLang="en-US"/>
          </a:p>
        </p:txBody>
      </p:sp>
    </p:spTree>
    <p:extLst>
      <p:ext uri="{BB962C8B-B14F-4D97-AF65-F5344CB8AC3E}">
        <p14:creationId xmlns:p14="http://schemas.microsoft.com/office/powerpoint/2010/main" val="3968214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Uninformed Search</a:t>
            </a:r>
            <a:endParaRPr lang="en-US" dirty="0"/>
          </a:p>
        </p:txBody>
      </p:sp>
      <p:sp>
        <p:nvSpPr>
          <p:cNvPr id="3" name="Content Placeholder 2"/>
          <p:cNvSpPr>
            <a:spLocks noGrp="1"/>
          </p:cNvSpPr>
          <p:nvPr>
            <p:ph idx="1"/>
          </p:nvPr>
        </p:nvSpPr>
        <p:spPr/>
        <p:txBody>
          <a:bodyPr/>
          <a:lstStyle/>
          <a:p>
            <a:r>
              <a:rPr lang="en-US" dirty="0"/>
              <a:t>Breadth-first search</a:t>
            </a:r>
          </a:p>
          <a:p>
            <a:r>
              <a:rPr lang="en-US" dirty="0">
                <a:solidFill>
                  <a:schemeClr val="accent2"/>
                </a:solidFill>
              </a:rPr>
              <a:t>Uniform-cost search</a:t>
            </a:r>
          </a:p>
          <a:p>
            <a:r>
              <a:rPr lang="en-US" dirty="0"/>
              <a:t>Depth-first search</a:t>
            </a:r>
          </a:p>
          <a:p>
            <a:r>
              <a:rPr lang="en-US" dirty="0"/>
              <a:t>Depth-limited search</a:t>
            </a:r>
          </a:p>
          <a:p>
            <a:r>
              <a:rPr lang="en-US" dirty="0"/>
              <a:t>Iterative-deepening search</a:t>
            </a:r>
          </a:p>
          <a:p>
            <a:endParaRPr lang="en-US" dirty="0" smtClean="0"/>
          </a:p>
          <a:p>
            <a:endParaRPr lang="en-US" dirty="0"/>
          </a:p>
          <a:p>
            <a:r>
              <a:rPr lang="en-US" dirty="0" smtClean="0"/>
              <a:t>Uninformed = Search method uses only information from problem</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66813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Uniform-Cost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A(0)</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Oval 5"/>
          <p:cNvSpPr/>
          <p:nvPr/>
        </p:nvSpPr>
        <p:spPr bwMode="auto">
          <a:xfrm>
            <a:off x="1833913" y="30816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charset="0"/>
                <a:ea typeface="+mn-ea"/>
                <a:cs typeface="Arial" charset="0"/>
              </a:rPr>
              <a:t>B</a:t>
            </a:r>
            <a:endPar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7" name="Oval 6"/>
          <p:cNvSpPr/>
          <p:nvPr/>
        </p:nvSpPr>
        <p:spPr bwMode="auto">
          <a:xfrm>
            <a:off x="3337974" y="16002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A</a:t>
            </a:r>
          </a:p>
        </p:txBody>
      </p:sp>
      <p:sp>
        <p:nvSpPr>
          <p:cNvPr id="8" name="Oval 7"/>
          <p:cNvSpPr/>
          <p:nvPr/>
        </p:nvSpPr>
        <p:spPr bwMode="auto">
          <a:xfrm>
            <a:off x="990600"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D</a:t>
            </a:r>
          </a:p>
        </p:txBody>
      </p:sp>
      <p:sp>
        <p:nvSpPr>
          <p:cNvPr id="9" name="Oval 8"/>
          <p:cNvSpPr/>
          <p:nvPr/>
        </p:nvSpPr>
        <p:spPr bwMode="auto">
          <a:xfrm>
            <a:off x="4842035" y="30816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C</a:t>
            </a:r>
          </a:p>
        </p:txBody>
      </p:sp>
      <p:cxnSp>
        <p:nvCxnSpPr>
          <p:cNvPr id="10" name="Straight Arrow Connector 9"/>
          <p:cNvCxnSpPr>
            <a:stCxn id="7" idx="3"/>
            <a:endCxn id="6" idx="7"/>
          </p:cNvCxnSpPr>
          <p:nvPr/>
        </p:nvCxnSpPr>
        <p:spPr bwMode="auto">
          <a:xfrm flipH="1">
            <a:off x="2549361"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9" name="Group 18"/>
          <p:cNvGrpSpPr/>
          <p:nvPr/>
        </p:nvGrpSpPr>
        <p:grpSpPr>
          <a:xfrm>
            <a:off x="12496800" y="2882769"/>
            <a:ext cx="5791200" cy="643235"/>
            <a:chOff x="1066800" y="2133600"/>
            <a:chExt cx="5791200" cy="643235"/>
          </a:xfrm>
        </p:grpSpPr>
        <p:cxnSp>
          <p:nvCxnSpPr>
            <p:cNvPr id="17" name="Straight Connector 16"/>
            <p:cNvCxnSpPr/>
            <p:nvPr/>
          </p:nvCxnSpPr>
          <p:spPr bwMode="auto">
            <a:xfrm>
              <a:off x="1066800" y="2133600"/>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1143000" y="2776835"/>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 name="Oval 19"/>
          <p:cNvSpPr/>
          <p:nvPr/>
        </p:nvSpPr>
        <p:spPr bwMode="auto">
          <a:xfrm>
            <a:off x="2535943"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E</a:t>
            </a:r>
          </a:p>
        </p:txBody>
      </p:sp>
      <p:sp>
        <p:nvSpPr>
          <p:cNvPr id="21" name="Oval 20"/>
          <p:cNvSpPr/>
          <p:nvPr/>
        </p:nvSpPr>
        <p:spPr bwMode="auto">
          <a:xfrm>
            <a:off x="4108089"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F</a:t>
            </a:r>
          </a:p>
        </p:txBody>
      </p:sp>
      <p:sp>
        <p:nvSpPr>
          <p:cNvPr id="22" name="Oval 21"/>
          <p:cNvSpPr/>
          <p:nvPr/>
        </p:nvSpPr>
        <p:spPr bwMode="auto">
          <a:xfrm>
            <a:off x="5680235"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G</a:t>
            </a:r>
          </a:p>
        </p:txBody>
      </p:sp>
      <p:cxnSp>
        <p:nvCxnSpPr>
          <p:cNvPr id="26" name="Straight Arrow Connector 25"/>
          <p:cNvCxnSpPr>
            <a:stCxn id="6" idx="3"/>
            <a:endCxn id="8" idx="0"/>
          </p:cNvCxnSpPr>
          <p:nvPr/>
        </p:nvCxnSpPr>
        <p:spPr bwMode="auto">
          <a:xfrm flipH="1">
            <a:off x="1409700" y="37970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7970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7970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7970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3" name="TextBox 22"/>
          <p:cNvSpPr txBox="1"/>
          <p:nvPr/>
        </p:nvSpPr>
        <p:spPr>
          <a:xfrm>
            <a:off x="2358250" y="2315648"/>
            <a:ext cx="585417" cy="523220"/>
          </a:xfrm>
          <a:prstGeom prst="rect">
            <a:avLst/>
          </a:prstGeom>
          <a:noFill/>
        </p:spPr>
        <p:txBody>
          <a:bodyPr wrap="none" rtlCol="0">
            <a:spAutoFit/>
          </a:bodyPr>
          <a:lstStyle/>
          <a:p>
            <a:r>
              <a:rPr lang="en-US" sz="2800" dirty="0" smtClean="0"/>
              <a:t>10</a:t>
            </a:r>
            <a:endParaRPr lang="en-US" sz="2800" dirty="0"/>
          </a:p>
        </p:txBody>
      </p:sp>
      <p:sp>
        <p:nvSpPr>
          <p:cNvPr id="24" name="TextBox 23"/>
          <p:cNvSpPr txBox="1"/>
          <p:nvPr/>
        </p:nvSpPr>
        <p:spPr>
          <a:xfrm>
            <a:off x="4648200" y="2315648"/>
            <a:ext cx="385042" cy="523220"/>
          </a:xfrm>
          <a:prstGeom prst="rect">
            <a:avLst/>
          </a:prstGeom>
          <a:noFill/>
        </p:spPr>
        <p:txBody>
          <a:bodyPr wrap="none" rtlCol="0">
            <a:spAutoFit/>
          </a:bodyPr>
          <a:lstStyle/>
          <a:p>
            <a:r>
              <a:rPr lang="en-US" sz="2800" dirty="0" smtClean="0"/>
              <a:t>5</a:t>
            </a:r>
            <a:endParaRPr lang="en-US" sz="2800" dirty="0"/>
          </a:p>
        </p:txBody>
      </p:sp>
      <p:sp>
        <p:nvSpPr>
          <p:cNvPr id="25" name="TextBox 24"/>
          <p:cNvSpPr txBox="1"/>
          <p:nvPr/>
        </p:nvSpPr>
        <p:spPr>
          <a:xfrm>
            <a:off x="4186958" y="3792057"/>
            <a:ext cx="385042" cy="523220"/>
          </a:xfrm>
          <a:prstGeom prst="rect">
            <a:avLst/>
          </a:prstGeom>
          <a:noFill/>
        </p:spPr>
        <p:txBody>
          <a:bodyPr wrap="none" rtlCol="0">
            <a:spAutoFit/>
          </a:bodyPr>
          <a:lstStyle/>
          <a:p>
            <a:r>
              <a:rPr lang="en-US" sz="2800" dirty="0" smtClean="0"/>
              <a:t>2</a:t>
            </a:r>
            <a:endParaRPr lang="en-US" sz="2800" dirty="0"/>
          </a:p>
        </p:txBody>
      </p:sp>
      <p:sp>
        <p:nvSpPr>
          <p:cNvPr id="27" name="TextBox 26"/>
          <p:cNvSpPr txBox="1"/>
          <p:nvPr/>
        </p:nvSpPr>
        <p:spPr>
          <a:xfrm>
            <a:off x="5951625" y="3792057"/>
            <a:ext cx="385042" cy="523220"/>
          </a:xfrm>
          <a:prstGeom prst="rect">
            <a:avLst/>
          </a:prstGeom>
          <a:noFill/>
        </p:spPr>
        <p:txBody>
          <a:bodyPr wrap="none" rtlCol="0">
            <a:spAutoFit/>
          </a:bodyPr>
          <a:lstStyle/>
          <a:p>
            <a:r>
              <a:rPr lang="en-US" sz="2800" dirty="0" smtClean="0"/>
              <a:t>6</a:t>
            </a:r>
            <a:endParaRPr lang="en-US" sz="2800" dirty="0"/>
          </a:p>
        </p:txBody>
      </p:sp>
      <p:sp>
        <p:nvSpPr>
          <p:cNvPr id="29" name="TextBox 28"/>
          <p:cNvSpPr txBox="1"/>
          <p:nvPr/>
        </p:nvSpPr>
        <p:spPr>
          <a:xfrm>
            <a:off x="1165941" y="3792057"/>
            <a:ext cx="385042" cy="523220"/>
          </a:xfrm>
          <a:prstGeom prst="rect">
            <a:avLst/>
          </a:prstGeom>
          <a:noFill/>
        </p:spPr>
        <p:txBody>
          <a:bodyPr wrap="none" rtlCol="0">
            <a:spAutoFit/>
          </a:bodyPr>
          <a:lstStyle/>
          <a:p>
            <a:r>
              <a:rPr lang="en-US" sz="2800" dirty="0" smtClean="0"/>
              <a:t>3</a:t>
            </a:r>
            <a:endParaRPr lang="en-US" sz="2800" dirty="0"/>
          </a:p>
        </p:txBody>
      </p:sp>
      <p:sp>
        <p:nvSpPr>
          <p:cNvPr id="31" name="TextBox 30"/>
          <p:cNvSpPr txBox="1"/>
          <p:nvPr/>
        </p:nvSpPr>
        <p:spPr>
          <a:xfrm>
            <a:off x="2891109" y="3790091"/>
            <a:ext cx="385042" cy="523220"/>
          </a:xfrm>
          <a:prstGeom prst="rect">
            <a:avLst/>
          </a:prstGeom>
          <a:noFill/>
        </p:spPr>
        <p:txBody>
          <a:bodyPr wrap="none" rtlCol="0">
            <a:spAutoFit/>
          </a:bodyPr>
          <a:lstStyle/>
          <a:p>
            <a:r>
              <a:rPr lang="en-US" sz="2800" dirty="0" smtClean="0"/>
              <a:t>7</a:t>
            </a:r>
            <a:endParaRPr lang="en-US" sz="2800" dirty="0"/>
          </a:p>
        </p:txBody>
      </p:sp>
    </p:spTree>
    <p:extLst>
      <p:ext uri="{BB962C8B-B14F-4D97-AF65-F5344CB8AC3E}">
        <p14:creationId xmlns:p14="http://schemas.microsoft.com/office/powerpoint/2010/main" val="3836986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Uniform-Cost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pPr marL="514350" indent="-514350">
              <a:buAutoNum type="arabicParenR"/>
            </a:pPr>
            <a:r>
              <a:rPr lang="en-US" dirty="0" smtClean="0"/>
              <a:t>A(0)</a:t>
            </a:r>
          </a:p>
          <a:p>
            <a:pPr marL="0" indent="0"/>
            <a:r>
              <a:rPr lang="en-US" dirty="0" smtClean="0"/>
              <a:t>2) C(5) B(10)</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Oval 5"/>
          <p:cNvSpPr/>
          <p:nvPr/>
        </p:nvSpPr>
        <p:spPr bwMode="auto">
          <a:xfrm>
            <a:off x="1833913" y="30816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charset="0"/>
                <a:ea typeface="+mn-ea"/>
                <a:cs typeface="Arial" charset="0"/>
              </a:rPr>
              <a:t>B</a:t>
            </a:r>
            <a:endPar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7" name="Oval 6"/>
          <p:cNvSpPr/>
          <p:nvPr/>
        </p:nvSpPr>
        <p:spPr bwMode="auto">
          <a:xfrm>
            <a:off x="3337974" y="16002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A</a:t>
            </a:r>
          </a:p>
        </p:txBody>
      </p:sp>
      <p:sp>
        <p:nvSpPr>
          <p:cNvPr id="8" name="Oval 7"/>
          <p:cNvSpPr/>
          <p:nvPr/>
        </p:nvSpPr>
        <p:spPr bwMode="auto">
          <a:xfrm>
            <a:off x="990600"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D</a:t>
            </a:r>
          </a:p>
        </p:txBody>
      </p:sp>
      <p:sp>
        <p:nvSpPr>
          <p:cNvPr id="9" name="Oval 8"/>
          <p:cNvSpPr/>
          <p:nvPr/>
        </p:nvSpPr>
        <p:spPr bwMode="auto">
          <a:xfrm>
            <a:off x="4842035" y="30816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C</a:t>
            </a:r>
          </a:p>
        </p:txBody>
      </p:sp>
      <p:cxnSp>
        <p:nvCxnSpPr>
          <p:cNvPr id="10" name="Straight Arrow Connector 9"/>
          <p:cNvCxnSpPr>
            <a:stCxn id="7" idx="3"/>
            <a:endCxn id="6" idx="7"/>
          </p:cNvCxnSpPr>
          <p:nvPr/>
        </p:nvCxnSpPr>
        <p:spPr bwMode="auto">
          <a:xfrm flipH="1">
            <a:off x="2549361"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9" name="Group 18"/>
          <p:cNvGrpSpPr/>
          <p:nvPr/>
        </p:nvGrpSpPr>
        <p:grpSpPr>
          <a:xfrm>
            <a:off x="12496800" y="2882769"/>
            <a:ext cx="5791200" cy="643235"/>
            <a:chOff x="1066800" y="2133600"/>
            <a:chExt cx="5791200" cy="643235"/>
          </a:xfrm>
        </p:grpSpPr>
        <p:cxnSp>
          <p:nvCxnSpPr>
            <p:cNvPr id="17" name="Straight Connector 16"/>
            <p:cNvCxnSpPr/>
            <p:nvPr/>
          </p:nvCxnSpPr>
          <p:spPr bwMode="auto">
            <a:xfrm>
              <a:off x="1066800" y="2133600"/>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1143000" y="2776835"/>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 name="Oval 19"/>
          <p:cNvSpPr/>
          <p:nvPr/>
        </p:nvSpPr>
        <p:spPr bwMode="auto">
          <a:xfrm>
            <a:off x="2535943"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E</a:t>
            </a:r>
          </a:p>
        </p:txBody>
      </p:sp>
      <p:sp>
        <p:nvSpPr>
          <p:cNvPr id="21" name="Oval 20"/>
          <p:cNvSpPr/>
          <p:nvPr/>
        </p:nvSpPr>
        <p:spPr bwMode="auto">
          <a:xfrm>
            <a:off x="4108089"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F</a:t>
            </a:r>
          </a:p>
        </p:txBody>
      </p:sp>
      <p:sp>
        <p:nvSpPr>
          <p:cNvPr id="22" name="Oval 21"/>
          <p:cNvSpPr/>
          <p:nvPr/>
        </p:nvSpPr>
        <p:spPr bwMode="auto">
          <a:xfrm>
            <a:off x="5680235"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G</a:t>
            </a:r>
          </a:p>
        </p:txBody>
      </p:sp>
      <p:cxnSp>
        <p:nvCxnSpPr>
          <p:cNvPr id="26" name="Straight Arrow Connector 25"/>
          <p:cNvCxnSpPr>
            <a:stCxn id="6" idx="3"/>
            <a:endCxn id="8" idx="0"/>
          </p:cNvCxnSpPr>
          <p:nvPr/>
        </p:nvCxnSpPr>
        <p:spPr bwMode="auto">
          <a:xfrm flipH="1">
            <a:off x="1409700" y="37970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7970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7970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7970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3" name="TextBox 22"/>
          <p:cNvSpPr txBox="1"/>
          <p:nvPr/>
        </p:nvSpPr>
        <p:spPr>
          <a:xfrm>
            <a:off x="2358250" y="2315648"/>
            <a:ext cx="585417" cy="523220"/>
          </a:xfrm>
          <a:prstGeom prst="rect">
            <a:avLst/>
          </a:prstGeom>
          <a:noFill/>
        </p:spPr>
        <p:txBody>
          <a:bodyPr wrap="none" rtlCol="0">
            <a:spAutoFit/>
          </a:bodyPr>
          <a:lstStyle/>
          <a:p>
            <a:r>
              <a:rPr lang="en-US" sz="2800" dirty="0" smtClean="0"/>
              <a:t>10</a:t>
            </a:r>
            <a:endParaRPr lang="en-US" sz="2800" dirty="0"/>
          </a:p>
        </p:txBody>
      </p:sp>
      <p:sp>
        <p:nvSpPr>
          <p:cNvPr id="24" name="TextBox 23"/>
          <p:cNvSpPr txBox="1"/>
          <p:nvPr/>
        </p:nvSpPr>
        <p:spPr>
          <a:xfrm>
            <a:off x="4648200" y="2315648"/>
            <a:ext cx="385042" cy="523220"/>
          </a:xfrm>
          <a:prstGeom prst="rect">
            <a:avLst/>
          </a:prstGeom>
          <a:noFill/>
        </p:spPr>
        <p:txBody>
          <a:bodyPr wrap="none" rtlCol="0">
            <a:spAutoFit/>
          </a:bodyPr>
          <a:lstStyle/>
          <a:p>
            <a:r>
              <a:rPr lang="en-US" sz="2800" dirty="0" smtClean="0"/>
              <a:t>5</a:t>
            </a:r>
            <a:endParaRPr lang="en-US" sz="2800" dirty="0"/>
          </a:p>
        </p:txBody>
      </p:sp>
      <p:sp>
        <p:nvSpPr>
          <p:cNvPr id="25" name="TextBox 24"/>
          <p:cNvSpPr txBox="1"/>
          <p:nvPr/>
        </p:nvSpPr>
        <p:spPr>
          <a:xfrm>
            <a:off x="4186958" y="3792057"/>
            <a:ext cx="385042" cy="523220"/>
          </a:xfrm>
          <a:prstGeom prst="rect">
            <a:avLst/>
          </a:prstGeom>
          <a:noFill/>
        </p:spPr>
        <p:txBody>
          <a:bodyPr wrap="none" rtlCol="0">
            <a:spAutoFit/>
          </a:bodyPr>
          <a:lstStyle/>
          <a:p>
            <a:r>
              <a:rPr lang="en-US" sz="2800" dirty="0" smtClean="0"/>
              <a:t>2</a:t>
            </a:r>
            <a:endParaRPr lang="en-US" sz="2800" dirty="0"/>
          </a:p>
        </p:txBody>
      </p:sp>
      <p:sp>
        <p:nvSpPr>
          <p:cNvPr id="27" name="TextBox 26"/>
          <p:cNvSpPr txBox="1"/>
          <p:nvPr/>
        </p:nvSpPr>
        <p:spPr>
          <a:xfrm>
            <a:off x="5951625" y="3792057"/>
            <a:ext cx="385042" cy="523220"/>
          </a:xfrm>
          <a:prstGeom prst="rect">
            <a:avLst/>
          </a:prstGeom>
          <a:noFill/>
        </p:spPr>
        <p:txBody>
          <a:bodyPr wrap="none" rtlCol="0">
            <a:spAutoFit/>
          </a:bodyPr>
          <a:lstStyle/>
          <a:p>
            <a:r>
              <a:rPr lang="en-US" sz="2800" dirty="0" smtClean="0"/>
              <a:t>6</a:t>
            </a:r>
            <a:endParaRPr lang="en-US" sz="2800" dirty="0"/>
          </a:p>
        </p:txBody>
      </p:sp>
      <p:sp>
        <p:nvSpPr>
          <p:cNvPr id="29" name="TextBox 28"/>
          <p:cNvSpPr txBox="1"/>
          <p:nvPr/>
        </p:nvSpPr>
        <p:spPr>
          <a:xfrm>
            <a:off x="1165941" y="3792057"/>
            <a:ext cx="385042" cy="523220"/>
          </a:xfrm>
          <a:prstGeom prst="rect">
            <a:avLst/>
          </a:prstGeom>
          <a:noFill/>
        </p:spPr>
        <p:txBody>
          <a:bodyPr wrap="none" rtlCol="0">
            <a:spAutoFit/>
          </a:bodyPr>
          <a:lstStyle/>
          <a:p>
            <a:r>
              <a:rPr lang="en-US" sz="2800" dirty="0" smtClean="0"/>
              <a:t>3</a:t>
            </a:r>
            <a:endParaRPr lang="en-US" sz="2800" dirty="0"/>
          </a:p>
        </p:txBody>
      </p:sp>
      <p:sp>
        <p:nvSpPr>
          <p:cNvPr id="31" name="TextBox 30"/>
          <p:cNvSpPr txBox="1"/>
          <p:nvPr/>
        </p:nvSpPr>
        <p:spPr>
          <a:xfrm>
            <a:off x="2891109" y="3790091"/>
            <a:ext cx="385042" cy="523220"/>
          </a:xfrm>
          <a:prstGeom prst="rect">
            <a:avLst/>
          </a:prstGeom>
          <a:noFill/>
        </p:spPr>
        <p:txBody>
          <a:bodyPr wrap="none" rtlCol="0">
            <a:spAutoFit/>
          </a:bodyPr>
          <a:lstStyle/>
          <a:p>
            <a:r>
              <a:rPr lang="en-US" sz="2800" dirty="0" smtClean="0"/>
              <a:t>7</a:t>
            </a:r>
            <a:endParaRPr lang="en-US" sz="2800" dirty="0"/>
          </a:p>
        </p:txBody>
      </p:sp>
      <p:grpSp>
        <p:nvGrpSpPr>
          <p:cNvPr id="33" name="Group 32"/>
          <p:cNvGrpSpPr/>
          <p:nvPr/>
        </p:nvGrpSpPr>
        <p:grpSpPr>
          <a:xfrm>
            <a:off x="7347474" y="2027264"/>
            <a:ext cx="350520" cy="316339"/>
            <a:chOff x="7249758" y="2029425"/>
            <a:chExt cx="350520" cy="316339"/>
          </a:xfrm>
        </p:grpSpPr>
        <p:cxnSp>
          <p:nvCxnSpPr>
            <p:cNvPr id="35" name="Straight Connector 34"/>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6" name="Straight Connector 35"/>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495530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Uniform-Cost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pPr marL="514350" indent="-514350">
              <a:buAutoNum type="arabicParenR"/>
            </a:pPr>
            <a:r>
              <a:rPr lang="en-US" dirty="0" smtClean="0"/>
              <a:t>A(0)</a:t>
            </a:r>
          </a:p>
          <a:p>
            <a:pPr marL="0" indent="0"/>
            <a:r>
              <a:rPr lang="en-US" dirty="0" smtClean="0"/>
              <a:t>2) C(5) B(10)</a:t>
            </a:r>
          </a:p>
          <a:p>
            <a:pPr marL="0" indent="0"/>
            <a:r>
              <a:rPr lang="en-US" dirty="0" smtClean="0"/>
              <a:t>3) F(7) B(10) G(11)</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Oval 5"/>
          <p:cNvSpPr/>
          <p:nvPr/>
        </p:nvSpPr>
        <p:spPr bwMode="auto">
          <a:xfrm>
            <a:off x="1833913" y="30816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charset="0"/>
                <a:ea typeface="+mn-ea"/>
                <a:cs typeface="Arial" charset="0"/>
              </a:rPr>
              <a:t>B</a:t>
            </a:r>
            <a:endPar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7" name="Oval 6"/>
          <p:cNvSpPr/>
          <p:nvPr/>
        </p:nvSpPr>
        <p:spPr bwMode="auto">
          <a:xfrm>
            <a:off x="3337974" y="16002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A</a:t>
            </a:r>
          </a:p>
        </p:txBody>
      </p:sp>
      <p:sp>
        <p:nvSpPr>
          <p:cNvPr id="8" name="Oval 7"/>
          <p:cNvSpPr/>
          <p:nvPr/>
        </p:nvSpPr>
        <p:spPr bwMode="auto">
          <a:xfrm>
            <a:off x="990600"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D</a:t>
            </a:r>
          </a:p>
        </p:txBody>
      </p:sp>
      <p:sp>
        <p:nvSpPr>
          <p:cNvPr id="9" name="Oval 8"/>
          <p:cNvSpPr/>
          <p:nvPr/>
        </p:nvSpPr>
        <p:spPr bwMode="auto">
          <a:xfrm>
            <a:off x="4842035" y="3081635"/>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C</a:t>
            </a:r>
          </a:p>
        </p:txBody>
      </p:sp>
      <p:cxnSp>
        <p:nvCxnSpPr>
          <p:cNvPr id="10" name="Straight Arrow Connector 9"/>
          <p:cNvCxnSpPr>
            <a:stCxn id="7" idx="3"/>
            <a:endCxn id="6" idx="7"/>
          </p:cNvCxnSpPr>
          <p:nvPr/>
        </p:nvCxnSpPr>
        <p:spPr bwMode="auto">
          <a:xfrm flipH="1">
            <a:off x="2549361"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23156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9" name="Group 18"/>
          <p:cNvGrpSpPr/>
          <p:nvPr/>
        </p:nvGrpSpPr>
        <p:grpSpPr>
          <a:xfrm>
            <a:off x="12496800" y="2882769"/>
            <a:ext cx="5791200" cy="643235"/>
            <a:chOff x="1066800" y="2133600"/>
            <a:chExt cx="5791200" cy="643235"/>
          </a:xfrm>
        </p:grpSpPr>
        <p:cxnSp>
          <p:nvCxnSpPr>
            <p:cNvPr id="17" name="Straight Connector 16"/>
            <p:cNvCxnSpPr/>
            <p:nvPr/>
          </p:nvCxnSpPr>
          <p:spPr bwMode="auto">
            <a:xfrm>
              <a:off x="1066800" y="2133600"/>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1143000" y="2776835"/>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 name="Oval 19"/>
          <p:cNvSpPr/>
          <p:nvPr/>
        </p:nvSpPr>
        <p:spPr bwMode="auto">
          <a:xfrm>
            <a:off x="2535943" y="4572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E</a:t>
            </a:r>
          </a:p>
        </p:txBody>
      </p:sp>
      <p:sp>
        <p:nvSpPr>
          <p:cNvPr id="21" name="Oval 20"/>
          <p:cNvSpPr/>
          <p:nvPr/>
        </p:nvSpPr>
        <p:spPr bwMode="auto">
          <a:xfrm>
            <a:off x="4108089"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F</a:t>
            </a:r>
          </a:p>
        </p:txBody>
      </p:sp>
      <p:sp>
        <p:nvSpPr>
          <p:cNvPr id="22" name="Oval 21"/>
          <p:cNvSpPr/>
          <p:nvPr/>
        </p:nvSpPr>
        <p:spPr bwMode="auto">
          <a:xfrm>
            <a:off x="5680235" y="45720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G</a:t>
            </a:r>
          </a:p>
        </p:txBody>
      </p:sp>
      <p:cxnSp>
        <p:nvCxnSpPr>
          <p:cNvPr id="26" name="Straight Arrow Connector 25"/>
          <p:cNvCxnSpPr>
            <a:stCxn id="6" idx="3"/>
            <a:endCxn id="8" idx="0"/>
          </p:cNvCxnSpPr>
          <p:nvPr/>
        </p:nvCxnSpPr>
        <p:spPr bwMode="auto">
          <a:xfrm flipH="1">
            <a:off x="1409700" y="37970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7970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7970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7970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3" name="TextBox 22"/>
          <p:cNvSpPr txBox="1"/>
          <p:nvPr/>
        </p:nvSpPr>
        <p:spPr>
          <a:xfrm>
            <a:off x="2358250" y="2315648"/>
            <a:ext cx="585417" cy="523220"/>
          </a:xfrm>
          <a:prstGeom prst="rect">
            <a:avLst/>
          </a:prstGeom>
          <a:noFill/>
        </p:spPr>
        <p:txBody>
          <a:bodyPr wrap="none" rtlCol="0">
            <a:spAutoFit/>
          </a:bodyPr>
          <a:lstStyle/>
          <a:p>
            <a:r>
              <a:rPr lang="en-US" sz="2800" dirty="0" smtClean="0"/>
              <a:t>10</a:t>
            </a:r>
            <a:endParaRPr lang="en-US" sz="2800" dirty="0"/>
          </a:p>
        </p:txBody>
      </p:sp>
      <p:sp>
        <p:nvSpPr>
          <p:cNvPr id="24" name="TextBox 23"/>
          <p:cNvSpPr txBox="1"/>
          <p:nvPr/>
        </p:nvSpPr>
        <p:spPr>
          <a:xfrm>
            <a:off x="4648200" y="2315648"/>
            <a:ext cx="385042" cy="523220"/>
          </a:xfrm>
          <a:prstGeom prst="rect">
            <a:avLst/>
          </a:prstGeom>
          <a:noFill/>
        </p:spPr>
        <p:txBody>
          <a:bodyPr wrap="none" rtlCol="0">
            <a:spAutoFit/>
          </a:bodyPr>
          <a:lstStyle/>
          <a:p>
            <a:r>
              <a:rPr lang="en-US" sz="2800" dirty="0" smtClean="0"/>
              <a:t>5</a:t>
            </a:r>
            <a:endParaRPr lang="en-US" sz="2800" dirty="0"/>
          </a:p>
        </p:txBody>
      </p:sp>
      <p:sp>
        <p:nvSpPr>
          <p:cNvPr id="25" name="TextBox 24"/>
          <p:cNvSpPr txBox="1"/>
          <p:nvPr/>
        </p:nvSpPr>
        <p:spPr>
          <a:xfrm>
            <a:off x="4186958" y="3792057"/>
            <a:ext cx="385042" cy="523220"/>
          </a:xfrm>
          <a:prstGeom prst="rect">
            <a:avLst/>
          </a:prstGeom>
          <a:noFill/>
        </p:spPr>
        <p:txBody>
          <a:bodyPr wrap="none" rtlCol="0">
            <a:spAutoFit/>
          </a:bodyPr>
          <a:lstStyle/>
          <a:p>
            <a:r>
              <a:rPr lang="en-US" sz="2800" dirty="0" smtClean="0"/>
              <a:t>2</a:t>
            </a:r>
            <a:endParaRPr lang="en-US" sz="2800" dirty="0"/>
          </a:p>
        </p:txBody>
      </p:sp>
      <p:sp>
        <p:nvSpPr>
          <p:cNvPr id="27" name="TextBox 26"/>
          <p:cNvSpPr txBox="1"/>
          <p:nvPr/>
        </p:nvSpPr>
        <p:spPr>
          <a:xfrm>
            <a:off x="5951625" y="3792057"/>
            <a:ext cx="385042" cy="523220"/>
          </a:xfrm>
          <a:prstGeom prst="rect">
            <a:avLst/>
          </a:prstGeom>
          <a:noFill/>
        </p:spPr>
        <p:txBody>
          <a:bodyPr wrap="none" rtlCol="0">
            <a:spAutoFit/>
          </a:bodyPr>
          <a:lstStyle/>
          <a:p>
            <a:r>
              <a:rPr lang="en-US" sz="2800" dirty="0" smtClean="0"/>
              <a:t>6</a:t>
            </a:r>
            <a:endParaRPr lang="en-US" sz="2800" dirty="0"/>
          </a:p>
        </p:txBody>
      </p:sp>
      <p:sp>
        <p:nvSpPr>
          <p:cNvPr id="29" name="TextBox 28"/>
          <p:cNvSpPr txBox="1"/>
          <p:nvPr/>
        </p:nvSpPr>
        <p:spPr>
          <a:xfrm>
            <a:off x="1165941" y="3792057"/>
            <a:ext cx="385042" cy="523220"/>
          </a:xfrm>
          <a:prstGeom prst="rect">
            <a:avLst/>
          </a:prstGeom>
          <a:noFill/>
        </p:spPr>
        <p:txBody>
          <a:bodyPr wrap="none" rtlCol="0">
            <a:spAutoFit/>
          </a:bodyPr>
          <a:lstStyle/>
          <a:p>
            <a:r>
              <a:rPr lang="en-US" sz="2800" dirty="0" smtClean="0"/>
              <a:t>3</a:t>
            </a:r>
            <a:endParaRPr lang="en-US" sz="2800" dirty="0"/>
          </a:p>
        </p:txBody>
      </p:sp>
      <p:sp>
        <p:nvSpPr>
          <p:cNvPr id="31" name="TextBox 30"/>
          <p:cNvSpPr txBox="1"/>
          <p:nvPr/>
        </p:nvSpPr>
        <p:spPr>
          <a:xfrm>
            <a:off x="2891109" y="3790091"/>
            <a:ext cx="385042" cy="523220"/>
          </a:xfrm>
          <a:prstGeom prst="rect">
            <a:avLst/>
          </a:prstGeom>
          <a:noFill/>
        </p:spPr>
        <p:txBody>
          <a:bodyPr wrap="none" rtlCol="0">
            <a:spAutoFit/>
          </a:bodyPr>
          <a:lstStyle/>
          <a:p>
            <a:r>
              <a:rPr lang="en-US" sz="2800" dirty="0" smtClean="0"/>
              <a:t>7</a:t>
            </a:r>
            <a:endParaRPr lang="en-US" sz="2800" dirty="0"/>
          </a:p>
        </p:txBody>
      </p:sp>
      <p:grpSp>
        <p:nvGrpSpPr>
          <p:cNvPr id="33" name="Group 32"/>
          <p:cNvGrpSpPr/>
          <p:nvPr/>
        </p:nvGrpSpPr>
        <p:grpSpPr>
          <a:xfrm>
            <a:off x="7347474" y="2027264"/>
            <a:ext cx="350520" cy="316339"/>
            <a:chOff x="7249758" y="2029425"/>
            <a:chExt cx="350520" cy="316339"/>
          </a:xfrm>
        </p:grpSpPr>
        <p:cxnSp>
          <p:nvCxnSpPr>
            <p:cNvPr id="35" name="Straight Connector 34"/>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6" name="Straight Connector 35"/>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37" name="Group 36"/>
          <p:cNvGrpSpPr/>
          <p:nvPr/>
        </p:nvGrpSpPr>
        <p:grpSpPr>
          <a:xfrm>
            <a:off x="7270394" y="2555672"/>
            <a:ext cx="350520" cy="316339"/>
            <a:chOff x="7249758" y="2029425"/>
            <a:chExt cx="350520" cy="316339"/>
          </a:xfrm>
        </p:grpSpPr>
        <p:cxnSp>
          <p:nvCxnSpPr>
            <p:cNvPr id="38" name="Straight Connector 37"/>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9" name="Straight Connector 38"/>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029941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of Uniform-Cost Search</a:t>
            </a:r>
            <a:endParaRPr lang="en-US" dirty="0"/>
          </a:p>
        </p:txBody>
      </p:sp>
      <p:sp>
        <p:nvSpPr>
          <p:cNvPr id="6" name="Content Placeholder 5"/>
          <p:cNvSpPr>
            <a:spLocks noGrp="1"/>
          </p:cNvSpPr>
          <p:nvPr>
            <p:ph idx="1"/>
          </p:nvPr>
        </p:nvSpPr>
        <p:spPr/>
        <p:txBody>
          <a:bodyPr/>
          <a:lstStyle/>
          <a:p>
            <a:r>
              <a:rPr lang="en-US" dirty="0" smtClean="0">
                <a:solidFill>
                  <a:schemeClr val="accent2"/>
                </a:solidFill>
              </a:rPr>
              <a:t>Implementation:</a:t>
            </a:r>
            <a:r>
              <a:rPr lang="en-US" dirty="0" smtClean="0"/>
              <a:t> priority queue ordered by path cost</a:t>
            </a:r>
          </a:p>
          <a:p>
            <a:r>
              <a:rPr lang="en-US" dirty="0" smtClean="0">
                <a:solidFill>
                  <a:schemeClr val="accent2"/>
                </a:solidFill>
              </a:rPr>
              <a:t>Complete?</a:t>
            </a:r>
            <a:r>
              <a:rPr lang="en-US" dirty="0" smtClean="0"/>
              <a:t> Yes if there are no zero cost actions </a:t>
            </a:r>
          </a:p>
          <a:p>
            <a:r>
              <a:rPr lang="en-US" dirty="0" smtClean="0">
                <a:solidFill>
                  <a:schemeClr val="accent2"/>
                </a:solidFill>
              </a:rPr>
              <a:t>Optimal? </a:t>
            </a:r>
            <a:r>
              <a:rPr lang="en-US" dirty="0" smtClean="0"/>
              <a:t>Yes</a:t>
            </a:r>
          </a:p>
          <a:p>
            <a:r>
              <a:rPr lang="en-US" dirty="0" smtClean="0">
                <a:solidFill>
                  <a:schemeClr val="accent2"/>
                </a:solidFill>
              </a:rPr>
              <a:t>Time and Space Complexity</a:t>
            </a:r>
          </a:p>
          <a:p>
            <a:r>
              <a:rPr lang="en-US" dirty="0"/>
              <a:t>	</a:t>
            </a:r>
            <a:r>
              <a:rPr lang="en-US" dirty="0" smtClean="0"/>
              <a:t>b = branching factor (2 in our example)</a:t>
            </a:r>
          </a:p>
          <a:p>
            <a:r>
              <a:rPr lang="en-US" dirty="0"/>
              <a:t>	e =</a:t>
            </a:r>
            <a:r>
              <a:rPr lang="en-US" dirty="0" smtClean="0"/>
              <a:t> minimum cost for any action</a:t>
            </a:r>
            <a:endParaRPr lang="en-US" dirty="0"/>
          </a:p>
          <a:p>
            <a:r>
              <a:rPr lang="en-US" dirty="0"/>
              <a:t>	</a:t>
            </a:r>
            <a:r>
              <a:rPr lang="en-US" dirty="0" smtClean="0"/>
              <a:t>O(b</a:t>
            </a:r>
            <a:r>
              <a:rPr lang="en-US" baseline="30000" dirty="0" smtClean="0"/>
              <a:t>1+[C*/e]</a:t>
            </a:r>
            <a:r>
              <a:rPr lang="en-US" dirty="0" smtClean="0"/>
              <a:t>) where C* is the path cost of the optimal solution</a:t>
            </a: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2B79143-CF5E-43B5-8978-F6EC5F8B0AC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9797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Uninformed Search</a:t>
            </a:r>
            <a:endParaRPr lang="en-US" dirty="0"/>
          </a:p>
        </p:txBody>
      </p:sp>
      <p:sp>
        <p:nvSpPr>
          <p:cNvPr id="3" name="Content Placeholder 2"/>
          <p:cNvSpPr>
            <a:spLocks noGrp="1"/>
          </p:cNvSpPr>
          <p:nvPr>
            <p:ph idx="1"/>
          </p:nvPr>
        </p:nvSpPr>
        <p:spPr/>
        <p:txBody>
          <a:bodyPr/>
          <a:lstStyle/>
          <a:p>
            <a:r>
              <a:rPr lang="en-US" dirty="0"/>
              <a:t>Breadth-first search</a:t>
            </a:r>
          </a:p>
          <a:p>
            <a:r>
              <a:rPr lang="en-US" dirty="0"/>
              <a:t>Uniform-cost search</a:t>
            </a:r>
          </a:p>
          <a:p>
            <a:r>
              <a:rPr lang="en-US" dirty="0">
                <a:solidFill>
                  <a:schemeClr val="accent2"/>
                </a:solidFill>
              </a:rPr>
              <a:t>Depth-first search</a:t>
            </a:r>
          </a:p>
          <a:p>
            <a:r>
              <a:rPr lang="en-US" dirty="0"/>
              <a:t>Depth-limited search</a:t>
            </a:r>
          </a:p>
          <a:p>
            <a:r>
              <a:rPr lang="en-US" dirty="0"/>
              <a:t>Iterative-deepening search</a:t>
            </a:r>
          </a:p>
          <a:p>
            <a:endParaRPr lang="en-US" dirty="0" smtClean="0"/>
          </a:p>
          <a:p>
            <a:endParaRPr lang="en-US" dirty="0"/>
          </a:p>
          <a:p>
            <a:r>
              <a:rPr lang="en-US" dirty="0" smtClean="0"/>
              <a:t>Uninformed = Search method uses only information from problem</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8939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Oval 5"/>
          <p:cNvSpPr/>
          <p:nvPr/>
        </p:nvSpPr>
        <p:spPr bwMode="auto">
          <a:xfrm>
            <a:off x="1833913" y="25482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charset="0"/>
                <a:ea typeface="+mn-ea"/>
                <a:cs typeface="Arial" charset="0"/>
              </a:rPr>
              <a:t>B</a:t>
            </a:r>
            <a:endPar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7" name="Oval 6"/>
          <p:cNvSpPr/>
          <p:nvPr/>
        </p:nvSpPr>
        <p:spPr bwMode="auto">
          <a:xfrm>
            <a:off x="3337974" y="10668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A</a:t>
            </a:r>
          </a:p>
        </p:txBody>
      </p:sp>
      <p:sp>
        <p:nvSpPr>
          <p:cNvPr id="8" name="Oval 7"/>
          <p:cNvSpPr/>
          <p:nvPr/>
        </p:nvSpPr>
        <p:spPr bwMode="auto">
          <a:xfrm>
            <a:off x="990600"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D</a:t>
            </a:r>
          </a:p>
        </p:txBody>
      </p:sp>
      <p:sp>
        <p:nvSpPr>
          <p:cNvPr id="9" name="Oval 8"/>
          <p:cNvSpPr/>
          <p:nvPr/>
        </p:nvSpPr>
        <p:spPr bwMode="auto">
          <a:xfrm>
            <a:off x="4842035" y="2548235"/>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C</a:t>
            </a:r>
          </a:p>
        </p:txBody>
      </p:sp>
      <p:cxnSp>
        <p:nvCxnSpPr>
          <p:cNvPr id="10" name="Straight Arrow Connector 9"/>
          <p:cNvCxnSpPr>
            <a:stCxn id="7" idx="3"/>
            <a:endCxn id="6" idx="7"/>
          </p:cNvCxnSpPr>
          <p:nvPr/>
        </p:nvCxnSpPr>
        <p:spPr bwMode="auto">
          <a:xfrm flipH="1">
            <a:off x="2549361"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9" name="Group 18"/>
          <p:cNvGrpSpPr/>
          <p:nvPr/>
        </p:nvGrpSpPr>
        <p:grpSpPr>
          <a:xfrm>
            <a:off x="12496800" y="2882769"/>
            <a:ext cx="5791200" cy="643235"/>
            <a:chOff x="1066800" y="2133600"/>
            <a:chExt cx="5791200" cy="643235"/>
          </a:xfrm>
        </p:grpSpPr>
        <p:cxnSp>
          <p:nvCxnSpPr>
            <p:cNvPr id="17" name="Straight Connector 16"/>
            <p:cNvCxnSpPr/>
            <p:nvPr/>
          </p:nvCxnSpPr>
          <p:spPr bwMode="auto">
            <a:xfrm>
              <a:off x="1066800" y="2133600"/>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1143000" y="2776835"/>
              <a:ext cx="571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 name="Oval 19"/>
          <p:cNvSpPr/>
          <p:nvPr/>
        </p:nvSpPr>
        <p:spPr bwMode="auto">
          <a:xfrm>
            <a:off x="2535943"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E</a:t>
            </a:r>
          </a:p>
        </p:txBody>
      </p:sp>
      <p:sp>
        <p:nvSpPr>
          <p:cNvPr id="21" name="Oval 20"/>
          <p:cNvSpPr/>
          <p:nvPr/>
        </p:nvSpPr>
        <p:spPr bwMode="auto">
          <a:xfrm>
            <a:off x="4108089"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F</a:t>
            </a:r>
          </a:p>
        </p:txBody>
      </p:sp>
      <p:sp>
        <p:nvSpPr>
          <p:cNvPr id="22" name="Oval 21"/>
          <p:cNvSpPr/>
          <p:nvPr/>
        </p:nvSpPr>
        <p:spPr bwMode="auto">
          <a:xfrm>
            <a:off x="5680235"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G</a:t>
            </a:r>
          </a:p>
        </p:txBody>
      </p:sp>
      <p:cxnSp>
        <p:nvCxnSpPr>
          <p:cNvPr id="26" name="Straight Arrow Connector 25"/>
          <p:cNvCxnSpPr>
            <a:stCxn id="6" idx="3"/>
            <a:endCxn id="8" idx="0"/>
          </p:cNvCxnSpPr>
          <p:nvPr/>
        </p:nvCxnSpPr>
        <p:spPr bwMode="auto">
          <a:xfrm flipH="1">
            <a:off x="1409700" y="32636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2636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2636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2636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3" name="Oval 22"/>
          <p:cNvSpPr/>
          <p:nvPr/>
        </p:nvSpPr>
        <p:spPr bwMode="auto">
          <a:xfrm>
            <a:off x="4831277" y="5553269"/>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H</a:t>
            </a:r>
          </a:p>
        </p:txBody>
      </p:sp>
      <p:sp>
        <p:nvSpPr>
          <p:cNvPr id="24" name="Oval 23"/>
          <p:cNvSpPr/>
          <p:nvPr/>
        </p:nvSpPr>
        <p:spPr bwMode="auto">
          <a:xfrm>
            <a:off x="6531684" y="5553269"/>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I</a:t>
            </a:r>
          </a:p>
        </p:txBody>
      </p:sp>
      <p:cxnSp>
        <p:nvCxnSpPr>
          <p:cNvPr id="11" name="Straight Arrow Connector 10"/>
          <p:cNvCxnSpPr>
            <a:stCxn id="22" idx="3"/>
            <a:endCxn id="23" idx="0"/>
          </p:cNvCxnSpPr>
          <p:nvPr/>
        </p:nvCxnSpPr>
        <p:spPr bwMode="auto">
          <a:xfrm flipH="1">
            <a:off x="5250377" y="4754048"/>
            <a:ext cx="552610"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4" name="Straight Arrow Connector 13"/>
          <p:cNvCxnSpPr>
            <a:stCxn id="22" idx="5"/>
            <a:endCxn id="24" idx="0"/>
          </p:cNvCxnSpPr>
          <p:nvPr/>
        </p:nvCxnSpPr>
        <p:spPr bwMode="auto">
          <a:xfrm>
            <a:off x="6395683" y="4754048"/>
            <a:ext cx="555101"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19487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p>
          <a:p>
            <a:r>
              <a:rPr lang="en-US" dirty="0" smtClean="0"/>
              <a:t>2) C B</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Oval 5"/>
          <p:cNvSpPr/>
          <p:nvPr/>
        </p:nvSpPr>
        <p:spPr bwMode="auto">
          <a:xfrm>
            <a:off x="1833913" y="25482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charset="0"/>
                <a:ea typeface="+mn-ea"/>
                <a:cs typeface="Arial" charset="0"/>
              </a:rPr>
              <a:t>B</a:t>
            </a:r>
            <a:endPar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7" name="Oval 6"/>
          <p:cNvSpPr/>
          <p:nvPr/>
        </p:nvSpPr>
        <p:spPr bwMode="auto">
          <a:xfrm>
            <a:off x="3337974" y="10668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A</a:t>
            </a:r>
          </a:p>
        </p:txBody>
      </p:sp>
      <p:sp>
        <p:nvSpPr>
          <p:cNvPr id="8" name="Oval 7"/>
          <p:cNvSpPr/>
          <p:nvPr/>
        </p:nvSpPr>
        <p:spPr bwMode="auto">
          <a:xfrm>
            <a:off x="990600"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D</a:t>
            </a:r>
          </a:p>
        </p:txBody>
      </p:sp>
      <p:sp>
        <p:nvSpPr>
          <p:cNvPr id="9" name="Oval 8"/>
          <p:cNvSpPr/>
          <p:nvPr/>
        </p:nvSpPr>
        <p:spPr bwMode="auto">
          <a:xfrm>
            <a:off x="4842035" y="25482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C</a:t>
            </a:r>
          </a:p>
        </p:txBody>
      </p:sp>
      <p:cxnSp>
        <p:nvCxnSpPr>
          <p:cNvPr id="10" name="Straight Arrow Connector 9"/>
          <p:cNvCxnSpPr>
            <a:stCxn id="7" idx="3"/>
            <a:endCxn id="6" idx="7"/>
          </p:cNvCxnSpPr>
          <p:nvPr/>
        </p:nvCxnSpPr>
        <p:spPr bwMode="auto">
          <a:xfrm flipH="1">
            <a:off x="2549361"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 name="Oval 19"/>
          <p:cNvSpPr/>
          <p:nvPr/>
        </p:nvSpPr>
        <p:spPr bwMode="auto">
          <a:xfrm>
            <a:off x="2535943"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E</a:t>
            </a:r>
          </a:p>
        </p:txBody>
      </p:sp>
      <p:sp>
        <p:nvSpPr>
          <p:cNvPr id="21" name="Oval 20"/>
          <p:cNvSpPr/>
          <p:nvPr/>
        </p:nvSpPr>
        <p:spPr bwMode="auto">
          <a:xfrm>
            <a:off x="4108089"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F</a:t>
            </a:r>
          </a:p>
        </p:txBody>
      </p:sp>
      <p:sp>
        <p:nvSpPr>
          <p:cNvPr id="22" name="Oval 21"/>
          <p:cNvSpPr/>
          <p:nvPr/>
        </p:nvSpPr>
        <p:spPr bwMode="auto">
          <a:xfrm>
            <a:off x="5680235"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G</a:t>
            </a:r>
          </a:p>
        </p:txBody>
      </p:sp>
      <p:cxnSp>
        <p:nvCxnSpPr>
          <p:cNvPr id="26" name="Straight Arrow Connector 25"/>
          <p:cNvCxnSpPr>
            <a:stCxn id="6" idx="3"/>
            <a:endCxn id="8" idx="0"/>
          </p:cNvCxnSpPr>
          <p:nvPr/>
        </p:nvCxnSpPr>
        <p:spPr bwMode="auto">
          <a:xfrm flipH="1">
            <a:off x="1409700" y="32636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2636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2636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2636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3" name="Oval 22"/>
          <p:cNvSpPr/>
          <p:nvPr/>
        </p:nvSpPr>
        <p:spPr bwMode="auto">
          <a:xfrm>
            <a:off x="4831277" y="5553269"/>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H</a:t>
            </a:r>
          </a:p>
        </p:txBody>
      </p:sp>
      <p:sp>
        <p:nvSpPr>
          <p:cNvPr id="24" name="Oval 23"/>
          <p:cNvSpPr/>
          <p:nvPr/>
        </p:nvSpPr>
        <p:spPr bwMode="auto">
          <a:xfrm>
            <a:off x="6531684" y="5553269"/>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I</a:t>
            </a:r>
          </a:p>
        </p:txBody>
      </p:sp>
      <p:cxnSp>
        <p:nvCxnSpPr>
          <p:cNvPr id="27" name="Straight Arrow Connector 26"/>
          <p:cNvCxnSpPr>
            <a:endCxn id="23" idx="0"/>
          </p:cNvCxnSpPr>
          <p:nvPr/>
        </p:nvCxnSpPr>
        <p:spPr bwMode="auto">
          <a:xfrm flipH="1">
            <a:off x="5250377" y="4754048"/>
            <a:ext cx="552610"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9" name="Straight Arrow Connector 28"/>
          <p:cNvCxnSpPr>
            <a:endCxn id="24" idx="0"/>
          </p:cNvCxnSpPr>
          <p:nvPr/>
        </p:nvCxnSpPr>
        <p:spPr bwMode="auto">
          <a:xfrm>
            <a:off x="6395683" y="4754048"/>
            <a:ext cx="555101"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31" name="Group 30"/>
          <p:cNvGrpSpPr/>
          <p:nvPr/>
        </p:nvGrpSpPr>
        <p:grpSpPr>
          <a:xfrm>
            <a:off x="7249758" y="2029425"/>
            <a:ext cx="350520" cy="316339"/>
            <a:chOff x="7249758" y="2029425"/>
            <a:chExt cx="350520" cy="316339"/>
          </a:xfrm>
        </p:grpSpPr>
        <p:cxnSp>
          <p:nvCxnSpPr>
            <p:cNvPr id="33" name="Straight Connector 32"/>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5" name="Straight Connector 34"/>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119263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p>
          <a:p>
            <a:r>
              <a:rPr lang="en-US" dirty="0" smtClean="0"/>
              <a:t>2) C B</a:t>
            </a:r>
          </a:p>
          <a:p>
            <a:r>
              <a:rPr lang="en-US" dirty="0" smtClean="0"/>
              <a:t>3) G F B</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Oval 5"/>
          <p:cNvSpPr/>
          <p:nvPr/>
        </p:nvSpPr>
        <p:spPr bwMode="auto">
          <a:xfrm>
            <a:off x="1833913" y="25482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charset="0"/>
                <a:ea typeface="+mn-ea"/>
                <a:cs typeface="Arial" charset="0"/>
              </a:rPr>
              <a:t>B</a:t>
            </a:r>
            <a:endPar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7" name="Oval 6"/>
          <p:cNvSpPr/>
          <p:nvPr/>
        </p:nvSpPr>
        <p:spPr bwMode="auto">
          <a:xfrm>
            <a:off x="3337974" y="10668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A</a:t>
            </a:r>
          </a:p>
        </p:txBody>
      </p:sp>
      <p:sp>
        <p:nvSpPr>
          <p:cNvPr id="8" name="Oval 7"/>
          <p:cNvSpPr/>
          <p:nvPr/>
        </p:nvSpPr>
        <p:spPr bwMode="auto">
          <a:xfrm>
            <a:off x="990600"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D</a:t>
            </a:r>
          </a:p>
        </p:txBody>
      </p:sp>
      <p:sp>
        <p:nvSpPr>
          <p:cNvPr id="9" name="Oval 8"/>
          <p:cNvSpPr/>
          <p:nvPr/>
        </p:nvSpPr>
        <p:spPr bwMode="auto">
          <a:xfrm>
            <a:off x="4842035" y="2548235"/>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C</a:t>
            </a:r>
          </a:p>
        </p:txBody>
      </p:sp>
      <p:cxnSp>
        <p:nvCxnSpPr>
          <p:cNvPr id="10" name="Straight Arrow Connector 9"/>
          <p:cNvCxnSpPr>
            <a:stCxn id="7" idx="3"/>
            <a:endCxn id="6" idx="7"/>
          </p:cNvCxnSpPr>
          <p:nvPr/>
        </p:nvCxnSpPr>
        <p:spPr bwMode="auto">
          <a:xfrm flipH="1">
            <a:off x="2549361"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 name="Oval 19"/>
          <p:cNvSpPr/>
          <p:nvPr/>
        </p:nvSpPr>
        <p:spPr bwMode="auto">
          <a:xfrm>
            <a:off x="2535943"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E</a:t>
            </a:r>
          </a:p>
        </p:txBody>
      </p:sp>
      <p:sp>
        <p:nvSpPr>
          <p:cNvPr id="21" name="Oval 20"/>
          <p:cNvSpPr/>
          <p:nvPr/>
        </p:nvSpPr>
        <p:spPr bwMode="auto">
          <a:xfrm>
            <a:off x="4108089" y="40386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F</a:t>
            </a:r>
          </a:p>
        </p:txBody>
      </p:sp>
      <p:sp>
        <p:nvSpPr>
          <p:cNvPr id="22" name="Oval 21"/>
          <p:cNvSpPr/>
          <p:nvPr/>
        </p:nvSpPr>
        <p:spPr bwMode="auto">
          <a:xfrm>
            <a:off x="5680235" y="40386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G</a:t>
            </a:r>
          </a:p>
        </p:txBody>
      </p:sp>
      <p:cxnSp>
        <p:nvCxnSpPr>
          <p:cNvPr id="26" name="Straight Arrow Connector 25"/>
          <p:cNvCxnSpPr>
            <a:stCxn id="6" idx="3"/>
            <a:endCxn id="8" idx="0"/>
          </p:cNvCxnSpPr>
          <p:nvPr/>
        </p:nvCxnSpPr>
        <p:spPr bwMode="auto">
          <a:xfrm flipH="1">
            <a:off x="1409700" y="32636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2636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2636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2636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4" name="Group 13"/>
          <p:cNvGrpSpPr/>
          <p:nvPr/>
        </p:nvGrpSpPr>
        <p:grpSpPr>
          <a:xfrm>
            <a:off x="7249758" y="2029425"/>
            <a:ext cx="350520" cy="316339"/>
            <a:chOff x="7249758" y="2029425"/>
            <a:chExt cx="350520" cy="316339"/>
          </a:xfrm>
        </p:grpSpPr>
        <p:cxnSp>
          <p:nvCxnSpPr>
            <p:cNvPr id="11" name="Straight Connector 10"/>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23" name="Group 22"/>
          <p:cNvGrpSpPr/>
          <p:nvPr/>
        </p:nvGrpSpPr>
        <p:grpSpPr>
          <a:xfrm>
            <a:off x="7262309" y="2558343"/>
            <a:ext cx="350520" cy="316339"/>
            <a:chOff x="7249758" y="2029425"/>
            <a:chExt cx="350520" cy="316339"/>
          </a:xfrm>
        </p:grpSpPr>
        <p:cxnSp>
          <p:nvCxnSpPr>
            <p:cNvPr id="24" name="Straight Connector 23"/>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7" name="Straight Connector 26"/>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
        <p:nvSpPr>
          <p:cNvPr id="29" name="Oval 28"/>
          <p:cNvSpPr/>
          <p:nvPr/>
        </p:nvSpPr>
        <p:spPr bwMode="auto">
          <a:xfrm>
            <a:off x="4831277" y="5553269"/>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H</a:t>
            </a:r>
          </a:p>
        </p:txBody>
      </p:sp>
      <p:sp>
        <p:nvSpPr>
          <p:cNvPr id="31" name="Oval 30"/>
          <p:cNvSpPr/>
          <p:nvPr/>
        </p:nvSpPr>
        <p:spPr bwMode="auto">
          <a:xfrm>
            <a:off x="6531684" y="5553269"/>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I</a:t>
            </a:r>
          </a:p>
        </p:txBody>
      </p:sp>
      <p:cxnSp>
        <p:nvCxnSpPr>
          <p:cNvPr id="33" name="Straight Arrow Connector 32"/>
          <p:cNvCxnSpPr>
            <a:endCxn id="29" idx="0"/>
          </p:cNvCxnSpPr>
          <p:nvPr/>
        </p:nvCxnSpPr>
        <p:spPr bwMode="auto">
          <a:xfrm flipH="1">
            <a:off x="5250377" y="4754048"/>
            <a:ext cx="552610"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5" name="Straight Arrow Connector 34"/>
          <p:cNvCxnSpPr>
            <a:endCxn id="31" idx="0"/>
          </p:cNvCxnSpPr>
          <p:nvPr/>
        </p:nvCxnSpPr>
        <p:spPr bwMode="auto">
          <a:xfrm>
            <a:off x="6395683" y="4754048"/>
            <a:ext cx="555101"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9924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160771" y="1580208"/>
            <a:ext cx="228600" cy="2286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t>Initial </a:t>
            </a:r>
            <a:r>
              <a:rPr lang="en-US" dirty="0"/>
              <a:t>State</a:t>
            </a:r>
          </a:p>
          <a:p>
            <a:r>
              <a:rPr lang="en-US" dirty="0"/>
              <a:t>Transition Model</a:t>
            </a:r>
          </a:p>
          <a:p>
            <a:r>
              <a:rPr lang="en-US" dirty="0"/>
              <a:t>Goal </a:t>
            </a:r>
            <a:r>
              <a:rPr lang="en-US" dirty="0" smtClean="0"/>
              <a:t>Test</a:t>
            </a:r>
            <a:endParaRPr lang="en-US" dirty="0"/>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4</a:t>
            </a:fld>
            <a:endParaRPr lang="en-US" altLang="en-US"/>
          </a:p>
        </p:txBody>
      </p:sp>
      <p:grpSp>
        <p:nvGrpSpPr>
          <p:cNvPr id="42" name="Group 614"/>
          <p:cNvGrpSpPr/>
          <p:nvPr/>
        </p:nvGrpSpPr>
        <p:grpSpPr>
          <a:xfrm>
            <a:off x="7162799" y="1270197"/>
            <a:ext cx="3799884" cy="2235004"/>
            <a:chOff x="-1" y="0"/>
            <a:chExt cx="3799880" cy="2235001"/>
          </a:xfrm>
        </p:grpSpPr>
        <p:grpSp>
          <p:nvGrpSpPr>
            <p:cNvPr id="44" name="Group 580"/>
            <p:cNvGrpSpPr/>
            <p:nvPr/>
          </p:nvGrpSpPr>
          <p:grpSpPr>
            <a:xfrm>
              <a:off x="-1" y="850700"/>
              <a:ext cx="1717080" cy="889093"/>
              <a:chOff x="0" y="0"/>
              <a:chExt cx="1717078" cy="889092"/>
            </a:xfrm>
          </p:grpSpPr>
          <p:sp>
            <p:nvSpPr>
              <p:cNvPr id="78" name="Shape 57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9" name="Group 579"/>
              <p:cNvGrpSpPr/>
              <p:nvPr/>
            </p:nvGrpSpPr>
            <p:grpSpPr>
              <a:xfrm>
                <a:off x="-1" y="0"/>
                <a:ext cx="1717080" cy="889093"/>
                <a:chOff x="0" y="0"/>
                <a:chExt cx="1717078" cy="889092"/>
              </a:xfrm>
            </p:grpSpPr>
            <p:grpSp>
              <p:nvGrpSpPr>
                <p:cNvPr id="80" name="Group 575"/>
                <p:cNvGrpSpPr/>
                <p:nvPr/>
              </p:nvGrpSpPr>
              <p:grpSpPr>
                <a:xfrm>
                  <a:off x="-1" y="0"/>
                  <a:ext cx="1717080" cy="708354"/>
                  <a:chOff x="0" y="0"/>
                  <a:chExt cx="1717078" cy="708353"/>
                </a:xfrm>
              </p:grpSpPr>
              <p:sp>
                <p:nvSpPr>
                  <p:cNvPr id="84" name="Shape 57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5" name="Shape 57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6" name="Shape 57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81" name="Shape 57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2" name="Shape 57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3" name="Shape 57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5" name="Group 590"/>
            <p:cNvGrpSpPr/>
            <p:nvPr/>
          </p:nvGrpSpPr>
          <p:grpSpPr>
            <a:xfrm>
              <a:off x="2082799" y="850700"/>
              <a:ext cx="1717080" cy="889093"/>
              <a:chOff x="0" y="0"/>
              <a:chExt cx="1717078" cy="889092"/>
            </a:xfrm>
          </p:grpSpPr>
          <p:sp>
            <p:nvSpPr>
              <p:cNvPr id="69" name="Shape 58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0" name="Group 589"/>
              <p:cNvGrpSpPr/>
              <p:nvPr/>
            </p:nvGrpSpPr>
            <p:grpSpPr>
              <a:xfrm>
                <a:off x="-1" y="0"/>
                <a:ext cx="1717080" cy="889093"/>
                <a:chOff x="0" y="0"/>
                <a:chExt cx="1717078" cy="889092"/>
              </a:xfrm>
            </p:grpSpPr>
            <p:grpSp>
              <p:nvGrpSpPr>
                <p:cNvPr id="71" name="Group 585"/>
                <p:cNvGrpSpPr/>
                <p:nvPr/>
              </p:nvGrpSpPr>
              <p:grpSpPr>
                <a:xfrm>
                  <a:off x="-1" y="0"/>
                  <a:ext cx="1717080" cy="708354"/>
                  <a:chOff x="0" y="0"/>
                  <a:chExt cx="1717078" cy="708353"/>
                </a:xfrm>
              </p:grpSpPr>
              <p:sp>
                <p:nvSpPr>
                  <p:cNvPr id="75" name="Shape 58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6" name="Shape 58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7" name="Shape 58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72" name="Shape 58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3" name="Shape 58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4" name="Shape 58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6" name="Group 599"/>
            <p:cNvGrpSpPr/>
            <p:nvPr/>
          </p:nvGrpSpPr>
          <p:grpSpPr>
            <a:xfrm>
              <a:off x="1770833" y="0"/>
              <a:ext cx="1469377" cy="1161651"/>
              <a:chOff x="0" y="0"/>
              <a:chExt cx="1469376" cy="1161650"/>
            </a:xfrm>
          </p:grpSpPr>
          <p:sp>
            <p:nvSpPr>
              <p:cNvPr id="61" name="Shape 591"/>
              <p:cNvSpPr/>
              <p:nvPr/>
            </p:nvSpPr>
            <p:spPr>
              <a:xfrm flipV="1">
                <a:off x="0" y="11428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2" name="Shape 592"/>
              <p:cNvSpPr/>
              <p:nvPr/>
            </p:nvSpPr>
            <p:spPr>
              <a:xfrm flipV="1">
                <a:off x="298250" y="565149"/>
                <a:ext cx="1" cy="596502"/>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3" name="Shape 593"/>
              <p:cNvSpPr/>
              <p:nvPr/>
            </p:nvSpPr>
            <p:spPr>
              <a:xfrm flipV="1">
                <a:off x="298250" y="0"/>
                <a:ext cx="309662" cy="59650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4" name="Shape 594"/>
              <p:cNvSpPr/>
              <p:nvPr/>
            </p:nvSpPr>
            <p:spPr>
              <a:xfrm flipV="1">
                <a:off x="603050" y="123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5" name="Shape 595"/>
              <p:cNvSpPr/>
              <p:nvPr/>
            </p:nvSpPr>
            <p:spPr>
              <a:xfrm flipH="1" flipV="1">
                <a:off x="1174246" y="12603"/>
                <a:ext cx="236728" cy="236727"/>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6" name="Shape 596"/>
              <p:cNvSpPr/>
              <p:nvPr/>
            </p:nvSpPr>
            <p:spPr>
              <a:xfrm flipH="1" flipV="1">
                <a:off x="1245186" y="206519"/>
                <a:ext cx="202595"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7" name="Shape 597"/>
              <p:cNvSpPr/>
              <p:nvPr/>
            </p:nvSpPr>
            <p:spPr>
              <a:xfrm flipH="1" flipV="1">
                <a:off x="1434196" y="198492"/>
                <a:ext cx="35181" cy="199516"/>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8" name="Shape 598"/>
              <p:cNvSpPr/>
              <p:nvPr/>
            </p:nvSpPr>
            <p:spPr>
              <a:xfrm flipV="1">
                <a:off x="1215696" y="208265"/>
                <a:ext cx="32975" cy="187010"/>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grpSp>
        <p:sp>
          <p:nvSpPr>
            <p:cNvPr id="51" name="Shape 612"/>
            <p:cNvSpPr/>
            <p:nvPr/>
          </p:nvSpPr>
          <p:spPr>
            <a:xfrm>
              <a:off x="323903" y="1574600"/>
              <a:ext cx="42926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A</a:t>
              </a:r>
            </a:p>
          </p:txBody>
        </p:sp>
        <p:sp>
          <p:nvSpPr>
            <p:cNvPr id="52" name="Shape 613"/>
            <p:cNvSpPr/>
            <p:nvPr/>
          </p:nvSpPr>
          <p:spPr>
            <a:xfrm>
              <a:off x="2483869" y="1568250"/>
              <a:ext cx="36322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B</a:t>
              </a:r>
            </a:p>
          </p:txBody>
        </p:sp>
      </p:grpSp>
      <p:sp>
        <p:nvSpPr>
          <p:cNvPr id="87" name="TextBox 86"/>
          <p:cNvSpPr txBox="1"/>
          <p:nvPr/>
        </p:nvSpPr>
        <p:spPr>
          <a:xfrm>
            <a:off x="5497509" y="1169128"/>
            <a:ext cx="2300807" cy="954107"/>
          </a:xfrm>
          <a:prstGeom prst="rect">
            <a:avLst/>
          </a:prstGeom>
          <a:noFill/>
        </p:spPr>
        <p:txBody>
          <a:bodyPr wrap="square" rtlCol="0">
            <a:spAutoFit/>
          </a:bodyPr>
          <a:lstStyle/>
          <a:p>
            <a:r>
              <a:rPr lang="en-US" sz="2800" i="1" dirty="0" smtClean="0">
                <a:solidFill>
                  <a:schemeClr val="accent2"/>
                </a:solidFill>
              </a:rPr>
              <a:t>Robot Arm Example</a:t>
            </a:r>
            <a:endParaRPr lang="en-US" sz="2800" i="1" dirty="0">
              <a:solidFill>
                <a:schemeClr val="accent2"/>
              </a:solidFill>
            </a:endParaRPr>
          </a:p>
        </p:txBody>
      </p:sp>
      <p:sp>
        <p:nvSpPr>
          <p:cNvPr id="8" name="Oval 7"/>
          <p:cNvSpPr/>
          <p:nvPr/>
        </p:nvSpPr>
        <p:spPr bwMode="auto">
          <a:xfrm>
            <a:off x="9695887" y="2471900"/>
            <a:ext cx="252249" cy="252249"/>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218006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a:t>
            </a:r>
            <a:endParaRPr lang="en-US" dirty="0"/>
          </a:p>
        </p:txBody>
      </p:sp>
      <p:sp>
        <p:nvSpPr>
          <p:cNvPr id="34" name="Content Placeholder 33"/>
          <p:cNvSpPr>
            <a:spLocks noGrp="1"/>
          </p:cNvSpPr>
          <p:nvPr>
            <p:ph sz="half" idx="2"/>
          </p:nvPr>
        </p:nvSpPr>
        <p:spPr>
          <a:xfrm>
            <a:off x="6807200" y="914400"/>
            <a:ext cx="5080000" cy="5257800"/>
          </a:xfrm>
        </p:spPr>
        <p:txBody>
          <a:bodyPr/>
          <a:lstStyle/>
          <a:p>
            <a:endParaRPr lang="en-US" dirty="0" smtClean="0"/>
          </a:p>
          <a:p>
            <a:r>
              <a:rPr lang="en-US" i="1" u="sng" dirty="0" smtClean="0"/>
              <a:t>Frontier (Queue)</a:t>
            </a:r>
          </a:p>
          <a:p>
            <a:r>
              <a:rPr lang="en-US" dirty="0" smtClean="0"/>
              <a:t>1) A</a:t>
            </a:r>
          </a:p>
          <a:p>
            <a:r>
              <a:rPr lang="en-US" dirty="0" smtClean="0"/>
              <a:t>2) C B</a:t>
            </a:r>
          </a:p>
          <a:p>
            <a:r>
              <a:rPr lang="en-US" dirty="0" smtClean="0"/>
              <a:t>3) G F B</a:t>
            </a:r>
          </a:p>
          <a:p>
            <a:r>
              <a:rPr lang="en-US" dirty="0" smtClean="0"/>
              <a:t>4) I H F B</a:t>
            </a:r>
            <a:endParaRPr lang="en-US" dirty="0"/>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60DB8A-2059-4BBD-8F65-E905E02A4B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Oval 5"/>
          <p:cNvSpPr/>
          <p:nvPr/>
        </p:nvSpPr>
        <p:spPr bwMode="auto">
          <a:xfrm>
            <a:off x="1833913" y="2548235"/>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charset="0"/>
                <a:ea typeface="+mn-ea"/>
                <a:cs typeface="Arial" charset="0"/>
              </a:rPr>
              <a:t>B</a:t>
            </a:r>
            <a:endPar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7" name="Oval 6"/>
          <p:cNvSpPr/>
          <p:nvPr/>
        </p:nvSpPr>
        <p:spPr bwMode="auto">
          <a:xfrm>
            <a:off x="3337974" y="10668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A</a:t>
            </a:r>
          </a:p>
        </p:txBody>
      </p:sp>
      <p:sp>
        <p:nvSpPr>
          <p:cNvPr id="8" name="Oval 7"/>
          <p:cNvSpPr/>
          <p:nvPr/>
        </p:nvSpPr>
        <p:spPr bwMode="auto">
          <a:xfrm>
            <a:off x="990600"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D</a:t>
            </a:r>
          </a:p>
        </p:txBody>
      </p:sp>
      <p:sp>
        <p:nvSpPr>
          <p:cNvPr id="9" name="Oval 8"/>
          <p:cNvSpPr/>
          <p:nvPr/>
        </p:nvSpPr>
        <p:spPr bwMode="auto">
          <a:xfrm>
            <a:off x="4842035" y="2548235"/>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C</a:t>
            </a:r>
          </a:p>
        </p:txBody>
      </p:sp>
      <p:cxnSp>
        <p:nvCxnSpPr>
          <p:cNvPr id="10" name="Straight Arrow Connector 9"/>
          <p:cNvCxnSpPr>
            <a:stCxn id="7" idx="3"/>
            <a:endCxn id="6" idx="7"/>
          </p:cNvCxnSpPr>
          <p:nvPr/>
        </p:nvCxnSpPr>
        <p:spPr bwMode="auto">
          <a:xfrm flipH="1">
            <a:off x="2549361"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2" name="Straight Arrow Connector 11"/>
          <p:cNvCxnSpPr>
            <a:stCxn id="7" idx="5"/>
            <a:endCxn id="9" idx="1"/>
          </p:cNvCxnSpPr>
          <p:nvPr/>
        </p:nvCxnSpPr>
        <p:spPr bwMode="auto">
          <a:xfrm>
            <a:off x="4053422" y="1782248"/>
            <a:ext cx="911365" cy="88873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 name="Oval 19"/>
          <p:cNvSpPr/>
          <p:nvPr/>
        </p:nvSpPr>
        <p:spPr bwMode="auto">
          <a:xfrm>
            <a:off x="2535943" y="40386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E</a:t>
            </a:r>
          </a:p>
        </p:txBody>
      </p:sp>
      <p:sp>
        <p:nvSpPr>
          <p:cNvPr id="21" name="Oval 20"/>
          <p:cNvSpPr/>
          <p:nvPr/>
        </p:nvSpPr>
        <p:spPr bwMode="auto">
          <a:xfrm>
            <a:off x="4108089" y="40386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F</a:t>
            </a:r>
          </a:p>
        </p:txBody>
      </p:sp>
      <p:sp>
        <p:nvSpPr>
          <p:cNvPr id="22" name="Oval 21"/>
          <p:cNvSpPr/>
          <p:nvPr/>
        </p:nvSpPr>
        <p:spPr bwMode="auto">
          <a:xfrm>
            <a:off x="5680235" y="4038600"/>
            <a:ext cx="838200" cy="838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G</a:t>
            </a:r>
          </a:p>
        </p:txBody>
      </p:sp>
      <p:cxnSp>
        <p:nvCxnSpPr>
          <p:cNvPr id="26" name="Straight Arrow Connector 25"/>
          <p:cNvCxnSpPr>
            <a:stCxn id="6" idx="3"/>
            <a:endCxn id="8" idx="0"/>
          </p:cNvCxnSpPr>
          <p:nvPr/>
        </p:nvCxnSpPr>
        <p:spPr bwMode="auto">
          <a:xfrm flipH="1">
            <a:off x="1409700" y="3263683"/>
            <a:ext cx="546965"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8" name="Straight Arrow Connector 27"/>
          <p:cNvCxnSpPr>
            <a:stCxn id="6" idx="5"/>
            <a:endCxn id="20" idx="0"/>
          </p:cNvCxnSpPr>
          <p:nvPr/>
        </p:nvCxnSpPr>
        <p:spPr bwMode="auto">
          <a:xfrm>
            <a:off x="2549361" y="3263683"/>
            <a:ext cx="40568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0" name="Straight Arrow Connector 29"/>
          <p:cNvCxnSpPr>
            <a:stCxn id="9" idx="3"/>
            <a:endCxn id="21" idx="0"/>
          </p:cNvCxnSpPr>
          <p:nvPr/>
        </p:nvCxnSpPr>
        <p:spPr bwMode="auto">
          <a:xfrm flipH="1">
            <a:off x="4527189" y="3263683"/>
            <a:ext cx="437598"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2" name="Straight Arrow Connector 31"/>
          <p:cNvCxnSpPr>
            <a:stCxn id="9" idx="5"/>
            <a:endCxn id="22" idx="0"/>
          </p:cNvCxnSpPr>
          <p:nvPr/>
        </p:nvCxnSpPr>
        <p:spPr bwMode="auto">
          <a:xfrm>
            <a:off x="5557483" y="3263683"/>
            <a:ext cx="541852" cy="77491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14" name="Group 13"/>
          <p:cNvGrpSpPr/>
          <p:nvPr/>
        </p:nvGrpSpPr>
        <p:grpSpPr>
          <a:xfrm>
            <a:off x="7249758" y="2029425"/>
            <a:ext cx="350520" cy="316339"/>
            <a:chOff x="7249758" y="2029425"/>
            <a:chExt cx="350520" cy="316339"/>
          </a:xfrm>
        </p:grpSpPr>
        <p:cxnSp>
          <p:nvCxnSpPr>
            <p:cNvPr id="11" name="Straight Connector 10"/>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23" name="Group 22"/>
          <p:cNvGrpSpPr/>
          <p:nvPr/>
        </p:nvGrpSpPr>
        <p:grpSpPr>
          <a:xfrm>
            <a:off x="7262309" y="2558343"/>
            <a:ext cx="350520" cy="316339"/>
            <a:chOff x="7249758" y="2029425"/>
            <a:chExt cx="350520" cy="316339"/>
          </a:xfrm>
        </p:grpSpPr>
        <p:cxnSp>
          <p:nvCxnSpPr>
            <p:cNvPr id="24" name="Straight Connector 23"/>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7" name="Straight Connector 26"/>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
        <p:nvSpPr>
          <p:cNvPr id="29" name="Oval 28"/>
          <p:cNvSpPr/>
          <p:nvPr/>
        </p:nvSpPr>
        <p:spPr bwMode="auto">
          <a:xfrm>
            <a:off x="4831277" y="5553269"/>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H</a:t>
            </a:r>
          </a:p>
        </p:txBody>
      </p:sp>
      <p:sp>
        <p:nvSpPr>
          <p:cNvPr id="31" name="Oval 30"/>
          <p:cNvSpPr/>
          <p:nvPr/>
        </p:nvSpPr>
        <p:spPr bwMode="auto">
          <a:xfrm>
            <a:off x="6531684" y="5553269"/>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Arial" charset="0"/>
                <a:ea typeface="+mn-ea"/>
                <a:cs typeface="Arial" charset="0"/>
              </a:rPr>
              <a:t>I</a:t>
            </a:r>
          </a:p>
        </p:txBody>
      </p:sp>
      <p:cxnSp>
        <p:nvCxnSpPr>
          <p:cNvPr id="33" name="Straight Arrow Connector 32"/>
          <p:cNvCxnSpPr>
            <a:endCxn id="29" idx="0"/>
          </p:cNvCxnSpPr>
          <p:nvPr/>
        </p:nvCxnSpPr>
        <p:spPr bwMode="auto">
          <a:xfrm flipH="1">
            <a:off x="5250377" y="4754048"/>
            <a:ext cx="552610"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5" name="Straight Arrow Connector 34"/>
          <p:cNvCxnSpPr>
            <a:endCxn id="31" idx="0"/>
          </p:cNvCxnSpPr>
          <p:nvPr/>
        </p:nvCxnSpPr>
        <p:spPr bwMode="auto">
          <a:xfrm>
            <a:off x="6395683" y="4754048"/>
            <a:ext cx="555101" cy="79922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36" name="Group 35"/>
          <p:cNvGrpSpPr/>
          <p:nvPr/>
        </p:nvGrpSpPr>
        <p:grpSpPr>
          <a:xfrm>
            <a:off x="7254240" y="3067597"/>
            <a:ext cx="350520" cy="316339"/>
            <a:chOff x="7249758" y="2029425"/>
            <a:chExt cx="350520" cy="316339"/>
          </a:xfrm>
        </p:grpSpPr>
        <p:cxnSp>
          <p:nvCxnSpPr>
            <p:cNvPr id="37" name="Straight Connector 36"/>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8" name="Straight Connector 37"/>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224637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of Depth-First Search</a:t>
            </a:r>
            <a:endParaRPr lang="en-US" dirty="0"/>
          </a:p>
        </p:txBody>
      </p:sp>
      <p:sp>
        <p:nvSpPr>
          <p:cNvPr id="6" name="Content Placeholder 5"/>
          <p:cNvSpPr>
            <a:spLocks noGrp="1"/>
          </p:cNvSpPr>
          <p:nvPr>
            <p:ph idx="1"/>
          </p:nvPr>
        </p:nvSpPr>
        <p:spPr/>
        <p:txBody>
          <a:bodyPr/>
          <a:lstStyle/>
          <a:p>
            <a:r>
              <a:rPr lang="en-US" dirty="0" smtClean="0">
                <a:solidFill>
                  <a:schemeClr val="accent2"/>
                </a:solidFill>
              </a:rPr>
              <a:t>Implementation:</a:t>
            </a:r>
            <a:r>
              <a:rPr lang="en-US" dirty="0" smtClean="0"/>
              <a:t> LIFO queue</a:t>
            </a:r>
          </a:p>
          <a:p>
            <a:r>
              <a:rPr lang="en-US" dirty="0" smtClean="0">
                <a:solidFill>
                  <a:schemeClr val="accent2"/>
                </a:solidFill>
              </a:rPr>
              <a:t>Complete?</a:t>
            </a:r>
            <a:r>
              <a:rPr lang="en-US" dirty="0" smtClean="0"/>
              <a:t> No, infinite loops are possible using tree-search</a:t>
            </a:r>
          </a:p>
          <a:p>
            <a:r>
              <a:rPr lang="en-US" dirty="0"/>
              <a:t>	</a:t>
            </a:r>
            <a:r>
              <a:rPr lang="en-US" dirty="0" smtClean="0"/>
              <a:t>(graph-search version is complete for finite state spaces)</a:t>
            </a:r>
          </a:p>
          <a:p>
            <a:r>
              <a:rPr lang="en-US" dirty="0" smtClean="0">
                <a:solidFill>
                  <a:schemeClr val="accent2"/>
                </a:solidFill>
              </a:rPr>
              <a:t>Optimal? </a:t>
            </a:r>
            <a:r>
              <a:rPr lang="en-US" dirty="0" smtClean="0"/>
              <a:t>No, can select a deep solution over a more shallow one</a:t>
            </a:r>
          </a:p>
          <a:p>
            <a:r>
              <a:rPr lang="en-US" dirty="0" smtClean="0">
                <a:solidFill>
                  <a:schemeClr val="accent2"/>
                </a:solidFill>
              </a:rPr>
              <a:t>Time Complexity</a:t>
            </a:r>
          </a:p>
          <a:p>
            <a:r>
              <a:rPr lang="en-US" dirty="0"/>
              <a:t>	m</a:t>
            </a:r>
            <a:r>
              <a:rPr lang="en-US" dirty="0" smtClean="0"/>
              <a:t> = maximum depth of any node in tree</a:t>
            </a:r>
          </a:p>
          <a:p>
            <a:r>
              <a:rPr lang="en-US" dirty="0"/>
              <a:t>	 </a:t>
            </a:r>
            <a:r>
              <a:rPr lang="en-US" dirty="0" smtClean="0"/>
              <a:t>O(</a:t>
            </a:r>
            <a:r>
              <a:rPr lang="en-US" dirty="0" err="1" smtClean="0"/>
              <a:t>b</a:t>
            </a:r>
            <a:r>
              <a:rPr lang="en-US" baseline="30000" dirty="0" err="1" smtClean="0"/>
              <a:t>m</a:t>
            </a:r>
            <a:r>
              <a:rPr lang="en-US" dirty="0" smtClean="0"/>
              <a:t>) – can be larger than size of state space, larger than d</a:t>
            </a:r>
            <a:endParaRPr lang="en-US" dirty="0"/>
          </a:p>
          <a:p>
            <a:r>
              <a:rPr lang="en-US" dirty="0" smtClean="0">
                <a:solidFill>
                  <a:schemeClr val="accent2"/>
                </a:solidFill>
              </a:rPr>
              <a:t>Space Complexity</a:t>
            </a:r>
          </a:p>
          <a:p>
            <a:r>
              <a:rPr lang="en-US" dirty="0"/>
              <a:t>	</a:t>
            </a:r>
            <a:r>
              <a:rPr lang="en-US" dirty="0" smtClean="0"/>
              <a:t>O(</a:t>
            </a:r>
            <a:r>
              <a:rPr lang="en-US" dirty="0" err="1" smtClean="0"/>
              <a:t>bm</a:t>
            </a:r>
            <a:r>
              <a:rPr lang="en-US" dirty="0" smtClean="0"/>
              <a:t>) – linear in space, much better than breadth-first</a:t>
            </a: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Arial" charset="0"/>
              </a:rPr>
              <a:t>Intro to AI, Georgia Tech © Jim Rehg 2016</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2B79143-CF5E-43B5-8978-F6EC5F8B0AC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27864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r>
              <a:rPr lang="en-US" dirty="0" smtClean="0"/>
              <a:t>Tree-based search methods maintain a frontier consisting of the currently-active nodes</a:t>
            </a:r>
          </a:p>
          <a:p>
            <a:r>
              <a:rPr lang="en-US" dirty="0" smtClean="0"/>
              <a:t>Search methods differ in the order by which nodes are expanded, which is implemented through different types of queues</a:t>
            </a:r>
          </a:p>
          <a:p>
            <a:r>
              <a:rPr lang="en-US" dirty="0" smtClean="0"/>
              <a:t>Breadth-First (BF) search is complete and can be made optimal for variable action costs via Minimum-Cost search, but time and space complexity is prohibitive</a:t>
            </a:r>
          </a:p>
          <a:p>
            <a:r>
              <a:rPr lang="en-US" dirty="0" smtClean="0"/>
              <a:t>Depth-First (DF) search is neither complete nor optimal in its tree-based form, and time complexity can be prohibitive, but space complexity is attractive </a:t>
            </a:r>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42</a:t>
            </a:fld>
            <a:endParaRPr lang="en-US" altLang="en-US"/>
          </a:p>
        </p:txBody>
      </p:sp>
    </p:spTree>
    <p:extLst>
      <p:ext uri="{BB962C8B-B14F-4D97-AF65-F5344CB8AC3E}">
        <p14:creationId xmlns:p14="http://schemas.microsoft.com/office/powerpoint/2010/main" val="2117635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43</a:t>
            </a:fld>
            <a:endParaRPr lang="en-US" altLang="en-US"/>
          </a:p>
        </p:txBody>
      </p:sp>
    </p:spTree>
    <p:extLst>
      <p:ext uri="{BB962C8B-B14F-4D97-AF65-F5344CB8AC3E}">
        <p14:creationId xmlns:p14="http://schemas.microsoft.com/office/powerpoint/2010/main" val="24378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t>Transition Model</a:t>
            </a:r>
          </a:p>
          <a:p>
            <a:r>
              <a:rPr lang="en-US" dirty="0"/>
              <a:t>Goal </a:t>
            </a:r>
            <a:r>
              <a:rPr lang="en-US" dirty="0" smtClean="0"/>
              <a:t>Test</a:t>
            </a:r>
            <a:endParaRPr lang="en-US" dirty="0"/>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5</a:t>
            </a:fld>
            <a:endParaRPr lang="en-US" altLang="en-US"/>
          </a:p>
        </p:txBody>
      </p:sp>
      <p:grpSp>
        <p:nvGrpSpPr>
          <p:cNvPr id="42" name="Group 614"/>
          <p:cNvGrpSpPr/>
          <p:nvPr/>
        </p:nvGrpSpPr>
        <p:grpSpPr>
          <a:xfrm>
            <a:off x="7162799" y="1270197"/>
            <a:ext cx="3799884" cy="2235004"/>
            <a:chOff x="-1" y="0"/>
            <a:chExt cx="3799880" cy="2235001"/>
          </a:xfrm>
        </p:grpSpPr>
        <p:grpSp>
          <p:nvGrpSpPr>
            <p:cNvPr id="44" name="Group 580"/>
            <p:cNvGrpSpPr/>
            <p:nvPr/>
          </p:nvGrpSpPr>
          <p:grpSpPr>
            <a:xfrm>
              <a:off x="-1" y="850700"/>
              <a:ext cx="1717080" cy="889093"/>
              <a:chOff x="0" y="0"/>
              <a:chExt cx="1717078" cy="889092"/>
            </a:xfrm>
          </p:grpSpPr>
          <p:sp>
            <p:nvSpPr>
              <p:cNvPr id="78" name="Shape 57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9" name="Group 579"/>
              <p:cNvGrpSpPr/>
              <p:nvPr/>
            </p:nvGrpSpPr>
            <p:grpSpPr>
              <a:xfrm>
                <a:off x="-1" y="0"/>
                <a:ext cx="1717080" cy="889093"/>
                <a:chOff x="0" y="0"/>
                <a:chExt cx="1717078" cy="889092"/>
              </a:xfrm>
            </p:grpSpPr>
            <p:grpSp>
              <p:nvGrpSpPr>
                <p:cNvPr id="80" name="Group 575"/>
                <p:cNvGrpSpPr/>
                <p:nvPr/>
              </p:nvGrpSpPr>
              <p:grpSpPr>
                <a:xfrm>
                  <a:off x="-1" y="0"/>
                  <a:ext cx="1717080" cy="708354"/>
                  <a:chOff x="0" y="0"/>
                  <a:chExt cx="1717078" cy="708353"/>
                </a:xfrm>
              </p:grpSpPr>
              <p:sp>
                <p:nvSpPr>
                  <p:cNvPr id="84" name="Shape 57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5" name="Shape 57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6" name="Shape 57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81" name="Shape 57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2" name="Shape 57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3" name="Shape 57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5" name="Group 590"/>
            <p:cNvGrpSpPr/>
            <p:nvPr/>
          </p:nvGrpSpPr>
          <p:grpSpPr>
            <a:xfrm>
              <a:off x="2082799" y="850700"/>
              <a:ext cx="1717080" cy="889093"/>
              <a:chOff x="0" y="0"/>
              <a:chExt cx="1717078" cy="889092"/>
            </a:xfrm>
          </p:grpSpPr>
          <p:sp>
            <p:nvSpPr>
              <p:cNvPr id="69" name="Shape 58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0" name="Group 589"/>
              <p:cNvGrpSpPr/>
              <p:nvPr/>
            </p:nvGrpSpPr>
            <p:grpSpPr>
              <a:xfrm>
                <a:off x="-1" y="0"/>
                <a:ext cx="1717080" cy="889093"/>
                <a:chOff x="0" y="0"/>
                <a:chExt cx="1717078" cy="889092"/>
              </a:xfrm>
            </p:grpSpPr>
            <p:grpSp>
              <p:nvGrpSpPr>
                <p:cNvPr id="71" name="Group 585"/>
                <p:cNvGrpSpPr/>
                <p:nvPr/>
              </p:nvGrpSpPr>
              <p:grpSpPr>
                <a:xfrm>
                  <a:off x="-1" y="0"/>
                  <a:ext cx="1717080" cy="708354"/>
                  <a:chOff x="0" y="0"/>
                  <a:chExt cx="1717078" cy="708353"/>
                </a:xfrm>
              </p:grpSpPr>
              <p:sp>
                <p:nvSpPr>
                  <p:cNvPr id="75" name="Shape 58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6" name="Shape 58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7" name="Shape 58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72" name="Shape 58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3" name="Shape 58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4" name="Shape 58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6" name="Group 599"/>
            <p:cNvGrpSpPr/>
            <p:nvPr/>
          </p:nvGrpSpPr>
          <p:grpSpPr>
            <a:xfrm>
              <a:off x="1770833" y="0"/>
              <a:ext cx="1469377" cy="1161651"/>
              <a:chOff x="0" y="0"/>
              <a:chExt cx="1469376" cy="1161650"/>
            </a:xfrm>
          </p:grpSpPr>
          <p:sp>
            <p:nvSpPr>
              <p:cNvPr id="61" name="Shape 591"/>
              <p:cNvSpPr/>
              <p:nvPr/>
            </p:nvSpPr>
            <p:spPr>
              <a:xfrm flipV="1">
                <a:off x="0" y="11428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2" name="Shape 592"/>
              <p:cNvSpPr/>
              <p:nvPr/>
            </p:nvSpPr>
            <p:spPr>
              <a:xfrm flipV="1">
                <a:off x="298250" y="565149"/>
                <a:ext cx="1" cy="596502"/>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3" name="Shape 593"/>
              <p:cNvSpPr/>
              <p:nvPr/>
            </p:nvSpPr>
            <p:spPr>
              <a:xfrm flipV="1">
                <a:off x="298250" y="0"/>
                <a:ext cx="309662" cy="59650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4" name="Shape 594"/>
              <p:cNvSpPr/>
              <p:nvPr/>
            </p:nvSpPr>
            <p:spPr>
              <a:xfrm flipV="1">
                <a:off x="603050" y="123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5" name="Shape 595"/>
              <p:cNvSpPr/>
              <p:nvPr/>
            </p:nvSpPr>
            <p:spPr>
              <a:xfrm flipH="1" flipV="1">
                <a:off x="1174246" y="12603"/>
                <a:ext cx="236728" cy="236727"/>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6" name="Shape 596"/>
              <p:cNvSpPr/>
              <p:nvPr/>
            </p:nvSpPr>
            <p:spPr>
              <a:xfrm flipH="1" flipV="1">
                <a:off x="1245186" y="206519"/>
                <a:ext cx="202595"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7" name="Shape 597"/>
              <p:cNvSpPr/>
              <p:nvPr/>
            </p:nvSpPr>
            <p:spPr>
              <a:xfrm flipH="1" flipV="1">
                <a:off x="1434196" y="198492"/>
                <a:ext cx="35181" cy="199516"/>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8" name="Shape 598"/>
              <p:cNvSpPr/>
              <p:nvPr/>
            </p:nvSpPr>
            <p:spPr>
              <a:xfrm flipV="1">
                <a:off x="1215696" y="208265"/>
                <a:ext cx="32975" cy="187010"/>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grpSp>
        <p:sp>
          <p:nvSpPr>
            <p:cNvPr id="51" name="Shape 612"/>
            <p:cNvSpPr/>
            <p:nvPr/>
          </p:nvSpPr>
          <p:spPr>
            <a:xfrm>
              <a:off x="323903" y="1574600"/>
              <a:ext cx="42926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A</a:t>
              </a:r>
            </a:p>
          </p:txBody>
        </p:sp>
        <p:sp>
          <p:nvSpPr>
            <p:cNvPr id="52" name="Shape 613"/>
            <p:cNvSpPr/>
            <p:nvPr/>
          </p:nvSpPr>
          <p:spPr>
            <a:xfrm>
              <a:off x="2483869" y="1568250"/>
              <a:ext cx="36322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B</a:t>
              </a:r>
            </a:p>
          </p:txBody>
        </p:sp>
      </p:grpSp>
      <p:sp>
        <p:nvSpPr>
          <p:cNvPr id="48" name="TextBox 47"/>
          <p:cNvSpPr txBox="1"/>
          <p:nvPr/>
        </p:nvSpPr>
        <p:spPr>
          <a:xfrm>
            <a:off x="6400800" y="3866144"/>
            <a:ext cx="5408853" cy="523220"/>
          </a:xfrm>
          <a:prstGeom prst="rect">
            <a:avLst/>
          </a:prstGeom>
          <a:noFill/>
        </p:spPr>
        <p:txBody>
          <a:bodyPr wrap="none" rtlCol="0">
            <a:spAutoFit/>
          </a:bodyPr>
          <a:lstStyle/>
          <a:p>
            <a:r>
              <a:rPr lang="en-US" sz="2800" dirty="0">
                <a:solidFill>
                  <a:schemeClr val="accent2"/>
                </a:solidFill>
              </a:rPr>
              <a:t>s</a:t>
            </a:r>
            <a:r>
              <a:rPr lang="en-US" sz="2800" dirty="0" smtClean="0">
                <a:solidFill>
                  <a:schemeClr val="accent2"/>
                </a:solidFill>
              </a:rPr>
              <a:t> = &lt;Square-H, Ball-B, Hand-B&gt; </a:t>
            </a:r>
            <a:endParaRPr lang="en-US" sz="2800" dirty="0">
              <a:solidFill>
                <a:schemeClr val="accent2"/>
              </a:solidFill>
            </a:endParaRPr>
          </a:p>
        </p:txBody>
      </p:sp>
      <p:sp>
        <p:nvSpPr>
          <p:cNvPr id="50" name="Rectangle 49"/>
          <p:cNvSpPr/>
          <p:nvPr/>
        </p:nvSpPr>
        <p:spPr bwMode="auto">
          <a:xfrm>
            <a:off x="10160771" y="1580208"/>
            <a:ext cx="228600" cy="2286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53" name="Oval 52"/>
          <p:cNvSpPr/>
          <p:nvPr/>
        </p:nvSpPr>
        <p:spPr bwMode="auto">
          <a:xfrm>
            <a:off x="9695887" y="2471900"/>
            <a:ext cx="252249" cy="252249"/>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6905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solidFill>
                  <a:schemeClr val="accent2"/>
                </a:solidFill>
              </a:rPr>
              <a:t>Transition Model</a:t>
            </a:r>
          </a:p>
          <a:p>
            <a:r>
              <a:rPr lang="en-US" dirty="0"/>
              <a:t>Goal </a:t>
            </a:r>
            <a:r>
              <a:rPr lang="en-US" dirty="0" smtClean="0"/>
              <a:t>Test</a:t>
            </a:r>
            <a:endParaRPr lang="en-US" dirty="0"/>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6</a:t>
            </a:fld>
            <a:endParaRPr lang="en-US" altLang="en-US"/>
          </a:p>
        </p:txBody>
      </p:sp>
      <p:grpSp>
        <p:nvGrpSpPr>
          <p:cNvPr id="42" name="Group 614"/>
          <p:cNvGrpSpPr/>
          <p:nvPr/>
        </p:nvGrpSpPr>
        <p:grpSpPr>
          <a:xfrm>
            <a:off x="7162799" y="1270197"/>
            <a:ext cx="3799884" cy="2235004"/>
            <a:chOff x="-1" y="0"/>
            <a:chExt cx="3799880" cy="2235001"/>
          </a:xfrm>
        </p:grpSpPr>
        <p:grpSp>
          <p:nvGrpSpPr>
            <p:cNvPr id="44" name="Group 580"/>
            <p:cNvGrpSpPr/>
            <p:nvPr/>
          </p:nvGrpSpPr>
          <p:grpSpPr>
            <a:xfrm>
              <a:off x="-1" y="850700"/>
              <a:ext cx="1717080" cy="889093"/>
              <a:chOff x="0" y="0"/>
              <a:chExt cx="1717078" cy="889092"/>
            </a:xfrm>
          </p:grpSpPr>
          <p:sp>
            <p:nvSpPr>
              <p:cNvPr id="78" name="Shape 57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9" name="Group 579"/>
              <p:cNvGrpSpPr/>
              <p:nvPr/>
            </p:nvGrpSpPr>
            <p:grpSpPr>
              <a:xfrm>
                <a:off x="-1" y="0"/>
                <a:ext cx="1717080" cy="889093"/>
                <a:chOff x="0" y="0"/>
                <a:chExt cx="1717078" cy="889092"/>
              </a:xfrm>
            </p:grpSpPr>
            <p:grpSp>
              <p:nvGrpSpPr>
                <p:cNvPr id="80" name="Group 575"/>
                <p:cNvGrpSpPr/>
                <p:nvPr/>
              </p:nvGrpSpPr>
              <p:grpSpPr>
                <a:xfrm>
                  <a:off x="-1" y="0"/>
                  <a:ext cx="1717080" cy="708354"/>
                  <a:chOff x="0" y="0"/>
                  <a:chExt cx="1717078" cy="708353"/>
                </a:xfrm>
              </p:grpSpPr>
              <p:sp>
                <p:nvSpPr>
                  <p:cNvPr id="84" name="Shape 57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5" name="Shape 57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6" name="Shape 57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81" name="Shape 57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2" name="Shape 57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3" name="Shape 57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5" name="Group 590"/>
            <p:cNvGrpSpPr/>
            <p:nvPr/>
          </p:nvGrpSpPr>
          <p:grpSpPr>
            <a:xfrm>
              <a:off x="2082799" y="850700"/>
              <a:ext cx="1717080" cy="889093"/>
              <a:chOff x="0" y="0"/>
              <a:chExt cx="1717078" cy="889092"/>
            </a:xfrm>
          </p:grpSpPr>
          <p:sp>
            <p:nvSpPr>
              <p:cNvPr id="69" name="Shape 58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0" name="Group 589"/>
              <p:cNvGrpSpPr/>
              <p:nvPr/>
            </p:nvGrpSpPr>
            <p:grpSpPr>
              <a:xfrm>
                <a:off x="-1" y="0"/>
                <a:ext cx="1717080" cy="889093"/>
                <a:chOff x="0" y="0"/>
                <a:chExt cx="1717078" cy="889092"/>
              </a:xfrm>
            </p:grpSpPr>
            <p:grpSp>
              <p:nvGrpSpPr>
                <p:cNvPr id="71" name="Group 585"/>
                <p:cNvGrpSpPr/>
                <p:nvPr/>
              </p:nvGrpSpPr>
              <p:grpSpPr>
                <a:xfrm>
                  <a:off x="-1" y="0"/>
                  <a:ext cx="1717080" cy="708354"/>
                  <a:chOff x="0" y="0"/>
                  <a:chExt cx="1717078" cy="708353"/>
                </a:xfrm>
              </p:grpSpPr>
              <p:sp>
                <p:nvSpPr>
                  <p:cNvPr id="75" name="Shape 58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6" name="Shape 58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7" name="Shape 58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72" name="Shape 58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3" name="Shape 58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4" name="Shape 58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6" name="Group 599"/>
            <p:cNvGrpSpPr/>
            <p:nvPr/>
          </p:nvGrpSpPr>
          <p:grpSpPr>
            <a:xfrm>
              <a:off x="1770833" y="0"/>
              <a:ext cx="1469377" cy="1161651"/>
              <a:chOff x="0" y="0"/>
              <a:chExt cx="1469376" cy="1161650"/>
            </a:xfrm>
          </p:grpSpPr>
          <p:sp>
            <p:nvSpPr>
              <p:cNvPr id="61" name="Shape 591"/>
              <p:cNvSpPr/>
              <p:nvPr/>
            </p:nvSpPr>
            <p:spPr>
              <a:xfrm flipV="1">
                <a:off x="0" y="11428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2" name="Shape 592"/>
              <p:cNvSpPr/>
              <p:nvPr/>
            </p:nvSpPr>
            <p:spPr>
              <a:xfrm flipV="1">
                <a:off x="298250" y="565149"/>
                <a:ext cx="1" cy="596502"/>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3" name="Shape 593"/>
              <p:cNvSpPr/>
              <p:nvPr/>
            </p:nvSpPr>
            <p:spPr>
              <a:xfrm flipV="1">
                <a:off x="298250" y="0"/>
                <a:ext cx="309662" cy="59650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4" name="Shape 594"/>
              <p:cNvSpPr/>
              <p:nvPr/>
            </p:nvSpPr>
            <p:spPr>
              <a:xfrm flipV="1">
                <a:off x="603050" y="123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5" name="Shape 595"/>
              <p:cNvSpPr/>
              <p:nvPr/>
            </p:nvSpPr>
            <p:spPr>
              <a:xfrm flipH="1" flipV="1">
                <a:off x="1174246" y="12603"/>
                <a:ext cx="236728" cy="236727"/>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6" name="Shape 596"/>
              <p:cNvSpPr/>
              <p:nvPr/>
            </p:nvSpPr>
            <p:spPr>
              <a:xfrm flipH="1" flipV="1">
                <a:off x="1245186" y="206519"/>
                <a:ext cx="202595"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7" name="Shape 597"/>
              <p:cNvSpPr/>
              <p:nvPr/>
            </p:nvSpPr>
            <p:spPr>
              <a:xfrm flipH="1" flipV="1">
                <a:off x="1434196" y="198492"/>
                <a:ext cx="35181" cy="199516"/>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8" name="Shape 598"/>
              <p:cNvSpPr/>
              <p:nvPr/>
            </p:nvSpPr>
            <p:spPr>
              <a:xfrm flipV="1">
                <a:off x="1215696" y="208265"/>
                <a:ext cx="32975" cy="187010"/>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grpSp>
        <p:sp>
          <p:nvSpPr>
            <p:cNvPr id="51" name="Shape 612"/>
            <p:cNvSpPr/>
            <p:nvPr/>
          </p:nvSpPr>
          <p:spPr>
            <a:xfrm>
              <a:off x="323903" y="1574600"/>
              <a:ext cx="42926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A</a:t>
              </a:r>
            </a:p>
          </p:txBody>
        </p:sp>
        <p:sp>
          <p:nvSpPr>
            <p:cNvPr id="52" name="Shape 613"/>
            <p:cNvSpPr/>
            <p:nvPr/>
          </p:nvSpPr>
          <p:spPr>
            <a:xfrm>
              <a:off x="2483869" y="1568250"/>
              <a:ext cx="36322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B</a:t>
              </a:r>
            </a:p>
          </p:txBody>
        </p:sp>
      </p:grpSp>
      <p:grpSp>
        <p:nvGrpSpPr>
          <p:cNvPr id="137" name="Group 714"/>
          <p:cNvGrpSpPr/>
          <p:nvPr/>
        </p:nvGrpSpPr>
        <p:grpSpPr>
          <a:xfrm>
            <a:off x="7033692" y="3885543"/>
            <a:ext cx="3799885" cy="2235004"/>
            <a:chOff x="-1" y="0"/>
            <a:chExt cx="3799880" cy="2235001"/>
          </a:xfrm>
        </p:grpSpPr>
        <p:grpSp>
          <p:nvGrpSpPr>
            <p:cNvPr id="139" name="Group 680"/>
            <p:cNvGrpSpPr/>
            <p:nvPr/>
          </p:nvGrpSpPr>
          <p:grpSpPr>
            <a:xfrm>
              <a:off x="-1" y="850700"/>
              <a:ext cx="1717080" cy="889093"/>
              <a:chOff x="0" y="0"/>
              <a:chExt cx="1717078" cy="889092"/>
            </a:xfrm>
          </p:grpSpPr>
          <p:sp>
            <p:nvSpPr>
              <p:cNvPr id="173" name="Shape 67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174" name="Group 679"/>
              <p:cNvGrpSpPr/>
              <p:nvPr/>
            </p:nvGrpSpPr>
            <p:grpSpPr>
              <a:xfrm>
                <a:off x="-1" y="0"/>
                <a:ext cx="1717080" cy="889093"/>
                <a:chOff x="0" y="0"/>
                <a:chExt cx="1717078" cy="889092"/>
              </a:xfrm>
            </p:grpSpPr>
            <p:grpSp>
              <p:nvGrpSpPr>
                <p:cNvPr id="175" name="Group 675"/>
                <p:cNvGrpSpPr/>
                <p:nvPr/>
              </p:nvGrpSpPr>
              <p:grpSpPr>
                <a:xfrm>
                  <a:off x="-1" y="0"/>
                  <a:ext cx="1717080" cy="708354"/>
                  <a:chOff x="0" y="0"/>
                  <a:chExt cx="1717078" cy="708353"/>
                </a:xfrm>
              </p:grpSpPr>
              <p:sp>
                <p:nvSpPr>
                  <p:cNvPr id="179" name="Shape 67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80" name="Shape 67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81" name="Shape 67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176" name="Shape 67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7" name="Shape 67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8" name="Shape 67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140" name="Group 690"/>
            <p:cNvGrpSpPr/>
            <p:nvPr/>
          </p:nvGrpSpPr>
          <p:grpSpPr>
            <a:xfrm>
              <a:off x="2082799" y="850700"/>
              <a:ext cx="1717080" cy="889093"/>
              <a:chOff x="0" y="0"/>
              <a:chExt cx="1717078" cy="889092"/>
            </a:xfrm>
          </p:grpSpPr>
          <p:sp>
            <p:nvSpPr>
              <p:cNvPr id="164" name="Shape 68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165" name="Group 689"/>
              <p:cNvGrpSpPr/>
              <p:nvPr/>
            </p:nvGrpSpPr>
            <p:grpSpPr>
              <a:xfrm>
                <a:off x="-1" y="0"/>
                <a:ext cx="1717080" cy="889093"/>
                <a:chOff x="0" y="0"/>
                <a:chExt cx="1717078" cy="889092"/>
              </a:xfrm>
            </p:grpSpPr>
            <p:grpSp>
              <p:nvGrpSpPr>
                <p:cNvPr id="166" name="Group 685"/>
                <p:cNvGrpSpPr/>
                <p:nvPr/>
              </p:nvGrpSpPr>
              <p:grpSpPr>
                <a:xfrm>
                  <a:off x="-1" y="0"/>
                  <a:ext cx="1717080" cy="708354"/>
                  <a:chOff x="0" y="0"/>
                  <a:chExt cx="1717078" cy="708353"/>
                </a:xfrm>
              </p:grpSpPr>
              <p:sp>
                <p:nvSpPr>
                  <p:cNvPr id="170" name="Shape 68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1" name="Shape 68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2" name="Shape 68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167" name="Shape 68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68" name="Shape 68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69" name="Shape 68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141" name="Group 699"/>
            <p:cNvGrpSpPr/>
            <p:nvPr/>
          </p:nvGrpSpPr>
          <p:grpSpPr>
            <a:xfrm>
              <a:off x="1770833" y="0"/>
              <a:ext cx="1469377" cy="1161651"/>
              <a:chOff x="0" y="0"/>
              <a:chExt cx="1469376" cy="1161650"/>
            </a:xfrm>
          </p:grpSpPr>
          <p:sp>
            <p:nvSpPr>
              <p:cNvPr id="156" name="Shape 691"/>
              <p:cNvSpPr/>
              <p:nvPr/>
            </p:nvSpPr>
            <p:spPr>
              <a:xfrm flipV="1">
                <a:off x="0" y="11428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7" name="Shape 692"/>
              <p:cNvSpPr/>
              <p:nvPr/>
            </p:nvSpPr>
            <p:spPr>
              <a:xfrm flipV="1">
                <a:off x="298250" y="565149"/>
                <a:ext cx="1" cy="596502"/>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8" name="Shape 693"/>
              <p:cNvSpPr/>
              <p:nvPr/>
            </p:nvSpPr>
            <p:spPr>
              <a:xfrm flipV="1">
                <a:off x="298250" y="0"/>
                <a:ext cx="309662" cy="59650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9" name="Shape 694"/>
              <p:cNvSpPr/>
              <p:nvPr/>
            </p:nvSpPr>
            <p:spPr>
              <a:xfrm flipV="1">
                <a:off x="603050" y="123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0" name="Shape 695"/>
              <p:cNvSpPr/>
              <p:nvPr/>
            </p:nvSpPr>
            <p:spPr>
              <a:xfrm flipH="1" flipV="1">
                <a:off x="1174246" y="12603"/>
                <a:ext cx="236728" cy="236727"/>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1" name="Shape 696"/>
              <p:cNvSpPr/>
              <p:nvPr/>
            </p:nvSpPr>
            <p:spPr>
              <a:xfrm flipH="1" flipV="1">
                <a:off x="1245186" y="206519"/>
                <a:ext cx="202595"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2" name="Shape 697"/>
              <p:cNvSpPr/>
              <p:nvPr/>
            </p:nvSpPr>
            <p:spPr>
              <a:xfrm flipH="1" flipV="1">
                <a:off x="1434196" y="198492"/>
                <a:ext cx="35181" cy="199516"/>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3" name="Shape 698"/>
              <p:cNvSpPr/>
              <p:nvPr/>
            </p:nvSpPr>
            <p:spPr>
              <a:xfrm flipV="1">
                <a:off x="1215696" y="208265"/>
                <a:ext cx="32975" cy="187010"/>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grpSp>
        <p:sp>
          <p:nvSpPr>
            <p:cNvPr id="146" name="Shape 712"/>
            <p:cNvSpPr/>
            <p:nvPr/>
          </p:nvSpPr>
          <p:spPr>
            <a:xfrm>
              <a:off x="323903" y="1574600"/>
              <a:ext cx="42926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A</a:t>
              </a:r>
            </a:p>
          </p:txBody>
        </p:sp>
        <p:sp>
          <p:nvSpPr>
            <p:cNvPr id="147" name="Shape 713"/>
            <p:cNvSpPr/>
            <p:nvPr/>
          </p:nvSpPr>
          <p:spPr>
            <a:xfrm>
              <a:off x="2483869" y="1568250"/>
              <a:ext cx="36322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B</a:t>
              </a:r>
            </a:p>
          </p:txBody>
        </p:sp>
      </p:grpSp>
      <p:sp>
        <p:nvSpPr>
          <p:cNvPr id="182" name="TextBox 181"/>
          <p:cNvSpPr txBox="1"/>
          <p:nvPr/>
        </p:nvSpPr>
        <p:spPr>
          <a:xfrm>
            <a:off x="3447004" y="3636233"/>
            <a:ext cx="2334293" cy="523220"/>
          </a:xfrm>
          <a:prstGeom prst="rect">
            <a:avLst/>
          </a:prstGeom>
          <a:noFill/>
        </p:spPr>
        <p:txBody>
          <a:bodyPr wrap="none" rtlCol="0">
            <a:spAutoFit/>
          </a:bodyPr>
          <a:lstStyle/>
          <a:p>
            <a:r>
              <a:rPr lang="en-US" sz="2800" dirty="0">
                <a:solidFill>
                  <a:schemeClr val="accent2"/>
                </a:solidFill>
              </a:rPr>
              <a:t>a</a:t>
            </a:r>
            <a:r>
              <a:rPr lang="en-US" sz="2800" dirty="0" smtClean="0">
                <a:solidFill>
                  <a:schemeClr val="accent2"/>
                </a:solidFill>
              </a:rPr>
              <a:t>ction = </a:t>
            </a:r>
            <a:r>
              <a:rPr lang="en-US" sz="2800" i="1" dirty="0" smtClean="0">
                <a:solidFill>
                  <a:schemeClr val="accent2"/>
                </a:solidFill>
              </a:rPr>
              <a:t>Drop</a:t>
            </a:r>
            <a:endParaRPr lang="en-US" sz="2800" i="1" dirty="0">
              <a:solidFill>
                <a:schemeClr val="accent2"/>
              </a:solidFill>
            </a:endParaRPr>
          </a:p>
        </p:txBody>
      </p:sp>
      <p:sp>
        <p:nvSpPr>
          <p:cNvPr id="3" name="Curved Right Arrow 2"/>
          <p:cNvSpPr/>
          <p:nvPr/>
        </p:nvSpPr>
        <p:spPr bwMode="auto">
          <a:xfrm>
            <a:off x="5943600" y="2308723"/>
            <a:ext cx="838200" cy="3049916"/>
          </a:xfrm>
          <a:prstGeom prst="curved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87" name="Rectangle 86"/>
          <p:cNvSpPr/>
          <p:nvPr/>
        </p:nvSpPr>
        <p:spPr bwMode="auto">
          <a:xfrm>
            <a:off x="10160771" y="1580208"/>
            <a:ext cx="228600" cy="2286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88" name="Rectangle 87"/>
          <p:cNvSpPr/>
          <p:nvPr/>
        </p:nvSpPr>
        <p:spPr bwMode="auto">
          <a:xfrm>
            <a:off x="10048604" y="4850545"/>
            <a:ext cx="228600" cy="2286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89" name="Oval 88"/>
          <p:cNvSpPr/>
          <p:nvPr/>
        </p:nvSpPr>
        <p:spPr bwMode="auto">
          <a:xfrm>
            <a:off x="9695887" y="2471900"/>
            <a:ext cx="252249" cy="252249"/>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90" name="Oval 89"/>
          <p:cNvSpPr/>
          <p:nvPr/>
        </p:nvSpPr>
        <p:spPr bwMode="auto">
          <a:xfrm>
            <a:off x="9693155" y="5096766"/>
            <a:ext cx="252249" cy="252249"/>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3837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solidFill>
                  <a:schemeClr val="accent2"/>
                </a:solidFill>
              </a:rPr>
              <a:t>Transition Model</a:t>
            </a:r>
          </a:p>
          <a:p>
            <a:r>
              <a:rPr lang="en-US" dirty="0">
                <a:solidFill>
                  <a:schemeClr val="accent2"/>
                </a:solidFill>
              </a:rPr>
              <a:t>Goal </a:t>
            </a:r>
            <a:r>
              <a:rPr lang="en-US" dirty="0" smtClean="0">
                <a:solidFill>
                  <a:schemeClr val="accent2"/>
                </a:solidFill>
              </a:rPr>
              <a:t>Test</a:t>
            </a:r>
            <a:endParaRPr lang="en-US" dirty="0">
              <a:solidFill>
                <a:schemeClr val="accent2"/>
              </a:solidFill>
            </a:endParaRPr>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7</a:t>
            </a:fld>
            <a:endParaRPr lang="en-US" altLang="en-US"/>
          </a:p>
        </p:txBody>
      </p:sp>
      <p:grpSp>
        <p:nvGrpSpPr>
          <p:cNvPr id="42" name="Group 614"/>
          <p:cNvGrpSpPr/>
          <p:nvPr/>
        </p:nvGrpSpPr>
        <p:grpSpPr>
          <a:xfrm>
            <a:off x="7162799" y="1270197"/>
            <a:ext cx="3799884" cy="2235004"/>
            <a:chOff x="-1" y="0"/>
            <a:chExt cx="3799880" cy="2235001"/>
          </a:xfrm>
        </p:grpSpPr>
        <p:grpSp>
          <p:nvGrpSpPr>
            <p:cNvPr id="44" name="Group 580"/>
            <p:cNvGrpSpPr/>
            <p:nvPr/>
          </p:nvGrpSpPr>
          <p:grpSpPr>
            <a:xfrm>
              <a:off x="-1" y="850700"/>
              <a:ext cx="1717080" cy="889093"/>
              <a:chOff x="0" y="0"/>
              <a:chExt cx="1717078" cy="889092"/>
            </a:xfrm>
          </p:grpSpPr>
          <p:sp>
            <p:nvSpPr>
              <p:cNvPr id="78" name="Shape 57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9" name="Group 579"/>
              <p:cNvGrpSpPr/>
              <p:nvPr/>
            </p:nvGrpSpPr>
            <p:grpSpPr>
              <a:xfrm>
                <a:off x="-1" y="0"/>
                <a:ext cx="1717080" cy="889093"/>
                <a:chOff x="0" y="0"/>
                <a:chExt cx="1717078" cy="889092"/>
              </a:xfrm>
            </p:grpSpPr>
            <p:grpSp>
              <p:nvGrpSpPr>
                <p:cNvPr id="80" name="Group 575"/>
                <p:cNvGrpSpPr/>
                <p:nvPr/>
              </p:nvGrpSpPr>
              <p:grpSpPr>
                <a:xfrm>
                  <a:off x="-1" y="0"/>
                  <a:ext cx="1717080" cy="708354"/>
                  <a:chOff x="0" y="0"/>
                  <a:chExt cx="1717078" cy="708353"/>
                </a:xfrm>
              </p:grpSpPr>
              <p:sp>
                <p:nvSpPr>
                  <p:cNvPr id="84" name="Shape 57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5" name="Shape 57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6" name="Shape 57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81" name="Shape 57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2" name="Shape 57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83" name="Shape 57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5" name="Group 590"/>
            <p:cNvGrpSpPr/>
            <p:nvPr/>
          </p:nvGrpSpPr>
          <p:grpSpPr>
            <a:xfrm>
              <a:off x="2082799" y="850700"/>
              <a:ext cx="1717080" cy="889093"/>
              <a:chOff x="0" y="0"/>
              <a:chExt cx="1717078" cy="889092"/>
            </a:xfrm>
          </p:grpSpPr>
          <p:sp>
            <p:nvSpPr>
              <p:cNvPr id="69" name="Shape 58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70" name="Group 589"/>
              <p:cNvGrpSpPr/>
              <p:nvPr/>
            </p:nvGrpSpPr>
            <p:grpSpPr>
              <a:xfrm>
                <a:off x="-1" y="0"/>
                <a:ext cx="1717080" cy="889093"/>
                <a:chOff x="0" y="0"/>
                <a:chExt cx="1717078" cy="889092"/>
              </a:xfrm>
            </p:grpSpPr>
            <p:grpSp>
              <p:nvGrpSpPr>
                <p:cNvPr id="71" name="Group 585"/>
                <p:cNvGrpSpPr/>
                <p:nvPr/>
              </p:nvGrpSpPr>
              <p:grpSpPr>
                <a:xfrm>
                  <a:off x="-1" y="0"/>
                  <a:ext cx="1717080" cy="708354"/>
                  <a:chOff x="0" y="0"/>
                  <a:chExt cx="1717078" cy="708353"/>
                </a:xfrm>
              </p:grpSpPr>
              <p:sp>
                <p:nvSpPr>
                  <p:cNvPr id="75" name="Shape 58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6" name="Shape 58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7" name="Shape 58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72" name="Shape 58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3" name="Shape 58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74" name="Shape 58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46" name="Group 599"/>
            <p:cNvGrpSpPr/>
            <p:nvPr/>
          </p:nvGrpSpPr>
          <p:grpSpPr>
            <a:xfrm>
              <a:off x="1770833" y="0"/>
              <a:ext cx="1469377" cy="1161651"/>
              <a:chOff x="0" y="0"/>
              <a:chExt cx="1469376" cy="1161650"/>
            </a:xfrm>
          </p:grpSpPr>
          <p:sp>
            <p:nvSpPr>
              <p:cNvPr id="61" name="Shape 591"/>
              <p:cNvSpPr/>
              <p:nvPr/>
            </p:nvSpPr>
            <p:spPr>
              <a:xfrm flipV="1">
                <a:off x="0" y="11428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2" name="Shape 592"/>
              <p:cNvSpPr/>
              <p:nvPr/>
            </p:nvSpPr>
            <p:spPr>
              <a:xfrm flipV="1">
                <a:off x="298250" y="565149"/>
                <a:ext cx="1" cy="596502"/>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3" name="Shape 593"/>
              <p:cNvSpPr/>
              <p:nvPr/>
            </p:nvSpPr>
            <p:spPr>
              <a:xfrm flipV="1">
                <a:off x="298250" y="0"/>
                <a:ext cx="309662" cy="59650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4" name="Shape 594"/>
              <p:cNvSpPr/>
              <p:nvPr/>
            </p:nvSpPr>
            <p:spPr>
              <a:xfrm flipV="1">
                <a:off x="603050" y="123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5" name="Shape 595"/>
              <p:cNvSpPr/>
              <p:nvPr/>
            </p:nvSpPr>
            <p:spPr>
              <a:xfrm flipH="1" flipV="1">
                <a:off x="1174246" y="12603"/>
                <a:ext cx="236728" cy="236727"/>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6" name="Shape 596"/>
              <p:cNvSpPr/>
              <p:nvPr/>
            </p:nvSpPr>
            <p:spPr>
              <a:xfrm flipH="1" flipV="1">
                <a:off x="1245186" y="206519"/>
                <a:ext cx="202595"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7" name="Shape 597"/>
              <p:cNvSpPr/>
              <p:nvPr/>
            </p:nvSpPr>
            <p:spPr>
              <a:xfrm flipH="1" flipV="1">
                <a:off x="1434196" y="198492"/>
                <a:ext cx="35181" cy="199516"/>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68" name="Shape 598"/>
              <p:cNvSpPr/>
              <p:nvPr/>
            </p:nvSpPr>
            <p:spPr>
              <a:xfrm flipV="1">
                <a:off x="1215696" y="208265"/>
                <a:ext cx="32975" cy="187010"/>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grpSp>
        <p:sp>
          <p:nvSpPr>
            <p:cNvPr id="51" name="Shape 612"/>
            <p:cNvSpPr/>
            <p:nvPr/>
          </p:nvSpPr>
          <p:spPr>
            <a:xfrm>
              <a:off x="323903" y="1574600"/>
              <a:ext cx="42926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A</a:t>
              </a:r>
            </a:p>
          </p:txBody>
        </p:sp>
        <p:sp>
          <p:nvSpPr>
            <p:cNvPr id="52" name="Shape 613"/>
            <p:cNvSpPr/>
            <p:nvPr/>
          </p:nvSpPr>
          <p:spPr>
            <a:xfrm>
              <a:off x="2483869" y="1568250"/>
              <a:ext cx="36322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B</a:t>
              </a:r>
            </a:p>
          </p:txBody>
        </p:sp>
      </p:grpSp>
      <p:grpSp>
        <p:nvGrpSpPr>
          <p:cNvPr id="137" name="Group 714"/>
          <p:cNvGrpSpPr/>
          <p:nvPr/>
        </p:nvGrpSpPr>
        <p:grpSpPr>
          <a:xfrm>
            <a:off x="7033692" y="3885543"/>
            <a:ext cx="3799885" cy="2235004"/>
            <a:chOff x="-1" y="0"/>
            <a:chExt cx="3799880" cy="2235001"/>
          </a:xfrm>
        </p:grpSpPr>
        <p:grpSp>
          <p:nvGrpSpPr>
            <p:cNvPr id="139" name="Group 680"/>
            <p:cNvGrpSpPr/>
            <p:nvPr/>
          </p:nvGrpSpPr>
          <p:grpSpPr>
            <a:xfrm>
              <a:off x="-1" y="850700"/>
              <a:ext cx="1717080" cy="889093"/>
              <a:chOff x="0" y="0"/>
              <a:chExt cx="1717078" cy="889092"/>
            </a:xfrm>
          </p:grpSpPr>
          <p:sp>
            <p:nvSpPr>
              <p:cNvPr id="173" name="Shape 67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174" name="Group 679"/>
              <p:cNvGrpSpPr/>
              <p:nvPr/>
            </p:nvGrpSpPr>
            <p:grpSpPr>
              <a:xfrm>
                <a:off x="-1" y="0"/>
                <a:ext cx="1717080" cy="889093"/>
                <a:chOff x="0" y="0"/>
                <a:chExt cx="1717078" cy="889092"/>
              </a:xfrm>
            </p:grpSpPr>
            <p:grpSp>
              <p:nvGrpSpPr>
                <p:cNvPr id="175" name="Group 675"/>
                <p:cNvGrpSpPr/>
                <p:nvPr/>
              </p:nvGrpSpPr>
              <p:grpSpPr>
                <a:xfrm>
                  <a:off x="-1" y="0"/>
                  <a:ext cx="1717080" cy="708354"/>
                  <a:chOff x="0" y="0"/>
                  <a:chExt cx="1717078" cy="708353"/>
                </a:xfrm>
              </p:grpSpPr>
              <p:sp>
                <p:nvSpPr>
                  <p:cNvPr id="179" name="Shape 67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80" name="Shape 67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81" name="Shape 67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176" name="Shape 67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7" name="Shape 67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8" name="Shape 67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140" name="Group 690"/>
            <p:cNvGrpSpPr/>
            <p:nvPr/>
          </p:nvGrpSpPr>
          <p:grpSpPr>
            <a:xfrm>
              <a:off x="2082799" y="850700"/>
              <a:ext cx="1717080" cy="889093"/>
              <a:chOff x="0" y="0"/>
              <a:chExt cx="1717078" cy="889092"/>
            </a:xfrm>
          </p:grpSpPr>
          <p:sp>
            <p:nvSpPr>
              <p:cNvPr id="164" name="Shape 68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165" name="Group 689"/>
              <p:cNvGrpSpPr/>
              <p:nvPr/>
            </p:nvGrpSpPr>
            <p:grpSpPr>
              <a:xfrm>
                <a:off x="-1" y="0"/>
                <a:ext cx="1717080" cy="889093"/>
                <a:chOff x="0" y="0"/>
                <a:chExt cx="1717078" cy="889092"/>
              </a:xfrm>
            </p:grpSpPr>
            <p:grpSp>
              <p:nvGrpSpPr>
                <p:cNvPr id="166" name="Group 685"/>
                <p:cNvGrpSpPr/>
                <p:nvPr/>
              </p:nvGrpSpPr>
              <p:grpSpPr>
                <a:xfrm>
                  <a:off x="-1" y="0"/>
                  <a:ext cx="1717080" cy="708354"/>
                  <a:chOff x="0" y="0"/>
                  <a:chExt cx="1717078" cy="708353"/>
                </a:xfrm>
              </p:grpSpPr>
              <p:sp>
                <p:nvSpPr>
                  <p:cNvPr id="170" name="Shape 68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1" name="Shape 68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2" name="Shape 68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167" name="Shape 68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68" name="Shape 68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69" name="Shape 68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141" name="Group 699"/>
            <p:cNvGrpSpPr/>
            <p:nvPr/>
          </p:nvGrpSpPr>
          <p:grpSpPr>
            <a:xfrm>
              <a:off x="1770833" y="0"/>
              <a:ext cx="1469377" cy="1161651"/>
              <a:chOff x="0" y="0"/>
              <a:chExt cx="1469376" cy="1161650"/>
            </a:xfrm>
          </p:grpSpPr>
          <p:sp>
            <p:nvSpPr>
              <p:cNvPr id="156" name="Shape 691"/>
              <p:cNvSpPr/>
              <p:nvPr/>
            </p:nvSpPr>
            <p:spPr>
              <a:xfrm flipV="1">
                <a:off x="0" y="11428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7" name="Shape 692"/>
              <p:cNvSpPr/>
              <p:nvPr/>
            </p:nvSpPr>
            <p:spPr>
              <a:xfrm flipV="1">
                <a:off x="298250" y="565149"/>
                <a:ext cx="1" cy="596502"/>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8" name="Shape 693"/>
              <p:cNvSpPr/>
              <p:nvPr/>
            </p:nvSpPr>
            <p:spPr>
              <a:xfrm flipV="1">
                <a:off x="298250" y="0"/>
                <a:ext cx="309662" cy="59650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9" name="Shape 694"/>
              <p:cNvSpPr/>
              <p:nvPr/>
            </p:nvSpPr>
            <p:spPr>
              <a:xfrm flipV="1">
                <a:off x="603050" y="123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0" name="Shape 695"/>
              <p:cNvSpPr/>
              <p:nvPr/>
            </p:nvSpPr>
            <p:spPr>
              <a:xfrm flipH="1" flipV="1">
                <a:off x="1174246" y="12603"/>
                <a:ext cx="236728" cy="236727"/>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1" name="Shape 696"/>
              <p:cNvSpPr/>
              <p:nvPr/>
            </p:nvSpPr>
            <p:spPr>
              <a:xfrm flipH="1" flipV="1">
                <a:off x="1245186" y="206519"/>
                <a:ext cx="202595"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2" name="Shape 697"/>
              <p:cNvSpPr/>
              <p:nvPr/>
            </p:nvSpPr>
            <p:spPr>
              <a:xfrm flipH="1" flipV="1">
                <a:off x="1434196" y="198492"/>
                <a:ext cx="35181" cy="199516"/>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3" name="Shape 698"/>
              <p:cNvSpPr/>
              <p:nvPr/>
            </p:nvSpPr>
            <p:spPr>
              <a:xfrm flipV="1">
                <a:off x="1215696" y="208265"/>
                <a:ext cx="32975" cy="187010"/>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grpSp>
        <p:sp>
          <p:nvSpPr>
            <p:cNvPr id="146" name="Shape 712"/>
            <p:cNvSpPr/>
            <p:nvPr/>
          </p:nvSpPr>
          <p:spPr>
            <a:xfrm>
              <a:off x="323903" y="1574600"/>
              <a:ext cx="42926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A</a:t>
              </a:r>
            </a:p>
          </p:txBody>
        </p:sp>
        <p:sp>
          <p:nvSpPr>
            <p:cNvPr id="147" name="Shape 713"/>
            <p:cNvSpPr/>
            <p:nvPr/>
          </p:nvSpPr>
          <p:spPr>
            <a:xfrm>
              <a:off x="2483869" y="1568250"/>
              <a:ext cx="36322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B</a:t>
              </a:r>
            </a:p>
          </p:txBody>
        </p:sp>
      </p:grpSp>
      <p:sp>
        <p:nvSpPr>
          <p:cNvPr id="87" name="Rectangle 86"/>
          <p:cNvSpPr/>
          <p:nvPr/>
        </p:nvSpPr>
        <p:spPr bwMode="auto">
          <a:xfrm>
            <a:off x="10160771" y="1580208"/>
            <a:ext cx="228600" cy="2286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88" name="Rectangle 87"/>
          <p:cNvSpPr/>
          <p:nvPr/>
        </p:nvSpPr>
        <p:spPr bwMode="auto">
          <a:xfrm>
            <a:off x="10048604" y="4850545"/>
            <a:ext cx="228600" cy="2286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89" name="Oval 88"/>
          <p:cNvSpPr/>
          <p:nvPr/>
        </p:nvSpPr>
        <p:spPr bwMode="auto">
          <a:xfrm>
            <a:off x="9695887" y="2471900"/>
            <a:ext cx="252249" cy="252249"/>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90" name="Oval 89"/>
          <p:cNvSpPr/>
          <p:nvPr/>
        </p:nvSpPr>
        <p:spPr bwMode="auto">
          <a:xfrm>
            <a:off x="9693155" y="5096766"/>
            <a:ext cx="252249" cy="252249"/>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91" name="TextBox 90"/>
          <p:cNvSpPr txBox="1"/>
          <p:nvPr/>
        </p:nvSpPr>
        <p:spPr>
          <a:xfrm>
            <a:off x="604529" y="5002944"/>
            <a:ext cx="5889754" cy="523220"/>
          </a:xfrm>
          <a:prstGeom prst="rect">
            <a:avLst/>
          </a:prstGeom>
          <a:noFill/>
        </p:spPr>
        <p:txBody>
          <a:bodyPr wrap="none" rtlCol="0">
            <a:spAutoFit/>
          </a:bodyPr>
          <a:lstStyle/>
          <a:p>
            <a:r>
              <a:rPr lang="en-US" sz="2800" dirty="0" smtClean="0">
                <a:solidFill>
                  <a:schemeClr val="accent2"/>
                </a:solidFill>
              </a:rPr>
              <a:t>goal = &lt;Square-B, Ball-B, Hand-B&gt; </a:t>
            </a:r>
            <a:endParaRPr lang="en-US" sz="2800" dirty="0">
              <a:solidFill>
                <a:schemeClr val="accent2"/>
              </a:solidFill>
            </a:endParaRPr>
          </a:p>
        </p:txBody>
      </p:sp>
      <p:sp>
        <p:nvSpPr>
          <p:cNvPr id="92" name="TextBox 91"/>
          <p:cNvSpPr txBox="1"/>
          <p:nvPr/>
        </p:nvSpPr>
        <p:spPr>
          <a:xfrm>
            <a:off x="2509949" y="5648980"/>
            <a:ext cx="1641796" cy="523220"/>
          </a:xfrm>
          <a:prstGeom prst="rect">
            <a:avLst/>
          </a:prstGeom>
          <a:noFill/>
        </p:spPr>
        <p:txBody>
          <a:bodyPr wrap="none" rtlCol="0">
            <a:spAutoFit/>
          </a:bodyPr>
          <a:lstStyle/>
          <a:p>
            <a:r>
              <a:rPr lang="en-US" sz="2800" i="1" dirty="0" smtClean="0">
                <a:solidFill>
                  <a:srgbClr val="FF0000"/>
                </a:solidFill>
              </a:rPr>
              <a:t>Success!</a:t>
            </a:r>
            <a:endParaRPr lang="en-US" sz="2800" i="1" dirty="0">
              <a:solidFill>
                <a:srgbClr val="FF0000"/>
              </a:solidFill>
            </a:endParaRPr>
          </a:p>
        </p:txBody>
      </p:sp>
    </p:spTree>
    <p:extLst>
      <p:ext uri="{BB962C8B-B14F-4D97-AF65-F5344CB8AC3E}">
        <p14:creationId xmlns:p14="http://schemas.microsoft.com/office/powerpoint/2010/main" val="296264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solidFill>
                  <a:schemeClr val="accent2"/>
                </a:solidFill>
              </a:rPr>
              <a:t>Initial </a:t>
            </a:r>
            <a:r>
              <a:rPr lang="en-US" dirty="0">
                <a:solidFill>
                  <a:schemeClr val="accent2"/>
                </a:solidFill>
              </a:rPr>
              <a:t>State</a:t>
            </a:r>
          </a:p>
          <a:p>
            <a:r>
              <a:rPr lang="en-US" dirty="0">
                <a:solidFill>
                  <a:schemeClr val="accent2"/>
                </a:solidFill>
              </a:rPr>
              <a:t>Transition Model</a:t>
            </a:r>
          </a:p>
          <a:p>
            <a:r>
              <a:rPr lang="en-US" dirty="0">
                <a:solidFill>
                  <a:schemeClr val="accent2"/>
                </a:solidFill>
              </a:rPr>
              <a:t>Goal </a:t>
            </a:r>
            <a:r>
              <a:rPr lang="en-US" dirty="0" smtClean="0">
                <a:solidFill>
                  <a:schemeClr val="accent2"/>
                </a:solidFill>
              </a:rPr>
              <a:t>Test</a:t>
            </a:r>
            <a:endParaRPr lang="en-US" dirty="0">
              <a:solidFill>
                <a:schemeClr val="accent2"/>
              </a:solidFill>
            </a:endParaRPr>
          </a:p>
          <a:p>
            <a:r>
              <a:rPr lang="en-US" i="1" dirty="0">
                <a:solidFill>
                  <a:schemeClr val="accent2"/>
                </a:solidFill>
              </a:rPr>
              <a:t>Path Cost = Sum of cost of each action in the </a:t>
            </a:r>
            <a:r>
              <a:rPr lang="en-US" i="1" dirty="0" smtClean="0">
                <a:solidFill>
                  <a:schemeClr val="accent2"/>
                </a:solidFill>
              </a:rPr>
              <a:t>sequence</a:t>
            </a:r>
          </a:p>
          <a:p>
            <a:r>
              <a:rPr lang="en-US" i="1" dirty="0">
                <a:solidFill>
                  <a:schemeClr val="accent2"/>
                </a:solidFill>
              </a:rPr>
              <a:t>	</a:t>
            </a:r>
            <a:r>
              <a:rPr lang="en-US" dirty="0">
                <a:solidFill>
                  <a:schemeClr val="accent2"/>
                </a:solidFill>
              </a:rPr>
              <a:t>e.g. Number of moves, total energy, total time, etc.</a:t>
            </a:r>
          </a:p>
          <a:p>
            <a:endParaRPr lang="en-US" i="1" dirty="0">
              <a:solidFill>
                <a:schemeClr val="accent2"/>
              </a:solidFill>
            </a:endParaRP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8</a:t>
            </a:fld>
            <a:endParaRPr lang="en-US" altLang="en-US"/>
          </a:p>
        </p:txBody>
      </p:sp>
      <p:grpSp>
        <p:nvGrpSpPr>
          <p:cNvPr id="137" name="Group 714"/>
          <p:cNvGrpSpPr/>
          <p:nvPr/>
        </p:nvGrpSpPr>
        <p:grpSpPr>
          <a:xfrm>
            <a:off x="7033692" y="3885543"/>
            <a:ext cx="3799885" cy="2235004"/>
            <a:chOff x="-1" y="0"/>
            <a:chExt cx="3799880" cy="2235001"/>
          </a:xfrm>
        </p:grpSpPr>
        <p:grpSp>
          <p:nvGrpSpPr>
            <p:cNvPr id="139" name="Group 680"/>
            <p:cNvGrpSpPr/>
            <p:nvPr/>
          </p:nvGrpSpPr>
          <p:grpSpPr>
            <a:xfrm>
              <a:off x="-1" y="850700"/>
              <a:ext cx="1717080" cy="889093"/>
              <a:chOff x="0" y="0"/>
              <a:chExt cx="1717078" cy="889092"/>
            </a:xfrm>
          </p:grpSpPr>
          <p:sp>
            <p:nvSpPr>
              <p:cNvPr id="173" name="Shape 67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174" name="Group 679"/>
              <p:cNvGrpSpPr/>
              <p:nvPr/>
            </p:nvGrpSpPr>
            <p:grpSpPr>
              <a:xfrm>
                <a:off x="-1" y="0"/>
                <a:ext cx="1717080" cy="889093"/>
                <a:chOff x="0" y="0"/>
                <a:chExt cx="1717078" cy="889092"/>
              </a:xfrm>
            </p:grpSpPr>
            <p:grpSp>
              <p:nvGrpSpPr>
                <p:cNvPr id="175" name="Group 675"/>
                <p:cNvGrpSpPr/>
                <p:nvPr/>
              </p:nvGrpSpPr>
              <p:grpSpPr>
                <a:xfrm>
                  <a:off x="-1" y="0"/>
                  <a:ext cx="1717080" cy="708354"/>
                  <a:chOff x="0" y="0"/>
                  <a:chExt cx="1717078" cy="708353"/>
                </a:xfrm>
              </p:grpSpPr>
              <p:sp>
                <p:nvSpPr>
                  <p:cNvPr id="179" name="Shape 67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80" name="Shape 67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81" name="Shape 67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176" name="Shape 67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7" name="Shape 67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8" name="Shape 67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140" name="Group 690"/>
            <p:cNvGrpSpPr/>
            <p:nvPr/>
          </p:nvGrpSpPr>
          <p:grpSpPr>
            <a:xfrm>
              <a:off x="2082799" y="850700"/>
              <a:ext cx="1717080" cy="889093"/>
              <a:chOff x="0" y="0"/>
              <a:chExt cx="1717078" cy="889092"/>
            </a:xfrm>
          </p:grpSpPr>
          <p:sp>
            <p:nvSpPr>
              <p:cNvPr id="164" name="Shape 681"/>
              <p:cNvSpPr/>
              <p:nvPr/>
            </p:nvSpPr>
            <p:spPr>
              <a:xfrm>
                <a:off x="708353" y="0"/>
                <a:ext cx="1008339"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nvGrpSpPr>
              <p:cNvPr id="165" name="Group 689"/>
              <p:cNvGrpSpPr/>
              <p:nvPr/>
            </p:nvGrpSpPr>
            <p:grpSpPr>
              <a:xfrm>
                <a:off x="-1" y="0"/>
                <a:ext cx="1717080" cy="889093"/>
                <a:chOff x="0" y="0"/>
                <a:chExt cx="1717078" cy="889092"/>
              </a:xfrm>
            </p:grpSpPr>
            <p:grpSp>
              <p:nvGrpSpPr>
                <p:cNvPr id="166" name="Group 685"/>
                <p:cNvGrpSpPr/>
                <p:nvPr/>
              </p:nvGrpSpPr>
              <p:grpSpPr>
                <a:xfrm>
                  <a:off x="-1" y="0"/>
                  <a:ext cx="1717080" cy="708354"/>
                  <a:chOff x="0" y="0"/>
                  <a:chExt cx="1717078" cy="708353"/>
                </a:xfrm>
              </p:grpSpPr>
              <p:sp>
                <p:nvSpPr>
                  <p:cNvPr id="170" name="Shape 682"/>
                  <p:cNvSpPr/>
                  <p:nvPr/>
                </p:nvSpPr>
                <p:spPr>
                  <a:xfrm flipV="1">
                    <a:off x="2862" y="0"/>
                    <a:ext cx="708355"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1" name="Shape 683"/>
                  <p:cNvSpPr/>
                  <p:nvPr/>
                </p:nvSpPr>
                <p:spPr>
                  <a:xfrm flipV="1">
                    <a:off x="1008725" y="0"/>
                    <a:ext cx="708354" cy="708354"/>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72" name="Shape 684"/>
                  <p:cNvSpPr/>
                  <p:nvPr/>
                </p:nvSpPr>
                <p:spPr>
                  <a:xfrm>
                    <a:off x="0" y="708353"/>
                    <a:ext cx="1008338" cy="1"/>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sp>
              <p:nvSpPr>
                <p:cNvPr id="167" name="Shape 686"/>
                <p:cNvSpPr/>
                <p:nvPr/>
              </p:nvSpPr>
              <p:spPr>
                <a:xfrm flipV="1">
                  <a:off x="9946"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68" name="Shape 687"/>
                <p:cNvSpPr/>
                <p:nvPr/>
              </p:nvSpPr>
              <p:spPr>
                <a:xfrm flipV="1">
                  <a:off x="1709995" y="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sp>
              <p:nvSpPr>
                <p:cNvPr id="169" name="Shape 688"/>
                <p:cNvSpPr/>
                <p:nvPr/>
              </p:nvSpPr>
              <p:spPr>
                <a:xfrm flipV="1">
                  <a:off x="1001641" y="701270"/>
                  <a:ext cx="1" cy="187823"/>
                </a:xfrm>
                <a:prstGeom prst="line">
                  <a:avLst/>
                </a:prstGeom>
                <a:noFill/>
                <a:ln w="25400" cap="flat">
                  <a:solidFill>
                    <a:srgbClr val="75B1D4"/>
                  </a:solidFill>
                  <a:prstDash val="solid"/>
                  <a:miter lim="400000"/>
                </a:ln>
                <a:effectLst/>
              </p:spPr>
              <p:txBody>
                <a:bodyPr wrap="square" lIns="50800" tIns="50800" rIns="50800" bIns="50800" numCol="1" anchor="ctr">
                  <a:noAutofit/>
                </a:bodyPr>
                <a:lstStyle/>
                <a:p>
                  <a:pPr lvl="0">
                    <a:defRPr sz="4800">
                      <a:solidFill>
                        <a:srgbClr val="FFFFFF"/>
                      </a:solidFill>
                    </a:defRPr>
                  </a:pPr>
                  <a:endParaRPr/>
                </a:p>
              </p:txBody>
            </p:sp>
          </p:grpSp>
        </p:grpSp>
        <p:grpSp>
          <p:nvGrpSpPr>
            <p:cNvPr id="141" name="Group 699"/>
            <p:cNvGrpSpPr/>
            <p:nvPr/>
          </p:nvGrpSpPr>
          <p:grpSpPr>
            <a:xfrm>
              <a:off x="1770833" y="0"/>
              <a:ext cx="1469377" cy="1161651"/>
              <a:chOff x="0" y="0"/>
              <a:chExt cx="1469376" cy="1161650"/>
            </a:xfrm>
          </p:grpSpPr>
          <p:sp>
            <p:nvSpPr>
              <p:cNvPr id="156" name="Shape 691"/>
              <p:cNvSpPr/>
              <p:nvPr/>
            </p:nvSpPr>
            <p:spPr>
              <a:xfrm flipV="1">
                <a:off x="0" y="11428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7" name="Shape 692"/>
              <p:cNvSpPr/>
              <p:nvPr/>
            </p:nvSpPr>
            <p:spPr>
              <a:xfrm flipV="1">
                <a:off x="298250" y="565149"/>
                <a:ext cx="1" cy="596502"/>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8" name="Shape 693"/>
              <p:cNvSpPr/>
              <p:nvPr/>
            </p:nvSpPr>
            <p:spPr>
              <a:xfrm flipV="1">
                <a:off x="298250" y="0"/>
                <a:ext cx="309662" cy="59650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59" name="Shape 694"/>
              <p:cNvSpPr/>
              <p:nvPr/>
            </p:nvSpPr>
            <p:spPr>
              <a:xfrm flipV="1">
                <a:off x="603050" y="12300"/>
                <a:ext cx="596501"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0" name="Shape 695"/>
              <p:cNvSpPr/>
              <p:nvPr/>
            </p:nvSpPr>
            <p:spPr>
              <a:xfrm flipH="1" flipV="1">
                <a:off x="1174246" y="12603"/>
                <a:ext cx="236728" cy="236727"/>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1" name="Shape 696"/>
              <p:cNvSpPr/>
              <p:nvPr/>
            </p:nvSpPr>
            <p:spPr>
              <a:xfrm flipH="1" flipV="1">
                <a:off x="1245186" y="206519"/>
                <a:ext cx="202595" cy="1"/>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2" name="Shape 697"/>
              <p:cNvSpPr/>
              <p:nvPr/>
            </p:nvSpPr>
            <p:spPr>
              <a:xfrm flipH="1" flipV="1">
                <a:off x="1434196" y="198492"/>
                <a:ext cx="35181" cy="199516"/>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sp>
            <p:nvSpPr>
              <p:cNvPr id="163" name="Shape 698"/>
              <p:cNvSpPr/>
              <p:nvPr/>
            </p:nvSpPr>
            <p:spPr>
              <a:xfrm flipV="1">
                <a:off x="1215696" y="208265"/>
                <a:ext cx="32975" cy="187010"/>
              </a:xfrm>
              <a:prstGeom prst="line">
                <a:avLst/>
              </a:prstGeom>
              <a:noFill/>
              <a:ln w="38100" cap="flat">
                <a:solidFill>
                  <a:srgbClr val="BA42FF"/>
                </a:solidFill>
                <a:prstDash val="solid"/>
                <a:miter lim="400000"/>
              </a:ln>
              <a:effectLst/>
            </p:spPr>
            <p:txBody>
              <a:bodyPr wrap="square" lIns="0" tIns="0" rIns="0" bIns="0" numCol="1" anchor="ctr">
                <a:noAutofit/>
              </a:bodyPr>
              <a:lstStyle/>
              <a:p>
                <a:pPr lvl="0">
                  <a:defRPr sz="4800">
                    <a:solidFill>
                      <a:srgbClr val="FFFFFF"/>
                    </a:solidFill>
                  </a:defRPr>
                </a:pPr>
                <a:endParaRPr/>
              </a:p>
            </p:txBody>
          </p:sp>
        </p:grpSp>
        <p:sp>
          <p:nvSpPr>
            <p:cNvPr id="146" name="Shape 712"/>
            <p:cNvSpPr/>
            <p:nvPr/>
          </p:nvSpPr>
          <p:spPr>
            <a:xfrm>
              <a:off x="323903" y="1574600"/>
              <a:ext cx="42926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A</a:t>
              </a:r>
            </a:p>
          </p:txBody>
        </p:sp>
        <p:sp>
          <p:nvSpPr>
            <p:cNvPr id="147" name="Shape 713"/>
            <p:cNvSpPr/>
            <p:nvPr/>
          </p:nvSpPr>
          <p:spPr>
            <a:xfrm>
              <a:off x="2483869" y="1568250"/>
              <a:ext cx="363221"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000">
                  <a:solidFill>
                    <a:srgbClr val="858585"/>
                  </a:solidFill>
                </a:rPr>
                <a:t>B</a:t>
              </a:r>
            </a:p>
          </p:txBody>
        </p:sp>
      </p:grpSp>
      <p:sp>
        <p:nvSpPr>
          <p:cNvPr id="88" name="Rectangle 87"/>
          <p:cNvSpPr/>
          <p:nvPr/>
        </p:nvSpPr>
        <p:spPr bwMode="auto">
          <a:xfrm>
            <a:off x="10048604" y="4850545"/>
            <a:ext cx="228600" cy="2286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90" name="Oval 89"/>
          <p:cNvSpPr/>
          <p:nvPr/>
        </p:nvSpPr>
        <p:spPr bwMode="auto">
          <a:xfrm>
            <a:off x="9693155" y="5096766"/>
            <a:ext cx="252249" cy="252249"/>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91" name="TextBox 90"/>
          <p:cNvSpPr txBox="1"/>
          <p:nvPr/>
        </p:nvSpPr>
        <p:spPr>
          <a:xfrm>
            <a:off x="604529" y="5002944"/>
            <a:ext cx="5889754" cy="523220"/>
          </a:xfrm>
          <a:prstGeom prst="rect">
            <a:avLst/>
          </a:prstGeom>
          <a:noFill/>
        </p:spPr>
        <p:txBody>
          <a:bodyPr wrap="none" rtlCol="0">
            <a:spAutoFit/>
          </a:bodyPr>
          <a:lstStyle/>
          <a:p>
            <a:r>
              <a:rPr lang="en-US" sz="2800" dirty="0" smtClean="0">
                <a:solidFill>
                  <a:schemeClr val="accent2"/>
                </a:solidFill>
              </a:rPr>
              <a:t>goal = &lt;Square-B, Ball-B, Hand-B&gt; </a:t>
            </a:r>
            <a:endParaRPr lang="en-US" sz="2800" dirty="0">
              <a:solidFill>
                <a:schemeClr val="accent2"/>
              </a:solidFill>
            </a:endParaRPr>
          </a:p>
        </p:txBody>
      </p:sp>
      <p:sp>
        <p:nvSpPr>
          <p:cNvPr id="92" name="TextBox 91"/>
          <p:cNvSpPr txBox="1"/>
          <p:nvPr/>
        </p:nvSpPr>
        <p:spPr>
          <a:xfrm>
            <a:off x="2509949" y="5648980"/>
            <a:ext cx="1641796" cy="523220"/>
          </a:xfrm>
          <a:prstGeom prst="rect">
            <a:avLst/>
          </a:prstGeom>
          <a:noFill/>
        </p:spPr>
        <p:txBody>
          <a:bodyPr wrap="none" rtlCol="0">
            <a:spAutoFit/>
          </a:bodyPr>
          <a:lstStyle/>
          <a:p>
            <a:r>
              <a:rPr lang="en-US" sz="2800" i="1" dirty="0" smtClean="0">
                <a:solidFill>
                  <a:srgbClr val="FF0000"/>
                </a:solidFill>
              </a:rPr>
              <a:t>Success!</a:t>
            </a:r>
            <a:endParaRPr lang="en-US" sz="2800" i="1" dirty="0">
              <a:solidFill>
                <a:srgbClr val="FF0000"/>
              </a:solidFill>
            </a:endParaRPr>
          </a:p>
        </p:txBody>
      </p:sp>
    </p:spTree>
    <p:extLst>
      <p:ext uri="{BB962C8B-B14F-4D97-AF65-F5344CB8AC3E}">
        <p14:creationId xmlns:p14="http://schemas.microsoft.com/office/powerpoint/2010/main" val="16701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Formulation for Search</a:t>
            </a:r>
            <a:endParaRPr lang="en-US" dirty="0"/>
          </a:p>
        </p:txBody>
      </p:sp>
      <p:sp>
        <p:nvSpPr>
          <p:cNvPr id="2" name="Content Placeholder 1"/>
          <p:cNvSpPr>
            <a:spLocks noGrp="1"/>
          </p:cNvSpPr>
          <p:nvPr>
            <p:ph idx="1"/>
          </p:nvPr>
        </p:nvSpPr>
        <p:spPr/>
        <p:txBody>
          <a:bodyPr/>
          <a:lstStyle/>
          <a:p>
            <a:r>
              <a:rPr lang="en-US" dirty="0" smtClean="0"/>
              <a:t>Initial </a:t>
            </a:r>
            <a:r>
              <a:rPr lang="en-US" dirty="0"/>
              <a:t>State</a:t>
            </a:r>
          </a:p>
          <a:p>
            <a:r>
              <a:rPr lang="en-US" dirty="0"/>
              <a:t>Transition Model</a:t>
            </a:r>
          </a:p>
          <a:p>
            <a:r>
              <a:rPr lang="en-US" dirty="0"/>
              <a:t>Goal </a:t>
            </a:r>
            <a:r>
              <a:rPr lang="en-US" dirty="0" smtClean="0"/>
              <a:t>Test</a:t>
            </a:r>
            <a:endParaRPr lang="en-US" dirty="0"/>
          </a:p>
          <a:p>
            <a:r>
              <a:rPr lang="en-US" dirty="0"/>
              <a:t>Path </a:t>
            </a:r>
            <a:r>
              <a:rPr lang="en-US" dirty="0" smtClean="0"/>
              <a:t>Cost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9</a:t>
            </a:fld>
            <a:endParaRPr lang="en-US" altLang="en-US"/>
          </a:p>
        </p:txBody>
      </p:sp>
      <p:grpSp>
        <p:nvGrpSpPr>
          <p:cNvPr id="3" name="Group 2"/>
          <p:cNvGrpSpPr/>
          <p:nvPr/>
        </p:nvGrpSpPr>
        <p:grpSpPr>
          <a:xfrm>
            <a:off x="7099166" y="2286000"/>
            <a:ext cx="1700784" cy="1698567"/>
            <a:chOff x="7099166" y="2057400"/>
            <a:chExt cx="1700784" cy="1698567"/>
          </a:xfrm>
        </p:grpSpPr>
        <p:grpSp>
          <p:nvGrpSpPr>
            <p:cNvPr id="36" name="Group 35"/>
            <p:cNvGrpSpPr/>
            <p:nvPr/>
          </p:nvGrpSpPr>
          <p:grpSpPr>
            <a:xfrm>
              <a:off x="7147993" y="2106583"/>
              <a:ext cx="1603130" cy="1600200"/>
              <a:chOff x="7239000" y="2057400"/>
              <a:chExt cx="1603130" cy="1600200"/>
            </a:xfrm>
          </p:grpSpPr>
          <p:sp>
            <p:nvSpPr>
              <p:cNvPr id="27" name="Rounded Rectangle 26"/>
              <p:cNvSpPr/>
              <p:nvPr/>
            </p:nvSpPr>
            <p:spPr bwMode="auto">
              <a:xfrm>
                <a:off x="7240465" y="20574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1</a:t>
                </a:r>
              </a:p>
            </p:txBody>
          </p:sp>
          <p:sp>
            <p:nvSpPr>
              <p:cNvPr id="28" name="Rounded Rectangle 27"/>
              <p:cNvSpPr/>
              <p:nvPr/>
            </p:nvSpPr>
            <p:spPr bwMode="auto">
              <a:xfrm>
                <a:off x="7773865" y="20574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2</a:t>
                </a:r>
              </a:p>
            </p:txBody>
          </p:sp>
          <p:sp>
            <p:nvSpPr>
              <p:cNvPr id="29" name="Rounded Rectangle 28"/>
              <p:cNvSpPr/>
              <p:nvPr/>
            </p:nvSpPr>
            <p:spPr bwMode="auto">
              <a:xfrm>
                <a:off x="7240465" y="25908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4</a:t>
                </a:r>
              </a:p>
            </p:txBody>
          </p:sp>
          <p:sp>
            <p:nvSpPr>
              <p:cNvPr id="30" name="Rounded Rectangle 29"/>
              <p:cNvSpPr/>
              <p:nvPr/>
            </p:nvSpPr>
            <p:spPr bwMode="auto">
              <a:xfrm>
                <a:off x="7773865" y="25908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5</a:t>
                </a:r>
              </a:p>
            </p:txBody>
          </p:sp>
          <p:sp>
            <p:nvSpPr>
              <p:cNvPr id="31" name="Rounded Rectangle 30"/>
              <p:cNvSpPr/>
              <p:nvPr/>
            </p:nvSpPr>
            <p:spPr bwMode="auto">
              <a:xfrm>
                <a:off x="8307265" y="20574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3</a:t>
                </a:r>
              </a:p>
            </p:txBody>
          </p:sp>
          <p:sp>
            <p:nvSpPr>
              <p:cNvPr id="32" name="Rounded Rectangle 31"/>
              <p:cNvSpPr/>
              <p:nvPr/>
            </p:nvSpPr>
            <p:spPr bwMode="auto">
              <a:xfrm>
                <a:off x="8308730" y="2589335"/>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6</a:t>
                </a:r>
              </a:p>
            </p:txBody>
          </p:sp>
          <p:sp>
            <p:nvSpPr>
              <p:cNvPr id="33" name="Rounded Rectangle 32"/>
              <p:cNvSpPr/>
              <p:nvPr/>
            </p:nvSpPr>
            <p:spPr bwMode="auto">
              <a:xfrm>
                <a:off x="7239000" y="31242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7</a:t>
                </a:r>
              </a:p>
            </p:txBody>
          </p:sp>
          <p:sp>
            <p:nvSpPr>
              <p:cNvPr id="34" name="Rounded Rectangle 33"/>
              <p:cNvSpPr/>
              <p:nvPr/>
            </p:nvSpPr>
            <p:spPr bwMode="auto">
              <a:xfrm>
                <a:off x="7772400" y="3124200"/>
                <a:ext cx="533400" cy="5334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Arial" charset="0"/>
                    <a:cs typeface="Arial" charset="0"/>
                  </a:rPr>
                  <a:t>8</a:t>
                </a:r>
              </a:p>
            </p:txBody>
          </p:sp>
        </p:grpSp>
        <p:sp>
          <p:nvSpPr>
            <p:cNvPr id="35" name="Rectangle 34"/>
            <p:cNvSpPr/>
            <p:nvPr/>
          </p:nvSpPr>
          <p:spPr bwMode="auto">
            <a:xfrm>
              <a:off x="7099166" y="2057400"/>
              <a:ext cx="1700784" cy="1698567"/>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
        <p:nvSpPr>
          <p:cNvPr id="37" name="TextBox 36"/>
          <p:cNvSpPr txBox="1"/>
          <p:nvPr/>
        </p:nvSpPr>
        <p:spPr>
          <a:xfrm>
            <a:off x="6797689" y="1406100"/>
            <a:ext cx="2300807" cy="523220"/>
          </a:xfrm>
          <a:prstGeom prst="rect">
            <a:avLst/>
          </a:prstGeom>
          <a:noFill/>
        </p:spPr>
        <p:txBody>
          <a:bodyPr wrap="square" rtlCol="0">
            <a:spAutoFit/>
          </a:bodyPr>
          <a:lstStyle/>
          <a:p>
            <a:r>
              <a:rPr lang="en-US" sz="2800" i="1" dirty="0" smtClean="0">
                <a:solidFill>
                  <a:schemeClr val="accent2"/>
                </a:solidFill>
              </a:rPr>
              <a:t>Eight Puzzle </a:t>
            </a:r>
            <a:endParaRPr lang="en-US" sz="2800" i="1" dirty="0">
              <a:solidFill>
                <a:schemeClr val="accent2"/>
              </a:solidFill>
            </a:endParaRPr>
          </a:p>
        </p:txBody>
      </p:sp>
      <p:sp>
        <p:nvSpPr>
          <p:cNvPr id="38" name="TextBox 37"/>
          <p:cNvSpPr txBox="1"/>
          <p:nvPr/>
        </p:nvSpPr>
        <p:spPr>
          <a:xfrm>
            <a:off x="6159500" y="4468783"/>
            <a:ext cx="3733800" cy="954107"/>
          </a:xfrm>
          <a:prstGeom prst="rect">
            <a:avLst/>
          </a:prstGeom>
          <a:noFill/>
        </p:spPr>
        <p:txBody>
          <a:bodyPr wrap="square" rtlCol="0">
            <a:spAutoFit/>
          </a:bodyPr>
          <a:lstStyle/>
          <a:p>
            <a:r>
              <a:rPr lang="en-US" sz="2800" i="1" dirty="0" smtClean="0">
                <a:solidFill>
                  <a:schemeClr val="accent2"/>
                </a:solidFill>
              </a:rPr>
              <a:t>What are the states?</a:t>
            </a:r>
          </a:p>
          <a:p>
            <a:r>
              <a:rPr lang="en-US" sz="2800" i="1" dirty="0" smtClean="0">
                <a:solidFill>
                  <a:schemeClr val="accent2"/>
                </a:solidFill>
              </a:rPr>
              <a:t>What are the actions?</a:t>
            </a:r>
            <a:endParaRPr lang="en-US" sz="2800" i="1" dirty="0">
              <a:solidFill>
                <a:schemeClr val="accent2"/>
              </a:solidFill>
            </a:endParaRPr>
          </a:p>
        </p:txBody>
      </p:sp>
    </p:spTree>
    <p:extLst>
      <p:ext uri="{BB962C8B-B14F-4D97-AF65-F5344CB8AC3E}">
        <p14:creationId xmlns:p14="http://schemas.microsoft.com/office/powerpoint/2010/main" val="671478840"/>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10643</TotalTime>
  <Words>2123</Words>
  <Application>Microsoft Office PowerPoint</Application>
  <PresentationFormat>Widescreen</PresentationFormat>
  <Paragraphs>631</Paragraphs>
  <Slides>43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Courier New</vt:lpstr>
      <vt:lpstr>Times New Roman</vt:lpstr>
      <vt:lpstr>Wingdings</vt:lpstr>
      <vt:lpstr>Blank Presentation</vt:lpstr>
      <vt:lpstr>Search, Part 1  Lecture 4 Chapter 3, Sections 3.2-3.3</vt:lpstr>
      <vt:lpstr>Problem Types</vt:lpstr>
      <vt:lpstr>Goals for Today</vt:lpstr>
      <vt:lpstr>Problem Formulation for Search</vt:lpstr>
      <vt:lpstr>Problem Formulation for Search</vt:lpstr>
      <vt:lpstr>Problem Formulation for Search</vt:lpstr>
      <vt:lpstr>Problem Formulation for Search</vt:lpstr>
      <vt:lpstr>Problem Formulation for Search</vt:lpstr>
      <vt:lpstr>Problem Formulation for Search</vt:lpstr>
      <vt:lpstr>Problem Formulation for Search</vt:lpstr>
      <vt:lpstr>Problem Formulation for Search</vt:lpstr>
      <vt:lpstr>Problem Formulation for Search</vt:lpstr>
      <vt:lpstr>Problem Formulation for Search</vt:lpstr>
      <vt:lpstr>Goals for Today</vt:lpstr>
      <vt:lpstr>Generalized Tree Search</vt:lpstr>
      <vt:lpstr>Generalized Tree Search</vt:lpstr>
      <vt:lpstr>Generalized Tree Search</vt:lpstr>
      <vt:lpstr>Generalized Tree Search</vt:lpstr>
      <vt:lpstr>Generalized Tree Search</vt:lpstr>
      <vt:lpstr>Node Representation in Tree Search</vt:lpstr>
      <vt:lpstr>General Tree Search Algorithm</vt:lpstr>
      <vt:lpstr>Evaluating Search Algorithms</vt:lpstr>
      <vt:lpstr>Goals for Today</vt:lpstr>
      <vt:lpstr>Uninformed Search</vt:lpstr>
      <vt:lpstr>Breadth-First Search</vt:lpstr>
      <vt:lpstr>Breadth-First Search</vt:lpstr>
      <vt:lpstr>Breadth-First Search</vt:lpstr>
      <vt:lpstr>Breadth-First Search</vt:lpstr>
      <vt:lpstr>Analysis of Breadth-First Search</vt:lpstr>
      <vt:lpstr>Complexity Analysis</vt:lpstr>
      <vt:lpstr>Uninformed Search</vt:lpstr>
      <vt:lpstr>Uniform-Cost Search</vt:lpstr>
      <vt:lpstr>Uniform-Cost Search</vt:lpstr>
      <vt:lpstr>Uniform-Cost Search</vt:lpstr>
      <vt:lpstr>Analysis of Uniform-Cost Search</vt:lpstr>
      <vt:lpstr>Uninformed Search</vt:lpstr>
      <vt:lpstr>Depth-First Search</vt:lpstr>
      <vt:lpstr>Depth-First Search</vt:lpstr>
      <vt:lpstr>Depth-First Search</vt:lpstr>
      <vt:lpstr>Depth-First Search</vt:lpstr>
      <vt:lpstr>Analysis of Depth-First Search</vt:lpstr>
      <vt:lpstr>Summary</vt:lpstr>
      <vt:lpstr>Questions?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Rehg, James M</cp:lastModifiedBy>
  <cp:revision>256</cp:revision>
  <dcterms:created xsi:type="dcterms:W3CDTF">2004-08-29T23:15:23Z</dcterms:created>
  <dcterms:modified xsi:type="dcterms:W3CDTF">2016-02-20T21:41:58Z</dcterms:modified>
</cp:coreProperties>
</file>