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handoutMasterIdLst>
    <p:handoutMasterId r:id="rId24"/>
  </p:handoutMasterIdLst>
  <p:sldIdLst>
    <p:sldId id="464" r:id="rId2"/>
    <p:sldId id="444" r:id="rId3"/>
    <p:sldId id="445" r:id="rId4"/>
    <p:sldId id="421" r:id="rId5"/>
    <p:sldId id="446" r:id="rId6"/>
    <p:sldId id="447" r:id="rId7"/>
    <p:sldId id="448" r:id="rId8"/>
    <p:sldId id="449" r:id="rId9"/>
    <p:sldId id="461" r:id="rId10"/>
    <p:sldId id="462" r:id="rId11"/>
    <p:sldId id="453" r:id="rId12"/>
    <p:sldId id="454" r:id="rId13"/>
    <p:sldId id="455" r:id="rId14"/>
    <p:sldId id="456" r:id="rId15"/>
    <p:sldId id="463" r:id="rId16"/>
    <p:sldId id="458" r:id="rId17"/>
    <p:sldId id="457" r:id="rId18"/>
    <p:sldId id="459" r:id="rId19"/>
    <p:sldId id="460" r:id="rId20"/>
    <p:sldId id="442" r:id="rId21"/>
    <p:sldId id="411" r:id="rId22"/>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CA"/>
    <a:srgbClr val="66FF33"/>
    <a:srgbClr val="99FF33"/>
    <a:srgbClr val="CCFF33"/>
    <a:srgbClr val="FF99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625" autoAdjust="0"/>
  </p:normalViewPr>
  <p:slideViewPr>
    <p:cSldViewPr>
      <p:cViewPr varScale="1">
        <p:scale>
          <a:sx n="81" d="100"/>
          <a:sy n="81" d="100"/>
        </p:scale>
        <p:origin x="96" y="8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720725"/>
            <a:ext cx="6400800" cy="36004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5CADB03D-D5F1-4E81-90F0-18F6F9CA6757}" type="slidenum">
              <a:rPr kumimoji="0" lang="en-US" alt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pPr marL="0" marR="0" lvl="0" indent="0" defTabSz="966788"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99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local</a:t>
            </a:r>
            <a:r>
              <a:rPr lang="en-US" baseline="0" dirty="0" smtClean="0"/>
              <a:t> minimum has the property that its value is less than or equal to each of its neighbors. In that case, local search cannot improve the value of the minimum and so local search will terminate there.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9</a:t>
            </a:fld>
            <a:endParaRPr lang="en-US" altLang="en-US"/>
          </a:p>
        </p:txBody>
      </p:sp>
    </p:spTree>
    <p:extLst>
      <p:ext uri="{BB962C8B-B14F-4D97-AF65-F5344CB8AC3E}">
        <p14:creationId xmlns:p14="http://schemas.microsoft.com/office/powerpoint/2010/main" val="213282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Initiate</a:t>
            </a:r>
            <a:r>
              <a:rPr lang="en-US" baseline="0" dirty="0" smtClean="0"/>
              <a:t> local search at state s=2</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11</a:t>
            </a:fld>
            <a:endParaRPr lang="en-US" altLang="en-US"/>
          </a:p>
        </p:txBody>
      </p:sp>
    </p:spTree>
    <p:extLst>
      <p:ext uri="{BB962C8B-B14F-4D97-AF65-F5344CB8AC3E}">
        <p14:creationId xmlns:p14="http://schemas.microsoft.com/office/powerpoint/2010/main" val="238247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smtClean="0"/>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914400" y="1752600"/>
            <a:ext cx="10363200" cy="1470025"/>
          </a:xfrm>
        </p:spPr>
        <p:txBody>
          <a:bodyPr/>
          <a:lstStyle/>
          <a:p>
            <a:pPr algn="ctr"/>
            <a:r>
              <a:rPr lang="en-US" altLang="en-US" dirty="0" smtClean="0"/>
              <a:t>Local Search, Part 1</a:t>
            </a:r>
            <a:br>
              <a:rPr lang="en-US" altLang="en-US" dirty="0" smtClean="0"/>
            </a:br>
            <a:r>
              <a:rPr lang="en-US" altLang="en-US" dirty="0" smtClean="0"/>
              <a:t/>
            </a:r>
            <a:br>
              <a:rPr lang="en-US" altLang="en-US" dirty="0" smtClean="0"/>
            </a:br>
            <a:r>
              <a:rPr lang="en-US" altLang="en-US" sz="2800" dirty="0" smtClean="0"/>
              <a:t>Lecture 8</a:t>
            </a:r>
            <a:br>
              <a:rPr lang="en-US" altLang="en-US" sz="2800" dirty="0" smtClean="0"/>
            </a:br>
            <a:r>
              <a:rPr lang="en-US" altLang="en-US" sz="2400" dirty="0" smtClean="0"/>
              <a:t>Chapter 4, Sections 4.1-4.2</a:t>
            </a:r>
          </a:p>
        </p:txBody>
      </p:sp>
      <p:sp>
        <p:nvSpPr>
          <p:cNvPr id="10243" name="Subtitle 2"/>
          <p:cNvSpPr>
            <a:spLocks noGrp="1"/>
          </p:cNvSpPr>
          <p:nvPr>
            <p:ph type="subTitle" idx="1"/>
          </p:nvPr>
        </p:nvSpPr>
        <p:spPr/>
        <p:txBody>
          <a:bodyPr/>
          <a:lstStyle/>
          <a:p>
            <a:r>
              <a:rPr lang="en-US" altLang="en-US" dirty="0" smtClean="0"/>
              <a:t>Jim Rehg</a:t>
            </a:r>
          </a:p>
          <a:p>
            <a:r>
              <a:rPr lang="en-US" altLang="en-US" sz="2400" dirty="0"/>
              <a:t>College of Computing</a:t>
            </a:r>
          </a:p>
          <a:p>
            <a:r>
              <a:rPr lang="en-US" altLang="en-US" sz="2400" dirty="0"/>
              <a:t>Georgia Tech</a:t>
            </a:r>
          </a:p>
          <a:p>
            <a:endParaRPr lang="en-US" altLang="en-US" dirty="0" smtClean="0"/>
          </a:p>
          <a:p>
            <a:r>
              <a:rPr lang="en-US" altLang="en-US" sz="2000" dirty="0" smtClean="0"/>
              <a:t>February 1, 2016</a:t>
            </a:r>
          </a:p>
          <a:p>
            <a:endParaRPr lang="en-US" altLang="en-US" sz="2000" dirty="0" smtClean="0"/>
          </a:p>
        </p:txBody>
      </p:sp>
    </p:spTree>
    <p:extLst>
      <p:ext uri="{BB962C8B-B14F-4D97-AF65-F5344CB8AC3E}">
        <p14:creationId xmlns:p14="http://schemas.microsoft.com/office/powerpoint/2010/main" val="71513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and Global Minimum</a:t>
            </a:r>
            <a:endParaRPr lang="en-US" dirty="0"/>
          </a:p>
        </p:txBody>
      </p:sp>
      <p:sp>
        <p:nvSpPr>
          <p:cNvPr id="3" name="Content Placeholder 2"/>
          <p:cNvSpPr>
            <a:spLocks noGrp="1"/>
          </p:cNvSpPr>
          <p:nvPr>
            <p:ph sz="half" idx="2"/>
          </p:nvPr>
        </p:nvSpPr>
        <p:spPr>
          <a:xfrm>
            <a:off x="6197600" y="1137414"/>
            <a:ext cx="5080000" cy="5034786"/>
          </a:xfrm>
        </p:spPr>
        <p:txBody>
          <a:bodyPr/>
          <a:lstStyle/>
          <a:p>
            <a:r>
              <a:rPr lang="en-US" dirty="0" smtClean="0"/>
              <a:t>What are the minima?</a:t>
            </a:r>
          </a:p>
          <a:p>
            <a:endParaRPr lang="en-US" dirty="0"/>
          </a:p>
          <a:p>
            <a:r>
              <a:rPr lang="en-US" dirty="0" smtClean="0"/>
              <a:t>Local Minimum</a:t>
            </a:r>
          </a:p>
          <a:p>
            <a:r>
              <a:rPr lang="en-US" dirty="0"/>
              <a:t>	</a:t>
            </a:r>
            <a:r>
              <a:rPr lang="en-US" dirty="0" smtClean="0"/>
              <a:t>s=3   H(3)=2</a:t>
            </a:r>
          </a:p>
          <a:p>
            <a:endParaRPr lang="en-US" dirty="0"/>
          </a:p>
          <a:p>
            <a:r>
              <a:rPr lang="en-US" dirty="0" smtClean="0"/>
              <a:t>Global Minimum</a:t>
            </a:r>
          </a:p>
          <a:p>
            <a:r>
              <a:rPr lang="en-US" dirty="0"/>
              <a:t>	</a:t>
            </a:r>
            <a:r>
              <a:rPr lang="en-US" dirty="0" smtClean="0"/>
              <a:t>s=7   H(7)=1</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10</a:t>
            </a:fld>
            <a:endParaRPr lang="en-US" altLang="en-US"/>
          </a:p>
        </p:txBody>
      </p:sp>
      <p:sp>
        <p:nvSpPr>
          <p:cNvPr id="7" name="Oval 6"/>
          <p:cNvSpPr/>
          <p:nvPr/>
        </p:nvSpPr>
        <p:spPr bwMode="auto">
          <a:xfrm>
            <a:off x="748602" y="22098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5" name="TextBox 34"/>
          <p:cNvSpPr txBox="1"/>
          <p:nvPr/>
        </p:nvSpPr>
        <p:spPr>
          <a:xfrm>
            <a:off x="1805637" y="4041113"/>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48437" y="275214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329637" y="234309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3024837" y="3780029"/>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72437" y="519973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53637" y="294986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96437" y="4586748"/>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39193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Hill “Climbing” Search</a:t>
            </a:r>
            <a:endParaRPr lang="en-US" dirty="0"/>
          </a:p>
        </p:txBody>
      </p:sp>
      <p:sp>
        <p:nvSpPr>
          <p:cNvPr id="3" name="Content Placeholder 2"/>
          <p:cNvSpPr>
            <a:spLocks noGrp="1"/>
          </p:cNvSpPr>
          <p:nvPr>
            <p:ph sz="half" idx="2"/>
          </p:nvPr>
        </p:nvSpPr>
        <p:spPr>
          <a:xfrm>
            <a:off x="5727231" y="1137414"/>
            <a:ext cx="6236169" cy="4882386"/>
          </a:xfrm>
        </p:spPr>
        <p:txBody>
          <a:bodyPr/>
          <a:lstStyle/>
          <a:p>
            <a:r>
              <a:rPr lang="en-US" dirty="0" smtClean="0"/>
              <a:t>We will address minima but the principles apply to maxima also</a:t>
            </a:r>
          </a:p>
          <a:p>
            <a:endParaRPr lang="en-US" dirty="0" smtClean="0"/>
          </a:p>
          <a:p>
            <a:r>
              <a:rPr lang="en-US" dirty="0" smtClean="0"/>
              <a:t>Initialize current state s</a:t>
            </a:r>
          </a:p>
          <a:p>
            <a:r>
              <a:rPr lang="en-US" dirty="0" smtClean="0"/>
              <a:t>At each iteration:</a:t>
            </a:r>
          </a:p>
          <a:p>
            <a:r>
              <a:rPr lang="en-US" dirty="0" smtClean="0"/>
              <a:t>	Expand s to obtain neighbors</a:t>
            </a:r>
          </a:p>
          <a:p>
            <a:r>
              <a:rPr lang="en-US" dirty="0"/>
              <a:t>	</a:t>
            </a:r>
            <a:r>
              <a:rPr lang="en-US" dirty="0" smtClean="0"/>
              <a:t>Select minimum cost neighbor s’</a:t>
            </a:r>
          </a:p>
          <a:p>
            <a:r>
              <a:rPr lang="en-US" dirty="0"/>
              <a:t>	</a:t>
            </a:r>
            <a:r>
              <a:rPr lang="en-US" dirty="0" smtClean="0"/>
              <a:t>If H(s’) &gt;= H(s) then return </a:t>
            </a:r>
            <a:r>
              <a:rPr lang="en-US" dirty="0" smtClean="0"/>
              <a:t>(s, H(s))</a:t>
            </a:r>
            <a:endParaRPr lang="en-US" dirty="0"/>
          </a:p>
          <a:p>
            <a:r>
              <a:rPr lang="en-US" dirty="0"/>
              <a:t>	</a:t>
            </a:r>
            <a:r>
              <a:rPr lang="en-US" dirty="0" smtClean="0"/>
              <a:t>s = s’</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11</a:t>
            </a:fld>
            <a:endParaRPr lang="en-US" altLang="en-US"/>
          </a:p>
        </p:txBody>
      </p:sp>
      <p:sp>
        <p:nvSpPr>
          <p:cNvPr id="7" name="Oval 6"/>
          <p:cNvSpPr/>
          <p:nvPr/>
        </p:nvSpPr>
        <p:spPr bwMode="auto">
          <a:xfrm>
            <a:off x="748602" y="22098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4" name="TextBox 33"/>
          <p:cNvSpPr txBox="1"/>
          <p:nvPr/>
        </p:nvSpPr>
        <p:spPr>
          <a:xfrm>
            <a:off x="435255" y="4227493"/>
            <a:ext cx="1117614" cy="830997"/>
          </a:xfrm>
          <a:prstGeom prst="rect">
            <a:avLst/>
          </a:prstGeom>
          <a:noFill/>
        </p:spPr>
        <p:txBody>
          <a:bodyPr wrap="none" rtlCol="0">
            <a:spAutoFit/>
          </a:bodyPr>
          <a:lstStyle/>
          <a:p>
            <a:r>
              <a:rPr lang="en-US" i="1" dirty="0" smtClean="0"/>
              <a:t>s=2</a:t>
            </a:r>
          </a:p>
          <a:p>
            <a:r>
              <a:rPr lang="en-US" i="1" dirty="0" smtClean="0"/>
              <a:t>H(s)=8</a:t>
            </a:r>
            <a:endParaRPr lang="en-US" i="1" dirty="0"/>
          </a:p>
        </p:txBody>
      </p:sp>
      <p:sp>
        <p:nvSpPr>
          <p:cNvPr id="35" name="TextBox 34"/>
          <p:cNvSpPr txBox="1"/>
          <p:nvPr/>
        </p:nvSpPr>
        <p:spPr>
          <a:xfrm>
            <a:off x="1719099" y="4041113"/>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03489" y="275214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276600" y="234309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2967747" y="3780029"/>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53447" y="519973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39470" y="294986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58981" y="4586748"/>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36158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Hill “Climbing”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12</a:t>
            </a:fld>
            <a:endParaRPr lang="en-US" altLang="en-US"/>
          </a:p>
        </p:txBody>
      </p:sp>
      <p:sp>
        <p:nvSpPr>
          <p:cNvPr id="7" name="Oval 6"/>
          <p:cNvSpPr/>
          <p:nvPr/>
        </p:nvSpPr>
        <p:spPr bwMode="auto">
          <a:xfrm>
            <a:off x="748602" y="2209800"/>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4" name="TextBox 33"/>
          <p:cNvSpPr txBox="1"/>
          <p:nvPr/>
        </p:nvSpPr>
        <p:spPr>
          <a:xfrm>
            <a:off x="435255" y="4227493"/>
            <a:ext cx="1117614" cy="830997"/>
          </a:xfrm>
          <a:prstGeom prst="rect">
            <a:avLst/>
          </a:prstGeom>
          <a:noFill/>
        </p:spPr>
        <p:txBody>
          <a:bodyPr wrap="none" rtlCol="0">
            <a:spAutoFit/>
          </a:bodyPr>
          <a:lstStyle/>
          <a:p>
            <a:r>
              <a:rPr lang="en-US" i="1" dirty="0" smtClean="0"/>
              <a:t>s=2</a:t>
            </a:r>
          </a:p>
          <a:p>
            <a:r>
              <a:rPr lang="en-US" i="1" dirty="0" smtClean="0"/>
              <a:t>H(s)=8</a:t>
            </a:r>
            <a:endParaRPr lang="en-US" i="1" dirty="0"/>
          </a:p>
        </p:txBody>
      </p:sp>
      <p:sp>
        <p:nvSpPr>
          <p:cNvPr id="35" name="TextBox 34"/>
          <p:cNvSpPr txBox="1"/>
          <p:nvPr/>
        </p:nvSpPr>
        <p:spPr>
          <a:xfrm>
            <a:off x="1719099" y="4041113"/>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03489" y="275214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276600" y="234309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2967747" y="3780029"/>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53447" y="519973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39470" y="294986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58981" y="4586748"/>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7</a:t>
            </a:r>
          </a:p>
        </p:txBody>
      </p:sp>
      <p:sp>
        <p:nvSpPr>
          <p:cNvPr id="31" name="Content Placeholder 2"/>
          <p:cNvSpPr>
            <a:spLocks noGrp="1"/>
          </p:cNvSpPr>
          <p:nvPr>
            <p:ph sz="half" idx="2"/>
          </p:nvPr>
        </p:nvSpPr>
        <p:spPr>
          <a:xfrm>
            <a:off x="5727231" y="1137414"/>
            <a:ext cx="6236169" cy="4882386"/>
          </a:xfrm>
        </p:spPr>
        <p:txBody>
          <a:bodyPr/>
          <a:lstStyle/>
          <a:p>
            <a:r>
              <a:rPr lang="en-US" dirty="0" smtClean="0"/>
              <a:t>We will address minima but the principles apply to maxima also</a:t>
            </a:r>
          </a:p>
          <a:p>
            <a:endParaRPr lang="en-US" dirty="0" smtClean="0"/>
          </a:p>
          <a:p>
            <a:r>
              <a:rPr lang="en-US" dirty="0" smtClean="0"/>
              <a:t>Initialize current state s</a:t>
            </a:r>
          </a:p>
          <a:p>
            <a:r>
              <a:rPr lang="en-US" dirty="0" smtClean="0"/>
              <a:t>At each iteration:</a:t>
            </a:r>
          </a:p>
          <a:p>
            <a:r>
              <a:rPr lang="en-US" dirty="0" smtClean="0"/>
              <a:t>	Expand s to obtain neighbors</a:t>
            </a:r>
          </a:p>
          <a:p>
            <a:r>
              <a:rPr lang="en-US" dirty="0" smtClean="0"/>
              <a:t>	Select minimum cost neighbor s’</a:t>
            </a:r>
          </a:p>
          <a:p>
            <a:r>
              <a:rPr lang="en-US" dirty="0" smtClean="0"/>
              <a:t>	If H(s’) &gt;= H(s) then return (s, H(s))</a:t>
            </a:r>
          </a:p>
          <a:p>
            <a:r>
              <a:rPr lang="en-US" dirty="0" smtClean="0"/>
              <a:t>	s = s’</a:t>
            </a:r>
            <a:endParaRPr lang="en-US" dirty="0" smtClean="0"/>
          </a:p>
        </p:txBody>
      </p:sp>
    </p:spTree>
    <p:extLst>
      <p:ext uri="{BB962C8B-B14F-4D97-AF65-F5344CB8AC3E}">
        <p14:creationId xmlns:p14="http://schemas.microsoft.com/office/powerpoint/2010/main" val="5971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Hill “Climbing” Search</a:t>
            </a:r>
            <a:endParaRPr lang="en-US" dirty="0"/>
          </a:p>
        </p:txBody>
      </p:sp>
      <p:sp>
        <p:nvSpPr>
          <p:cNvPr id="3" name="Content Placeholder 2"/>
          <p:cNvSpPr>
            <a:spLocks noGrp="1"/>
          </p:cNvSpPr>
          <p:nvPr>
            <p:ph sz="half" idx="2"/>
          </p:nvPr>
        </p:nvSpPr>
        <p:spPr>
          <a:xfrm>
            <a:off x="5727231" y="1137414"/>
            <a:ext cx="6159969" cy="4882386"/>
          </a:xfrm>
        </p:spPr>
        <p:txBody>
          <a:bodyPr/>
          <a:lstStyle/>
          <a:p>
            <a:r>
              <a:rPr lang="en-US" dirty="0" smtClean="0"/>
              <a:t>We will address minima but the principles apply to maxima also</a:t>
            </a:r>
          </a:p>
          <a:p>
            <a:endParaRPr lang="en-US" dirty="0" smtClean="0"/>
          </a:p>
          <a:p>
            <a:r>
              <a:rPr lang="en-US" dirty="0" smtClean="0"/>
              <a:t>Initialize current state s</a:t>
            </a:r>
          </a:p>
          <a:p>
            <a:r>
              <a:rPr lang="en-US" dirty="0" smtClean="0"/>
              <a:t>At each iteration:</a:t>
            </a:r>
          </a:p>
          <a:p>
            <a:r>
              <a:rPr lang="en-US" dirty="0" smtClean="0"/>
              <a:t>	Expand s to obtain neighbors</a:t>
            </a:r>
          </a:p>
          <a:p>
            <a:r>
              <a:rPr lang="en-US" dirty="0"/>
              <a:t>	</a:t>
            </a:r>
            <a:r>
              <a:rPr lang="en-US" dirty="0" smtClean="0"/>
              <a:t>Select minimum cost neighbor s’</a:t>
            </a:r>
          </a:p>
          <a:p>
            <a:r>
              <a:rPr lang="en-US" dirty="0"/>
              <a:t>	</a:t>
            </a:r>
            <a:r>
              <a:rPr lang="en-US" dirty="0" smtClean="0"/>
              <a:t>If H(s’) &gt;= H(s) then return </a:t>
            </a:r>
            <a:r>
              <a:rPr lang="en-US" dirty="0" smtClean="0"/>
              <a:t>(s, H(s))</a:t>
            </a:r>
            <a:endParaRPr lang="en-US" dirty="0"/>
          </a:p>
          <a:p>
            <a:r>
              <a:rPr lang="en-US" dirty="0"/>
              <a:t>	</a:t>
            </a:r>
            <a:r>
              <a:rPr lang="en-US" dirty="0" smtClean="0"/>
              <a:t>s = s’</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13</a:t>
            </a:fld>
            <a:endParaRPr lang="en-US" altLang="en-US"/>
          </a:p>
        </p:txBody>
      </p:sp>
      <p:sp>
        <p:nvSpPr>
          <p:cNvPr id="7" name="Oval 6"/>
          <p:cNvSpPr/>
          <p:nvPr/>
        </p:nvSpPr>
        <p:spPr bwMode="auto">
          <a:xfrm>
            <a:off x="748602" y="2209800"/>
            <a:ext cx="685800" cy="68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4" name="TextBox 33"/>
          <p:cNvSpPr txBox="1"/>
          <p:nvPr/>
        </p:nvSpPr>
        <p:spPr>
          <a:xfrm>
            <a:off x="435255" y="4227493"/>
            <a:ext cx="1117614" cy="830997"/>
          </a:xfrm>
          <a:prstGeom prst="rect">
            <a:avLst/>
          </a:prstGeom>
          <a:noFill/>
        </p:spPr>
        <p:txBody>
          <a:bodyPr wrap="none" rtlCol="0">
            <a:spAutoFit/>
          </a:bodyPr>
          <a:lstStyle/>
          <a:p>
            <a:r>
              <a:rPr lang="en-US" i="1" dirty="0" smtClean="0"/>
              <a:t>s=2</a:t>
            </a:r>
          </a:p>
          <a:p>
            <a:r>
              <a:rPr lang="en-US" i="1" dirty="0" smtClean="0"/>
              <a:t>H(s)=8</a:t>
            </a:r>
            <a:endParaRPr lang="en-US" i="1" dirty="0"/>
          </a:p>
        </p:txBody>
      </p:sp>
      <p:sp>
        <p:nvSpPr>
          <p:cNvPr id="35" name="TextBox 34"/>
          <p:cNvSpPr txBox="1"/>
          <p:nvPr/>
        </p:nvSpPr>
        <p:spPr>
          <a:xfrm>
            <a:off x="1719099" y="4041113"/>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03489" y="275214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276600" y="234309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2967747" y="3780029"/>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53447" y="519973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39470" y="294986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58981" y="4586748"/>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57313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Hill “Climbing” Search</a:t>
            </a:r>
            <a:endParaRPr lang="en-US" dirty="0"/>
          </a:p>
        </p:txBody>
      </p:sp>
      <p:sp>
        <p:nvSpPr>
          <p:cNvPr id="3" name="Content Placeholder 2"/>
          <p:cNvSpPr>
            <a:spLocks noGrp="1"/>
          </p:cNvSpPr>
          <p:nvPr>
            <p:ph sz="half" idx="2"/>
          </p:nvPr>
        </p:nvSpPr>
        <p:spPr>
          <a:xfrm>
            <a:off x="5727231" y="1137414"/>
            <a:ext cx="6159969" cy="4882386"/>
          </a:xfrm>
        </p:spPr>
        <p:txBody>
          <a:bodyPr/>
          <a:lstStyle/>
          <a:p>
            <a:r>
              <a:rPr lang="en-US" dirty="0" smtClean="0"/>
              <a:t>We will address minima but the principles apply to maxima also</a:t>
            </a:r>
          </a:p>
          <a:p>
            <a:endParaRPr lang="en-US" dirty="0" smtClean="0"/>
          </a:p>
          <a:p>
            <a:r>
              <a:rPr lang="en-US" dirty="0" smtClean="0"/>
              <a:t>Initialize current state s</a:t>
            </a:r>
          </a:p>
          <a:p>
            <a:r>
              <a:rPr lang="en-US" dirty="0" smtClean="0"/>
              <a:t>At each iteration:</a:t>
            </a:r>
          </a:p>
          <a:p>
            <a:r>
              <a:rPr lang="en-US" dirty="0" smtClean="0"/>
              <a:t>	Expand s to obtain neighbors</a:t>
            </a:r>
          </a:p>
          <a:p>
            <a:r>
              <a:rPr lang="en-US" dirty="0"/>
              <a:t>	</a:t>
            </a:r>
            <a:r>
              <a:rPr lang="en-US" dirty="0" smtClean="0"/>
              <a:t>Select minimum cost neighbor s’</a:t>
            </a:r>
          </a:p>
          <a:p>
            <a:r>
              <a:rPr lang="en-US" dirty="0"/>
              <a:t>	</a:t>
            </a:r>
            <a:r>
              <a:rPr lang="en-US" dirty="0" smtClean="0"/>
              <a:t>If H(s’) &gt;= H(s) then return </a:t>
            </a:r>
            <a:r>
              <a:rPr lang="en-US" dirty="0" smtClean="0"/>
              <a:t>(s, H(s))</a:t>
            </a:r>
            <a:endParaRPr lang="en-US" dirty="0"/>
          </a:p>
          <a:p>
            <a:r>
              <a:rPr lang="en-US" dirty="0"/>
              <a:t>	</a:t>
            </a:r>
            <a:r>
              <a:rPr lang="en-US" dirty="0" smtClean="0"/>
              <a:t>s = s’</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14</a:t>
            </a:fld>
            <a:endParaRPr lang="en-US" altLang="en-US"/>
          </a:p>
        </p:txBody>
      </p:sp>
      <p:sp>
        <p:nvSpPr>
          <p:cNvPr id="7" name="Oval 6"/>
          <p:cNvSpPr/>
          <p:nvPr/>
        </p:nvSpPr>
        <p:spPr bwMode="auto">
          <a:xfrm>
            <a:off x="748602" y="2209800"/>
            <a:ext cx="685800" cy="68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4" name="TextBox 33"/>
          <p:cNvSpPr txBox="1"/>
          <p:nvPr/>
        </p:nvSpPr>
        <p:spPr>
          <a:xfrm>
            <a:off x="435255" y="4227493"/>
            <a:ext cx="1117614" cy="830997"/>
          </a:xfrm>
          <a:prstGeom prst="rect">
            <a:avLst/>
          </a:prstGeom>
          <a:noFill/>
        </p:spPr>
        <p:txBody>
          <a:bodyPr wrap="none" rtlCol="0">
            <a:spAutoFit/>
          </a:bodyPr>
          <a:lstStyle/>
          <a:p>
            <a:r>
              <a:rPr lang="en-US" i="1" dirty="0" smtClean="0"/>
              <a:t>s=2</a:t>
            </a:r>
          </a:p>
          <a:p>
            <a:r>
              <a:rPr lang="en-US" i="1" dirty="0" smtClean="0"/>
              <a:t>H(s)=8</a:t>
            </a:r>
            <a:endParaRPr lang="en-US" i="1" dirty="0"/>
          </a:p>
        </p:txBody>
      </p:sp>
      <p:sp>
        <p:nvSpPr>
          <p:cNvPr id="35" name="TextBox 34"/>
          <p:cNvSpPr txBox="1"/>
          <p:nvPr/>
        </p:nvSpPr>
        <p:spPr>
          <a:xfrm>
            <a:off x="1719099" y="4041113"/>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03489" y="275214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276600" y="234309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2967747" y="3780029"/>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53447" y="5199730"/>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39470" y="2949861"/>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58981" y="4586748"/>
            <a:ext cx="31290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7</a:t>
            </a:r>
          </a:p>
        </p:txBody>
      </p:sp>
      <p:sp>
        <p:nvSpPr>
          <p:cNvPr id="43" name="TextBox 42"/>
          <p:cNvSpPr txBox="1"/>
          <p:nvPr/>
        </p:nvSpPr>
        <p:spPr>
          <a:xfrm>
            <a:off x="152400" y="5710535"/>
            <a:ext cx="5610382" cy="461665"/>
          </a:xfrm>
          <a:prstGeom prst="rect">
            <a:avLst/>
          </a:prstGeom>
          <a:noFill/>
        </p:spPr>
        <p:txBody>
          <a:bodyPr wrap="none" rtlCol="0">
            <a:spAutoFit/>
          </a:bodyPr>
          <a:lstStyle/>
          <a:p>
            <a:r>
              <a:rPr lang="en-US" dirty="0" smtClean="0"/>
              <a:t>Terminate in </a:t>
            </a:r>
            <a:r>
              <a:rPr lang="en-US" i="1" dirty="0" smtClean="0"/>
              <a:t>local minimum s=3, H(s)=2</a:t>
            </a:r>
          </a:p>
        </p:txBody>
      </p:sp>
    </p:spTree>
    <p:extLst>
      <p:ext uri="{BB962C8B-B14F-4D97-AF65-F5344CB8AC3E}">
        <p14:creationId xmlns:p14="http://schemas.microsoft.com/office/powerpoint/2010/main" val="288361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and Global Minimum</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15</a:t>
            </a:fld>
            <a:endParaRPr lang="en-US" altLang="en-US"/>
          </a:p>
        </p:txBody>
      </p:sp>
      <p:sp>
        <p:nvSpPr>
          <p:cNvPr id="7" name="Oval 6"/>
          <p:cNvSpPr/>
          <p:nvPr/>
        </p:nvSpPr>
        <p:spPr bwMode="auto">
          <a:xfrm>
            <a:off x="748602" y="22098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5" name="TextBox 34"/>
          <p:cNvSpPr txBox="1"/>
          <p:nvPr/>
        </p:nvSpPr>
        <p:spPr>
          <a:xfrm>
            <a:off x="1805637" y="4041113"/>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48437" y="275214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329637" y="234309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3024837" y="3780029"/>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72437" y="519973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53637" y="294986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96437" y="4586748"/>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=7</a:t>
            </a:r>
          </a:p>
        </p:txBody>
      </p:sp>
      <p:sp>
        <p:nvSpPr>
          <p:cNvPr id="29" name="TextBox 28"/>
          <p:cNvSpPr txBox="1"/>
          <p:nvPr/>
        </p:nvSpPr>
        <p:spPr>
          <a:xfrm>
            <a:off x="1079499" y="5782390"/>
            <a:ext cx="3206327" cy="830997"/>
          </a:xfrm>
          <a:prstGeom prst="rect">
            <a:avLst/>
          </a:prstGeom>
          <a:noFill/>
        </p:spPr>
        <p:txBody>
          <a:bodyPr wrap="none" rtlCol="0">
            <a:spAutoFit/>
          </a:bodyPr>
          <a:lstStyle/>
          <a:p>
            <a:r>
              <a:rPr lang="en-US" i="1" dirty="0" smtClean="0"/>
              <a:t>Local minimum: s=3</a:t>
            </a:r>
          </a:p>
          <a:p>
            <a:r>
              <a:rPr lang="en-US" i="1" dirty="0" smtClean="0"/>
              <a:t>Global minimum: s=7</a:t>
            </a:r>
            <a:endParaRPr lang="en-US" i="1" dirty="0"/>
          </a:p>
        </p:txBody>
      </p:sp>
      <p:sp>
        <p:nvSpPr>
          <p:cNvPr id="31" name="Freeform 30"/>
          <p:cNvSpPr/>
          <p:nvPr/>
        </p:nvSpPr>
        <p:spPr bwMode="auto">
          <a:xfrm>
            <a:off x="6837995" y="1867415"/>
            <a:ext cx="3949002" cy="2856985"/>
          </a:xfrm>
          <a:custGeom>
            <a:avLst/>
            <a:gdLst>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06286 w 3868615"/>
              <a:gd name="connsiteY12" fmla="*/ 1516599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06391 w 3868615"/>
              <a:gd name="connsiteY30" fmla="*/ 863456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979147"/>
              <a:gd name="connsiteY0" fmla="*/ 489830 h 2774059"/>
              <a:gd name="connsiteX1" fmla="*/ 331596 w 3979147"/>
              <a:gd name="connsiteY1" fmla="*/ 710893 h 2774059"/>
              <a:gd name="connsiteX2" fmla="*/ 552659 w 3979147"/>
              <a:gd name="connsiteY2" fmla="*/ 1263553 h 2774059"/>
              <a:gd name="connsiteX3" fmla="*/ 653143 w 3979147"/>
              <a:gd name="connsiteY3" fmla="*/ 1816212 h 2774059"/>
              <a:gd name="connsiteX4" fmla="*/ 743578 w 3979147"/>
              <a:gd name="connsiteY4" fmla="*/ 2248291 h 2774059"/>
              <a:gd name="connsiteX5" fmla="*/ 894303 w 3979147"/>
              <a:gd name="connsiteY5" fmla="*/ 2650225 h 2774059"/>
              <a:gd name="connsiteX6" fmla="*/ 1014883 w 3979147"/>
              <a:gd name="connsiteY6" fmla="*/ 2740660 h 2774059"/>
              <a:gd name="connsiteX7" fmla="*/ 1095270 w 3979147"/>
              <a:gd name="connsiteY7" fmla="*/ 2770805 h 2774059"/>
              <a:gd name="connsiteX8" fmla="*/ 1195754 w 3979147"/>
              <a:gd name="connsiteY8" fmla="*/ 2760757 h 2774059"/>
              <a:gd name="connsiteX9" fmla="*/ 1266092 w 3979147"/>
              <a:gd name="connsiteY9" fmla="*/ 2660274 h 2774059"/>
              <a:gd name="connsiteX10" fmla="*/ 1296237 w 3979147"/>
              <a:gd name="connsiteY10" fmla="*/ 2489452 h 2774059"/>
              <a:gd name="connsiteX11" fmla="*/ 1316334 w 3979147"/>
              <a:gd name="connsiteY11" fmla="*/ 2188001 h 2774059"/>
              <a:gd name="connsiteX12" fmla="*/ 1336431 w 3979147"/>
              <a:gd name="connsiteY12" fmla="*/ 1514762 h 2774059"/>
              <a:gd name="connsiteX13" fmla="*/ 1336431 w 3979147"/>
              <a:gd name="connsiteY13" fmla="*/ 982199 h 2774059"/>
              <a:gd name="connsiteX14" fmla="*/ 1336431 w 3979147"/>
              <a:gd name="connsiteY14" fmla="*/ 710893 h 2774059"/>
              <a:gd name="connsiteX15" fmla="*/ 1436914 w 3979147"/>
              <a:gd name="connsiteY15" fmla="*/ 479781 h 2774059"/>
              <a:gd name="connsiteX16" fmla="*/ 1547446 w 3979147"/>
              <a:gd name="connsiteY16" fmla="*/ 449636 h 2774059"/>
              <a:gd name="connsiteX17" fmla="*/ 1627833 w 3979147"/>
              <a:gd name="connsiteY17" fmla="*/ 530023 h 2774059"/>
              <a:gd name="connsiteX18" fmla="*/ 1738365 w 3979147"/>
              <a:gd name="connsiteY18" fmla="*/ 730990 h 2774059"/>
              <a:gd name="connsiteX19" fmla="*/ 1828800 w 3979147"/>
              <a:gd name="connsiteY19" fmla="*/ 1072634 h 2774059"/>
              <a:gd name="connsiteX20" fmla="*/ 1979526 w 3979147"/>
              <a:gd name="connsiteY20" fmla="*/ 1414278 h 2774059"/>
              <a:gd name="connsiteX21" fmla="*/ 2150347 w 3979147"/>
              <a:gd name="connsiteY21" fmla="*/ 1645390 h 2774059"/>
              <a:gd name="connsiteX22" fmla="*/ 2311121 w 3979147"/>
              <a:gd name="connsiteY22" fmla="*/ 1876502 h 2774059"/>
              <a:gd name="connsiteX23" fmla="*/ 2522136 w 3979147"/>
              <a:gd name="connsiteY23" fmla="*/ 2007131 h 2774059"/>
              <a:gd name="connsiteX24" fmla="*/ 2652765 w 3979147"/>
              <a:gd name="connsiteY24" fmla="*/ 2047324 h 2774059"/>
              <a:gd name="connsiteX25" fmla="*/ 2813538 w 3979147"/>
              <a:gd name="connsiteY25" fmla="*/ 2057372 h 2774059"/>
              <a:gd name="connsiteX26" fmla="*/ 2984360 w 3979147"/>
              <a:gd name="connsiteY26" fmla="*/ 1946841 h 2774059"/>
              <a:gd name="connsiteX27" fmla="*/ 3104941 w 3979147"/>
              <a:gd name="connsiteY27" fmla="*/ 1786067 h 2774059"/>
              <a:gd name="connsiteX28" fmla="*/ 3215472 w 3979147"/>
              <a:gd name="connsiteY28" fmla="*/ 1605197 h 2774059"/>
              <a:gd name="connsiteX29" fmla="*/ 3305908 w 3979147"/>
              <a:gd name="connsiteY29" fmla="*/ 1273601 h 2774059"/>
              <a:gd name="connsiteX30" fmla="*/ 3406391 w 3979147"/>
              <a:gd name="connsiteY30" fmla="*/ 871667 h 2774059"/>
              <a:gd name="connsiteX31" fmla="*/ 3466681 w 3979147"/>
              <a:gd name="connsiteY31" fmla="*/ 620458 h 2774059"/>
              <a:gd name="connsiteX32" fmla="*/ 3587261 w 3979147"/>
              <a:gd name="connsiteY32" fmla="*/ 359201 h 2774059"/>
              <a:gd name="connsiteX33" fmla="*/ 3697793 w 3979147"/>
              <a:gd name="connsiteY33" fmla="*/ 218524 h 2774059"/>
              <a:gd name="connsiteX34" fmla="*/ 3979147 w 3979147"/>
              <a:gd name="connsiteY34" fmla="*/ 128089 h 2774059"/>
              <a:gd name="connsiteX0" fmla="*/ 0 w 3979147"/>
              <a:gd name="connsiteY0" fmla="*/ 494253 h 2778482"/>
              <a:gd name="connsiteX1" fmla="*/ 331596 w 3979147"/>
              <a:gd name="connsiteY1" fmla="*/ 715316 h 2778482"/>
              <a:gd name="connsiteX2" fmla="*/ 552659 w 3979147"/>
              <a:gd name="connsiteY2" fmla="*/ 1267976 h 2778482"/>
              <a:gd name="connsiteX3" fmla="*/ 653143 w 3979147"/>
              <a:gd name="connsiteY3" fmla="*/ 1820635 h 2778482"/>
              <a:gd name="connsiteX4" fmla="*/ 743578 w 3979147"/>
              <a:gd name="connsiteY4" fmla="*/ 2252714 h 2778482"/>
              <a:gd name="connsiteX5" fmla="*/ 894303 w 3979147"/>
              <a:gd name="connsiteY5" fmla="*/ 2654648 h 2778482"/>
              <a:gd name="connsiteX6" fmla="*/ 1014883 w 3979147"/>
              <a:gd name="connsiteY6" fmla="*/ 2745083 h 2778482"/>
              <a:gd name="connsiteX7" fmla="*/ 1095270 w 3979147"/>
              <a:gd name="connsiteY7" fmla="*/ 2775228 h 2778482"/>
              <a:gd name="connsiteX8" fmla="*/ 1195754 w 3979147"/>
              <a:gd name="connsiteY8" fmla="*/ 2765180 h 2778482"/>
              <a:gd name="connsiteX9" fmla="*/ 1266092 w 3979147"/>
              <a:gd name="connsiteY9" fmla="*/ 2664697 h 2778482"/>
              <a:gd name="connsiteX10" fmla="*/ 1296237 w 3979147"/>
              <a:gd name="connsiteY10" fmla="*/ 2493875 h 2778482"/>
              <a:gd name="connsiteX11" fmla="*/ 1316334 w 3979147"/>
              <a:gd name="connsiteY11" fmla="*/ 2192424 h 2778482"/>
              <a:gd name="connsiteX12" fmla="*/ 1336431 w 3979147"/>
              <a:gd name="connsiteY12" fmla="*/ 1519185 h 2778482"/>
              <a:gd name="connsiteX13" fmla="*/ 1336431 w 3979147"/>
              <a:gd name="connsiteY13" fmla="*/ 986622 h 2778482"/>
              <a:gd name="connsiteX14" fmla="*/ 1336431 w 3979147"/>
              <a:gd name="connsiteY14" fmla="*/ 715316 h 2778482"/>
              <a:gd name="connsiteX15" fmla="*/ 1436914 w 3979147"/>
              <a:gd name="connsiteY15" fmla="*/ 484204 h 2778482"/>
              <a:gd name="connsiteX16" fmla="*/ 1547446 w 3979147"/>
              <a:gd name="connsiteY16" fmla="*/ 454059 h 2778482"/>
              <a:gd name="connsiteX17" fmla="*/ 1627833 w 3979147"/>
              <a:gd name="connsiteY17" fmla="*/ 534446 h 2778482"/>
              <a:gd name="connsiteX18" fmla="*/ 1738365 w 3979147"/>
              <a:gd name="connsiteY18" fmla="*/ 735413 h 2778482"/>
              <a:gd name="connsiteX19" fmla="*/ 1828800 w 3979147"/>
              <a:gd name="connsiteY19" fmla="*/ 1077057 h 2778482"/>
              <a:gd name="connsiteX20" fmla="*/ 1979526 w 3979147"/>
              <a:gd name="connsiteY20" fmla="*/ 1418701 h 2778482"/>
              <a:gd name="connsiteX21" fmla="*/ 2150347 w 3979147"/>
              <a:gd name="connsiteY21" fmla="*/ 1649813 h 2778482"/>
              <a:gd name="connsiteX22" fmla="*/ 2311121 w 3979147"/>
              <a:gd name="connsiteY22" fmla="*/ 1880925 h 2778482"/>
              <a:gd name="connsiteX23" fmla="*/ 2522136 w 3979147"/>
              <a:gd name="connsiteY23" fmla="*/ 2011554 h 2778482"/>
              <a:gd name="connsiteX24" fmla="*/ 2652765 w 3979147"/>
              <a:gd name="connsiteY24" fmla="*/ 2051747 h 2778482"/>
              <a:gd name="connsiteX25" fmla="*/ 2813538 w 3979147"/>
              <a:gd name="connsiteY25" fmla="*/ 2061795 h 2778482"/>
              <a:gd name="connsiteX26" fmla="*/ 2984360 w 3979147"/>
              <a:gd name="connsiteY26" fmla="*/ 1951264 h 2778482"/>
              <a:gd name="connsiteX27" fmla="*/ 3104941 w 3979147"/>
              <a:gd name="connsiteY27" fmla="*/ 1790490 h 2778482"/>
              <a:gd name="connsiteX28" fmla="*/ 3215472 w 3979147"/>
              <a:gd name="connsiteY28" fmla="*/ 1609620 h 2778482"/>
              <a:gd name="connsiteX29" fmla="*/ 3305908 w 3979147"/>
              <a:gd name="connsiteY29" fmla="*/ 1278024 h 2778482"/>
              <a:gd name="connsiteX30" fmla="*/ 3406391 w 3979147"/>
              <a:gd name="connsiteY30" fmla="*/ 876090 h 2778482"/>
              <a:gd name="connsiteX31" fmla="*/ 3466681 w 3979147"/>
              <a:gd name="connsiteY31" fmla="*/ 624881 h 2778482"/>
              <a:gd name="connsiteX32" fmla="*/ 3587261 w 3979147"/>
              <a:gd name="connsiteY32" fmla="*/ 363624 h 2778482"/>
              <a:gd name="connsiteX33" fmla="*/ 3697793 w 3979147"/>
              <a:gd name="connsiteY33" fmla="*/ 222947 h 2778482"/>
              <a:gd name="connsiteX34" fmla="*/ 3979147 w 3979147"/>
              <a:gd name="connsiteY34" fmla="*/ 132512 h 2778482"/>
              <a:gd name="connsiteX0" fmla="*/ 0 w 3949002"/>
              <a:gd name="connsiteY0" fmla="*/ 675592 h 2959821"/>
              <a:gd name="connsiteX1" fmla="*/ 331596 w 3949002"/>
              <a:gd name="connsiteY1" fmla="*/ 896655 h 2959821"/>
              <a:gd name="connsiteX2" fmla="*/ 552659 w 3949002"/>
              <a:gd name="connsiteY2" fmla="*/ 1449315 h 2959821"/>
              <a:gd name="connsiteX3" fmla="*/ 653143 w 3949002"/>
              <a:gd name="connsiteY3" fmla="*/ 2001974 h 2959821"/>
              <a:gd name="connsiteX4" fmla="*/ 743578 w 3949002"/>
              <a:gd name="connsiteY4" fmla="*/ 2434053 h 2959821"/>
              <a:gd name="connsiteX5" fmla="*/ 894303 w 3949002"/>
              <a:gd name="connsiteY5" fmla="*/ 2835987 h 2959821"/>
              <a:gd name="connsiteX6" fmla="*/ 1014883 w 3949002"/>
              <a:gd name="connsiteY6" fmla="*/ 2926422 h 2959821"/>
              <a:gd name="connsiteX7" fmla="*/ 1095270 w 3949002"/>
              <a:gd name="connsiteY7" fmla="*/ 2956567 h 2959821"/>
              <a:gd name="connsiteX8" fmla="*/ 1195754 w 3949002"/>
              <a:gd name="connsiteY8" fmla="*/ 2946519 h 2959821"/>
              <a:gd name="connsiteX9" fmla="*/ 1266092 w 3949002"/>
              <a:gd name="connsiteY9" fmla="*/ 2846036 h 2959821"/>
              <a:gd name="connsiteX10" fmla="*/ 1296237 w 3949002"/>
              <a:gd name="connsiteY10" fmla="*/ 2675214 h 2959821"/>
              <a:gd name="connsiteX11" fmla="*/ 1316334 w 3949002"/>
              <a:gd name="connsiteY11" fmla="*/ 2373763 h 2959821"/>
              <a:gd name="connsiteX12" fmla="*/ 1336431 w 3949002"/>
              <a:gd name="connsiteY12" fmla="*/ 1700524 h 2959821"/>
              <a:gd name="connsiteX13" fmla="*/ 1336431 w 3949002"/>
              <a:gd name="connsiteY13" fmla="*/ 1167961 h 2959821"/>
              <a:gd name="connsiteX14" fmla="*/ 1336431 w 3949002"/>
              <a:gd name="connsiteY14" fmla="*/ 896655 h 2959821"/>
              <a:gd name="connsiteX15" fmla="*/ 1436914 w 3949002"/>
              <a:gd name="connsiteY15" fmla="*/ 665543 h 2959821"/>
              <a:gd name="connsiteX16" fmla="*/ 1547446 w 3949002"/>
              <a:gd name="connsiteY16" fmla="*/ 635398 h 2959821"/>
              <a:gd name="connsiteX17" fmla="*/ 1627833 w 3949002"/>
              <a:gd name="connsiteY17" fmla="*/ 715785 h 2959821"/>
              <a:gd name="connsiteX18" fmla="*/ 1738365 w 3949002"/>
              <a:gd name="connsiteY18" fmla="*/ 916752 h 2959821"/>
              <a:gd name="connsiteX19" fmla="*/ 1828800 w 3949002"/>
              <a:gd name="connsiteY19" fmla="*/ 1258396 h 2959821"/>
              <a:gd name="connsiteX20" fmla="*/ 1979526 w 3949002"/>
              <a:gd name="connsiteY20" fmla="*/ 1600040 h 2959821"/>
              <a:gd name="connsiteX21" fmla="*/ 2150347 w 3949002"/>
              <a:gd name="connsiteY21" fmla="*/ 1831152 h 2959821"/>
              <a:gd name="connsiteX22" fmla="*/ 2311121 w 3949002"/>
              <a:gd name="connsiteY22" fmla="*/ 2062264 h 2959821"/>
              <a:gd name="connsiteX23" fmla="*/ 2522136 w 3949002"/>
              <a:gd name="connsiteY23" fmla="*/ 2192893 h 2959821"/>
              <a:gd name="connsiteX24" fmla="*/ 2652765 w 3949002"/>
              <a:gd name="connsiteY24" fmla="*/ 2233086 h 2959821"/>
              <a:gd name="connsiteX25" fmla="*/ 2813538 w 3949002"/>
              <a:gd name="connsiteY25" fmla="*/ 2243134 h 2959821"/>
              <a:gd name="connsiteX26" fmla="*/ 2984360 w 3949002"/>
              <a:gd name="connsiteY26" fmla="*/ 2132603 h 2959821"/>
              <a:gd name="connsiteX27" fmla="*/ 3104941 w 3949002"/>
              <a:gd name="connsiteY27" fmla="*/ 1971829 h 2959821"/>
              <a:gd name="connsiteX28" fmla="*/ 3215472 w 3949002"/>
              <a:gd name="connsiteY28" fmla="*/ 1790959 h 2959821"/>
              <a:gd name="connsiteX29" fmla="*/ 3305908 w 3949002"/>
              <a:gd name="connsiteY29" fmla="*/ 1459363 h 2959821"/>
              <a:gd name="connsiteX30" fmla="*/ 3406391 w 3949002"/>
              <a:gd name="connsiteY30" fmla="*/ 1057429 h 2959821"/>
              <a:gd name="connsiteX31" fmla="*/ 3466681 w 3949002"/>
              <a:gd name="connsiteY31" fmla="*/ 806220 h 2959821"/>
              <a:gd name="connsiteX32" fmla="*/ 3587261 w 3949002"/>
              <a:gd name="connsiteY32" fmla="*/ 544963 h 2959821"/>
              <a:gd name="connsiteX33" fmla="*/ 3697793 w 3949002"/>
              <a:gd name="connsiteY33" fmla="*/ 404286 h 2959821"/>
              <a:gd name="connsiteX34" fmla="*/ 3949002 w 3949002"/>
              <a:gd name="connsiteY34" fmla="*/ 102836 h 2959821"/>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97793 w 3949002"/>
              <a:gd name="connsiteY33" fmla="*/ 301450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49002" h="2856985">
                <a:moveTo>
                  <a:pt x="0" y="572756"/>
                </a:moveTo>
                <a:cubicBezTo>
                  <a:pt x="119743" y="618810"/>
                  <a:pt x="239486" y="664865"/>
                  <a:pt x="331596" y="793819"/>
                </a:cubicBezTo>
                <a:cubicBezTo>
                  <a:pt x="423706" y="922773"/>
                  <a:pt x="499068" y="1162259"/>
                  <a:pt x="552659" y="1346479"/>
                </a:cubicBezTo>
                <a:cubicBezTo>
                  <a:pt x="606250" y="1530699"/>
                  <a:pt x="621323" y="1735015"/>
                  <a:pt x="653143" y="1899138"/>
                </a:cubicBezTo>
                <a:cubicBezTo>
                  <a:pt x="684963" y="2063261"/>
                  <a:pt x="703385" y="2192215"/>
                  <a:pt x="743578" y="2331217"/>
                </a:cubicBezTo>
                <a:cubicBezTo>
                  <a:pt x="783771" y="2470219"/>
                  <a:pt x="849086" y="2651090"/>
                  <a:pt x="894303" y="2733151"/>
                </a:cubicBezTo>
                <a:cubicBezTo>
                  <a:pt x="939520" y="2815212"/>
                  <a:pt x="981389" y="2803489"/>
                  <a:pt x="1014883" y="2823586"/>
                </a:cubicBezTo>
                <a:cubicBezTo>
                  <a:pt x="1048378" y="2843683"/>
                  <a:pt x="1065125" y="2850382"/>
                  <a:pt x="1095270" y="2853731"/>
                </a:cubicBezTo>
                <a:cubicBezTo>
                  <a:pt x="1125415" y="2857080"/>
                  <a:pt x="1167284" y="2862105"/>
                  <a:pt x="1195754" y="2843683"/>
                </a:cubicBezTo>
                <a:cubicBezTo>
                  <a:pt x="1224224" y="2825261"/>
                  <a:pt x="1249345" y="2788417"/>
                  <a:pt x="1266092" y="2743200"/>
                </a:cubicBezTo>
                <a:cubicBezTo>
                  <a:pt x="1282839" y="2697983"/>
                  <a:pt x="1287863" y="2651090"/>
                  <a:pt x="1296237" y="2572378"/>
                </a:cubicBezTo>
                <a:cubicBezTo>
                  <a:pt x="1304611" y="2493666"/>
                  <a:pt x="1309635" y="2433375"/>
                  <a:pt x="1316334" y="2270927"/>
                </a:cubicBezTo>
                <a:cubicBezTo>
                  <a:pt x="1323033" y="2108479"/>
                  <a:pt x="1333082" y="1798655"/>
                  <a:pt x="1336431" y="1597688"/>
                </a:cubicBezTo>
                <a:cubicBezTo>
                  <a:pt x="1339780" y="1396721"/>
                  <a:pt x="1336431" y="1199103"/>
                  <a:pt x="1336431" y="1065125"/>
                </a:cubicBezTo>
                <a:cubicBezTo>
                  <a:pt x="1336431" y="931147"/>
                  <a:pt x="1319684" y="877555"/>
                  <a:pt x="1336431" y="793819"/>
                </a:cubicBezTo>
                <a:cubicBezTo>
                  <a:pt x="1353178" y="710083"/>
                  <a:pt x="1401745" y="606250"/>
                  <a:pt x="1436914" y="562707"/>
                </a:cubicBezTo>
                <a:cubicBezTo>
                  <a:pt x="1472083" y="519164"/>
                  <a:pt x="1515626" y="524188"/>
                  <a:pt x="1547446" y="532562"/>
                </a:cubicBezTo>
                <a:cubicBezTo>
                  <a:pt x="1579266" y="540936"/>
                  <a:pt x="1596013" y="566057"/>
                  <a:pt x="1627833" y="612949"/>
                </a:cubicBezTo>
                <a:cubicBezTo>
                  <a:pt x="1659653" y="659841"/>
                  <a:pt x="1704871" y="723481"/>
                  <a:pt x="1738365" y="813916"/>
                </a:cubicBezTo>
                <a:cubicBezTo>
                  <a:pt x="1771859" y="904351"/>
                  <a:pt x="1788607" y="1041679"/>
                  <a:pt x="1828800" y="1155560"/>
                </a:cubicBezTo>
                <a:cubicBezTo>
                  <a:pt x="1868993" y="1269441"/>
                  <a:pt x="1925935" y="1401745"/>
                  <a:pt x="1979526" y="1497204"/>
                </a:cubicBezTo>
                <a:cubicBezTo>
                  <a:pt x="2033117" y="1592663"/>
                  <a:pt x="2095081" y="1651279"/>
                  <a:pt x="2150347" y="1728316"/>
                </a:cubicBezTo>
                <a:cubicBezTo>
                  <a:pt x="2205613" y="1805353"/>
                  <a:pt x="2249156" y="1899138"/>
                  <a:pt x="2311121" y="1959428"/>
                </a:cubicBezTo>
                <a:cubicBezTo>
                  <a:pt x="2373086" y="2019718"/>
                  <a:pt x="2465195" y="2061587"/>
                  <a:pt x="2522136" y="2090057"/>
                </a:cubicBezTo>
                <a:cubicBezTo>
                  <a:pt x="2579077" y="2118527"/>
                  <a:pt x="2604198" y="2121877"/>
                  <a:pt x="2652765" y="2130250"/>
                </a:cubicBezTo>
                <a:cubicBezTo>
                  <a:pt x="2701332" y="2138623"/>
                  <a:pt x="2758272" y="2157045"/>
                  <a:pt x="2813538" y="2140298"/>
                </a:cubicBezTo>
                <a:cubicBezTo>
                  <a:pt x="2868804" y="2123551"/>
                  <a:pt x="2935793" y="2074984"/>
                  <a:pt x="2984360" y="2029767"/>
                </a:cubicBezTo>
                <a:cubicBezTo>
                  <a:pt x="3032927" y="1984550"/>
                  <a:pt x="3066422" y="1925934"/>
                  <a:pt x="3104941" y="1868993"/>
                </a:cubicBezTo>
                <a:cubicBezTo>
                  <a:pt x="3143460" y="1812052"/>
                  <a:pt x="3181978" y="1773534"/>
                  <a:pt x="3215472" y="1688123"/>
                </a:cubicBezTo>
                <a:cubicBezTo>
                  <a:pt x="3248966" y="1602712"/>
                  <a:pt x="3274088" y="1478782"/>
                  <a:pt x="3305908" y="1356527"/>
                </a:cubicBezTo>
                <a:cubicBezTo>
                  <a:pt x="3337728" y="1234272"/>
                  <a:pt x="3379596" y="1063450"/>
                  <a:pt x="3406391" y="954593"/>
                </a:cubicBezTo>
                <a:cubicBezTo>
                  <a:pt x="3433186" y="845736"/>
                  <a:pt x="3443235" y="790470"/>
                  <a:pt x="3466681" y="703384"/>
                </a:cubicBezTo>
                <a:cubicBezTo>
                  <a:pt x="3490127" y="616298"/>
                  <a:pt x="3515248" y="514140"/>
                  <a:pt x="3547068" y="432079"/>
                </a:cubicBezTo>
                <a:cubicBezTo>
                  <a:pt x="3578888" y="350018"/>
                  <a:pt x="3570515" y="353367"/>
                  <a:pt x="3657600" y="211015"/>
                </a:cubicBezTo>
                <a:cubicBezTo>
                  <a:pt x="3744685" y="68663"/>
                  <a:pt x="3687744" y="33495"/>
                  <a:pt x="3949002" y="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34" name="Straight Arrow Connector 33"/>
          <p:cNvCxnSpPr/>
          <p:nvPr/>
        </p:nvCxnSpPr>
        <p:spPr bwMode="auto">
          <a:xfrm flipV="1">
            <a:off x="6456995" y="1660634"/>
            <a:ext cx="0" cy="33978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a:off x="6456995" y="5058490"/>
            <a:ext cx="48768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43" name="TextBox 42"/>
          <p:cNvSpPr txBox="1"/>
          <p:nvPr/>
        </p:nvSpPr>
        <p:spPr>
          <a:xfrm>
            <a:off x="7295195" y="1137414"/>
            <a:ext cx="2943434" cy="523220"/>
          </a:xfrm>
          <a:prstGeom prst="rect">
            <a:avLst/>
          </a:prstGeom>
          <a:noFill/>
        </p:spPr>
        <p:txBody>
          <a:bodyPr wrap="none" rtlCol="0">
            <a:spAutoFit/>
          </a:bodyPr>
          <a:lstStyle/>
          <a:p>
            <a:r>
              <a:rPr lang="en-US" sz="2800" i="1" dirty="0" smtClean="0"/>
              <a:t>Continuous State</a:t>
            </a:r>
            <a:endParaRPr lang="en-US" sz="2800" i="1" dirty="0"/>
          </a:p>
        </p:txBody>
      </p:sp>
      <p:cxnSp>
        <p:nvCxnSpPr>
          <p:cNvPr id="44" name="Straight Connector 43"/>
          <p:cNvCxnSpPr/>
          <p:nvPr/>
        </p:nvCxnSpPr>
        <p:spPr bwMode="auto">
          <a:xfrm>
            <a:off x="7980995" y="4586748"/>
            <a:ext cx="0" cy="612982"/>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7523795" y="5266746"/>
            <a:ext cx="946093" cy="461665"/>
          </a:xfrm>
          <a:prstGeom prst="rect">
            <a:avLst/>
          </a:prstGeom>
          <a:noFill/>
        </p:spPr>
        <p:txBody>
          <a:bodyPr wrap="none" rtlCol="0">
            <a:spAutoFit/>
          </a:bodyPr>
          <a:lstStyle/>
          <a:p>
            <a:r>
              <a:rPr lang="en-US" i="1" dirty="0" smtClean="0"/>
              <a:t>s=6.7</a:t>
            </a:r>
            <a:endParaRPr lang="en-US" i="1" dirty="0"/>
          </a:p>
        </p:txBody>
      </p:sp>
      <p:sp>
        <p:nvSpPr>
          <p:cNvPr id="46" name="TextBox 45"/>
          <p:cNvSpPr txBox="1"/>
          <p:nvPr/>
        </p:nvSpPr>
        <p:spPr>
          <a:xfrm>
            <a:off x="5582249" y="1470465"/>
            <a:ext cx="766557" cy="461665"/>
          </a:xfrm>
          <a:prstGeom prst="rect">
            <a:avLst/>
          </a:prstGeom>
          <a:noFill/>
        </p:spPr>
        <p:txBody>
          <a:bodyPr wrap="none" rtlCol="0">
            <a:spAutoFit/>
          </a:bodyPr>
          <a:lstStyle/>
          <a:p>
            <a:r>
              <a:rPr lang="en-US" i="1" dirty="0" smtClean="0"/>
              <a:t>H(s)</a:t>
            </a:r>
            <a:endParaRPr lang="en-US" i="1" dirty="0"/>
          </a:p>
        </p:txBody>
      </p:sp>
      <p:sp>
        <p:nvSpPr>
          <p:cNvPr id="47" name="TextBox 46"/>
          <p:cNvSpPr txBox="1"/>
          <p:nvPr/>
        </p:nvSpPr>
        <p:spPr>
          <a:xfrm>
            <a:off x="11243846" y="5058490"/>
            <a:ext cx="338554" cy="461665"/>
          </a:xfrm>
          <a:prstGeom prst="rect">
            <a:avLst/>
          </a:prstGeom>
          <a:noFill/>
        </p:spPr>
        <p:txBody>
          <a:bodyPr wrap="none" rtlCol="0">
            <a:spAutoFit/>
          </a:bodyPr>
          <a:lstStyle/>
          <a:p>
            <a:r>
              <a:rPr lang="en-US" i="1" dirty="0" smtClean="0"/>
              <a:t>s</a:t>
            </a:r>
            <a:endParaRPr lang="en-US" i="1" dirty="0"/>
          </a:p>
        </p:txBody>
      </p:sp>
      <p:cxnSp>
        <p:nvCxnSpPr>
          <p:cNvPr id="48" name="Straight Connector 47"/>
          <p:cNvCxnSpPr/>
          <p:nvPr/>
        </p:nvCxnSpPr>
        <p:spPr bwMode="auto">
          <a:xfrm>
            <a:off x="9581195" y="3887456"/>
            <a:ext cx="0" cy="1312274"/>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9134733" y="5266746"/>
            <a:ext cx="1117614" cy="461665"/>
          </a:xfrm>
          <a:prstGeom prst="rect">
            <a:avLst/>
          </a:prstGeom>
          <a:noFill/>
        </p:spPr>
        <p:txBody>
          <a:bodyPr wrap="none" rtlCol="0">
            <a:spAutoFit/>
          </a:bodyPr>
          <a:lstStyle/>
          <a:p>
            <a:r>
              <a:rPr lang="en-US" i="1" dirty="0" smtClean="0"/>
              <a:t>s=13.1</a:t>
            </a:r>
            <a:endParaRPr lang="en-US" i="1" dirty="0"/>
          </a:p>
        </p:txBody>
      </p:sp>
      <p:cxnSp>
        <p:nvCxnSpPr>
          <p:cNvPr id="50" name="Straight Connector 49"/>
          <p:cNvCxnSpPr/>
          <p:nvPr/>
        </p:nvCxnSpPr>
        <p:spPr bwMode="auto">
          <a:xfrm>
            <a:off x="6329647" y="4730673"/>
            <a:ext cx="22098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5334000" y="4455467"/>
            <a:ext cx="1040670" cy="461665"/>
          </a:xfrm>
          <a:prstGeom prst="rect">
            <a:avLst/>
          </a:prstGeom>
          <a:noFill/>
        </p:spPr>
        <p:txBody>
          <a:bodyPr wrap="none" rtlCol="0">
            <a:spAutoFit/>
          </a:bodyPr>
          <a:lstStyle/>
          <a:p>
            <a:r>
              <a:rPr lang="en-US" i="1" dirty="0" smtClean="0"/>
              <a:t>H(6.7)</a:t>
            </a:r>
            <a:endParaRPr lang="en-US" i="1" dirty="0"/>
          </a:p>
        </p:txBody>
      </p:sp>
      <p:sp>
        <p:nvSpPr>
          <p:cNvPr id="52" name="TextBox 51"/>
          <p:cNvSpPr txBox="1"/>
          <p:nvPr/>
        </p:nvSpPr>
        <p:spPr>
          <a:xfrm>
            <a:off x="9120171" y="5786735"/>
            <a:ext cx="922047" cy="461665"/>
          </a:xfrm>
          <a:prstGeom prst="rect">
            <a:avLst/>
          </a:prstGeom>
          <a:noFill/>
        </p:spPr>
        <p:txBody>
          <a:bodyPr wrap="none" rtlCol="0">
            <a:spAutoFit/>
          </a:bodyPr>
          <a:lstStyle/>
          <a:p>
            <a:r>
              <a:rPr lang="en-US" i="1" dirty="0" smtClean="0"/>
              <a:t>Local</a:t>
            </a:r>
            <a:endParaRPr lang="en-US" i="1" dirty="0"/>
          </a:p>
        </p:txBody>
      </p:sp>
      <p:sp>
        <p:nvSpPr>
          <p:cNvPr id="53" name="TextBox 52"/>
          <p:cNvSpPr txBox="1"/>
          <p:nvPr/>
        </p:nvSpPr>
        <p:spPr>
          <a:xfrm>
            <a:off x="7458464" y="5780461"/>
            <a:ext cx="1075936" cy="461665"/>
          </a:xfrm>
          <a:prstGeom prst="rect">
            <a:avLst/>
          </a:prstGeom>
          <a:noFill/>
        </p:spPr>
        <p:txBody>
          <a:bodyPr wrap="none" rtlCol="0">
            <a:spAutoFit/>
          </a:bodyPr>
          <a:lstStyle/>
          <a:p>
            <a:r>
              <a:rPr lang="en-US" i="1" dirty="0" smtClean="0"/>
              <a:t>Global</a:t>
            </a:r>
            <a:endParaRPr lang="en-US" i="1" dirty="0"/>
          </a:p>
        </p:txBody>
      </p:sp>
    </p:spTree>
    <p:extLst>
      <p:ext uri="{BB962C8B-B14F-4D97-AF65-F5344CB8AC3E}">
        <p14:creationId xmlns:p14="http://schemas.microsoft.com/office/powerpoint/2010/main" val="283298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Search with Continuous States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16</a:t>
            </a:fld>
            <a:endParaRPr lang="en-US" altLang="en-US"/>
          </a:p>
        </p:txBody>
      </p:sp>
      <p:sp>
        <p:nvSpPr>
          <p:cNvPr id="23" name="Freeform 22"/>
          <p:cNvSpPr/>
          <p:nvPr/>
        </p:nvSpPr>
        <p:spPr bwMode="auto">
          <a:xfrm>
            <a:off x="2113595" y="1867415"/>
            <a:ext cx="3949002" cy="2856985"/>
          </a:xfrm>
          <a:custGeom>
            <a:avLst/>
            <a:gdLst>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06286 w 3868615"/>
              <a:gd name="connsiteY12" fmla="*/ 1516599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06391 w 3868615"/>
              <a:gd name="connsiteY30" fmla="*/ 863456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979147"/>
              <a:gd name="connsiteY0" fmla="*/ 489830 h 2774059"/>
              <a:gd name="connsiteX1" fmla="*/ 331596 w 3979147"/>
              <a:gd name="connsiteY1" fmla="*/ 710893 h 2774059"/>
              <a:gd name="connsiteX2" fmla="*/ 552659 w 3979147"/>
              <a:gd name="connsiteY2" fmla="*/ 1263553 h 2774059"/>
              <a:gd name="connsiteX3" fmla="*/ 653143 w 3979147"/>
              <a:gd name="connsiteY3" fmla="*/ 1816212 h 2774059"/>
              <a:gd name="connsiteX4" fmla="*/ 743578 w 3979147"/>
              <a:gd name="connsiteY4" fmla="*/ 2248291 h 2774059"/>
              <a:gd name="connsiteX5" fmla="*/ 894303 w 3979147"/>
              <a:gd name="connsiteY5" fmla="*/ 2650225 h 2774059"/>
              <a:gd name="connsiteX6" fmla="*/ 1014883 w 3979147"/>
              <a:gd name="connsiteY6" fmla="*/ 2740660 h 2774059"/>
              <a:gd name="connsiteX7" fmla="*/ 1095270 w 3979147"/>
              <a:gd name="connsiteY7" fmla="*/ 2770805 h 2774059"/>
              <a:gd name="connsiteX8" fmla="*/ 1195754 w 3979147"/>
              <a:gd name="connsiteY8" fmla="*/ 2760757 h 2774059"/>
              <a:gd name="connsiteX9" fmla="*/ 1266092 w 3979147"/>
              <a:gd name="connsiteY9" fmla="*/ 2660274 h 2774059"/>
              <a:gd name="connsiteX10" fmla="*/ 1296237 w 3979147"/>
              <a:gd name="connsiteY10" fmla="*/ 2489452 h 2774059"/>
              <a:gd name="connsiteX11" fmla="*/ 1316334 w 3979147"/>
              <a:gd name="connsiteY11" fmla="*/ 2188001 h 2774059"/>
              <a:gd name="connsiteX12" fmla="*/ 1336431 w 3979147"/>
              <a:gd name="connsiteY12" fmla="*/ 1514762 h 2774059"/>
              <a:gd name="connsiteX13" fmla="*/ 1336431 w 3979147"/>
              <a:gd name="connsiteY13" fmla="*/ 982199 h 2774059"/>
              <a:gd name="connsiteX14" fmla="*/ 1336431 w 3979147"/>
              <a:gd name="connsiteY14" fmla="*/ 710893 h 2774059"/>
              <a:gd name="connsiteX15" fmla="*/ 1436914 w 3979147"/>
              <a:gd name="connsiteY15" fmla="*/ 479781 h 2774059"/>
              <a:gd name="connsiteX16" fmla="*/ 1547446 w 3979147"/>
              <a:gd name="connsiteY16" fmla="*/ 449636 h 2774059"/>
              <a:gd name="connsiteX17" fmla="*/ 1627833 w 3979147"/>
              <a:gd name="connsiteY17" fmla="*/ 530023 h 2774059"/>
              <a:gd name="connsiteX18" fmla="*/ 1738365 w 3979147"/>
              <a:gd name="connsiteY18" fmla="*/ 730990 h 2774059"/>
              <a:gd name="connsiteX19" fmla="*/ 1828800 w 3979147"/>
              <a:gd name="connsiteY19" fmla="*/ 1072634 h 2774059"/>
              <a:gd name="connsiteX20" fmla="*/ 1979526 w 3979147"/>
              <a:gd name="connsiteY20" fmla="*/ 1414278 h 2774059"/>
              <a:gd name="connsiteX21" fmla="*/ 2150347 w 3979147"/>
              <a:gd name="connsiteY21" fmla="*/ 1645390 h 2774059"/>
              <a:gd name="connsiteX22" fmla="*/ 2311121 w 3979147"/>
              <a:gd name="connsiteY22" fmla="*/ 1876502 h 2774059"/>
              <a:gd name="connsiteX23" fmla="*/ 2522136 w 3979147"/>
              <a:gd name="connsiteY23" fmla="*/ 2007131 h 2774059"/>
              <a:gd name="connsiteX24" fmla="*/ 2652765 w 3979147"/>
              <a:gd name="connsiteY24" fmla="*/ 2047324 h 2774059"/>
              <a:gd name="connsiteX25" fmla="*/ 2813538 w 3979147"/>
              <a:gd name="connsiteY25" fmla="*/ 2057372 h 2774059"/>
              <a:gd name="connsiteX26" fmla="*/ 2984360 w 3979147"/>
              <a:gd name="connsiteY26" fmla="*/ 1946841 h 2774059"/>
              <a:gd name="connsiteX27" fmla="*/ 3104941 w 3979147"/>
              <a:gd name="connsiteY27" fmla="*/ 1786067 h 2774059"/>
              <a:gd name="connsiteX28" fmla="*/ 3215472 w 3979147"/>
              <a:gd name="connsiteY28" fmla="*/ 1605197 h 2774059"/>
              <a:gd name="connsiteX29" fmla="*/ 3305908 w 3979147"/>
              <a:gd name="connsiteY29" fmla="*/ 1273601 h 2774059"/>
              <a:gd name="connsiteX30" fmla="*/ 3406391 w 3979147"/>
              <a:gd name="connsiteY30" fmla="*/ 871667 h 2774059"/>
              <a:gd name="connsiteX31" fmla="*/ 3466681 w 3979147"/>
              <a:gd name="connsiteY31" fmla="*/ 620458 h 2774059"/>
              <a:gd name="connsiteX32" fmla="*/ 3587261 w 3979147"/>
              <a:gd name="connsiteY32" fmla="*/ 359201 h 2774059"/>
              <a:gd name="connsiteX33" fmla="*/ 3697793 w 3979147"/>
              <a:gd name="connsiteY33" fmla="*/ 218524 h 2774059"/>
              <a:gd name="connsiteX34" fmla="*/ 3979147 w 3979147"/>
              <a:gd name="connsiteY34" fmla="*/ 128089 h 2774059"/>
              <a:gd name="connsiteX0" fmla="*/ 0 w 3979147"/>
              <a:gd name="connsiteY0" fmla="*/ 494253 h 2778482"/>
              <a:gd name="connsiteX1" fmla="*/ 331596 w 3979147"/>
              <a:gd name="connsiteY1" fmla="*/ 715316 h 2778482"/>
              <a:gd name="connsiteX2" fmla="*/ 552659 w 3979147"/>
              <a:gd name="connsiteY2" fmla="*/ 1267976 h 2778482"/>
              <a:gd name="connsiteX3" fmla="*/ 653143 w 3979147"/>
              <a:gd name="connsiteY3" fmla="*/ 1820635 h 2778482"/>
              <a:gd name="connsiteX4" fmla="*/ 743578 w 3979147"/>
              <a:gd name="connsiteY4" fmla="*/ 2252714 h 2778482"/>
              <a:gd name="connsiteX5" fmla="*/ 894303 w 3979147"/>
              <a:gd name="connsiteY5" fmla="*/ 2654648 h 2778482"/>
              <a:gd name="connsiteX6" fmla="*/ 1014883 w 3979147"/>
              <a:gd name="connsiteY6" fmla="*/ 2745083 h 2778482"/>
              <a:gd name="connsiteX7" fmla="*/ 1095270 w 3979147"/>
              <a:gd name="connsiteY7" fmla="*/ 2775228 h 2778482"/>
              <a:gd name="connsiteX8" fmla="*/ 1195754 w 3979147"/>
              <a:gd name="connsiteY8" fmla="*/ 2765180 h 2778482"/>
              <a:gd name="connsiteX9" fmla="*/ 1266092 w 3979147"/>
              <a:gd name="connsiteY9" fmla="*/ 2664697 h 2778482"/>
              <a:gd name="connsiteX10" fmla="*/ 1296237 w 3979147"/>
              <a:gd name="connsiteY10" fmla="*/ 2493875 h 2778482"/>
              <a:gd name="connsiteX11" fmla="*/ 1316334 w 3979147"/>
              <a:gd name="connsiteY11" fmla="*/ 2192424 h 2778482"/>
              <a:gd name="connsiteX12" fmla="*/ 1336431 w 3979147"/>
              <a:gd name="connsiteY12" fmla="*/ 1519185 h 2778482"/>
              <a:gd name="connsiteX13" fmla="*/ 1336431 w 3979147"/>
              <a:gd name="connsiteY13" fmla="*/ 986622 h 2778482"/>
              <a:gd name="connsiteX14" fmla="*/ 1336431 w 3979147"/>
              <a:gd name="connsiteY14" fmla="*/ 715316 h 2778482"/>
              <a:gd name="connsiteX15" fmla="*/ 1436914 w 3979147"/>
              <a:gd name="connsiteY15" fmla="*/ 484204 h 2778482"/>
              <a:gd name="connsiteX16" fmla="*/ 1547446 w 3979147"/>
              <a:gd name="connsiteY16" fmla="*/ 454059 h 2778482"/>
              <a:gd name="connsiteX17" fmla="*/ 1627833 w 3979147"/>
              <a:gd name="connsiteY17" fmla="*/ 534446 h 2778482"/>
              <a:gd name="connsiteX18" fmla="*/ 1738365 w 3979147"/>
              <a:gd name="connsiteY18" fmla="*/ 735413 h 2778482"/>
              <a:gd name="connsiteX19" fmla="*/ 1828800 w 3979147"/>
              <a:gd name="connsiteY19" fmla="*/ 1077057 h 2778482"/>
              <a:gd name="connsiteX20" fmla="*/ 1979526 w 3979147"/>
              <a:gd name="connsiteY20" fmla="*/ 1418701 h 2778482"/>
              <a:gd name="connsiteX21" fmla="*/ 2150347 w 3979147"/>
              <a:gd name="connsiteY21" fmla="*/ 1649813 h 2778482"/>
              <a:gd name="connsiteX22" fmla="*/ 2311121 w 3979147"/>
              <a:gd name="connsiteY22" fmla="*/ 1880925 h 2778482"/>
              <a:gd name="connsiteX23" fmla="*/ 2522136 w 3979147"/>
              <a:gd name="connsiteY23" fmla="*/ 2011554 h 2778482"/>
              <a:gd name="connsiteX24" fmla="*/ 2652765 w 3979147"/>
              <a:gd name="connsiteY24" fmla="*/ 2051747 h 2778482"/>
              <a:gd name="connsiteX25" fmla="*/ 2813538 w 3979147"/>
              <a:gd name="connsiteY25" fmla="*/ 2061795 h 2778482"/>
              <a:gd name="connsiteX26" fmla="*/ 2984360 w 3979147"/>
              <a:gd name="connsiteY26" fmla="*/ 1951264 h 2778482"/>
              <a:gd name="connsiteX27" fmla="*/ 3104941 w 3979147"/>
              <a:gd name="connsiteY27" fmla="*/ 1790490 h 2778482"/>
              <a:gd name="connsiteX28" fmla="*/ 3215472 w 3979147"/>
              <a:gd name="connsiteY28" fmla="*/ 1609620 h 2778482"/>
              <a:gd name="connsiteX29" fmla="*/ 3305908 w 3979147"/>
              <a:gd name="connsiteY29" fmla="*/ 1278024 h 2778482"/>
              <a:gd name="connsiteX30" fmla="*/ 3406391 w 3979147"/>
              <a:gd name="connsiteY30" fmla="*/ 876090 h 2778482"/>
              <a:gd name="connsiteX31" fmla="*/ 3466681 w 3979147"/>
              <a:gd name="connsiteY31" fmla="*/ 624881 h 2778482"/>
              <a:gd name="connsiteX32" fmla="*/ 3587261 w 3979147"/>
              <a:gd name="connsiteY32" fmla="*/ 363624 h 2778482"/>
              <a:gd name="connsiteX33" fmla="*/ 3697793 w 3979147"/>
              <a:gd name="connsiteY33" fmla="*/ 222947 h 2778482"/>
              <a:gd name="connsiteX34" fmla="*/ 3979147 w 3979147"/>
              <a:gd name="connsiteY34" fmla="*/ 132512 h 2778482"/>
              <a:gd name="connsiteX0" fmla="*/ 0 w 3949002"/>
              <a:gd name="connsiteY0" fmla="*/ 675592 h 2959821"/>
              <a:gd name="connsiteX1" fmla="*/ 331596 w 3949002"/>
              <a:gd name="connsiteY1" fmla="*/ 896655 h 2959821"/>
              <a:gd name="connsiteX2" fmla="*/ 552659 w 3949002"/>
              <a:gd name="connsiteY2" fmla="*/ 1449315 h 2959821"/>
              <a:gd name="connsiteX3" fmla="*/ 653143 w 3949002"/>
              <a:gd name="connsiteY3" fmla="*/ 2001974 h 2959821"/>
              <a:gd name="connsiteX4" fmla="*/ 743578 w 3949002"/>
              <a:gd name="connsiteY4" fmla="*/ 2434053 h 2959821"/>
              <a:gd name="connsiteX5" fmla="*/ 894303 w 3949002"/>
              <a:gd name="connsiteY5" fmla="*/ 2835987 h 2959821"/>
              <a:gd name="connsiteX6" fmla="*/ 1014883 w 3949002"/>
              <a:gd name="connsiteY6" fmla="*/ 2926422 h 2959821"/>
              <a:gd name="connsiteX7" fmla="*/ 1095270 w 3949002"/>
              <a:gd name="connsiteY7" fmla="*/ 2956567 h 2959821"/>
              <a:gd name="connsiteX8" fmla="*/ 1195754 w 3949002"/>
              <a:gd name="connsiteY8" fmla="*/ 2946519 h 2959821"/>
              <a:gd name="connsiteX9" fmla="*/ 1266092 w 3949002"/>
              <a:gd name="connsiteY9" fmla="*/ 2846036 h 2959821"/>
              <a:gd name="connsiteX10" fmla="*/ 1296237 w 3949002"/>
              <a:gd name="connsiteY10" fmla="*/ 2675214 h 2959821"/>
              <a:gd name="connsiteX11" fmla="*/ 1316334 w 3949002"/>
              <a:gd name="connsiteY11" fmla="*/ 2373763 h 2959821"/>
              <a:gd name="connsiteX12" fmla="*/ 1336431 w 3949002"/>
              <a:gd name="connsiteY12" fmla="*/ 1700524 h 2959821"/>
              <a:gd name="connsiteX13" fmla="*/ 1336431 w 3949002"/>
              <a:gd name="connsiteY13" fmla="*/ 1167961 h 2959821"/>
              <a:gd name="connsiteX14" fmla="*/ 1336431 w 3949002"/>
              <a:gd name="connsiteY14" fmla="*/ 896655 h 2959821"/>
              <a:gd name="connsiteX15" fmla="*/ 1436914 w 3949002"/>
              <a:gd name="connsiteY15" fmla="*/ 665543 h 2959821"/>
              <a:gd name="connsiteX16" fmla="*/ 1547446 w 3949002"/>
              <a:gd name="connsiteY16" fmla="*/ 635398 h 2959821"/>
              <a:gd name="connsiteX17" fmla="*/ 1627833 w 3949002"/>
              <a:gd name="connsiteY17" fmla="*/ 715785 h 2959821"/>
              <a:gd name="connsiteX18" fmla="*/ 1738365 w 3949002"/>
              <a:gd name="connsiteY18" fmla="*/ 916752 h 2959821"/>
              <a:gd name="connsiteX19" fmla="*/ 1828800 w 3949002"/>
              <a:gd name="connsiteY19" fmla="*/ 1258396 h 2959821"/>
              <a:gd name="connsiteX20" fmla="*/ 1979526 w 3949002"/>
              <a:gd name="connsiteY20" fmla="*/ 1600040 h 2959821"/>
              <a:gd name="connsiteX21" fmla="*/ 2150347 w 3949002"/>
              <a:gd name="connsiteY21" fmla="*/ 1831152 h 2959821"/>
              <a:gd name="connsiteX22" fmla="*/ 2311121 w 3949002"/>
              <a:gd name="connsiteY22" fmla="*/ 2062264 h 2959821"/>
              <a:gd name="connsiteX23" fmla="*/ 2522136 w 3949002"/>
              <a:gd name="connsiteY23" fmla="*/ 2192893 h 2959821"/>
              <a:gd name="connsiteX24" fmla="*/ 2652765 w 3949002"/>
              <a:gd name="connsiteY24" fmla="*/ 2233086 h 2959821"/>
              <a:gd name="connsiteX25" fmla="*/ 2813538 w 3949002"/>
              <a:gd name="connsiteY25" fmla="*/ 2243134 h 2959821"/>
              <a:gd name="connsiteX26" fmla="*/ 2984360 w 3949002"/>
              <a:gd name="connsiteY26" fmla="*/ 2132603 h 2959821"/>
              <a:gd name="connsiteX27" fmla="*/ 3104941 w 3949002"/>
              <a:gd name="connsiteY27" fmla="*/ 1971829 h 2959821"/>
              <a:gd name="connsiteX28" fmla="*/ 3215472 w 3949002"/>
              <a:gd name="connsiteY28" fmla="*/ 1790959 h 2959821"/>
              <a:gd name="connsiteX29" fmla="*/ 3305908 w 3949002"/>
              <a:gd name="connsiteY29" fmla="*/ 1459363 h 2959821"/>
              <a:gd name="connsiteX30" fmla="*/ 3406391 w 3949002"/>
              <a:gd name="connsiteY30" fmla="*/ 1057429 h 2959821"/>
              <a:gd name="connsiteX31" fmla="*/ 3466681 w 3949002"/>
              <a:gd name="connsiteY31" fmla="*/ 806220 h 2959821"/>
              <a:gd name="connsiteX32" fmla="*/ 3587261 w 3949002"/>
              <a:gd name="connsiteY32" fmla="*/ 544963 h 2959821"/>
              <a:gd name="connsiteX33" fmla="*/ 3697793 w 3949002"/>
              <a:gd name="connsiteY33" fmla="*/ 404286 h 2959821"/>
              <a:gd name="connsiteX34" fmla="*/ 3949002 w 3949002"/>
              <a:gd name="connsiteY34" fmla="*/ 102836 h 2959821"/>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97793 w 3949002"/>
              <a:gd name="connsiteY33" fmla="*/ 301450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38762 w 3949002"/>
              <a:gd name="connsiteY17" fmla="*/ 609306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49002" h="2856985">
                <a:moveTo>
                  <a:pt x="0" y="572756"/>
                </a:moveTo>
                <a:cubicBezTo>
                  <a:pt x="119743" y="618810"/>
                  <a:pt x="239486" y="664865"/>
                  <a:pt x="331596" y="793819"/>
                </a:cubicBezTo>
                <a:cubicBezTo>
                  <a:pt x="423706" y="922773"/>
                  <a:pt x="499068" y="1162259"/>
                  <a:pt x="552659" y="1346479"/>
                </a:cubicBezTo>
                <a:cubicBezTo>
                  <a:pt x="606250" y="1530699"/>
                  <a:pt x="621323" y="1735015"/>
                  <a:pt x="653143" y="1899138"/>
                </a:cubicBezTo>
                <a:cubicBezTo>
                  <a:pt x="684963" y="2063261"/>
                  <a:pt x="703385" y="2192215"/>
                  <a:pt x="743578" y="2331217"/>
                </a:cubicBezTo>
                <a:cubicBezTo>
                  <a:pt x="783771" y="2470219"/>
                  <a:pt x="849086" y="2651090"/>
                  <a:pt x="894303" y="2733151"/>
                </a:cubicBezTo>
                <a:cubicBezTo>
                  <a:pt x="939520" y="2815212"/>
                  <a:pt x="981389" y="2803489"/>
                  <a:pt x="1014883" y="2823586"/>
                </a:cubicBezTo>
                <a:cubicBezTo>
                  <a:pt x="1048378" y="2843683"/>
                  <a:pt x="1065125" y="2850382"/>
                  <a:pt x="1095270" y="2853731"/>
                </a:cubicBezTo>
                <a:cubicBezTo>
                  <a:pt x="1125415" y="2857080"/>
                  <a:pt x="1167284" y="2862105"/>
                  <a:pt x="1195754" y="2843683"/>
                </a:cubicBezTo>
                <a:cubicBezTo>
                  <a:pt x="1224224" y="2825261"/>
                  <a:pt x="1249345" y="2788417"/>
                  <a:pt x="1266092" y="2743200"/>
                </a:cubicBezTo>
                <a:cubicBezTo>
                  <a:pt x="1282839" y="2697983"/>
                  <a:pt x="1287863" y="2651090"/>
                  <a:pt x="1296237" y="2572378"/>
                </a:cubicBezTo>
                <a:cubicBezTo>
                  <a:pt x="1304611" y="2493666"/>
                  <a:pt x="1309635" y="2433375"/>
                  <a:pt x="1316334" y="2270927"/>
                </a:cubicBezTo>
                <a:cubicBezTo>
                  <a:pt x="1323033" y="2108479"/>
                  <a:pt x="1333082" y="1798655"/>
                  <a:pt x="1336431" y="1597688"/>
                </a:cubicBezTo>
                <a:cubicBezTo>
                  <a:pt x="1339780" y="1396721"/>
                  <a:pt x="1336431" y="1199103"/>
                  <a:pt x="1336431" y="1065125"/>
                </a:cubicBezTo>
                <a:cubicBezTo>
                  <a:pt x="1336431" y="931147"/>
                  <a:pt x="1319684" y="877555"/>
                  <a:pt x="1336431" y="793819"/>
                </a:cubicBezTo>
                <a:cubicBezTo>
                  <a:pt x="1353178" y="710083"/>
                  <a:pt x="1401745" y="606250"/>
                  <a:pt x="1436914" y="562707"/>
                </a:cubicBezTo>
                <a:cubicBezTo>
                  <a:pt x="1472083" y="519164"/>
                  <a:pt x="1513805" y="524796"/>
                  <a:pt x="1547446" y="532562"/>
                </a:cubicBezTo>
                <a:cubicBezTo>
                  <a:pt x="1581087" y="540328"/>
                  <a:pt x="1606942" y="562414"/>
                  <a:pt x="1638762" y="609306"/>
                </a:cubicBezTo>
                <a:cubicBezTo>
                  <a:pt x="1670582" y="656198"/>
                  <a:pt x="1701835" y="724088"/>
                  <a:pt x="1738365" y="813916"/>
                </a:cubicBezTo>
                <a:cubicBezTo>
                  <a:pt x="1774895" y="903744"/>
                  <a:pt x="1815929" y="1036821"/>
                  <a:pt x="1857944" y="1148274"/>
                </a:cubicBezTo>
                <a:cubicBezTo>
                  <a:pt x="1899959" y="1259727"/>
                  <a:pt x="1943543" y="1384137"/>
                  <a:pt x="1990455" y="1482632"/>
                </a:cubicBezTo>
                <a:cubicBezTo>
                  <a:pt x="2037367" y="1581127"/>
                  <a:pt x="2085974" y="1659780"/>
                  <a:pt x="2139418" y="1739246"/>
                </a:cubicBezTo>
                <a:cubicBezTo>
                  <a:pt x="2192862" y="1818712"/>
                  <a:pt x="2247335" y="1900959"/>
                  <a:pt x="2311121" y="1959428"/>
                </a:cubicBezTo>
                <a:cubicBezTo>
                  <a:pt x="2374907" y="2017897"/>
                  <a:pt x="2465195" y="2061587"/>
                  <a:pt x="2522136" y="2090057"/>
                </a:cubicBezTo>
                <a:cubicBezTo>
                  <a:pt x="2579077" y="2118527"/>
                  <a:pt x="2604198" y="2121877"/>
                  <a:pt x="2652765" y="2130250"/>
                </a:cubicBezTo>
                <a:cubicBezTo>
                  <a:pt x="2701332" y="2138623"/>
                  <a:pt x="2758272" y="2157045"/>
                  <a:pt x="2813538" y="2140298"/>
                </a:cubicBezTo>
                <a:cubicBezTo>
                  <a:pt x="2868804" y="2123551"/>
                  <a:pt x="2935793" y="2074984"/>
                  <a:pt x="2984360" y="2029767"/>
                </a:cubicBezTo>
                <a:cubicBezTo>
                  <a:pt x="3032927" y="1984550"/>
                  <a:pt x="3066422" y="1925934"/>
                  <a:pt x="3104941" y="1868993"/>
                </a:cubicBezTo>
                <a:cubicBezTo>
                  <a:pt x="3143460" y="1812052"/>
                  <a:pt x="3181978" y="1773534"/>
                  <a:pt x="3215472" y="1688123"/>
                </a:cubicBezTo>
                <a:cubicBezTo>
                  <a:pt x="3248966" y="1602712"/>
                  <a:pt x="3274088" y="1478782"/>
                  <a:pt x="3305908" y="1356527"/>
                </a:cubicBezTo>
                <a:cubicBezTo>
                  <a:pt x="3337728" y="1234272"/>
                  <a:pt x="3379596" y="1063450"/>
                  <a:pt x="3406391" y="954593"/>
                </a:cubicBezTo>
                <a:cubicBezTo>
                  <a:pt x="3433186" y="845736"/>
                  <a:pt x="3443235" y="790470"/>
                  <a:pt x="3466681" y="703384"/>
                </a:cubicBezTo>
                <a:cubicBezTo>
                  <a:pt x="3490127" y="616298"/>
                  <a:pt x="3515248" y="514140"/>
                  <a:pt x="3547068" y="432079"/>
                </a:cubicBezTo>
                <a:cubicBezTo>
                  <a:pt x="3578888" y="350018"/>
                  <a:pt x="3570515" y="353367"/>
                  <a:pt x="3657600" y="211015"/>
                </a:cubicBezTo>
                <a:cubicBezTo>
                  <a:pt x="3744685" y="68663"/>
                  <a:pt x="3687744" y="33495"/>
                  <a:pt x="3949002" y="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27" name="Straight Arrow Connector 26"/>
          <p:cNvCxnSpPr/>
          <p:nvPr/>
        </p:nvCxnSpPr>
        <p:spPr bwMode="auto">
          <a:xfrm flipV="1">
            <a:off x="1732595" y="1660634"/>
            <a:ext cx="0" cy="33978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732595" y="5058490"/>
            <a:ext cx="48768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 name="Straight Connector 2"/>
          <p:cNvCxnSpPr/>
          <p:nvPr/>
        </p:nvCxnSpPr>
        <p:spPr bwMode="auto">
          <a:xfrm>
            <a:off x="3925112" y="2884845"/>
            <a:ext cx="0" cy="23148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4" name="TextBox 43"/>
          <p:cNvSpPr txBox="1"/>
          <p:nvPr/>
        </p:nvSpPr>
        <p:spPr>
          <a:xfrm>
            <a:off x="3667328" y="5161748"/>
            <a:ext cx="452368" cy="461665"/>
          </a:xfrm>
          <a:prstGeom prst="rect">
            <a:avLst/>
          </a:prstGeom>
          <a:noFill/>
        </p:spPr>
        <p:txBody>
          <a:bodyPr wrap="none" rtlCol="0">
            <a:spAutoFit/>
          </a:bodyPr>
          <a:lstStyle/>
          <a:p>
            <a:r>
              <a:rPr lang="en-US" i="1" dirty="0" smtClean="0"/>
              <a:t>s</a:t>
            </a:r>
            <a:r>
              <a:rPr lang="en-US" i="1" baseline="-25000" dirty="0" smtClean="0"/>
              <a:t>1</a:t>
            </a:r>
            <a:endParaRPr lang="en-US" i="1" baseline="-25000" dirty="0"/>
          </a:p>
        </p:txBody>
      </p:sp>
      <p:sp>
        <p:nvSpPr>
          <p:cNvPr id="45" name="TextBox 44"/>
          <p:cNvSpPr txBox="1"/>
          <p:nvPr/>
        </p:nvSpPr>
        <p:spPr>
          <a:xfrm>
            <a:off x="857849" y="1470465"/>
            <a:ext cx="766557" cy="461665"/>
          </a:xfrm>
          <a:prstGeom prst="rect">
            <a:avLst/>
          </a:prstGeom>
          <a:noFill/>
        </p:spPr>
        <p:txBody>
          <a:bodyPr wrap="none" rtlCol="0">
            <a:spAutoFit/>
          </a:bodyPr>
          <a:lstStyle/>
          <a:p>
            <a:r>
              <a:rPr lang="en-US" i="1" dirty="0" smtClean="0"/>
              <a:t>H(s)</a:t>
            </a:r>
            <a:endParaRPr lang="en-US" i="1" dirty="0"/>
          </a:p>
        </p:txBody>
      </p:sp>
      <p:sp>
        <p:nvSpPr>
          <p:cNvPr id="46" name="TextBox 45"/>
          <p:cNvSpPr txBox="1"/>
          <p:nvPr/>
        </p:nvSpPr>
        <p:spPr>
          <a:xfrm>
            <a:off x="6519446" y="5058490"/>
            <a:ext cx="338554" cy="461665"/>
          </a:xfrm>
          <a:prstGeom prst="rect">
            <a:avLst/>
          </a:prstGeom>
          <a:noFill/>
        </p:spPr>
        <p:txBody>
          <a:bodyPr wrap="none" rtlCol="0">
            <a:spAutoFit/>
          </a:bodyPr>
          <a:lstStyle/>
          <a:p>
            <a:r>
              <a:rPr lang="en-US" i="1" dirty="0" smtClean="0"/>
              <a:t>s</a:t>
            </a:r>
            <a:endParaRPr lang="en-US" i="1" dirty="0"/>
          </a:p>
        </p:txBody>
      </p:sp>
      <p:sp>
        <p:nvSpPr>
          <p:cNvPr id="52" name="Oval 51"/>
          <p:cNvSpPr/>
          <p:nvPr/>
        </p:nvSpPr>
        <p:spPr bwMode="auto">
          <a:xfrm>
            <a:off x="3836256" y="2783245"/>
            <a:ext cx="203200" cy="203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3437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Search with Continuous States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17</a:t>
            </a:fld>
            <a:endParaRPr lang="en-US" altLang="en-US"/>
          </a:p>
        </p:txBody>
      </p:sp>
      <p:sp>
        <p:nvSpPr>
          <p:cNvPr id="23" name="Freeform 22"/>
          <p:cNvSpPr/>
          <p:nvPr/>
        </p:nvSpPr>
        <p:spPr bwMode="auto">
          <a:xfrm>
            <a:off x="2113595" y="1867415"/>
            <a:ext cx="3949002" cy="2856985"/>
          </a:xfrm>
          <a:custGeom>
            <a:avLst/>
            <a:gdLst>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06286 w 3868615"/>
              <a:gd name="connsiteY12" fmla="*/ 1516599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06391 w 3868615"/>
              <a:gd name="connsiteY30" fmla="*/ 863456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979147"/>
              <a:gd name="connsiteY0" fmla="*/ 489830 h 2774059"/>
              <a:gd name="connsiteX1" fmla="*/ 331596 w 3979147"/>
              <a:gd name="connsiteY1" fmla="*/ 710893 h 2774059"/>
              <a:gd name="connsiteX2" fmla="*/ 552659 w 3979147"/>
              <a:gd name="connsiteY2" fmla="*/ 1263553 h 2774059"/>
              <a:gd name="connsiteX3" fmla="*/ 653143 w 3979147"/>
              <a:gd name="connsiteY3" fmla="*/ 1816212 h 2774059"/>
              <a:gd name="connsiteX4" fmla="*/ 743578 w 3979147"/>
              <a:gd name="connsiteY4" fmla="*/ 2248291 h 2774059"/>
              <a:gd name="connsiteX5" fmla="*/ 894303 w 3979147"/>
              <a:gd name="connsiteY5" fmla="*/ 2650225 h 2774059"/>
              <a:gd name="connsiteX6" fmla="*/ 1014883 w 3979147"/>
              <a:gd name="connsiteY6" fmla="*/ 2740660 h 2774059"/>
              <a:gd name="connsiteX7" fmla="*/ 1095270 w 3979147"/>
              <a:gd name="connsiteY7" fmla="*/ 2770805 h 2774059"/>
              <a:gd name="connsiteX8" fmla="*/ 1195754 w 3979147"/>
              <a:gd name="connsiteY8" fmla="*/ 2760757 h 2774059"/>
              <a:gd name="connsiteX9" fmla="*/ 1266092 w 3979147"/>
              <a:gd name="connsiteY9" fmla="*/ 2660274 h 2774059"/>
              <a:gd name="connsiteX10" fmla="*/ 1296237 w 3979147"/>
              <a:gd name="connsiteY10" fmla="*/ 2489452 h 2774059"/>
              <a:gd name="connsiteX11" fmla="*/ 1316334 w 3979147"/>
              <a:gd name="connsiteY11" fmla="*/ 2188001 h 2774059"/>
              <a:gd name="connsiteX12" fmla="*/ 1336431 w 3979147"/>
              <a:gd name="connsiteY12" fmla="*/ 1514762 h 2774059"/>
              <a:gd name="connsiteX13" fmla="*/ 1336431 w 3979147"/>
              <a:gd name="connsiteY13" fmla="*/ 982199 h 2774059"/>
              <a:gd name="connsiteX14" fmla="*/ 1336431 w 3979147"/>
              <a:gd name="connsiteY14" fmla="*/ 710893 h 2774059"/>
              <a:gd name="connsiteX15" fmla="*/ 1436914 w 3979147"/>
              <a:gd name="connsiteY15" fmla="*/ 479781 h 2774059"/>
              <a:gd name="connsiteX16" fmla="*/ 1547446 w 3979147"/>
              <a:gd name="connsiteY16" fmla="*/ 449636 h 2774059"/>
              <a:gd name="connsiteX17" fmla="*/ 1627833 w 3979147"/>
              <a:gd name="connsiteY17" fmla="*/ 530023 h 2774059"/>
              <a:gd name="connsiteX18" fmla="*/ 1738365 w 3979147"/>
              <a:gd name="connsiteY18" fmla="*/ 730990 h 2774059"/>
              <a:gd name="connsiteX19" fmla="*/ 1828800 w 3979147"/>
              <a:gd name="connsiteY19" fmla="*/ 1072634 h 2774059"/>
              <a:gd name="connsiteX20" fmla="*/ 1979526 w 3979147"/>
              <a:gd name="connsiteY20" fmla="*/ 1414278 h 2774059"/>
              <a:gd name="connsiteX21" fmla="*/ 2150347 w 3979147"/>
              <a:gd name="connsiteY21" fmla="*/ 1645390 h 2774059"/>
              <a:gd name="connsiteX22" fmla="*/ 2311121 w 3979147"/>
              <a:gd name="connsiteY22" fmla="*/ 1876502 h 2774059"/>
              <a:gd name="connsiteX23" fmla="*/ 2522136 w 3979147"/>
              <a:gd name="connsiteY23" fmla="*/ 2007131 h 2774059"/>
              <a:gd name="connsiteX24" fmla="*/ 2652765 w 3979147"/>
              <a:gd name="connsiteY24" fmla="*/ 2047324 h 2774059"/>
              <a:gd name="connsiteX25" fmla="*/ 2813538 w 3979147"/>
              <a:gd name="connsiteY25" fmla="*/ 2057372 h 2774059"/>
              <a:gd name="connsiteX26" fmla="*/ 2984360 w 3979147"/>
              <a:gd name="connsiteY26" fmla="*/ 1946841 h 2774059"/>
              <a:gd name="connsiteX27" fmla="*/ 3104941 w 3979147"/>
              <a:gd name="connsiteY27" fmla="*/ 1786067 h 2774059"/>
              <a:gd name="connsiteX28" fmla="*/ 3215472 w 3979147"/>
              <a:gd name="connsiteY28" fmla="*/ 1605197 h 2774059"/>
              <a:gd name="connsiteX29" fmla="*/ 3305908 w 3979147"/>
              <a:gd name="connsiteY29" fmla="*/ 1273601 h 2774059"/>
              <a:gd name="connsiteX30" fmla="*/ 3406391 w 3979147"/>
              <a:gd name="connsiteY30" fmla="*/ 871667 h 2774059"/>
              <a:gd name="connsiteX31" fmla="*/ 3466681 w 3979147"/>
              <a:gd name="connsiteY31" fmla="*/ 620458 h 2774059"/>
              <a:gd name="connsiteX32" fmla="*/ 3587261 w 3979147"/>
              <a:gd name="connsiteY32" fmla="*/ 359201 h 2774059"/>
              <a:gd name="connsiteX33" fmla="*/ 3697793 w 3979147"/>
              <a:gd name="connsiteY33" fmla="*/ 218524 h 2774059"/>
              <a:gd name="connsiteX34" fmla="*/ 3979147 w 3979147"/>
              <a:gd name="connsiteY34" fmla="*/ 128089 h 2774059"/>
              <a:gd name="connsiteX0" fmla="*/ 0 w 3979147"/>
              <a:gd name="connsiteY0" fmla="*/ 494253 h 2778482"/>
              <a:gd name="connsiteX1" fmla="*/ 331596 w 3979147"/>
              <a:gd name="connsiteY1" fmla="*/ 715316 h 2778482"/>
              <a:gd name="connsiteX2" fmla="*/ 552659 w 3979147"/>
              <a:gd name="connsiteY2" fmla="*/ 1267976 h 2778482"/>
              <a:gd name="connsiteX3" fmla="*/ 653143 w 3979147"/>
              <a:gd name="connsiteY3" fmla="*/ 1820635 h 2778482"/>
              <a:gd name="connsiteX4" fmla="*/ 743578 w 3979147"/>
              <a:gd name="connsiteY4" fmla="*/ 2252714 h 2778482"/>
              <a:gd name="connsiteX5" fmla="*/ 894303 w 3979147"/>
              <a:gd name="connsiteY5" fmla="*/ 2654648 h 2778482"/>
              <a:gd name="connsiteX6" fmla="*/ 1014883 w 3979147"/>
              <a:gd name="connsiteY6" fmla="*/ 2745083 h 2778482"/>
              <a:gd name="connsiteX7" fmla="*/ 1095270 w 3979147"/>
              <a:gd name="connsiteY7" fmla="*/ 2775228 h 2778482"/>
              <a:gd name="connsiteX8" fmla="*/ 1195754 w 3979147"/>
              <a:gd name="connsiteY8" fmla="*/ 2765180 h 2778482"/>
              <a:gd name="connsiteX9" fmla="*/ 1266092 w 3979147"/>
              <a:gd name="connsiteY9" fmla="*/ 2664697 h 2778482"/>
              <a:gd name="connsiteX10" fmla="*/ 1296237 w 3979147"/>
              <a:gd name="connsiteY10" fmla="*/ 2493875 h 2778482"/>
              <a:gd name="connsiteX11" fmla="*/ 1316334 w 3979147"/>
              <a:gd name="connsiteY11" fmla="*/ 2192424 h 2778482"/>
              <a:gd name="connsiteX12" fmla="*/ 1336431 w 3979147"/>
              <a:gd name="connsiteY12" fmla="*/ 1519185 h 2778482"/>
              <a:gd name="connsiteX13" fmla="*/ 1336431 w 3979147"/>
              <a:gd name="connsiteY13" fmla="*/ 986622 h 2778482"/>
              <a:gd name="connsiteX14" fmla="*/ 1336431 w 3979147"/>
              <a:gd name="connsiteY14" fmla="*/ 715316 h 2778482"/>
              <a:gd name="connsiteX15" fmla="*/ 1436914 w 3979147"/>
              <a:gd name="connsiteY15" fmla="*/ 484204 h 2778482"/>
              <a:gd name="connsiteX16" fmla="*/ 1547446 w 3979147"/>
              <a:gd name="connsiteY16" fmla="*/ 454059 h 2778482"/>
              <a:gd name="connsiteX17" fmla="*/ 1627833 w 3979147"/>
              <a:gd name="connsiteY17" fmla="*/ 534446 h 2778482"/>
              <a:gd name="connsiteX18" fmla="*/ 1738365 w 3979147"/>
              <a:gd name="connsiteY18" fmla="*/ 735413 h 2778482"/>
              <a:gd name="connsiteX19" fmla="*/ 1828800 w 3979147"/>
              <a:gd name="connsiteY19" fmla="*/ 1077057 h 2778482"/>
              <a:gd name="connsiteX20" fmla="*/ 1979526 w 3979147"/>
              <a:gd name="connsiteY20" fmla="*/ 1418701 h 2778482"/>
              <a:gd name="connsiteX21" fmla="*/ 2150347 w 3979147"/>
              <a:gd name="connsiteY21" fmla="*/ 1649813 h 2778482"/>
              <a:gd name="connsiteX22" fmla="*/ 2311121 w 3979147"/>
              <a:gd name="connsiteY22" fmla="*/ 1880925 h 2778482"/>
              <a:gd name="connsiteX23" fmla="*/ 2522136 w 3979147"/>
              <a:gd name="connsiteY23" fmla="*/ 2011554 h 2778482"/>
              <a:gd name="connsiteX24" fmla="*/ 2652765 w 3979147"/>
              <a:gd name="connsiteY24" fmla="*/ 2051747 h 2778482"/>
              <a:gd name="connsiteX25" fmla="*/ 2813538 w 3979147"/>
              <a:gd name="connsiteY25" fmla="*/ 2061795 h 2778482"/>
              <a:gd name="connsiteX26" fmla="*/ 2984360 w 3979147"/>
              <a:gd name="connsiteY26" fmla="*/ 1951264 h 2778482"/>
              <a:gd name="connsiteX27" fmla="*/ 3104941 w 3979147"/>
              <a:gd name="connsiteY27" fmla="*/ 1790490 h 2778482"/>
              <a:gd name="connsiteX28" fmla="*/ 3215472 w 3979147"/>
              <a:gd name="connsiteY28" fmla="*/ 1609620 h 2778482"/>
              <a:gd name="connsiteX29" fmla="*/ 3305908 w 3979147"/>
              <a:gd name="connsiteY29" fmla="*/ 1278024 h 2778482"/>
              <a:gd name="connsiteX30" fmla="*/ 3406391 w 3979147"/>
              <a:gd name="connsiteY30" fmla="*/ 876090 h 2778482"/>
              <a:gd name="connsiteX31" fmla="*/ 3466681 w 3979147"/>
              <a:gd name="connsiteY31" fmla="*/ 624881 h 2778482"/>
              <a:gd name="connsiteX32" fmla="*/ 3587261 w 3979147"/>
              <a:gd name="connsiteY32" fmla="*/ 363624 h 2778482"/>
              <a:gd name="connsiteX33" fmla="*/ 3697793 w 3979147"/>
              <a:gd name="connsiteY33" fmla="*/ 222947 h 2778482"/>
              <a:gd name="connsiteX34" fmla="*/ 3979147 w 3979147"/>
              <a:gd name="connsiteY34" fmla="*/ 132512 h 2778482"/>
              <a:gd name="connsiteX0" fmla="*/ 0 w 3949002"/>
              <a:gd name="connsiteY0" fmla="*/ 675592 h 2959821"/>
              <a:gd name="connsiteX1" fmla="*/ 331596 w 3949002"/>
              <a:gd name="connsiteY1" fmla="*/ 896655 h 2959821"/>
              <a:gd name="connsiteX2" fmla="*/ 552659 w 3949002"/>
              <a:gd name="connsiteY2" fmla="*/ 1449315 h 2959821"/>
              <a:gd name="connsiteX3" fmla="*/ 653143 w 3949002"/>
              <a:gd name="connsiteY3" fmla="*/ 2001974 h 2959821"/>
              <a:gd name="connsiteX4" fmla="*/ 743578 w 3949002"/>
              <a:gd name="connsiteY4" fmla="*/ 2434053 h 2959821"/>
              <a:gd name="connsiteX5" fmla="*/ 894303 w 3949002"/>
              <a:gd name="connsiteY5" fmla="*/ 2835987 h 2959821"/>
              <a:gd name="connsiteX6" fmla="*/ 1014883 w 3949002"/>
              <a:gd name="connsiteY6" fmla="*/ 2926422 h 2959821"/>
              <a:gd name="connsiteX7" fmla="*/ 1095270 w 3949002"/>
              <a:gd name="connsiteY7" fmla="*/ 2956567 h 2959821"/>
              <a:gd name="connsiteX8" fmla="*/ 1195754 w 3949002"/>
              <a:gd name="connsiteY8" fmla="*/ 2946519 h 2959821"/>
              <a:gd name="connsiteX9" fmla="*/ 1266092 w 3949002"/>
              <a:gd name="connsiteY9" fmla="*/ 2846036 h 2959821"/>
              <a:gd name="connsiteX10" fmla="*/ 1296237 w 3949002"/>
              <a:gd name="connsiteY10" fmla="*/ 2675214 h 2959821"/>
              <a:gd name="connsiteX11" fmla="*/ 1316334 w 3949002"/>
              <a:gd name="connsiteY11" fmla="*/ 2373763 h 2959821"/>
              <a:gd name="connsiteX12" fmla="*/ 1336431 w 3949002"/>
              <a:gd name="connsiteY12" fmla="*/ 1700524 h 2959821"/>
              <a:gd name="connsiteX13" fmla="*/ 1336431 w 3949002"/>
              <a:gd name="connsiteY13" fmla="*/ 1167961 h 2959821"/>
              <a:gd name="connsiteX14" fmla="*/ 1336431 w 3949002"/>
              <a:gd name="connsiteY14" fmla="*/ 896655 h 2959821"/>
              <a:gd name="connsiteX15" fmla="*/ 1436914 w 3949002"/>
              <a:gd name="connsiteY15" fmla="*/ 665543 h 2959821"/>
              <a:gd name="connsiteX16" fmla="*/ 1547446 w 3949002"/>
              <a:gd name="connsiteY16" fmla="*/ 635398 h 2959821"/>
              <a:gd name="connsiteX17" fmla="*/ 1627833 w 3949002"/>
              <a:gd name="connsiteY17" fmla="*/ 715785 h 2959821"/>
              <a:gd name="connsiteX18" fmla="*/ 1738365 w 3949002"/>
              <a:gd name="connsiteY18" fmla="*/ 916752 h 2959821"/>
              <a:gd name="connsiteX19" fmla="*/ 1828800 w 3949002"/>
              <a:gd name="connsiteY19" fmla="*/ 1258396 h 2959821"/>
              <a:gd name="connsiteX20" fmla="*/ 1979526 w 3949002"/>
              <a:gd name="connsiteY20" fmla="*/ 1600040 h 2959821"/>
              <a:gd name="connsiteX21" fmla="*/ 2150347 w 3949002"/>
              <a:gd name="connsiteY21" fmla="*/ 1831152 h 2959821"/>
              <a:gd name="connsiteX22" fmla="*/ 2311121 w 3949002"/>
              <a:gd name="connsiteY22" fmla="*/ 2062264 h 2959821"/>
              <a:gd name="connsiteX23" fmla="*/ 2522136 w 3949002"/>
              <a:gd name="connsiteY23" fmla="*/ 2192893 h 2959821"/>
              <a:gd name="connsiteX24" fmla="*/ 2652765 w 3949002"/>
              <a:gd name="connsiteY24" fmla="*/ 2233086 h 2959821"/>
              <a:gd name="connsiteX25" fmla="*/ 2813538 w 3949002"/>
              <a:gd name="connsiteY25" fmla="*/ 2243134 h 2959821"/>
              <a:gd name="connsiteX26" fmla="*/ 2984360 w 3949002"/>
              <a:gd name="connsiteY26" fmla="*/ 2132603 h 2959821"/>
              <a:gd name="connsiteX27" fmla="*/ 3104941 w 3949002"/>
              <a:gd name="connsiteY27" fmla="*/ 1971829 h 2959821"/>
              <a:gd name="connsiteX28" fmla="*/ 3215472 w 3949002"/>
              <a:gd name="connsiteY28" fmla="*/ 1790959 h 2959821"/>
              <a:gd name="connsiteX29" fmla="*/ 3305908 w 3949002"/>
              <a:gd name="connsiteY29" fmla="*/ 1459363 h 2959821"/>
              <a:gd name="connsiteX30" fmla="*/ 3406391 w 3949002"/>
              <a:gd name="connsiteY30" fmla="*/ 1057429 h 2959821"/>
              <a:gd name="connsiteX31" fmla="*/ 3466681 w 3949002"/>
              <a:gd name="connsiteY31" fmla="*/ 806220 h 2959821"/>
              <a:gd name="connsiteX32" fmla="*/ 3587261 w 3949002"/>
              <a:gd name="connsiteY32" fmla="*/ 544963 h 2959821"/>
              <a:gd name="connsiteX33" fmla="*/ 3697793 w 3949002"/>
              <a:gd name="connsiteY33" fmla="*/ 404286 h 2959821"/>
              <a:gd name="connsiteX34" fmla="*/ 3949002 w 3949002"/>
              <a:gd name="connsiteY34" fmla="*/ 102836 h 2959821"/>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97793 w 3949002"/>
              <a:gd name="connsiteY33" fmla="*/ 301450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38762 w 3949002"/>
              <a:gd name="connsiteY17" fmla="*/ 609306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49002" h="2856985">
                <a:moveTo>
                  <a:pt x="0" y="572756"/>
                </a:moveTo>
                <a:cubicBezTo>
                  <a:pt x="119743" y="618810"/>
                  <a:pt x="239486" y="664865"/>
                  <a:pt x="331596" y="793819"/>
                </a:cubicBezTo>
                <a:cubicBezTo>
                  <a:pt x="423706" y="922773"/>
                  <a:pt x="499068" y="1162259"/>
                  <a:pt x="552659" y="1346479"/>
                </a:cubicBezTo>
                <a:cubicBezTo>
                  <a:pt x="606250" y="1530699"/>
                  <a:pt x="621323" y="1735015"/>
                  <a:pt x="653143" y="1899138"/>
                </a:cubicBezTo>
                <a:cubicBezTo>
                  <a:pt x="684963" y="2063261"/>
                  <a:pt x="703385" y="2192215"/>
                  <a:pt x="743578" y="2331217"/>
                </a:cubicBezTo>
                <a:cubicBezTo>
                  <a:pt x="783771" y="2470219"/>
                  <a:pt x="849086" y="2651090"/>
                  <a:pt x="894303" y="2733151"/>
                </a:cubicBezTo>
                <a:cubicBezTo>
                  <a:pt x="939520" y="2815212"/>
                  <a:pt x="981389" y="2803489"/>
                  <a:pt x="1014883" y="2823586"/>
                </a:cubicBezTo>
                <a:cubicBezTo>
                  <a:pt x="1048378" y="2843683"/>
                  <a:pt x="1065125" y="2850382"/>
                  <a:pt x="1095270" y="2853731"/>
                </a:cubicBezTo>
                <a:cubicBezTo>
                  <a:pt x="1125415" y="2857080"/>
                  <a:pt x="1167284" y="2862105"/>
                  <a:pt x="1195754" y="2843683"/>
                </a:cubicBezTo>
                <a:cubicBezTo>
                  <a:pt x="1224224" y="2825261"/>
                  <a:pt x="1249345" y="2788417"/>
                  <a:pt x="1266092" y="2743200"/>
                </a:cubicBezTo>
                <a:cubicBezTo>
                  <a:pt x="1282839" y="2697983"/>
                  <a:pt x="1287863" y="2651090"/>
                  <a:pt x="1296237" y="2572378"/>
                </a:cubicBezTo>
                <a:cubicBezTo>
                  <a:pt x="1304611" y="2493666"/>
                  <a:pt x="1309635" y="2433375"/>
                  <a:pt x="1316334" y="2270927"/>
                </a:cubicBezTo>
                <a:cubicBezTo>
                  <a:pt x="1323033" y="2108479"/>
                  <a:pt x="1333082" y="1798655"/>
                  <a:pt x="1336431" y="1597688"/>
                </a:cubicBezTo>
                <a:cubicBezTo>
                  <a:pt x="1339780" y="1396721"/>
                  <a:pt x="1336431" y="1199103"/>
                  <a:pt x="1336431" y="1065125"/>
                </a:cubicBezTo>
                <a:cubicBezTo>
                  <a:pt x="1336431" y="931147"/>
                  <a:pt x="1319684" y="877555"/>
                  <a:pt x="1336431" y="793819"/>
                </a:cubicBezTo>
                <a:cubicBezTo>
                  <a:pt x="1353178" y="710083"/>
                  <a:pt x="1401745" y="606250"/>
                  <a:pt x="1436914" y="562707"/>
                </a:cubicBezTo>
                <a:cubicBezTo>
                  <a:pt x="1472083" y="519164"/>
                  <a:pt x="1513805" y="524796"/>
                  <a:pt x="1547446" y="532562"/>
                </a:cubicBezTo>
                <a:cubicBezTo>
                  <a:pt x="1581087" y="540328"/>
                  <a:pt x="1606942" y="562414"/>
                  <a:pt x="1638762" y="609306"/>
                </a:cubicBezTo>
                <a:cubicBezTo>
                  <a:pt x="1670582" y="656198"/>
                  <a:pt x="1701835" y="724088"/>
                  <a:pt x="1738365" y="813916"/>
                </a:cubicBezTo>
                <a:cubicBezTo>
                  <a:pt x="1774895" y="903744"/>
                  <a:pt x="1815929" y="1036821"/>
                  <a:pt x="1857944" y="1148274"/>
                </a:cubicBezTo>
                <a:cubicBezTo>
                  <a:pt x="1899959" y="1259727"/>
                  <a:pt x="1943543" y="1384137"/>
                  <a:pt x="1990455" y="1482632"/>
                </a:cubicBezTo>
                <a:cubicBezTo>
                  <a:pt x="2037367" y="1581127"/>
                  <a:pt x="2085974" y="1659780"/>
                  <a:pt x="2139418" y="1739246"/>
                </a:cubicBezTo>
                <a:cubicBezTo>
                  <a:pt x="2192862" y="1818712"/>
                  <a:pt x="2247335" y="1900959"/>
                  <a:pt x="2311121" y="1959428"/>
                </a:cubicBezTo>
                <a:cubicBezTo>
                  <a:pt x="2374907" y="2017897"/>
                  <a:pt x="2465195" y="2061587"/>
                  <a:pt x="2522136" y="2090057"/>
                </a:cubicBezTo>
                <a:cubicBezTo>
                  <a:pt x="2579077" y="2118527"/>
                  <a:pt x="2604198" y="2121877"/>
                  <a:pt x="2652765" y="2130250"/>
                </a:cubicBezTo>
                <a:cubicBezTo>
                  <a:pt x="2701332" y="2138623"/>
                  <a:pt x="2758272" y="2157045"/>
                  <a:pt x="2813538" y="2140298"/>
                </a:cubicBezTo>
                <a:cubicBezTo>
                  <a:pt x="2868804" y="2123551"/>
                  <a:pt x="2935793" y="2074984"/>
                  <a:pt x="2984360" y="2029767"/>
                </a:cubicBezTo>
                <a:cubicBezTo>
                  <a:pt x="3032927" y="1984550"/>
                  <a:pt x="3066422" y="1925934"/>
                  <a:pt x="3104941" y="1868993"/>
                </a:cubicBezTo>
                <a:cubicBezTo>
                  <a:pt x="3143460" y="1812052"/>
                  <a:pt x="3181978" y="1773534"/>
                  <a:pt x="3215472" y="1688123"/>
                </a:cubicBezTo>
                <a:cubicBezTo>
                  <a:pt x="3248966" y="1602712"/>
                  <a:pt x="3274088" y="1478782"/>
                  <a:pt x="3305908" y="1356527"/>
                </a:cubicBezTo>
                <a:cubicBezTo>
                  <a:pt x="3337728" y="1234272"/>
                  <a:pt x="3379596" y="1063450"/>
                  <a:pt x="3406391" y="954593"/>
                </a:cubicBezTo>
                <a:cubicBezTo>
                  <a:pt x="3433186" y="845736"/>
                  <a:pt x="3443235" y="790470"/>
                  <a:pt x="3466681" y="703384"/>
                </a:cubicBezTo>
                <a:cubicBezTo>
                  <a:pt x="3490127" y="616298"/>
                  <a:pt x="3515248" y="514140"/>
                  <a:pt x="3547068" y="432079"/>
                </a:cubicBezTo>
                <a:cubicBezTo>
                  <a:pt x="3578888" y="350018"/>
                  <a:pt x="3570515" y="353367"/>
                  <a:pt x="3657600" y="211015"/>
                </a:cubicBezTo>
                <a:cubicBezTo>
                  <a:pt x="3744685" y="68663"/>
                  <a:pt x="3687744" y="33495"/>
                  <a:pt x="3949002" y="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27" name="Straight Arrow Connector 26"/>
          <p:cNvCxnSpPr/>
          <p:nvPr/>
        </p:nvCxnSpPr>
        <p:spPr bwMode="auto">
          <a:xfrm flipV="1">
            <a:off x="1732595" y="1660634"/>
            <a:ext cx="0" cy="33978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732595" y="5058490"/>
            <a:ext cx="48768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 name="Straight Connector 2"/>
          <p:cNvCxnSpPr/>
          <p:nvPr/>
        </p:nvCxnSpPr>
        <p:spPr bwMode="auto">
          <a:xfrm>
            <a:off x="3925112" y="2884845"/>
            <a:ext cx="0" cy="23148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4" name="TextBox 43"/>
          <p:cNvSpPr txBox="1"/>
          <p:nvPr/>
        </p:nvSpPr>
        <p:spPr>
          <a:xfrm>
            <a:off x="3667328" y="5161748"/>
            <a:ext cx="452368" cy="461665"/>
          </a:xfrm>
          <a:prstGeom prst="rect">
            <a:avLst/>
          </a:prstGeom>
          <a:noFill/>
        </p:spPr>
        <p:txBody>
          <a:bodyPr wrap="none" rtlCol="0">
            <a:spAutoFit/>
          </a:bodyPr>
          <a:lstStyle/>
          <a:p>
            <a:r>
              <a:rPr lang="en-US" i="1" dirty="0" smtClean="0"/>
              <a:t>s</a:t>
            </a:r>
            <a:r>
              <a:rPr lang="en-US" i="1" baseline="-25000" dirty="0" smtClean="0"/>
              <a:t>1</a:t>
            </a:r>
            <a:endParaRPr lang="en-US" i="1" baseline="-25000" dirty="0"/>
          </a:p>
        </p:txBody>
      </p:sp>
      <p:sp>
        <p:nvSpPr>
          <p:cNvPr id="45" name="TextBox 44"/>
          <p:cNvSpPr txBox="1"/>
          <p:nvPr/>
        </p:nvSpPr>
        <p:spPr>
          <a:xfrm>
            <a:off x="857849" y="1470465"/>
            <a:ext cx="766557" cy="461665"/>
          </a:xfrm>
          <a:prstGeom prst="rect">
            <a:avLst/>
          </a:prstGeom>
          <a:noFill/>
        </p:spPr>
        <p:txBody>
          <a:bodyPr wrap="none" rtlCol="0">
            <a:spAutoFit/>
          </a:bodyPr>
          <a:lstStyle/>
          <a:p>
            <a:r>
              <a:rPr lang="en-US" i="1" dirty="0" smtClean="0"/>
              <a:t>H(s)</a:t>
            </a:r>
            <a:endParaRPr lang="en-US" i="1" dirty="0"/>
          </a:p>
        </p:txBody>
      </p:sp>
      <p:sp>
        <p:nvSpPr>
          <p:cNvPr id="46" name="TextBox 45"/>
          <p:cNvSpPr txBox="1"/>
          <p:nvPr/>
        </p:nvSpPr>
        <p:spPr>
          <a:xfrm>
            <a:off x="6519446" y="5058490"/>
            <a:ext cx="338554" cy="461665"/>
          </a:xfrm>
          <a:prstGeom prst="rect">
            <a:avLst/>
          </a:prstGeom>
          <a:noFill/>
        </p:spPr>
        <p:txBody>
          <a:bodyPr wrap="none" rtlCol="0">
            <a:spAutoFit/>
          </a:bodyPr>
          <a:lstStyle/>
          <a:p>
            <a:r>
              <a:rPr lang="en-US" i="1" dirty="0" smtClean="0"/>
              <a:t>s</a:t>
            </a:r>
            <a:endParaRPr lang="en-US" i="1" dirty="0"/>
          </a:p>
        </p:txBody>
      </p:sp>
      <p:sp>
        <p:nvSpPr>
          <p:cNvPr id="52" name="Oval 51"/>
          <p:cNvSpPr/>
          <p:nvPr/>
        </p:nvSpPr>
        <p:spPr bwMode="auto">
          <a:xfrm>
            <a:off x="3836256" y="2783245"/>
            <a:ext cx="203200" cy="203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5" name="Oval 54"/>
          <p:cNvSpPr/>
          <p:nvPr/>
        </p:nvSpPr>
        <p:spPr bwMode="auto">
          <a:xfrm>
            <a:off x="3633056" y="2354632"/>
            <a:ext cx="203200" cy="203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6" name="Oval 55"/>
          <p:cNvSpPr/>
          <p:nvPr/>
        </p:nvSpPr>
        <p:spPr bwMode="auto">
          <a:xfrm>
            <a:off x="4064000" y="3378200"/>
            <a:ext cx="203200" cy="203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26404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Search with Continuous States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18</a:t>
            </a:fld>
            <a:endParaRPr lang="en-US" altLang="en-US"/>
          </a:p>
        </p:txBody>
      </p:sp>
      <p:sp>
        <p:nvSpPr>
          <p:cNvPr id="23" name="Freeform 22"/>
          <p:cNvSpPr/>
          <p:nvPr/>
        </p:nvSpPr>
        <p:spPr bwMode="auto">
          <a:xfrm>
            <a:off x="2113595" y="1867415"/>
            <a:ext cx="3949002" cy="2856985"/>
          </a:xfrm>
          <a:custGeom>
            <a:avLst/>
            <a:gdLst>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06286 w 3868615"/>
              <a:gd name="connsiteY12" fmla="*/ 1516599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2019719 w 3868615"/>
              <a:gd name="connsiteY20" fmla="*/ 1426164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36536 w 3868615"/>
              <a:gd name="connsiteY30" fmla="*/ 873504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868615"/>
              <a:gd name="connsiteY0" fmla="*/ 481619 h 2765848"/>
              <a:gd name="connsiteX1" fmla="*/ 331596 w 3868615"/>
              <a:gd name="connsiteY1" fmla="*/ 702682 h 2765848"/>
              <a:gd name="connsiteX2" fmla="*/ 552659 w 3868615"/>
              <a:gd name="connsiteY2" fmla="*/ 1255342 h 2765848"/>
              <a:gd name="connsiteX3" fmla="*/ 653143 w 3868615"/>
              <a:gd name="connsiteY3" fmla="*/ 1808001 h 2765848"/>
              <a:gd name="connsiteX4" fmla="*/ 743578 w 3868615"/>
              <a:gd name="connsiteY4" fmla="*/ 2240080 h 2765848"/>
              <a:gd name="connsiteX5" fmla="*/ 894303 w 3868615"/>
              <a:gd name="connsiteY5" fmla="*/ 2642014 h 2765848"/>
              <a:gd name="connsiteX6" fmla="*/ 1014883 w 3868615"/>
              <a:gd name="connsiteY6" fmla="*/ 2732449 h 2765848"/>
              <a:gd name="connsiteX7" fmla="*/ 1095270 w 3868615"/>
              <a:gd name="connsiteY7" fmla="*/ 2762594 h 2765848"/>
              <a:gd name="connsiteX8" fmla="*/ 1195754 w 3868615"/>
              <a:gd name="connsiteY8" fmla="*/ 2752546 h 2765848"/>
              <a:gd name="connsiteX9" fmla="*/ 1266092 w 3868615"/>
              <a:gd name="connsiteY9" fmla="*/ 2652063 h 2765848"/>
              <a:gd name="connsiteX10" fmla="*/ 1296237 w 3868615"/>
              <a:gd name="connsiteY10" fmla="*/ 2481241 h 2765848"/>
              <a:gd name="connsiteX11" fmla="*/ 1316334 w 3868615"/>
              <a:gd name="connsiteY11" fmla="*/ 2179790 h 2765848"/>
              <a:gd name="connsiteX12" fmla="*/ 1336431 w 3868615"/>
              <a:gd name="connsiteY12" fmla="*/ 1506551 h 2765848"/>
              <a:gd name="connsiteX13" fmla="*/ 1336431 w 3868615"/>
              <a:gd name="connsiteY13" fmla="*/ 973988 h 2765848"/>
              <a:gd name="connsiteX14" fmla="*/ 1336431 w 3868615"/>
              <a:gd name="connsiteY14" fmla="*/ 702682 h 2765848"/>
              <a:gd name="connsiteX15" fmla="*/ 1436914 w 3868615"/>
              <a:gd name="connsiteY15" fmla="*/ 471570 h 2765848"/>
              <a:gd name="connsiteX16" fmla="*/ 1547446 w 3868615"/>
              <a:gd name="connsiteY16" fmla="*/ 441425 h 2765848"/>
              <a:gd name="connsiteX17" fmla="*/ 1627833 w 3868615"/>
              <a:gd name="connsiteY17" fmla="*/ 521812 h 2765848"/>
              <a:gd name="connsiteX18" fmla="*/ 1738365 w 3868615"/>
              <a:gd name="connsiteY18" fmla="*/ 722779 h 2765848"/>
              <a:gd name="connsiteX19" fmla="*/ 1828800 w 3868615"/>
              <a:gd name="connsiteY19" fmla="*/ 1064423 h 2765848"/>
              <a:gd name="connsiteX20" fmla="*/ 1979526 w 3868615"/>
              <a:gd name="connsiteY20" fmla="*/ 1406067 h 2765848"/>
              <a:gd name="connsiteX21" fmla="*/ 2150347 w 3868615"/>
              <a:gd name="connsiteY21" fmla="*/ 1637179 h 2765848"/>
              <a:gd name="connsiteX22" fmla="*/ 2311121 w 3868615"/>
              <a:gd name="connsiteY22" fmla="*/ 1868291 h 2765848"/>
              <a:gd name="connsiteX23" fmla="*/ 2522136 w 3868615"/>
              <a:gd name="connsiteY23" fmla="*/ 1998920 h 2765848"/>
              <a:gd name="connsiteX24" fmla="*/ 2652765 w 3868615"/>
              <a:gd name="connsiteY24" fmla="*/ 2039113 h 2765848"/>
              <a:gd name="connsiteX25" fmla="*/ 2813538 w 3868615"/>
              <a:gd name="connsiteY25" fmla="*/ 2049161 h 2765848"/>
              <a:gd name="connsiteX26" fmla="*/ 2984360 w 3868615"/>
              <a:gd name="connsiteY26" fmla="*/ 1938630 h 2765848"/>
              <a:gd name="connsiteX27" fmla="*/ 3104941 w 3868615"/>
              <a:gd name="connsiteY27" fmla="*/ 1777856 h 2765848"/>
              <a:gd name="connsiteX28" fmla="*/ 3215472 w 3868615"/>
              <a:gd name="connsiteY28" fmla="*/ 1596986 h 2765848"/>
              <a:gd name="connsiteX29" fmla="*/ 3305908 w 3868615"/>
              <a:gd name="connsiteY29" fmla="*/ 1265390 h 2765848"/>
              <a:gd name="connsiteX30" fmla="*/ 3406391 w 3868615"/>
              <a:gd name="connsiteY30" fmla="*/ 863456 h 2765848"/>
              <a:gd name="connsiteX31" fmla="*/ 3466681 w 3868615"/>
              <a:gd name="connsiteY31" fmla="*/ 612247 h 2765848"/>
              <a:gd name="connsiteX32" fmla="*/ 3587261 w 3868615"/>
              <a:gd name="connsiteY32" fmla="*/ 350990 h 2765848"/>
              <a:gd name="connsiteX33" fmla="*/ 3697793 w 3868615"/>
              <a:gd name="connsiteY33" fmla="*/ 210313 h 2765848"/>
              <a:gd name="connsiteX34" fmla="*/ 3868615 w 3868615"/>
              <a:gd name="connsiteY34" fmla="*/ 129926 h 2765848"/>
              <a:gd name="connsiteX0" fmla="*/ 0 w 3979147"/>
              <a:gd name="connsiteY0" fmla="*/ 489830 h 2774059"/>
              <a:gd name="connsiteX1" fmla="*/ 331596 w 3979147"/>
              <a:gd name="connsiteY1" fmla="*/ 710893 h 2774059"/>
              <a:gd name="connsiteX2" fmla="*/ 552659 w 3979147"/>
              <a:gd name="connsiteY2" fmla="*/ 1263553 h 2774059"/>
              <a:gd name="connsiteX3" fmla="*/ 653143 w 3979147"/>
              <a:gd name="connsiteY3" fmla="*/ 1816212 h 2774059"/>
              <a:gd name="connsiteX4" fmla="*/ 743578 w 3979147"/>
              <a:gd name="connsiteY4" fmla="*/ 2248291 h 2774059"/>
              <a:gd name="connsiteX5" fmla="*/ 894303 w 3979147"/>
              <a:gd name="connsiteY5" fmla="*/ 2650225 h 2774059"/>
              <a:gd name="connsiteX6" fmla="*/ 1014883 w 3979147"/>
              <a:gd name="connsiteY6" fmla="*/ 2740660 h 2774059"/>
              <a:gd name="connsiteX7" fmla="*/ 1095270 w 3979147"/>
              <a:gd name="connsiteY7" fmla="*/ 2770805 h 2774059"/>
              <a:gd name="connsiteX8" fmla="*/ 1195754 w 3979147"/>
              <a:gd name="connsiteY8" fmla="*/ 2760757 h 2774059"/>
              <a:gd name="connsiteX9" fmla="*/ 1266092 w 3979147"/>
              <a:gd name="connsiteY9" fmla="*/ 2660274 h 2774059"/>
              <a:gd name="connsiteX10" fmla="*/ 1296237 w 3979147"/>
              <a:gd name="connsiteY10" fmla="*/ 2489452 h 2774059"/>
              <a:gd name="connsiteX11" fmla="*/ 1316334 w 3979147"/>
              <a:gd name="connsiteY11" fmla="*/ 2188001 h 2774059"/>
              <a:gd name="connsiteX12" fmla="*/ 1336431 w 3979147"/>
              <a:gd name="connsiteY12" fmla="*/ 1514762 h 2774059"/>
              <a:gd name="connsiteX13" fmla="*/ 1336431 w 3979147"/>
              <a:gd name="connsiteY13" fmla="*/ 982199 h 2774059"/>
              <a:gd name="connsiteX14" fmla="*/ 1336431 w 3979147"/>
              <a:gd name="connsiteY14" fmla="*/ 710893 h 2774059"/>
              <a:gd name="connsiteX15" fmla="*/ 1436914 w 3979147"/>
              <a:gd name="connsiteY15" fmla="*/ 479781 h 2774059"/>
              <a:gd name="connsiteX16" fmla="*/ 1547446 w 3979147"/>
              <a:gd name="connsiteY16" fmla="*/ 449636 h 2774059"/>
              <a:gd name="connsiteX17" fmla="*/ 1627833 w 3979147"/>
              <a:gd name="connsiteY17" fmla="*/ 530023 h 2774059"/>
              <a:gd name="connsiteX18" fmla="*/ 1738365 w 3979147"/>
              <a:gd name="connsiteY18" fmla="*/ 730990 h 2774059"/>
              <a:gd name="connsiteX19" fmla="*/ 1828800 w 3979147"/>
              <a:gd name="connsiteY19" fmla="*/ 1072634 h 2774059"/>
              <a:gd name="connsiteX20" fmla="*/ 1979526 w 3979147"/>
              <a:gd name="connsiteY20" fmla="*/ 1414278 h 2774059"/>
              <a:gd name="connsiteX21" fmla="*/ 2150347 w 3979147"/>
              <a:gd name="connsiteY21" fmla="*/ 1645390 h 2774059"/>
              <a:gd name="connsiteX22" fmla="*/ 2311121 w 3979147"/>
              <a:gd name="connsiteY22" fmla="*/ 1876502 h 2774059"/>
              <a:gd name="connsiteX23" fmla="*/ 2522136 w 3979147"/>
              <a:gd name="connsiteY23" fmla="*/ 2007131 h 2774059"/>
              <a:gd name="connsiteX24" fmla="*/ 2652765 w 3979147"/>
              <a:gd name="connsiteY24" fmla="*/ 2047324 h 2774059"/>
              <a:gd name="connsiteX25" fmla="*/ 2813538 w 3979147"/>
              <a:gd name="connsiteY25" fmla="*/ 2057372 h 2774059"/>
              <a:gd name="connsiteX26" fmla="*/ 2984360 w 3979147"/>
              <a:gd name="connsiteY26" fmla="*/ 1946841 h 2774059"/>
              <a:gd name="connsiteX27" fmla="*/ 3104941 w 3979147"/>
              <a:gd name="connsiteY27" fmla="*/ 1786067 h 2774059"/>
              <a:gd name="connsiteX28" fmla="*/ 3215472 w 3979147"/>
              <a:gd name="connsiteY28" fmla="*/ 1605197 h 2774059"/>
              <a:gd name="connsiteX29" fmla="*/ 3305908 w 3979147"/>
              <a:gd name="connsiteY29" fmla="*/ 1273601 h 2774059"/>
              <a:gd name="connsiteX30" fmla="*/ 3406391 w 3979147"/>
              <a:gd name="connsiteY30" fmla="*/ 871667 h 2774059"/>
              <a:gd name="connsiteX31" fmla="*/ 3466681 w 3979147"/>
              <a:gd name="connsiteY31" fmla="*/ 620458 h 2774059"/>
              <a:gd name="connsiteX32" fmla="*/ 3587261 w 3979147"/>
              <a:gd name="connsiteY32" fmla="*/ 359201 h 2774059"/>
              <a:gd name="connsiteX33" fmla="*/ 3697793 w 3979147"/>
              <a:gd name="connsiteY33" fmla="*/ 218524 h 2774059"/>
              <a:gd name="connsiteX34" fmla="*/ 3979147 w 3979147"/>
              <a:gd name="connsiteY34" fmla="*/ 128089 h 2774059"/>
              <a:gd name="connsiteX0" fmla="*/ 0 w 3979147"/>
              <a:gd name="connsiteY0" fmla="*/ 494253 h 2778482"/>
              <a:gd name="connsiteX1" fmla="*/ 331596 w 3979147"/>
              <a:gd name="connsiteY1" fmla="*/ 715316 h 2778482"/>
              <a:gd name="connsiteX2" fmla="*/ 552659 w 3979147"/>
              <a:gd name="connsiteY2" fmla="*/ 1267976 h 2778482"/>
              <a:gd name="connsiteX3" fmla="*/ 653143 w 3979147"/>
              <a:gd name="connsiteY3" fmla="*/ 1820635 h 2778482"/>
              <a:gd name="connsiteX4" fmla="*/ 743578 w 3979147"/>
              <a:gd name="connsiteY4" fmla="*/ 2252714 h 2778482"/>
              <a:gd name="connsiteX5" fmla="*/ 894303 w 3979147"/>
              <a:gd name="connsiteY5" fmla="*/ 2654648 h 2778482"/>
              <a:gd name="connsiteX6" fmla="*/ 1014883 w 3979147"/>
              <a:gd name="connsiteY6" fmla="*/ 2745083 h 2778482"/>
              <a:gd name="connsiteX7" fmla="*/ 1095270 w 3979147"/>
              <a:gd name="connsiteY7" fmla="*/ 2775228 h 2778482"/>
              <a:gd name="connsiteX8" fmla="*/ 1195754 w 3979147"/>
              <a:gd name="connsiteY8" fmla="*/ 2765180 h 2778482"/>
              <a:gd name="connsiteX9" fmla="*/ 1266092 w 3979147"/>
              <a:gd name="connsiteY9" fmla="*/ 2664697 h 2778482"/>
              <a:gd name="connsiteX10" fmla="*/ 1296237 w 3979147"/>
              <a:gd name="connsiteY10" fmla="*/ 2493875 h 2778482"/>
              <a:gd name="connsiteX11" fmla="*/ 1316334 w 3979147"/>
              <a:gd name="connsiteY11" fmla="*/ 2192424 h 2778482"/>
              <a:gd name="connsiteX12" fmla="*/ 1336431 w 3979147"/>
              <a:gd name="connsiteY12" fmla="*/ 1519185 h 2778482"/>
              <a:gd name="connsiteX13" fmla="*/ 1336431 w 3979147"/>
              <a:gd name="connsiteY13" fmla="*/ 986622 h 2778482"/>
              <a:gd name="connsiteX14" fmla="*/ 1336431 w 3979147"/>
              <a:gd name="connsiteY14" fmla="*/ 715316 h 2778482"/>
              <a:gd name="connsiteX15" fmla="*/ 1436914 w 3979147"/>
              <a:gd name="connsiteY15" fmla="*/ 484204 h 2778482"/>
              <a:gd name="connsiteX16" fmla="*/ 1547446 w 3979147"/>
              <a:gd name="connsiteY16" fmla="*/ 454059 h 2778482"/>
              <a:gd name="connsiteX17" fmla="*/ 1627833 w 3979147"/>
              <a:gd name="connsiteY17" fmla="*/ 534446 h 2778482"/>
              <a:gd name="connsiteX18" fmla="*/ 1738365 w 3979147"/>
              <a:gd name="connsiteY18" fmla="*/ 735413 h 2778482"/>
              <a:gd name="connsiteX19" fmla="*/ 1828800 w 3979147"/>
              <a:gd name="connsiteY19" fmla="*/ 1077057 h 2778482"/>
              <a:gd name="connsiteX20" fmla="*/ 1979526 w 3979147"/>
              <a:gd name="connsiteY20" fmla="*/ 1418701 h 2778482"/>
              <a:gd name="connsiteX21" fmla="*/ 2150347 w 3979147"/>
              <a:gd name="connsiteY21" fmla="*/ 1649813 h 2778482"/>
              <a:gd name="connsiteX22" fmla="*/ 2311121 w 3979147"/>
              <a:gd name="connsiteY22" fmla="*/ 1880925 h 2778482"/>
              <a:gd name="connsiteX23" fmla="*/ 2522136 w 3979147"/>
              <a:gd name="connsiteY23" fmla="*/ 2011554 h 2778482"/>
              <a:gd name="connsiteX24" fmla="*/ 2652765 w 3979147"/>
              <a:gd name="connsiteY24" fmla="*/ 2051747 h 2778482"/>
              <a:gd name="connsiteX25" fmla="*/ 2813538 w 3979147"/>
              <a:gd name="connsiteY25" fmla="*/ 2061795 h 2778482"/>
              <a:gd name="connsiteX26" fmla="*/ 2984360 w 3979147"/>
              <a:gd name="connsiteY26" fmla="*/ 1951264 h 2778482"/>
              <a:gd name="connsiteX27" fmla="*/ 3104941 w 3979147"/>
              <a:gd name="connsiteY27" fmla="*/ 1790490 h 2778482"/>
              <a:gd name="connsiteX28" fmla="*/ 3215472 w 3979147"/>
              <a:gd name="connsiteY28" fmla="*/ 1609620 h 2778482"/>
              <a:gd name="connsiteX29" fmla="*/ 3305908 w 3979147"/>
              <a:gd name="connsiteY29" fmla="*/ 1278024 h 2778482"/>
              <a:gd name="connsiteX30" fmla="*/ 3406391 w 3979147"/>
              <a:gd name="connsiteY30" fmla="*/ 876090 h 2778482"/>
              <a:gd name="connsiteX31" fmla="*/ 3466681 w 3979147"/>
              <a:gd name="connsiteY31" fmla="*/ 624881 h 2778482"/>
              <a:gd name="connsiteX32" fmla="*/ 3587261 w 3979147"/>
              <a:gd name="connsiteY32" fmla="*/ 363624 h 2778482"/>
              <a:gd name="connsiteX33" fmla="*/ 3697793 w 3979147"/>
              <a:gd name="connsiteY33" fmla="*/ 222947 h 2778482"/>
              <a:gd name="connsiteX34" fmla="*/ 3979147 w 3979147"/>
              <a:gd name="connsiteY34" fmla="*/ 132512 h 2778482"/>
              <a:gd name="connsiteX0" fmla="*/ 0 w 3949002"/>
              <a:gd name="connsiteY0" fmla="*/ 675592 h 2959821"/>
              <a:gd name="connsiteX1" fmla="*/ 331596 w 3949002"/>
              <a:gd name="connsiteY1" fmla="*/ 896655 h 2959821"/>
              <a:gd name="connsiteX2" fmla="*/ 552659 w 3949002"/>
              <a:gd name="connsiteY2" fmla="*/ 1449315 h 2959821"/>
              <a:gd name="connsiteX3" fmla="*/ 653143 w 3949002"/>
              <a:gd name="connsiteY3" fmla="*/ 2001974 h 2959821"/>
              <a:gd name="connsiteX4" fmla="*/ 743578 w 3949002"/>
              <a:gd name="connsiteY4" fmla="*/ 2434053 h 2959821"/>
              <a:gd name="connsiteX5" fmla="*/ 894303 w 3949002"/>
              <a:gd name="connsiteY5" fmla="*/ 2835987 h 2959821"/>
              <a:gd name="connsiteX6" fmla="*/ 1014883 w 3949002"/>
              <a:gd name="connsiteY6" fmla="*/ 2926422 h 2959821"/>
              <a:gd name="connsiteX7" fmla="*/ 1095270 w 3949002"/>
              <a:gd name="connsiteY7" fmla="*/ 2956567 h 2959821"/>
              <a:gd name="connsiteX8" fmla="*/ 1195754 w 3949002"/>
              <a:gd name="connsiteY8" fmla="*/ 2946519 h 2959821"/>
              <a:gd name="connsiteX9" fmla="*/ 1266092 w 3949002"/>
              <a:gd name="connsiteY9" fmla="*/ 2846036 h 2959821"/>
              <a:gd name="connsiteX10" fmla="*/ 1296237 w 3949002"/>
              <a:gd name="connsiteY10" fmla="*/ 2675214 h 2959821"/>
              <a:gd name="connsiteX11" fmla="*/ 1316334 w 3949002"/>
              <a:gd name="connsiteY11" fmla="*/ 2373763 h 2959821"/>
              <a:gd name="connsiteX12" fmla="*/ 1336431 w 3949002"/>
              <a:gd name="connsiteY12" fmla="*/ 1700524 h 2959821"/>
              <a:gd name="connsiteX13" fmla="*/ 1336431 w 3949002"/>
              <a:gd name="connsiteY13" fmla="*/ 1167961 h 2959821"/>
              <a:gd name="connsiteX14" fmla="*/ 1336431 w 3949002"/>
              <a:gd name="connsiteY14" fmla="*/ 896655 h 2959821"/>
              <a:gd name="connsiteX15" fmla="*/ 1436914 w 3949002"/>
              <a:gd name="connsiteY15" fmla="*/ 665543 h 2959821"/>
              <a:gd name="connsiteX16" fmla="*/ 1547446 w 3949002"/>
              <a:gd name="connsiteY16" fmla="*/ 635398 h 2959821"/>
              <a:gd name="connsiteX17" fmla="*/ 1627833 w 3949002"/>
              <a:gd name="connsiteY17" fmla="*/ 715785 h 2959821"/>
              <a:gd name="connsiteX18" fmla="*/ 1738365 w 3949002"/>
              <a:gd name="connsiteY18" fmla="*/ 916752 h 2959821"/>
              <a:gd name="connsiteX19" fmla="*/ 1828800 w 3949002"/>
              <a:gd name="connsiteY19" fmla="*/ 1258396 h 2959821"/>
              <a:gd name="connsiteX20" fmla="*/ 1979526 w 3949002"/>
              <a:gd name="connsiteY20" fmla="*/ 1600040 h 2959821"/>
              <a:gd name="connsiteX21" fmla="*/ 2150347 w 3949002"/>
              <a:gd name="connsiteY21" fmla="*/ 1831152 h 2959821"/>
              <a:gd name="connsiteX22" fmla="*/ 2311121 w 3949002"/>
              <a:gd name="connsiteY22" fmla="*/ 2062264 h 2959821"/>
              <a:gd name="connsiteX23" fmla="*/ 2522136 w 3949002"/>
              <a:gd name="connsiteY23" fmla="*/ 2192893 h 2959821"/>
              <a:gd name="connsiteX24" fmla="*/ 2652765 w 3949002"/>
              <a:gd name="connsiteY24" fmla="*/ 2233086 h 2959821"/>
              <a:gd name="connsiteX25" fmla="*/ 2813538 w 3949002"/>
              <a:gd name="connsiteY25" fmla="*/ 2243134 h 2959821"/>
              <a:gd name="connsiteX26" fmla="*/ 2984360 w 3949002"/>
              <a:gd name="connsiteY26" fmla="*/ 2132603 h 2959821"/>
              <a:gd name="connsiteX27" fmla="*/ 3104941 w 3949002"/>
              <a:gd name="connsiteY27" fmla="*/ 1971829 h 2959821"/>
              <a:gd name="connsiteX28" fmla="*/ 3215472 w 3949002"/>
              <a:gd name="connsiteY28" fmla="*/ 1790959 h 2959821"/>
              <a:gd name="connsiteX29" fmla="*/ 3305908 w 3949002"/>
              <a:gd name="connsiteY29" fmla="*/ 1459363 h 2959821"/>
              <a:gd name="connsiteX30" fmla="*/ 3406391 w 3949002"/>
              <a:gd name="connsiteY30" fmla="*/ 1057429 h 2959821"/>
              <a:gd name="connsiteX31" fmla="*/ 3466681 w 3949002"/>
              <a:gd name="connsiteY31" fmla="*/ 806220 h 2959821"/>
              <a:gd name="connsiteX32" fmla="*/ 3587261 w 3949002"/>
              <a:gd name="connsiteY32" fmla="*/ 544963 h 2959821"/>
              <a:gd name="connsiteX33" fmla="*/ 3697793 w 3949002"/>
              <a:gd name="connsiteY33" fmla="*/ 404286 h 2959821"/>
              <a:gd name="connsiteX34" fmla="*/ 3949002 w 3949002"/>
              <a:gd name="connsiteY34" fmla="*/ 102836 h 2959821"/>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97793 w 3949002"/>
              <a:gd name="connsiteY33" fmla="*/ 301450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87261 w 3949002"/>
              <a:gd name="connsiteY32" fmla="*/ 442127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28800 w 3949002"/>
              <a:gd name="connsiteY19" fmla="*/ 1155560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50347 w 3949002"/>
              <a:gd name="connsiteY21" fmla="*/ 172831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79526 w 3949002"/>
              <a:gd name="connsiteY20" fmla="*/ 1497204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27833 w 3949002"/>
              <a:gd name="connsiteY17" fmla="*/ 612949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 name="connsiteX0" fmla="*/ 0 w 3949002"/>
              <a:gd name="connsiteY0" fmla="*/ 572756 h 2856985"/>
              <a:gd name="connsiteX1" fmla="*/ 331596 w 3949002"/>
              <a:gd name="connsiteY1" fmla="*/ 793819 h 2856985"/>
              <a:gd name="connsiteX2" fmla="*/ 552659 w 3949002"/>
              <a:gd name="connsiteY2" fmla="*/ 1346479 h 2856985"/>
              <a:gd name="connsiteX3" fmla="*/ 653143 w 3949002"/>
              <a:gd name="connsiteY3" fmla="*/ 1899138 h 2856985"/>
              <a:gd name="connsiteX4" fmla="*/ 743578 w 3949002"/>
              <a:gd name="connsiteY4" fmla="*/ 2331217 h 2856985"/>
              <a:gd name="connsiteX5" fmla="*/ 894303 w 3949002"/>
              <a:gd name="connsiteY5" fmla="*/ 2733151 h 2856985"/>
              <a:gd name="connsiteX6" fmla="*/ 1014883 w 3949002"/>
              <a:gd name="connsiteY6" fmla="*/ 2823586 h 2856985"/>
              <a:gd name="connsiteX7" fmla="*/ 1095270 w 3949002"/>
              <a:gd name="connsiteY7" fmla="*/ 2853731 h 2856985"/>
              <a:gd name="connsiteX8" fmla="*/ 1195754 w 3949002"/>
              <a:gd name="connsiteY8" fmla="*/ 2843683 h 2856985"/>
              <a:gd name="connsiteX9" fmla="*/ 1266092 w 3949002"/>
              <a:gd name="connsiteY9" fmla="*/ 2743200 h 2856985"/>
              <a:gd name="connsiteX10" fmla="*/ 1296237 w 3949002"/>
              <a:gd name="connsiteY10" fmla="*/ 2572378 h 2856985"/>
              <a:gd name="connsiteX11" fmla="*/ 1316334 w 3949002"/>
              <a:gd name="connsiteY11" fmla="*/ 2270927 h 2856985"/>
              <a:gd name="connsiteX12" fmla="*/ 1336431 w 3949002"/>
              <a:gd name="connsiteY12" fmla="*/ 1597688 h 2856985"/>
              <a:gd name="connsiteX13" fmla="*/ 1336431 w 3949002"/>
              <a:gd name="connsiteY13" fmla="*/ 1065125 h 2856985"/>
              <a:gd name="connsiteX14" fmla="*/ 1336431 w 3949002"/>
              <a:gd name="connsiteY14" fmla="*/ 793819 h 2856985"/>
              <a:gd name="connsiteX15" fmla="*/ 1436914 w 3949002"/>
              <a:gd name="connsiteY15" fmla="*/ 562707 h 2856985"/>
              <a:gd name="connsiteX16" fmla="*/ 1547446 w 3949002"/>
              <a:gd name="connsiteY16" fmla="*/ 532562 h 2856985"/>
              <a:gd name="connsiteX17" fmla="*/ 1638762 w 3949002"/>
              <a:gd name="connsiteY17" fmla="*/ 609306 h 2856985"/>
              <a:gd name="connsiteX18" fmla="*/ 1738365 w 3949002"/>
              <a:gd name="connsiteY18" fmla="*/ 813916 h 2856985"/>
              <a:gd name="connsiteX19" fmla="*/ 1857944 w 3949002"/>
              <a:gd name="connsiteY19" fmla="*/ 1148274 h 2856985"/>
              <a:gd name="connsiteX20" fmla="*/ 1990455 w 3949002"/>
              <a:gd name="connsiteY20" fmla="*/ 1482632 h 2856985"/>
              <a:gd name="connsiteX21" fmla="*/ 2139418 w 3949002"/>
              <a:gd name="connsiteY21" fmla="*/ 1739246 h 2856985"/>
              <a:gd name="connsiteX22" fmla="*/ 2311121 w 3949002"/>
              <a:gd name="connsiteY22" fmla="*/ 1959428 h 2856985"/>
              <a:gd name="connsiteX23" fmla="*/ 2522136 w 3949002"/>
              <a:gd name="connsiteY23" fmla="*/ 2090057 h 2856985"/>
              <a:gd name="connsiteX24" fmla="*/ 2652765 w 3949002"/>
              <a:gd name="connsiteY24" fmla="*/ 2130250 h 2856985"/>
              <a:gd name="connsiteX25" fmla="*/ 2813538 w 3949002"/>
              <a:gd name="connsiteY25" fmla="*/ 2140298 h 2856985"/>
              <a:gd name="connsiteX26" fmla="*/ 2984360 w 3949002"/>
              <a:gd name="connsiteY26" fmla="*/ 2029767 h 2856985"/>
              <a:gd name="connsiteX27" fmla="*/ 3104941 w 3949002"/>
              <a:gd name="connsiteY27" fmla="*/ 1868993 h 2856985"/>
              <a:gd name="connsiteX28" fmla="*/ 3215472 w 3949002"/>
              <a:gd name="connsiteY28" fmla="*/ 1688123 h 2856985"/>
              <a:gd name="connsiteX29" fmla="*/ 3305908 w 3949002"/>
              <a:gd name="connsiteY29" fmla="*/ 1356527 h 2856985"/>
              <a:gd name="connsiteX30" fmla="*/ 3406391 w 3949002"/>
              <a:gd name="connsiteY30" fmla="*/ 954593 h 2856985"/>
              <a:gd name="connsiteX31" fmla="*/ 3466681 w 3949002"/>
              <a:gd name="connsiteY31" fmla="*/ 703384 h 2856985"/>
              <a:gd name="connsiteX32" fmla="*/ 3547068 w 3949002"/>
              <a:gd name="connsiteY32" fmla="*/ 432079 h 2856985"/>
              <a:gd name="connsiteX33" fmla="*/ 3657600 w 3949002"/>
              <a:gd name="connsiteY33" fmla="*/ 211015 h 2856985"/>
              <a:gd name="connsiteX34" fmla="*/ 3949002 w 3949002"/>
              <a:gd name="connsiteY34" fmla="*/ 0 h 285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49002" h="2856985">
                <a:moveTo>
                  <a:pt x="0" y="572756"/>
                </a:moveTo>
                <a:cubicBezTo>
                  <a:pt x="119743" y="618810"/>
                  <a:pt x="239486" y="664865"/>
                  <a:pt x="331596" y="793819"/>
                </a:cubicBezTo>
                <a:cubicBezTo>
                  <a:pt x="423706" y="922773"/>
                  <a:pt x="499068" y="1162259"/>
                  <a:pt x="552659" y="1346479"/>
                </a:cubicBezTo>
                <a:cubicBezTo>
                  <a:pt x="606250" y="1530699"/>
                  <a:pt x="621323" y="1735015"/>
                  <a:pt x="653143" y="1899138"/>
                </a:cubicBezTo>
                <a:cubicBezTo>
                  <a:pt x="684963" y="2063261"/>
                  <a:pt x="703385" y="2192215"/>
                  <a:pt x="743578" y="2331217"/>
                </a:cubicBezTo>
                <a:cubicBezTo>
                  <a:pt x="783771" y="2470219"/>
                  <a:pt x="849086" y="2651090"/>
                  <a:pt x="894303" y="2733151"/>
                </a:cubicBezTo>
                <a:cubicBezTo>
                  <a:pt x="939520" y="2815212"/>
                  <a:pt x="981389" y="2803489"/>
                  <a:pt x="1014883" y="2823586"/>
                </a:cubicBezTo>
                <a:cubicBezTo>
                  <a:pt x="1048378" y="2843683"/>
                  <a:pt x="1065125" y="2850382"/>
                  <a:pt x="1095270" y="2853731"/>
                </a:cubicBezTo>
                <a:cubicBezTo>
                  <a:pt x="1125415" y="2857080"/>
                  <a:pt x="1167284" y="2862105"/>
                  <a:pt x="1195754" y="2843683"/>
                </a:cubicBezTo>
                <a:cubicBezTo>
                  <a:pt x="1224224" y="2825261"/>
                  <a:pt x="1249345" y="2788417"/>
                  <a:pt x="1266092" y="2743200"/>
                </a:cubicBezTo>
                <a:cubicBezTo>
                  <a:pt x="1282839" y="2697983"/>
                  <a:pt x="1287863" y="2651090"/>
                  <a:pt x="1296237" y="2572378"/>
                </a:cubicBezTo>
                <a:cubicBezTo>
                  <a:pt x="1304611" y="2493666"/>
                  <a:pt x="1309635" y="2433375"/>
                  <a:pt x="1316334" y="2270927"/>
                </a:cubicBezTo>
                <a:cubicBezTo>
                  <a:pt x="1323033" y="2108479"/>
                  <a:pt x="1333082" y="1798655"/>
                  <a:pt x="1336431" y="1597688"/>
                </a:cubicBezTo>
                <a:cubicBezTo>
                  <a:pt x="1339780" y="1396721"/>
                  <a:pt x="1336431" y="1199103"/>
                  <a:pt x="1336431" y="1065125"/>
                </a:cubicBezTo>
                <a:cubicBezTo>
                  <a:pt x="1336431" y="931147"/>
                  <a:pt x="1319684" y="877555"/>
                  <a:pt x="1336431" y="793819"/>
                </a:cubicBezTo>
                <a:cubicBezTo>
                  <a:pt x="1353178" y="710083"/>
                  <a:pt x="1401745" y="606250"/>
                  <a:pt x="1436914" y="562707"/>
                </a:cubicBezTo>
                <a:cubicBezTo>
                  <a:pt x="1472083" y="519164"/>
                  <a:pt x="1513805" y="524796"/>
                  <a:pt x="1547446" y="532562"/>
                </a:cubicBezTo>
                <a:cubicBezTo>
                  <a:pt x="1581087" y="540328"/>
                  <a:pt x="1606942" y="562414"/>
                  <a:pt x="1638762" y="609306"/>
                </a:cubicBezTo>
                <a:cubicBezTo>
                  <a:pt x="1670582" y="656198"/>
                  <a:pt x="1701835" y="724088"/>
                  <a:pt x="1738365" y="813916"/>
                </a:cubicBezTo>
                <a:cubicBezTo>
                  <a:pt x="1774895" y="903744"/>
                  <a:pt x="1815929" y="1036821"/>
                  <a:pt x="1857944" y="1148274"/>
                </a:cubicBezTo>
                <a:cubicBezTo>
                  <a:pt x="1899959" y="1259727"/>
                  <a:pt x="1943543" y="1384137"/>
                  <a:pt x="1990455" y="1482632"/>
                </a:cubicBezTo>
                <a:cubicBezTo>
                  <a:pt x="2037367" y="1581127"/>
                  <a:pt x="2085974" y="1659780"/>
                  <a:pt x="2139418" y="1739246"/>
                </a:cubicBezTo>
                <a:cubicBezTo>
                  <a:pt x="2192862" y="1818712"/>
                  <a:pt x="2247335" y="1900959"/>
                  <a:pt x="2311121" y="1959428"/>
                </a:cubicBezTo>
                <a:cubicBezTo>
                  <a:pt x="2374907" y="2017897"/>
                  <a:pt x="2465195" y="2061587"/>
                  <a:pt x="2522136" y="2090057"/>
                </a:cubicBezTo>
                <a:cubicBezTo>
                  <a:pt x="2579077" y="2118527"/>
                  <a:pt x="2604198" y="2121877"/>
                  <a:pt x="2652765" y="2130250"/>
                </a:cubicBezTo>
                <a:cubicBezTo>
                  <a:pt x="2701332" y="2138623"/>
                  <a:pt x="2758272" y="2157045"/>
                  <a:pt x="2813538" y="2140298"/>
                </a:cubicBezTo>
                <a:cubicBezTo>
                  <a:pt x="2868804" y="2123551"/>
                  <a:pt x="2935793" y="2074984"/>
                  <a:pt x="2984360" y="2029767"/>
                </a:cubicBezTo>
                <a:cubicBezTo>
                  <a:pt x="3032927" y="1984550"/>
                  <a:pt x="3066422" y="1925934"/>
                  <a:pt x="3104941" y="1868993"/>
                </a:cubicBezTo>
                <a:cubicBezTo>
                  <a:pt x="3143460" y="1812052"/>
                  <a:pt x="3181978" y="1773534"/>
                  <a:pt x="3215472" y="1688123"/>
                </a:cubicBezTo>
                <a:cubicBezTo>
                  <a:pt x="3248966" y="1602712"/>
                  <a:pt x="3274088" y="1478782"/>
                  <a:pt x="3305908" y="1356527"/>
                </a:cubicBezTo>
                <a:cubicBezTo>
                  <a:pt x="3337728" y="1234272"/>
                  <a:pt x="3379596" y="1063450"/>
                  <a:pt x="3406391" y="954593"/>
                </a:cubicBezTo>
                <a:cubicBezTo>
                  <a:pt x="3433186" y="845736"/>
                  <a:pt x="3443235" y="790470"/>
                  <a:pt x="3466681" y="703384"/>
                </a:cubicBezTo>
                <a:cubicBezTo>
                  <a:pt x="3490127" y="616298"/>
                  <a:pt x="3515248" y="514140"/>
                  <a:pt x="3547068" y="432079"/>
                </a:cubicBezTo>
                <a:cubicBezTo>
                  <a:pt x="3578888" y="350018"/>
                  <a:pt x="3570515" y="353367"/>
                  <a:pt x="3657600" y="211015"/>
                </a:cubicBezTo>
                <a:cubicBezTo>
                  <a:pt x="3744685" y="68663"/>
                  <a:pt x="3687744" y="33495"/>
                  <a:pt x="3949002" y="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27" name="Straight Arrow Connector 26"/>
          <p:cNvCxnSpPr/>
          <p:nvPr/>
        </p:nvCxnSpPr>
        <p:spPr bwMode="auto">
          <a:xfrm flipV="1">
            <a:off x="1732595" y="1660634"/>
            <a:ext cx="0" cy="339785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732595" y="5058490"/>
            <a:ext cx="48768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 name="Straight Connector 2"/>
          <p:cNvCxnSpPr/>
          <p:nvPr/>
        </p:nvCxnSpPr>
        <p:spPr bwMode="auto">
          <a:xfrm>
            <a:off x="3925112" y="4953000"/>
            <a:ext cx="0" cy="246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4" name="TextBox 43"/>
          <p:cNvSpPr txBox="1"/>
          <p:nvPr/>
        </p:nvSpPr>
        <p:spPr>
          <a:xfrm>
            <a:off x="3967232" y="5161748"/>
            <a:ext cx="452368" cy="461665"/>
          </a:xfrm>
          <a:prstGeom prst="rect">
            <a:avLst/>
          </a:prstGeom>
          <a:noFill/>
        </p:spPr>
        <p:txBody>
          <a:bodyPr wrap="none" rtlCol="0">
            <a:spAutoFit/>
          </a:bodyPr>
          <a:lstStyle/>
          <a:p>
            <a:r>
              <a:rPr lang="en-US" i="1" dirty="0" smtClean="0"/>
              <a:t>s</a:t>
            </a:r>
            <a:r>
              <a:rPr lang="en-US" i="1" baseline="-25000" dirty="0" smtClean="0"/>
              <a:t>2</a:t>
            </a:r>
            <a:endParaRPr lang="en-US" i="1" baseline="-25000" dirty="0"/>
          </a:p>
        </p:txBody>
      </p:sp>
      <p:sp>
        <p:nvSpPr>
          <p:cNvPr id="45" name="TextBox 44"/>
          <p:cNvSpPr txBox="1"/>
          <p:nvPr/>
        </p:nvSpPr>
        <p:spPr>
          <a:xfrm>
            <a:off x="857849" y="1470465"/>
            <a:ext cx="766557" cy="461665"/>
          </a:xfrm>
          <a:prstGeom prst="rect">
            <a:avLst/>
          </a:prstGeom>
          <a:noFill/>
        </p:spPr>
        <p:txBody>
          <a:bodyPr wrap="none" rtlCol="0">
            <a:spAutoFit/>
          </a:bodyPr>
          <a:lstStyle/>
          <a:p>
            <a:r>
              <a:rPr lang="en-US" i="1" dirty="0" smtClean="0"/>
              <a:t>H(s)</a:t>
            </a:r>
            <a:endParaRPr lang="en-US" i="1" dirty="0"/>
          </a:p>
        </p:txBody>
      </p:sp>
      <p:sp>
        <p:nvSpPr>
          <p:cNvPr id="46" name="TextBox 45"/>
          <p:cNvSpPr txBox="1"/>
          <p:nvPr/>
        </p:nvSpPr>
        <p:spPr>
          <a:xfrm>
            <a:off x="6519446" y="5058490"/>
            <a:ext cx="338554" cy="461665"/>
          </a:xfrm>
          <a:prstGeom prst="rect">
            <a:avLst/>
          </a:prstGeom>
          <a:noFill/>
        </p:spPr>
        <p:txBody>
          <a:bodyPr wrap="none" rtlCol="0">
            <a:spAutoFit/>
          </a:bodyPr>
          <a:lstStyle/>
          <a:p>
            <a:r>
              <a:rPr lang="en-US" i="1" dirty="0" smtClean="0"/>
              <a:t>s</a:t>
            </a:r>
            <a:endParaRPr lang="en-US" i="1" dirty="0"/>
          </a:p>
        </p:txBody>
      </p:sp>
      <p:sp>
        <p:nvSpPr>
          <p:cNvPr id="52" name="Oval 51"/>
          <p:cNvSpPr/>
          <p:nvPr/>
        </p:nvSpPr>
        <p:spPr bwMode="auto">
          <a:xfrm>
            <a:off x="3836256" y="2783245"/>
            <a:ext cx="203200" cy="203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5" name="Oval 54"/>
          <p:cNvSpPr/>
          <p:nvPr/>
        </p:nvSpPr>
        <p:spPr bwMode="auto">
          <a:xfrm>
            <a:off x="3633056" y="2354632"/>
            <a:ext cx="203200" cy="2032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15" name="Straight Connector 14"/>
          <p:cNvCxnSpPr/>
          <p:nvPr/>
        </p:nvCxnSpPr>
        <p:spPr bwMode="auto">
          <a:xfrm>
            <a:off x="4161816" y="3429000"/>
            <a:ext cx="0" cy="17814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9" name="Oval 18"/>
          <p:cNvSpPr/>
          <p:nvPr/>
        </p:nvSpPr>
        <p:spPr bwMode="auto">
          <a:xfrm>
            <a:off x="4064000" y="3378200"/>
            <a:ext cx="203200" cy="203200"/>
          </a:xfrm>
          <a:prstGeom prst="ellipse">
            <a:avLst/>
          </a:prstGeom>
          <a:solidFill>
            <a:srgbClr val="F8CBC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1" name="TextBox 20"/>
          <p:cNvSpPr txBox="1"/>
          <p:nvPr/>
        </p:nvSpPr>
        <p:spPr>
          <a:xfrm>
            <a:off x="6116812" y="3505200"/>
            <a:ext cx="5694188" cy="830997"/>
          </a:xfrm>
          <a:prstGeom prst="rect">
            <a:avLst/>
          </a:prstGeom>
          <a:noFill/>
        </p:spPr>
        <p:txBody>
          <a:bodyPr wrap="none" rtlCol="0">
            <a:spAutoFit/>
          </a:bodyPr>
          <a:lstStyle/>
          <a:p>
            <a:r>
              <a:rPr lang="en-US" dirty="0" smtClean="0"/>
              <a:t>How can we best identify the next state?</a:t>
            </a:r>
          </a:p>
          <a:p>
            <a:r>
              <a:rPr lang="en-US" i="1" dirty="0" smtClean="0"/>
              <a:t>Exploit the gradient of the cost function</a:t>
            </a:r>
          </a:p>
        </p:txBody>
      </p:sp>
    </p:spTree>
    <p:extLst>
      <p:ext uri="{BB962C8B-B14F-4D97-AF65-F5344CB8AC3E}">
        <p14:creationId xmlns:p14="http://schemas.microsoft.com/office/powerpoint/2010/main" val="322831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smtClean="0"/>
              <a:t>Local Minima</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19</a:t>
            </a:fld>
            <a:endParaRPr lang="en-US" altLang="en-US"/>
          </a:p>
        </p:txBody>
      </p:sp>
      <p:pic>
        <p:nvPicPr>
          <p:cNvPr id="6" name="localsearch-statespace.pdf"/>
          <p:cNvPicPr/>
          <p:nvPr/>
        </p:nvPicPr>
        <p:blipFill>
          <a:blip r:embed="rId2">
            <a:extLst/>
          </a:blip>
          <a:stretch>
            <a:fillRect/>
          </a:stretch>
        </p:blipFill>
        <p:spPr>
          <a:xfrm>
            <a:off x="2438400" y="1752600"/>
            <a:ext cx="6340550" cy="3563969"/>
          </a:xfrm>
          <a:prstGeom prst="rect">
            <a:avLst/>
          </a:prstGeom>
          <a:ln w="12700" cap="flat">
            <a:noFill/>
            <a:miter lim="400000"/>
          </a:ln>
          <a:effectLst/>
        </p:spPr>
      </p:pic>
    </p:spTree>
    <p:extLst>
      <p:ext uri="{BB962C8B-B14F-4D97-AF65-F5344CB8AC3E}">
        <p14:creationId xmlns:p14="http://schemas.microsoft.com/office/powerpoint/2010/main" val="303918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Dominance</a:t>
            </a:r>
            <a:endParaRPr lang="en-US" dirty="0"/>
          </a:p>
        </p:txBody>
      </p:sp>
      <p:sp>
        <p:nvSpPr>
          <p:cNvPr id="6" name="Content Placeholder 5"/>
          <p:cNvSpPr>
            <a:spLocks noGrp="1"/>
          </p:cNvSpPr>
          <p:nvPr>
            <p:ph idx="1"/>
          </p:nvPr>
        </p:nvSpPr>
        <p:spPr/>
        <p:txBody>
          <a:bodyPr/>
          <a:lstStyle/>
          <a:p>
            <a:r>
              <a:rPr lang="en-US" dirty="0" smtClean="0"/>
              <a:t>Reminder: Heuristic </a:t>
            </a:r>
            <a:r>
              <a:rPr lang="en-US" dirty="0" smtClean="0">
                <a:solidFill>
                  <a:schemeClr val="accent2"/>
                </a:solidFill>
              </a:rPr>
              <a:t>h(n)</a:t>
            </a:r>
            <a:r>
              <a:rPr lang="en-US" dirty="0" smtClean="0"/>
              <a:t> is </a:t>
            </a:r>
            <a:r>
              <a:rPr lang="en-US" i="1" dirty="0" smtClean="0"/>
              <a:t>admissible</a:t>
            </a:r>
            <a:r>
              <a:rPr lang="en-US" dirty="0" smtClean="0"/>
              <a:t> if </a:t>
            </a:r>
            <a:r>
              <a:rPr lang="en-US" dirty="0" smtClean="0">
                <a:solidFill>
                  <a:schemeClr val="accent2"/>
                </a:solidFill>
              </a:rPr>
              <a:t>h(n) &lt;= h*(n)</a:t>
            </a:r>
          </a:p>
          <a:p>
            <a:endParaRPr lang="en-US" dirty="0"/>
          </a:p>
          <a:p>
            <a:r>
              <a:rPr lang="en-US" dirty="0" smtClean="0"/>
              <a:t>If </a:t>
            </a:r>
            <a:r>
              <a:rPr lang="en-US" dirty="0" smtClean="0">
                <a:solidFill>
                  <a:schemeClr val="accent2"/>
                </a:solidFill>
              </a:rPr>
              <a:t>h1</a:t>
            </a:r>
            <a:r>
              <a:rPr lang="en-US" dirty="0" smtClean="0"/>
              <a:t> and </a:t>
            </a:r>
            <a:r>
              <a:rPr lang="en-US" dirty="0" smtClean="0">
                <a:solidFill>
                  <a:schemeClr val="accent2"/>
                </a:solidFill>
              </a:rPr>
              <a:t>h2</a:t>
            </a:r>
            <a:r>
              <a:rPr lang="en-US" dirty="0" smtClean="0"/>
              <a:t> </a:t>
            </a:r>
            <a:r>
              <a:rPr lang="en-US" i="1" dirty="0" smtClean="0"/>
              <a:t>admissible</a:t>
            </a:r>
            <a:r>
              <a:rPr lang="en-US" dirty="0" smtClean="0"/>
              <a:t> heuristics, and</a:t>
            </a:r>
          </a:p>
          <a:p>
            <a:r>
              <a:rPr lang="en-US" dirty="0" smtClean="0">
                <a:solidFill>
                  <a:schemeClr val="accent2"/>
                </a:solidFill>
              </a:rPr>
              <a:t>h2(n) &gt;= h1(n) </a:t>
            </a:r>
            <a:r>
              <a:rPr lang="en-US" dirty="0" smtClean="0"/>
              <a:t>for all n,</a:t>
            </a:r>
          </a:p>
          <a:p>
            <a:r>
              <a:rPr lang="en-US" dirty="0" smtClean="0"/>
              <a:t>Then </a:t>
            </a:r>
            <a:r>
              <a:rPr lang="en-US" dirty="0" smtClean="0">
                <a:solidFill>
                  <a:schemeClr val="accent2"/>
                </a:solidFill>
              </a:rPr>
              <a:t>h2</a:t>
            </a:r>
            <a:r>
              <a:rPr lang="en-US" dirty="0" smtClean="0"/>
              <a:t> </a:t>
            </a:r>
            <a:r>
              <a:rPr lang="en-US" i="1" dirty="0" smtClean="0"/>
              <a:t>dominates</a:t>
            </a:r>
            <a:r>
              <a:rPr lang="en-US" dirty="0" smtClean="0"/>
              <a:t> </a:t>
            </a:r>
            <a:r>
              <a:rPr lang="en-US" dirty="0" smtClean="0">
                <a:solidFill>
                  <a:schemeClr val="accent2"/>
                </a:solidFill>
              </a:rPr>
              <a:t>h1,</a:t>
            </a:r>
            <a:r>
              <a:rPr lang="en-US" dirty="0" smtClean="0"/>
              <a:t> and </a:t>
            </a:r>
          </a:p>
          <a:p>
            <a:r>
              <a:rPr lang="en-US" dirty="0">
                <a:solidFill>
                  <a:schemeClr val="accent2"/>
                </a:solidFill>
              </a:rPr>
              <a:t>	</a:t>
            </a:r>
            <a:r>
              <a:rPr lang="en-US" dirty="0" smtClean="0">
                <a:solidFill>
                  <a:schemeClr val="accent2"/>
                </a:solidFill>
              </a:rPr>
              <a:t>	h2 </a:t>
            </a:r>
            <a:r>
              <a:rPr lang="en-US" dirty="0" smtClean="0"/>
              <a:t>is better for search</a:t>
            </a:r>
          </a:p>
          <a:p>
            <a:r>
              <a:rPr lang="en-US" dirty="0" smtClean="0"/>
              <a:t>Why?</a:t>
            </a:r>
          </a:p>
          <a:p>
            <a:endParaRPr lang="en-US" dirty="0" smtClean="0">
              <a:solidFill>
                <a:schemeClr val="accent2"/>
              </a:solidFill>
            </a:endParaRPr>
          </a:p>
          <a:p>
            <a:r>
              <a:rPr lang="en-US" dirty="0" smtClean="0"/>
              <a:t>Note: </a:t>
            </a:r>
            <a:r>
              <a:rPr lang="en-US" dirty="0" smtClean="0">
                <a:solidFill>
                  <a:schemeClr val="accent2"/>
                </a:solidFill>
              </a:rPr>
              <a:t>h’(n) = max{ h1(n), h2(n) } </a:t>
            </a:r>
            <a:r>
              <a:rPr lang="en-US" dirty="0" smtClean="0"/>
              <a:t>is admissible and </a:t>
            </a:r>
            <a:br>
              <a:rPr lang="en-US" dirty="0" smtClean="0"/>
            </a:br>
            <a:r>
              <a:rPr lang="en-US" dirty="0" smtClean="0"/>
              <a:t>      dominates </a:t>
            </a:r>
            <a:r>
              <a:rPr lang="en-US" dirty="0" smtClean="0">
                <a:solidFill>
                  <a:schemeClr val="accent2"/>
                </a:solidFill>
              </a:rPr>
              <a:t>h1</a:t>
            </a:r>
            <a:r>
              <a:rPr lang="en-US" dirty="0" smtClean="0"/>
              <a:t> and </a:t>
            </a:r>
            <a:r>
              <a:rPr lang="en-US" dirty="0" smtClean="0">
                <a:solidFill>
                  <a:schemeClr val="accent2"/>
                </a:solidFill>
              </a:rPr>
              <a:t>h2</a:t>
            </a:r>
            <a:endParaRPr lang="en-US" dirty="0">
              <a:solidFill>
                <a:schemeClr val="accent2"/>
              </a:solidFill>
            </a:endParaRPr>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a:t>
            </a:fld>
            <a:endParaRPr lang="en-US" altLang="en-US"/>
          </a:p>
        </p:txBody>
      </p:sp>
    </p:spTree>
    <p:extLst>
      <p:ext uri="{BB962C8B-B14F-4D97-AF65-F5344CB8AC3E}">
        <p14:creationId xmlns:p14="http://schemas.microsoft.com/office/powerpoint/2010/main" val="129437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r>
              <a:rPr lang="en-US" dirty="0" smtClean="0"/>
              <a:t>The goal of local search is to find a state which minimizes (or maximizes) a given objective function (state cost)</a:t>
            </a:r>
          </a:p>
          <a:p>
            <a:r>
              <a:rPr lang="en-US" dirty="0" smtClean="0"/>
              <a:t>Search begins at a starting point and proceeds iteratively so as to improve the objective</a:t>
            </a:r>
          </a:p>
          <a:p>
            <a:r>
              <a:rPr lang="en-US" dirty="0" smtClean="0"/>
              <a:t>Local extrema (minima or maxima) are states for which local search cannot improve the </a:t>
            </a:r>
            <a:r>
              <a:rPr lang="en-US" smtClean="0"/>
              <a:t>objective function</a:t>
            </a:r>
            <a:endParaRPr lang="en-US" dirty="0"/>
          </a:p>
          <a:p>
            <a:endParaRPr lang="en-US" dirty="0" smtClean="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20</a:t>
            </a:fld>
            <a:endParaRPr lang="en-US" altLang="en-US"/>
          </a:p>
        </p:txBody>
      </p:sp>
    </p:spTree>
    <p:extLst>
      <p:ext uri="{BB962C8B-B14F-4D97-AF65-F5344CB8AC3E}">
        <p14:creationId xmlns:p14="http://schemas.microsoft.com/office/powerpoint/2010/main" val="206986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21</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Dominant Heuristic is Better</a:t>
            </a:r>
            <a:endParaRPr lang="en-US" dirty="0"/>
          </a:p>
        </p:txBody>
      </p:sp>
      <p:sp>
        <p:nvSpPr>
          <p:cNvPr id="3" name="Content Placeholder 2"/>
          <p:cNvSpPr>
            <a:spLocks noGrp="1"/>
          </p:cNvSpPr>
          <p:nvPr>
            <p:ph idx="1"/>
          </p:nvPr>
        </p:nvSpPr>
        <p:spPr/>
        <p:txBody>
          <a:bodyPr/>
          <a:lstStyle/>
          <a:p>
            <a:r>
              <a:rPr lang="en-US" dirty="0" smtClean="0"/>
              <a:t>In A* every node </a:t>
            </a:r>
            <a:r>
              <a:rPr lang="en-US" dirty="0" smtClean="0">
                <a:solidFill>
                  <a:schemeClr val="accent2"/>
                </a:solidFill>
              </a:rPr>
              <a:t>n</a:t>
            </a:r>
            <a:r>
              <a:rPr lang="en-US" dirty="0" smtClean="0"/>
              <a:t> with</a:t>
            </a:r>
          </a:p>
          <a:p>
            <a:r>
              <a:rPr lang="en-US" dirty="0"/>
              <a:t>	</a:t>
            </a:r>
            <a:r>
              <a:rPr lang="en-US" dirty="0" smtClean="0">
                <a:solidFill>
                  <a:schemeClr val="accent2"/>
                </a:solidFill>
              </a:rPr>
              <a:t>f(n) &lt; C* </a:t>
            </a:r>
            <a:r>
              <a:rPr lang="en-US" dirty="0" smtClean="0"/>
              <a:t>will be expanded</a:t>
            </a:r>
          </a:p>
          <a:p>
            <a:r>
              <a:rPr lang="en-US" dirty="0"/>
              <a:t>	</a:t>
            </a:r>
            <a:r>
              <a:rPr lang="en-US" dirty="0" smtClean="0">
                <a:solidFill>
                  <a:schemeClr val="accent2"/>
                </a:solidFill>
              </a:rPr>
              <a:t>h(n) &lt; C* </a:t>
            </a:r>
            <a:r>
              <a:rPr lang="en-US" dirty="0">
                <a:solidFill>
                  <a:schemeClr val="accent2"/>
                </a:solidFill>
              </a:rPr>
              <a:t>– </a:t>
            </a:r>
            <a:r>
              <a:rPr lang="en-US" dirty="0" smtClean="0">
                <a:solidFill>
                  <a:schemeClr val="accent2"/>
                </a:solidFill>
              </a:rPr>
              <a:t>g(n) </a:t>
            </a:r>
            <a:r>
              <a:rPr lang="en-US" dirty="0" smtClean="0"/>
              <a:t>will be expanded</a:t>
            </a:r>
          </a:p>
          <a:p>
            <a:endParaRPr lang="en-US" dirty="0"/>
          </a:p>
          <a:p>
            <a:r>
              <a:rPr lang="en-US" dirty="0" smtClean="0"/>
              <a:t>If h2(n) &gt; h1(n) for all n, then</a:t>
            </a:r>
          </a:p>
          <a:p>
            <a:endParaRPr lang="en-US" dirty="0" smtClean="0"/>
          </a:p>
          <a:p>
            <a:r>
              <a:rPr lang="en-US" dirty="0" smtClean="0"/>
              <a:t>Set of </a:t>
            </a:r>
            <a:r>
              <a:rPr lang="en-US" dirty="0" smtClean="0">
                <a:solidFill>
                  <a:schemeClr val="accent2"/>
                </a:solidFill>
              </a:rPr>
              <a:t>n</a:t>
            </a:r>
            <a:r>
              <a:rPr lang="en-US" dirty="0" smtClean="0"/>
              <a:t> for which </a:t>
            </a:r>
            <a:r>
              <a:rPr lang="en-US" dirty="0" smtClean="0">
                <a:solidFill>
                  <a:schemeClr val="accent2"/>
                </a:solidFill>
              </a:rPr>
              <a:t>h1(n</a:t>
            </a:r>
            <a:r>
              <a:rPr lang="en-US" dirty="0">
                <a:solidFill>
                  <a:schemeClr val="accent2"/>
                </a:solidFill>
              </a:rPr>
              <a:t>) &lt; C* – g(n</a:t>
            </a:r>
            <a:r>
              <a:rPr lang="en-US" dirty="0" smtClean="0">
                <a:solidFill>
                  <a:schemeClr val="accent2"/>
                </a:solidFill>
              </a:rPr>
              <a:t>)</a:t>
            </a:r>
          </a:p>
          <a:p>
            <a:r>
              <a:rPr lang="en-US" dirty="0" smtClean="0"/>
              <a:t>Will be </a:t>
            </a:r>
            <a:r>
              <a:rPr lang="en-US" i="1" dirty="0" smtClean="0"/>
              <a:t>larger</a:t>
            </a:r>
            <a:r>
              <a:rPr lang="en-US" dirty="0" smtClean="0"/>
              <a:t> than set of </a:t>
            </a:r>
            <a:r>
              <a:rPr lang="en-US" dirty="0" smtClean="0">
                <a:solidFill>
                  <a:schemeClr val="accent2"/>
                </a:solidFill>
              </a:rPr>
              <a:t>n</a:t>
            </a:r>
            <a:r>
              <a:rPr lang="en-US" dirty="0" smtClean="0"/>
              <a:t> for which </a:t>
            </a:r>
            <a:r>
              <a:rPr lang="en-US" dirty="0" smtClean="0">
                <a:solidFill>
                  <a:schemeClr val="accent2"/>
                </a:solidFill>
              </a:rPr>
              <a:t>h2(n</a:t>
            </a:r>
            <a:r>
              <a:rPr lang="en-US" dirty="0">
                <a:solidFill>
                  <a:schemeClr val="accent2"/>
                </a:solidFill>
              </a:rPr>
              <a:t>) &lt; C* – g(n</a:t>
            </a:r>
            <a:r>
              <a:rPr lang="en-US" dirty="0" smtClean="0">
                <a:solidFill>
                  <a:schemeClr val="accent2"/>
                </a:solidFill>
              </a:rPr>
              <a:t>)</a:t>
            </a:r>
          </a:p>
          <a:p>
            <a:endParaRPr lang="en-US" dirty="0">
              <a:solidFill>
                <a:schemeClr val="accent2"/>
              </a:solidFill>
            </a:endParaRPr>
          </a:p>
          <a:p>
            <a:r>
              <a:rPr lang="en-US" i="1" dirty="0" smtClean="0"/>
              <a:t>Thus </a:t>
            </a:r>
            <a:r>
              <a:rPr lang="en-US" i="1" dirty="0" smtClean="0">
                <a:solidFill>
                  <a:schemeClr val="accent2"/>
                </a:solidFill>
              </a:rPr>
              <a:t>h1</a:t>
            </a:r>
            <a:r>
              <a:rPr lang="en-US" i="1" dirty="0" smtClean="0"/>
              <a:t> will expand more nodes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a:t>
            </a:fld>
            <a:endParaRPr lang="en-US" altLang="en-US"/>
          </a:p>
        </p:txBody>
      </p:sp>
      <p:sp>
        <p:nvSpPr>
          <p:cNvPr id="6" name="Oval 5"/>
          <p:cNvSpPr/>
          <p:nvPr/>
        </p:nvSpPr>
        <p:spPr bwMode="auto">
          <a:xfrm>
            <a:off x="8686800" y="2078682"/>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a:latin typeface="Arial" charset="0"/>
                <a:cs typeface="Arial" charset="0"/>
              </a:rPr>
              <a:t>B</a:t>
            </a:r>
            <a:endParaRPr kumimoji="0" lang="en-US" sz="3200" b="0" i="0" u="none" strike="noStrike" cap="none" normalizeH="0" baseline="0" dirty="0" smtClean="0">
              <a:ln>
                <a:noFill/>
              </a:ln>
              <a:solidFill>
                <a:schemeClr val="tx1"/>
              </a:solidFill>
              <a:effectLst/>
              <a:latin typeface="Arial" charset="0"/>
              <a:cs typeface="Arial" charset="0"/>
            </a:endParaRPr>
          </a:p>
        </p:txBody>
      </p:sp>
      <p:sp>
        <p:nvSpPr>
          <p:cNvPr id="7" name="Oval 6"/>
          <p:cNvSpPr/>
          <p:nvPr/>
        </p:nvSpPr>
        <p:spPr bwMode="auto">
          <a:xfrm>
            <a:off x="9872228" y="1143000"/>
            <a:ext cx="838200" cy="8382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A</a:t>
            </a:r>
          </a:p>
        </p:txBody>
      </p:sp>
      <p:cxnSp>
        <p:nvCxnSpPr>
          <p:cNvPr id="8" name="Straight Arrow Connector 7"/>
          <p:cNvCxnSpPr>
            <a:stCxn id="7" idx="3"/>
            <a:endCxn id="6" idx="7"/>
          </p:cNvCxnSpPr>
          <p:nvPr/>
        </p:nvCxnSpPr>
        <p:spPr bwMode="auto">
          <a:xfrm flipH="1">
            <a:off x="9402248" y="1858448"/>
            <a:ext cx="592732" cy="34298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9" name="Oval 8"/>
          <p:cNvSpPr/>
          <p:nvPr/>
        </p:nvSpPr>
        <p:spPr bwMode="auto">
          <a:xfrm>
            <a:off x="8244573" y="3450282"/>
            <a:ext cx="838200" cy="838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dirty="0" smtClean="0">
                <a:latin typeface="Arial" charset="0"/>
                <a:cs typeface="Arial" charset="0"/>
              </a:rPr>
              <a:t>D</a:t>
            </a:r>
            <a:endParaRPr kumimoji="0" lang="en-US" sz="3200" b="0" i="0" u="none" strike="noStrike" cap="none" normalizeH="0" baseline="0" dirty="0" smtClean="0">
              <a:ln>
                <a:noFill/>
              </a:ln>
              <a:solidFill>
                <a:schemeClr val="tx1"/>
              </a:solidFill>
              <a:effectLst/>
              <a:latin typeface="Arial" charset="0"/>
              <a:cs typeface="Arial" charset="0"/>
            </a:endParaRPr>
          </a:p>
        </p:txBody>
      </p:sp>
      <p:cxnSp>
        <p:nvCxnSpPr>
          <p:cNvPr id="10" name="Straight Arrow Connector 9"/>
          <p:cNvCxnSpPr>
            <a:stCxn id="6" idx="3"/>
            <a:endCxn id="9" idx="0"/>
          </p:cNvCxnSpPr>
          <p:nvPr/>
        </p:nvCxnSpPr>
        <p:spPr bwMode="auto">
          <a:xfrm flipH="1">
            <a:off x="8663673" y="2794130"/>
            <a:ext cx="145879" cy="656152"/>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9" name="Oval 18"/>
          <p:cNvSpPr/>
          <p:nvPr/>
        </p:nvSpPr>
        <p:spPr bwMode="auto">
          <a:xfrm>
            <a:off x="11010900" y="4419600"/>
            <a:ext cx="838200" cy="8382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charset="0"/>
                <a:cs typeface="Arial" charset="0"/>
              </a:rPr>
              <a:t>G</a:t>
            </a:r>
          </a:p>
        </p:txBody>
      </p:sp>
      <p:cxnSp>
        <p:nvCxnSpPr>
          <p:cNvPr id="21" name="Straight Arrow Connector 20"/>
          <p:cNvCxnSpPr>
            <a:stCxn id="7" idx="5"/>
          </p:cNvCxnSpPr>
          <p:nvPr/>
        </p:nvCxnSpPr>
        <p:spPr bwMode="auto">
          <a:xfrm>
            <a:off x="10587676" y="1858448"/>
            <a:ext cx="423224" cy="639334"/>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23" name="Straight Arrow Connector 22"/>
          <p:cNvCxnSpPr>
            <a:endCxn id="19" idx="0"/>
          </p:cNvCxnSpPr>
          <p:nvPr/>
        </p:nvCxnSpPr>
        <p:spPr bwMode="auto">
          <a:xfrm>
            <a:off x="11277600" y="3657600"/>
            <a:ext cx="152400" cy="7620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5" name="Oval 24"/>
          <p:cNvSpPr/>
          <p:nvPr/>
        </p:nvSpPr>
        <p:spPr bwMode="auto">
          <a:xfrm>
            <a:off x="11039574" y="2777664"/>
            <a:ext cx="117107" cy="117107"/>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Oval 25"/>
          <p:cNvSpPr/>
          <p:nvPr/>
        </p:nvSpPr>
        <p:spPr bwMode="auto">
          <a:xfrm>
            <a:off x="11039574" y="2999232"/>
            <a:ext cx="117107" cy="117107"/>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Oval 26"/>
          <p:cNvSpPr/>
          <p:nvPr/>
        </p:nvSpPr>
        <p:spPr bwMode="auto">
          <a:xfrm>
            <a:off x="11039574" y="3220800"/>
            <a:ext cx="117107" cy="117107"/>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TextBox 27"/>
          <p:cNvSpPr txBox="1"/>
          <p:nvPr/>
        </p:nvSpPr>
        <p:spPr>
          <a:xfrm>
            <a:off x="10587676" y="3776990"/>
            <a:ext cx="583814" cy="523220"/>
          </a:xfrm>
          <a:prstGeom prst="rect">
            <a:avLst/>
          </a:prstGeom>
          <a:noFill/>
        </p:spPr>
        <p:txBody>
          <a:bodyPr wrap="none" rtlCol="0">
            <a:spAutoFit/>
          </a:bodyPr>
          <a:lstStyle/>
          <a:p>
            <a:r>
              <a:rPr lang="en-US" sz="2800" dirty="0" smtClean="0"/>
              <a:t>C*</a:t>
            </a:r>
            <a:endParaRPr lang="en-US" sz="2800" dirty="0"/>
          </a:p>
        </p:txBody>
      </p:sp>
      <p:sp>
        <p:nvSpPr>
          <p:cNvPr id="29" name="TextBox 28"/>
          <p:cNvSpPr txBox="1"/>
          <p:nvPr/>
        </p:nvSpPr>
        <p:spPr>
          <a:xfrm>
            <a:off x="7556130" y="3017743"/>
            <a:ext cx="784189" cy="523220"/>
          </a:xfrm>
          <a:prstGeom prst="rect">
            <a:avLst/>
          </a:prstGeom>
          <a:noFill/>
        </p:spPr>
        <p:txBody>
          <a:bodyPr wrap="none" rtlCol="0">
            <a:spAutoFit/>
          </a:bodyPr>
          <a:lstStyle/>
          <a:p>
            <a:r>
              <a:rPr lang="en-US" sz="2800" dirty="0" smtClean="0"/>
              <a:t>f(D)</a:t>
            </a:r>
            <a:endParaRPr lang="en-US" sz="2800" dirty="0"/>
          </a:p>
        </p:txBody>
      </p:sp>
    </p:spTree>
    <p:extLst>
      <p:ext uri="{BB962C8B-B14F-4D97-AF65-F5344CB8AC3E}">
        <p14:creationId xmlns:p14="http://schemas.microsoft.com/office/powerpoint/2010/main" val="332330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Search</a:t>
            </a:r>
            <a:endParaRPr lang="en-US" dirty="0"/>
          </a:p>
        </p:txBody>
      </p:sp>
      <p:sp>
        <p:nvSpPr>
          <p:cNvPr id="3" name="Content Placeholder 2"/>
          <p:cNvSpPr>
            <a:spLocks noGrp="1"/>
          </p:cNvSpPr>
          <p:nvPr>
            <p:ph idx="1"/>
          </p:nvPr>
        </p:nvSpPr>
        <p:spPr/>
        <p:txBody>
          <a:bodyPr/>
          <a:lstStyle/>
          <a:p>
            <a:r>
              <a:rPr lang="en-US" dirty="0" smtClean="0"/>
              <a:t>In previous search problems</a:t>
            </a:r>
          </a:p>
          <a:p>
            <a:r>
              <a:rPr lang="en-US" dirty="0"/>
              <a:t>	</a:t>
            </a:r>
            <a:r>
              <a:rPr lang="en-US" dirty="0" smtClean="0"/>
              <a:t>Solution = Path to goal state</a:t>
            </a:r>
          </a:p>
          <a:p>
            <a:r>
              <a:rPr lang="en-US" dirty="0"/>
              <a:t>	</a:t>
            </a:r>
            <a:endParaRPr lang="en-US" dirty="0" smtClean="0"/>
          </a:p>
          <a:p>
            <a:r>
              <a:rPr lang="en-US" dirty="0" smtClean="0"/>
              <a:t>In Local Search</a:t>
            </a:r>
          </a:p>
          <a:p>
            <a:r>
              <a:rPr lang="en-US" dirty="0"/>
              <a:t>	</a:t>
            </a:r>
            <a:r>
              <a:rPr lang="en-US" dirty="0" smtClean="0"/>
              <a:t>Solution = Goal state itself</a:t>
            </a:r>
            <a:endParaRPr lang="en-US" dirty="0"/>
          </a:p>
          <a:p>
            <a:r>
              <a:rPr lang="en-US" i="1" dirty="0"/>
              <a:t>	</a:t>
            </a:r>
            <a:r>
              <a:rPr lang="en-US" i="1" dirty="0" smtClean="0"/>
              <a:t>The path taken to the goal doesn’t matter</a:t>
            </a:r>
          </a:p>
          <a:p>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4</a:t>
            </a:fld>
            <a:endParaRPr lang="en-US" altLang="en-US"/>
          </a:p>
        </p:txBody>
      </p:sp>
    </p:spTree>
    <p:extLst>
      <p:ext uri="{BB962C8B-B14F-4D97-AF65-F5344CB8AC3E}">
        <p14:creationId xmlns:p14="http://schemas.microsoft.com/office/powerpoint/2010/main" val="96806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Search Problems</a:t>
            </a:r>
            <a:endParaRPr lang="en-US" dirty="0"/>
          </a:p>
        </p:txBody>
      </p:sp>
      <p:sp>
        <p:nvSpPr>
          <p:cNvPr id="3" name="Content Placeholder 2"/>
          <p:cNvSpPr>
            <a:spLocks noGrp="1"/>
          </p:cNvSpPr>
          <p:nvPr>
            <p:ph idx="1"/>
          </p:nvPr>
        </p:nvSpPr>
        <p:spPr/>
        <p:txBody>
          <a:bodyPr/>
          <a:lstStyle/>
          <a:p>
            <a:r>
              <a:rPr lang="en-US" dirty="0" smtClean="0"/>
              <a:t>What are some </a:t>
            </a:r>
            <a:r>
              <a:rPr lang="en-US" dirty="0"/>
              <a:t>examples of local search </a:t>
            </a:r>
            <a:r>
              <a:rPr lang="en-US" dirty="0" smtClean="0"/>
              <a:t>problems?</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5</a:t>
            </a:fld>
            <a:endParaRPr lang="en-US" altLang="en-US"/>
          </a:p>
        </p:txBody>
      </p:sp>
    </p:spTree>
    <p:extLst>
      <p:ext uri="{BB962C8B-B14F-4D97-AF65-F5344CB8AC3E}">
        <p14:creationId xmlns:p14="http://schemas.microsoft.com/office/powerpoint/2010/main" val="250034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Search Problems</a:t>
            </a:r>
            <a:endParaRPr lang="en-US" dirty="0"/>
          </a:p>
        </p:txBody>
      </p:sp>
      <p:sp>
        <p:nvSpPr>
          <p:cNvPr id="3" name="Content Placeholder 2"/>
          <p:cNvSpPr>
            <a:spLocks noGrp="1"/>
          </p:cNvSpPr>
          <p:nvPr>
            <p:ph idx="1"/>
          </p:nvPr>
        </p:nvSpPr>
        <p:spPr/>
        <p:txBody>
          <a:bodyPr/>
          <a:lstStyle/>
          <a:p>
            <a:r>
              <a:rPr lang="en-US" dirty="0" smtClean="0"/>
              <a:t>What are some </a:t>
            </a:r>
            <a:r>
              <a:rPr lang="en-US" dirty="0"/>
              <a:t>examples of local search </a:t>
            </a:r>
            <a:r>
              <a:rPr lang="en-US" dirty="0" smtClean="0"/>
              <a:t>problems?</a:t>
            </a:r>
          </a:p>
          <a:p>
            <a:r>
              <a:rPr lang="en-US" dirty="0"/>
              <a:t>	</a:t>
            </a:r>
            <a:r>
              <a:rPr lang="en-US" dirty="0" smtClean="0"/>
              <a:t>Circuit Design</a:t>
            </a:r>
          </a:p>
          <a:p>
            <a:r>
              <a:rPr lang="en-US" dirty="0"/>
              <a:t>	</a:t>
            </a:r>
            <a:r>
              <a:rPr lang="en-US" dirty="0" smtClean="0"/>
              <a:t>Class Scheduling</a:t>
            </a:r>
          </a:p>
          <a:p>
            <a:r>
              <a:rPr lang="en-US" dirty="0"/>
              <a:t>	</a:t>
            </a:r>
            <a:r>
              <a:rPr lang="en-US" dirty="0" smtClean="0"/>
              <a:t>Routing Planes/Ships</a:t>
            </a:r>
          </a:p>
          <a:p>
            <a:r>
              <a:rPr lang="en-US" dirty="0"/>
              <a:t>	</a:t>
            </a:r>
            <a:r>
              <a:rPr lang="en-US" dirty="0" smtClean="0"/>
              <a:t>Web Search</a:t>
            </a:r>
          </a:p>
          <a:p>
            <a:endParaRPr lang="en-US" dirty="0"/>
          </a:p>
          <a:p>
            <a:r>
              <a:rPr lang="en-US" i="1" dirty="0" smtClean="0"/>
              <a:t>Optimization Problems in General</a:t>
            </a:r>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6</a:t>
            </a:fld>
            <a:endParaRPr lang="en-US" altLang="en-US"/>
          </a:p>
        </p:txBody>
      </p:sp>
    </p:spTree>
    <p:extLst>
      <p:ext uri="{BB962C8B-B14F-4D97-AF65-F5344CB8AC3E}">
        <p14:creationId xmlns:p14="http://schemas.microsoft.com/office/powerpoint/2010/main" val="53280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Search Formulation</a:t>
            </a:r>
            <a:endParaRPr lang="en-US" dirty="0"/>
          </a:p>
        </p:txBody>
      </p:sp>
      <p:sp>
        <p:nvSpPr>
          <p:cNvPr id="3" name="Content Placeholder 2"/>
          <p:cNvSpPr>
            <a:spLocks noGrp="1"/>
          </p:cNvSpPr>
          <p:nvPr>
            <p:ph idx="1"/>
          </p:nvPr>
        </p:nvSpPr>
        <p:spPr/>
        <p:txBody>
          <a:bodyPr/>
          <a:lstStyle/>
          <a:p>
            <a:r>
              <a:rPr lang="en-US" dirty="0" smtClean="0"/>
              <a:t>Current state s</a:t>
            </a:r>
          </a:p>
          <a:p>
            <a:r>
              <a:rPr lang="en-US" dirty="0" smtClean="0"/>
              <a:t>Evaluation (cost) function H(s)</a:t>
            </a:r>
          </a:p>
          <a:p>
            <a:r>
              <a:rPr lang="en-US" dirty="0" smtClean="0"/>
              <a:t>Neighborhood of possible successors of s</a:t>
            </a:r>
          </a:p>
          <a:p>
            <a:r>
              <a:rPr lang="en-US" dirty="0" smtClean="0"/>
              <a:t>Goal:</a:t>
            </a:r>
          </a:p>
          <a:p>
            <a:r>
              <a:rPr lang="en-US" dirty="0"/>
              <a:t>	</a:t>
            </a:r>
            <a:r>
              <a:rPr lang="en-US" i="1" dirty="0" smtClean="0"/>
              <a:t>Select s* in S such that H(s*) is a minimum of H(s)</a:t>
            </a:r>
            <a:endParaRPr lang="en-US" dirty="0" smtClean="0"/>
          </a:p>
          <a:p>
            <a:r>
              <a:rPr lang="en-US" i="1" dirty="0"/>
              <a:t>	</a:t>
            </a:r>
            <a:r>
              <a:rPr lang="en-US" dirty="0" smtClean="0"/>
              <a:t>Mathematically:</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7</a:t>
            </a:fld>
            <a:endParaRPr lang="en-US" altLang="en-US" dirty="0"/>
          </a:p>
        </p:txBody>
      </p:sp>
      <mc:AlternateContent xmlns:mc="http://schemas.openxmlformats.org/markup-compatibility/2006" xmlns:a14="http://schemas.microsoft.com/office/drawing/2010/main">
        <mc:Choice Requires="a14">
          <p:sp>
            <p:nvSpPr>
              <p:cNvPr id="6" name="TextBox 5"/>
              <p:cNvSpPr txBox="1"/>
              <p:nvPr/>
            </p:nvSpPr>
            <p:spPr>
              <a:xfrm>
                <a:off x="3429000" y="3810000"/>
                <a:ext cx="3429000" cy="5483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b="0" i="0" smtClean="0">
                                  <a:latin typeface="Cambria Math" panose="02040503050406030204" pitchFamily="18" charset="0"/>
                                </a:rPr>
                                <m:t>min</m:t>
                              </m:r>
                            </m:e>
                            <m:lim>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lim>
                          </m:limLow>
                        </m:fName>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429000" y="3810000"/>
                <a:ext cx="3429000" cy="548355"/>
              </a:xfrm>
              <a:prstGeom prst="rect">
                <a:avLst/>
              </a:prstGeom>
              <a:blipFill>
                <a:blip r:embed="rId2"/>
                <a:stretch>
                  <a:fillRect b="-12222"/>
                </a:stretch>
              </a:blipFill>
            </p:spPr>
            <p:txBody>
              <a:bodyPr/>
              <a:lstStyle/>
              <a:p>
                <a:r>
                  <a:rPr lang="en-US">
                    <a:noFill/>
                  </a:rPr>
                  <a:t> </a:t>
                </a:r>
              </a:p>
            </p:txBody>
          </p:sp>
        </mc:Fallback>
      </mc:AlternateContent>
    </p:spTree>
    <p:extLst>
      <p:ext uri="{BB962C8B-B14F-4D97-AF65-F5344CB8AC3E}">
        <p14:creationId xmlns:p14="http://schemas.microsoft.com/office/powerpoint/2010/main" val="49172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and Global Minimum</a:t>
            </a:r>
            <a:endParaRPr lang="en-US" dirty="0"/>
          </a:p>
        </p:txBody>
      </p:sp>
      <p:sp>
        <p:nvSpPr>
          <p:cNvPr id="3" name="Content Placeholder 2"/>
          <p:cNvSpPr>
            <a:spLocks noGrp="1"/>
          </p:cNvSpPr>
          <p:nvPr>
            <p:ph sz="half" idx="2"/>
          </p:nvPr>
        </p:nvSpPr>
        <p:spPr>
          <a:xfrm>
            <a:off x="6197600" y="1137414"/>
            <a:ext cx="5080000" cy="5034786"/>
          </a:xfrm>
        </p:spPr>
        <p:txBody>
          <a:bodyPr/>
          <a:lstStyle/>
          <a:p>
            <a:r>
              <a:rPr lang="en-US" dirty="0" smtClean="0"/>
              <a:t>What are the minima?</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8</a:t>
            </a:fld>
            <a:endParaRPr lang="en-US" altLang="en-US"/>
          </a:p>
        </p:txBody>
      </p:sp>
      <p:sp>
        <p:nvSpPr>
          <p:cNvPr id="7" name="Oval 6"/>
          <p:cNvSpPr/>
          <p:nvPr/>
        </p:nvSpPr>
        <p:spPr bwMode="auto">
          <a:xfrm>
            <a:off x="748602" y="22098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5" name="TextBox 34"/>
          <p:cNvSpPr txBox="1"/>
          <p:nvPr/>
        </p:nvSpPr>
        <p:spPr>
          <a:xfrm>
            <a:off x="1805637" y="4041113"/>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48437" y="275214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329637" y="234309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3024837" y="3780029"/>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72437" y="519973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53637" y="294986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96437" y="4586748"/>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22997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Local and Global Minimum</a:t>
            </a:r>
            <a:endParaRPr lang="en-US" dirty="0"/>
          </a:p>
        </p:txBody>
      </p:sp>
      <p:sp>
        <p:nvSpPr>
          <p:cNvPr id="3" name="Content Placeholder 2"/>
          <p:cNvSpPr>
            <a:spLocks noGrp="1"/>
          </p:cNvSpPr>
          <p:nvPr>
            <p:ph sz="half" idx="2"/>
          </p:nvPr>
        </p:nvSpPr>
        <p:spPr>
          <a:xfrm>
            <a:off x="6197600" y="1137414"/>
            <a:ext cx="5080000" cy="5034786"/>
          </a:xfrm>
        </p:spPr>
        <p:txBody>
          <a:bodyPr/>
          <a:lstStyle/>
          <a:p>
            <a:r>
              <a:rPr lang="en-US" dirty="0" smtClean="0"/>
              <a:t>What are the minima?</a:t>
            </a:r>
          </a:p>
          <a:p>
            <a:endParaRPr lang="en-US" dirty="0"/>
          </a:p>
          <a:p>
            <a:r>
              <a:rPr lang="en-US" dirty="0" smtClean="0"/>
              <a:t>Local Minimum</a:t>
            </a:r>
          </a:p>
          <a:p>
            <a:r>
              <a:rPr lang="en-US" dirty="0"/>
              <a:t>	</a:t>
            </a:r>
            <a:r>
              <a:rPr lang="en-US" dirty="0" smtClean="0"/>
              <a:t>s=3   H(3)=2</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9</a:t>
            </a:fld>
            <a:endParaRPr lang="en-US" altLang="en-US"/>
          </a:p>
        </p:txBody>
      </p:sp>
      <p:sp>
        <p:nvSpPr>
          <p:cNvPr id="7" name="Oval 6"/>
          <p:cNvSpPr/>
          <p:nvPr/>
        </p:nvSpPr>
        <p:spPr bwMode="auto">
          <a:xfrm>
            <a:off x="748602" y="22098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10</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Oval 7"/>
          <p:cNvSpPr/>
          <p:nvPr/>
        </p:nvSpPr>
        <p:spPr bwMode="auto">
          <a:xfrm>
            <a:off x="1091502" y="35814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8</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9" name="Oval 8"/>
          <p:cNvSpPr/>
          <p:nvPr/>
        </p:nvSpPr>
        <p:spPr bwMode="auto">
          <a:xfrm>
            <a:off x="2667000" y="1866900"/>
            <a:ext cx="685800" cy="6858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Arial" charset="0"/>
                <a:cs typeface="Arial" charset="0"/>
              </a:rPr>
              <a:t>2</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2438400" y="3201656"/>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p:txBody>
      </p:sp>
      <p:sp>
        <p:nvSpPr>
          <p:cNvPr id="11" name="Oval 10"/>
          <p:cNvSpPr/>
          <p:nvPr/>
        </p:nvSpPr>
        <p:spPr bwMode="auto">
          <a:xfrm>
            <a:off x="2282650" y="46482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21</a:t>
            </a: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12" name="Oval 11"/>
          <p:cNvSpPr/>
          <p:nvPr/>
        </p:nvSpPr>
        <p:spPr bwMode="auto">
          <a:xfrm>
            <a:off x="3822700" y="4038600"/>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cs typeface="Arial" charset="0"/>
              </a:rPr>
              <a:t>1</a:t>
            </a: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3" name="Oval 12"/>
          <p:cNvSpPr/>
          <p:nvPr/>
        </p:nvSpPr>
        <p:spPr bwMode="auto">
          <a:xfrm>
            <a:off x="4242498" y="2417047"/>
            <a:ext cx="685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Arial" charset="0"/>
                <a:cs typeface="Arial" charset="0"/>
              </a:rPr>
              <a:t>72</a:t>
            </a:r>
            <a:endParaRPr kumimoji="0" lang="en-US" sz="2000" b="0" i="0" u="none" strike="noStrike" cap="none" normalizeH="0" baseline="0" dirty="0" smtClean="0">
              <a:ln>
                <a:noFill/>
              </a:ln>
              <a:solidFill>
                <a:schemeClr val="tx1"/>
              </a:solidFill>
              <a:effectLst/>
              <a:latin typeface="Arial" charset="0"/>
              <a:cs typeface="Arial" charset="0"/>
            </a:endParaRPr>
          </a:p>
        </p:txBody>
      </p:sp>
      <p:cxnSp>
        <p:nvCxnSpPr>
          <p:cNvPr id="16" name="Straight Connector 15"/>
          <p:cNvCxnSpPr>
            <a:stCxn id="7" idx="4"/>
            <a:endCxn id="8" idx="0"/>
          </p:cNvCxnSpPr>
          <p:nvPr/>
        </p:nvCxnSpPr>
        <p:spPr bwMode="auto">
          <a:xfrm>
            <a:off x="1091502" y="2895600"/>
            <a:ext cx="34290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8" idx="6"/>
            <a:endCxn id="10" idx="2"/>
          </p:cNvCxnSpPr>
          <p:nvPr/>
        </p:nvCxnSpPr>
        <p:spPr bwMode="auto">
          <a:xfrm flipV="1">
            <a:off x="1777302" y="3544556"/>
            <a:ext cx="661098" cy="379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9" idx="4"/>
            <a:endCxn id="10" idx="0"/>
          </p:cNvCxnSpPr>
          <p:nvPr/>
        </p:nvCxnSpPr>
        <p:spPr bwMode="auto">
          <a:xfrm flipH="1">
            <a:off x="2781300" y="2552700"/>
            <a:ext cx="228600" cy="6489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7"/>
            <a:endCxn id="13" idx="3"/>
          </p:cNvCxnSpPr>
          <p:nvPr/>
        </p:nvCxnSpPr>
        <p:spPr bwMode="auto">
          <a:xfrm flipV="1">
            <a:off x="3023767" y="3002414"/>
            <a:ext cx="1319164" cy="2996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9" idx="6"/>
            <a:endCxn id="13" idx="1"/>
          </p:cNvCxnSpPr>
          <p:nvPr/>
        </p:nvCxnSpPr>
        <p:spPr bwMode="auto">
          <a:xfrm>
            <a:off x="3352800" y="2209800"/>
            <a:ext cx="990131" cy="3076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3" idx="4"/>
            <a:endCxn id="12" idx="0"/>
          </p:cNvCxnSpPr>
          <p:nvPr/>
        </p:nvCxnSpPr>
        <p:spPr bwMode="auto">
          <a:xfrm flipH="1">
            <a:off x="4165600" y="3102847"/>
            <a:ext cx="419798" cy="935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2" idx="3"/>
            <a:endCxn id="11" idx="7"/>
          </p:cNvCxnSpPr>
          <p:nvPr/>
        </p:nvCxnSpPr>
        <p:spPr bwMode="auto">
          <a:xfrm flipH="1">
            <a:off x="2868017" y="4623967"/>
            <a:ext cx="1055116" cy="124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4"/>
            <a:endCxn id="11" idx="0"/>
          </p:cNvCxnSpPr>
          <p:nvPr/>
        </p:nvCxnSpPr>
        <p:spPr bwMode="auto">
          <a:xfrm flipH="1">
            <a:off x="2625550" y="3887456"/>
            <a:ext cx="155750" cy="760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TextBox 32"/>
          <p:cNvSpPr txBox="1"/>
          <p:nvPr/>
        </p:nvSpPr>
        <p:spPr>
          <a:xfrm>
            <a:off x="1652237" y="1137414"/>
            <a:ext cx="2441694" cy="523220"/>
          </a:xfrm>
          <a:prstGeom prst="rect">
            <a:avLst/>
          </a:prstGeom>
          <a:noFill/>
        </p:spPr>
        <p:txBody>
          <a:bodyPr wrap="none" rtlCol="0">
            <a:spAutoFit/>
          </a:bodyPr>
          <a:lstStyle/>
          <a:p>
            <a:r>
              <a:rPr lang="en-US" sz="2800" i="1" dirty="0" smtClean="0"/>
              <a:t>Discrete State</a:t>
            </a:r>
            <a:endParaRPr lang="en-US" sz="2800" i="1" dirty="0"/>
          </a:p>
        </p:txBody>
      </p:sp>
      <p:sp>
        <p:nvSpPr>
          <p:cNvPr id="35" name="TextBox 34"/>
          <p:cNvSpPr txBox="1"/>
          <p:nvPr/>
        </p:nvSpPr>
        <p:spPr>
          <a:xfrm>
            <a:off x="1805637" y="4041113"/>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=2</a:t>
            </a:r>
          </a:p>
        </p:txBody>
      </p:sp>
      <p:sp>
        <p:nvSpPr>
          <p:cNvPr id="36" name="TextBox 35"/>
          <p:cNvSpPr txBox="1"/>
          <p:nvPr/>
        </p:nvSpPr>
        <p:spPr>
          <a:xfrm>
            <a:off x="1348437" y="275214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=1</a:t>
            </a:r>
          </a:p>
        </p:txBody>
      </p:sp>
      <p:sp>
        <p:nvSpPr>
          <p:cNvPr id="37" name="TextBox 36"/>
          <p:cNvSpPr txBox="1"/>
          <p:nvPr/>
        </p:nvSpPr>
        <p:spPr>
          <a:xfrm>
            <a:off x="3329637" y="234309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=3</a:t>
            </a:r>
          </a:p>
        </p:txBody>
      </p:sp>
      <p:sp>
        <p:nvSpPr>
          <p:cNvPr id="38" name="TextBox 37"/>
          <p:cNvSpPr txBox="1"/>
          <p:nvPr/>
        </p:nvSpPr>
        <p:spPr>
          <a:xfrm>
            <a:off x="3024837" y="3780029"/>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=4</a:t>
            </a:r>
          </a:p>
        </p:txBody>
      </p:sp>
      <p:sp>
        <p:nvSpPr>
          <p:cNvPr id="39" name="TextBox 38"/>
          <p:cNvSpPr txBox="1"/>
          <p:nvPr/>
        </p:nvSpPr>
        <p:spPr>
          <a:xfrm>
            <a:off x="2872437" y="5199730"/>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=5</a:t>
            </a:r>
          </a:p>
        </p:txBody>
      </p:sp>
      <p:sp>
        <p:nvSpPr>
          <p:cNvPr id="40" name="TextBox 39"/>
          <p:cNvSpPr txBox="1"/>
          <p:nvPr/>
        </p:nvSpPr>
        <p:spPr>
          <a:xfrm>
            <a:off x="4853637" y="2949861"/>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=6</a:t>
            </a:r>
          </a:p>
        </p:txBody>
      </p:sp>
      <p:sp>
        <p:nvSpPr>
          <p:cNvPr id="41" name="TextBox 40"/>
          <p:cNvSpPr txBox="1"/>
          <p:nvPr/>
        </p:nvSpPr>
        <p:spPr>
          <a:xfrm>
            <a:off x="4396437" y="4586748"/>
            <a:ext cx="556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966199550"/>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10816</TotalTime>
  <Words>805</Words>
  <Application>Microsoft Office PowerPoint</Application>
  <PresentationFormat>Widescreen</PresentationFormat>
  <Paragraphs>314</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Cambria Math</vt:lpstr>
      <vt:lpstr>Times New Roman</vt:lpstr>
      <vt:lpstr>Blank Presentation</vt:lpstr>
      <vt:lpstr>Local Search, Part 1  Lecture 8 Chapter 4, Sections 4.1-4.2</vt:lpstr>
      <vt:lpstr>Dominance</vt:lpstr>
      <vt:lpstr>Dominant Heuristic is Better</vt:lpstr>
      <vt:lpstr>Local Search</vt:lpstr>
      <vt:lpstr>Local Search Problems</vt:lpstr>
      <vt:lpstr>Local Search Problems</vt:lpstr>
      <vt:lpstr>Local Search Formulation</vt:lpstr>
      <vt:lpstr>Local and Global Minimum</vt:lpstr>
      <vt:lpstr>Local and Global Minimum</vt:lpstr>
      <vt:lpstr>Local and Global Minimum</vt:lpstr>
      <vt:lpstr>Hill “Climbing” Search</vt:lpstr>
      <vt:lpstr>Hill “Climbing” Search</vt:lpstr>
      <vt:lpstr>Hill “Climbing” Search</vt:lpstr>
      <vt:lpstr>Hill “Climbing” Search</vt:lpstr>
      <vt:lpstr>Local and Global Minimum</vt:lpstr>
      <vt:lpstr>Local Search with Continuous States</vt:lpstr>
      <vt:lpstr>Local Search with Continuous States</vt:lpstr>
      <vt:lpstr>Local Search with Continuous States</vt:lpstr>
      <vt:lpstr>Issues with Local Minima</vt:lpstr>
      <vt:lpstr>Summary</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229</cp:revision>
  <dcterms:created xsi:type="dcterms:W3CDTF">2004-08-29T23:15:23Z</dcterms:created>
  <dcterms:modified xsi:type="dcterms:W3CDTF">2016-02-15T23:54:14Z</dcterms:modified>
</cp:coreProperties>
</file>