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
  </p:notesMasterIdLst>
  <p:handoutMasterIdLst>
    <p:handoutMasterId r:id="rId6"/>
  </p:handoutMasterIdLst>
  <p:sldIdLst>
    <p:sldId id="421" r:id="rId2"/>
    <p:sldId id="411" r:id="rId3"/>
    <p:sldId id="422" r:id="rId4"/>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99FF33"/>
    <a:srgbClr val="CCFF33"/>
    <a:srgbClr val="FF9933"/>
    <a:srgbClr val="FF0000"/>
    <a:srgbClr val="00FF00"/>
    <a:srgbClr val="33CC3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72594" autoAdjust="0"/>
  </p:normalViewPr>
  <p:slideViewPr>
    <p:cSldViewPr>
      <p:cViewPr varScale="1">
        <p:scale>
          <a:sx n="46" d="100"/>
          <a:sy n="46" d="100"/>
        </p:scale>
        <p:origin x="48" y="26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ropbox\Work\Classes\3600%20Intro%20to%20AI\2016\Midterm\Midterm%20grades%203600%20Spring%202016.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Dropbox\Work\Classes\3600%20Intro%20to%20AI\2016\Midterm\Midterm%20grades%203600%20Spring%202016.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'Master Grades Alpha'!$M$2:$M$232</cx:f>
        <cx:lvl ptCount="231" formatCode="0.0">
          <cx:pt idx="0">71.296296296296291</cx:pt>
          <cx:pt idx="1">70.370370370370367</cx:pt>
          <cx:pt idx="2">76.851851851851848</cx:pt>
          <cx:pt idx="3">90.740740740740748</cx:pt>
          <cx:pt idx="4">75.925925925925924</cx:pt>
          <cx:pt idx="5">66.666666666666657</cx:pt>
          <cx:pt idx="6">61.111111111111114</cx:pt>
          <cx:pt idx="7">82.407407407407405</cx:pt>
          <cx:pt idx="8">69.444444444444443</cx:pt>
          <cx:pt idx="9">73.148148148148152</cx:pt>
          <cx:pt idx="10">95.370370370370367</cx:pt>
          <cx:pt idx="11">55.555555555555557</cx:pt>
          <cx:pt idx="12">62.962962962962962</cx:pt>
          <cx:pt idx="13">75.925925925925924</cx:pt>
          <cx:pt idx="14">0</cx:pt>
          <cx:pt idx="15">76.851851851851848</cx:pt>
          <cx:pt idx="16">66.666666666666657</cx:pt>
          <cx:pt idx="17">60.370370370370374</cx:pt>
          <cx:pt idx="18">96.296296296296291</cx:pt>
          <cx:pt idx="19">0</cx:pt>
          <cx:pt idx="20">90.740740740740748</cx:pt>
          <cx:pt idx="21">72.222222222222214</cx:pt>
          <cx:pt idx="22">87.037037037037038</cx:pt>
          <cx:pt idx="23">74.074074074074076</cx:pt>
          <cx:pt idx="24">75.925925925925924</cx:pt>
          <cx:pt idx="25">61.111111111111114</cx:pt>
          <cx:pt idx="26">72.222222222222214</cx:pt>
          <cx:pt idx="27">42.592592592592595</cx:pt>
          <cx:pt idx="28">73.148148148148152</cx:pt>
          <cx:pt idx="29">79.629629629629633</cx:pt>
          <cx:pt idx="30">58.333333333333336</cx:pt>
          <cx:pt idx="31">81.481481481481481</cx:pt>
          <cx:pt idx="32">69.444444444444443</cx:pt>
          <cx:pt idx="33">75</cx:pt>
          <cx:pt idx="34">80.555555555555557</cx:pt>
          <cx:pt idx="35">90.740740740740748</cx:pt>
          <cx:pt idx="36">62.962962962962962</cx:pt>
          <cx:pt idx="37">74.074074074074076</cx:pt>
          <cx:pt idx="38">74.074074074074076</cx:pt>
          <cx:pt idx="39">37.962962962962962</cx:pt>
          <cx:pt idx="40">70.370370370370367</cx:pt>
          <cx:pt idx="41">78.703703703703709</cx:pt>
          <cx:pt idx="42">81.481481481481481</cx:pt>
          <cx:pt idx="43">70.370370370370367</cx:pt>
          <cx:pt idx="44">73.148148148148152</cx:pt>
          <cx:pt idx="45">78.703703703703709</cx:pt>
          <cx:pt idx="46">0</cx:pt>
          <cx:pt idx="47">86.111111111111114</cx:pt>
          <cx:pt idx="48">0</cx:pt>
          <cx:pt idx="49">67.592592592592595</cx:pt>
          <cx:pt idx="50">84.259259259259252</cx:pt>
          <cx:pt idx="51">64.81481481481481</cx:pt>
          <cx:pt idx="52">0</cx:pt>
          <cx:pt idx="53">81.481481481481481</cx:pt>
          <cx:pt idx="54">82.407407407407405</cx:pt>
          <cx:pt idx="55">52.777777777777779</cx:pt>
          <cx:pt idx="56">60.185185185185183</cx:pt>
          <cx:pt idx="57">62.962962962962962</cx:pt>
          <cx:pt idx="58">0</cx:pt>
          <cx:pt idx="59">75</cx:pt>
          <cx:pt idx="60">0</cx:pt>
          <cx:pt idx="61">0</cx:pt>
          <cx:pt idx="62">83.333333333333343</cx:pt>
          <cx:pt idx="63">79.629629629629633</cx:pt>
          <cx:pt idx="64">50</cx:pt>
          <cx:pt idx="65">51.851851851851848</cx:pt>
          <cx:pt idx="66">93.518518518518519</cx:pt>
          <cx:pt idx="67">75</cx:pt>
          <cx:pt idx="68">63.888888888888886</cx:pt>
          <cx:pt idx="69">91.666666666666657</cx:pt>
          <cx:pt idx="70">76.851851851851848</cx:pt>
          <cx:pt idx="71">82.407407407407405</cx:pt>
          <cx:pt idx="72">82.407407407407405</cx:pt>
          <cx:pt idx="73">94.444444444444443</cx:pt>
          <cx:pt idx="74">0</cx:pt>
          <cx:pt idx="75">81.481481481481481</cx:pt>
          <cx:pt idx="76">50</cx:pt>
          <cx:pt idx="77">65.740740740740748</cx:pt>
          <cx:pt idx="78">47.222222222222221</cx:pt>
          <cx:pt idx="79">62.037037037037038</cx:pt>
          <cx:pt idx="80">51.851851851851848</cx:pt>
          <cx:pt idx="81">68.518518518518519</cx:pt>
          <cx:pt idx="82">94.444444444444443</cx:pt>
          <cx:pt idx="83">80.555555555555557</cx:pt>
          <cx:pt idx="84">77.777777777777786</cx:pt>
          <cx:pt idx="85">0</cx:pt>
          <cx:pt idx="86">74.074074074074076</cx:pt>
          <cx:pt idx="87">50</cx:pt>
          <cx:pt idx="88">61.111111111111114</cx:pt>
          <cx:pt idx="89">55.555555555555557</cx:pt>
          <cx:pt idx="90">50</cx:pt>
          <cx:pt idx="91">75.925925925925924</cx:pt>
          <cx:pt idx="92">78.703703703703709</cx:pt>
          <cx:pt idx="93">55.555555555555557</cx:pt>
          <cx:pt idx="94">45.370370370370374</cx:pt>
          <cx:pt idx="95">79.629629629629633</cx:pt>
          <cx:pt idx="96">0</cx:pt>
          <cx:pt idx="97">75.925925925925924</cx:pt>
          <cx:pt idx="98">85.18518518518519</cx:pt>
          <cx:pt idx="99">77.777777777777786</cx:pt>
          <cx:pt idx="100">52.777777777777779</cx:pt>
          <cx:pt idx="101">84.259259259259252</cx:pt>
          <cx:pt idx="102">46.296296296296298</cx:pt>
          <cx:pt idx="103">89.81481481481481</cx:pt>
          <cx:pt idx="104">63.888888888888886</cx:pt>
          <cx:pt idx="105">54.629629629629626</cx:pt>
          <cx:pt idx="106">74.074074074074076</cx:pt>
          <cx:pt idx="107">81.481481481481481</cx:pt>
          <cx:pt idx="108">81.481481481481481</cx:pt>
          <cx:pt idx="109">71.296296296296291</cx:pt>
          <cx:pt idx="110">82.407407407407405</cx:pt>
          <cx:pt idx="111">69.444444444444443</cx:pt>
          <cx:pt idx="112">84.259259259259252</cx:pt>
          <cx:pt idx="113">82.407407407407405</cx:pt>
          <cx:pt idx="114">84.259259259259252</cx:pt>
          <cx:pt idx="115">79.629629629629633</cx:pt>
          <cx:pt idx="116">69.444444444444443</cx:pt>
          <cx:pt idx="117">67.592592592592595</cx:pt>
          <cx:pt idx="118">77.777777777777786</cx:pt>
          <cx:pt idx="119">49.074074074074076</cx:pt>
          <cx:pt idx="120">96.296296296296291</cx:pt>
          <cx:pt idx="121">67.592592592592595</cx:pt>
          <cx:pt idx="122">0</cx:pt>
          <cx:pt idx="123">56.481481481481474</cx:pt>
          <cx:pt idx="124">61.111111111111114</cx:pt>
          <cx:pt idx="125">62.962962962962962</cx:pt>
          <cx:pt idx="126">66.666666666666657</cx:pt>
          <cx:pt idx="127">55.555555555555557</cx:pt>
          <cx:pt idx="128">58.333333333333336</cx:pt>
          <cx:pt idx="129">0</cx:pt>
          <cx:pt idx="130">47.222222222222221</cx:pt>
          <cx:pt idx="131">65.740740740740748</cx:pt>
          <cx:pt idx="132">74.074074074074076</cx:pt>
          <cx:pt idx="133">77.777777777777786</cx:pt>
          <cx:pt idx="134">60.185185185185183</cx:pt>
          <cx:pt idx="135">59.259259259259252</cx:pt>
          <cx:pt idx="136">59.259259259259252</cx:pt>
          <cx:pt idx="137">70.370370370370367</cx:pt>
          <cx:pt idx="138">89.81481481481481</cx:pt>
          <cx:pt idx="139">72.222222222222214</cx:pt>
          <cx:pt idx="140">0</cx:pt>
          <cx:pt idx="141">80.555555555555557</cx:pt>
          <cx:pt idx="142">78.703703703703709</cx:pt>
          <cx:pt idx="143">80.555555555555557</cx:pt>
          <cx:pt idx="144">46.296296296296298</cx:pt>
          <cx:pt idx="145">67.592592592592595</cx:pt>
          <cx:pt idx="146">70.370370370370367</cx:pt>
          <cx:pt idx="147">75</cx:pt>
          <cx:pt idx="148">60.185185185185183</cx:pt>
          <cx:pt idx="149">64.81481481481481</cx:pt>
          <cx:pt idx="150">65.740740740740748</cx:pt>
          <cx:pt idx="151">68.518518518518519</cx:pt>
          <cx:pt idx="152">81.481481481481481</cx:pt>
          <cx:pt idx="153">59.259259259259252</cx:pt>
          <cx:pt idx="154">92.592592592592595</cx:pt>
          <cx:pt idx="155">62.037037037037038</cx:pt>
          <cx:pt idx="156">0</cx:pt>
          <cx:pt idx="157">73.148148148148152</cx:pt>
          <cx:pt idx="158">69.444444444444443</cx:pt>
          <cx:pt idx="159">68.518518518518519</cx:pt>
          <cx:pt idx="160">81.481481481481481</cx:pt>
          <cx:pt idx="161">69.444444444444443</cx:pt>
          <cx:pt idx="162">71.296296296296291</cx:pt>
          <cx:pt idx="163">82.407407407407405</cx:pt>
          <cx:pt idx="164">78.703703703703709</cx:pt>
          <cx:pt idx="165">73.148148148148152</cx:pt>
          <cx:pt idx="166">40.74074074074074</cx:pt>
          <cx:pt idx="167">0</cx:pt>
          <cx:pt idx="168">60.185185185185183</cx:pt>
          <cx:pt idx="169">62.037037037037038</cx:pt>
          <cx:pt idx="170">70.370370370370367</cx:pt>
          <cx:pt idx="171">68.518518518518519</cx:pt>
          <cx:pt idx="172">56.481481481481474</cx:pt>
          <cx:pt idx="173">75.925925925925924</cx:pt>
          <cx:pt idx="174">57.407407407407405</cx:pt>
          <cx:pt idx="175">79.629629629629633</cx:pt>
          <cx:pt idx="176">78.703703703703709</cx:pt>
          <cx:pt idx="177">76.851851851851848</cx:pt>
          <cx:pt idx="178">77.777777777777786</cx:pt>
          <cx:pt idx="179">74.074074074074076</cx:pt>
          <cx:pt idx="180">0</cx:pt>
          <cx:pt idx="181">59.259259259259252</cx:pt>
          <cx:pt idx="182">67.592592592592595</cx:pt>
          <cx:pt idx="183">63.888888888888886</cx:pt>
          <cx:pt idx="184">73.148148148148152</cx:pt>
          <cx:pt idx="185">80.555555555555557</cx:pt>
          <cx:pt idx="186">61.111111111111114</cx:pt>
          <cx:pt idx="187">39.814814814814817</cx:pt>
          <cx:pt idx="188">70.370370370370367</cx:pt>
          <cx:pt idx="189">64.81481481481481</cx:pt>
          <cx:pt idx="190">61.111111111111114</cx:pt>
          <cx:pt idx="191">93.518518518518519</cx:pt>
          <cx:pt idx="192">80.555555555555557</cx:pt>
          <cx:pt idx="193">82.407407407407405</cx:pt>
          <cx:pt idx="194">73.148148148148152</cx:pt>
          <cx:pt idx="195">75.925925925925924</cx:pt>
          <cx:pt idx="196">65.740740740740748</cx:pt>
          <cx:pt idx="197">78.703703703703709</cx:pt>
          <cx:pt idx="198">74.074074074074076</cx:pt>
          <cx:pt idx="199">75.925925925925924</cx:pt>
          <cx:pt idx="200">84.259259259259252</cx:pt>
          <cx:pt idx="201">72.222222222222214</cx:pt>
          <cx:pt idx="202">80.555555555555557</cx:pt>
          <cx:pt idx="203">86.111111111111114</cx:pt>
          <cx:pt idx="204">71.296296296296291</cx:pt>
          <cx:pt idx="205">54.629629629629626</cx:pt>
          <cx:pt idx="206">60.185185185185183</cx:pt>
          <cx:pt idx="207">62.962962962962962</cx:pt>
          <cx:pt idx="208">62.037037037037038</cx:pt>
          <cx:pt idx="209">66.666666666666657</cx:pt>
          <cx:pt idx="210">55.555555555555557</cx:pt>
          <cx:pt idx="211">81.481481481481481</cx:pt>
          <cx:pt idx="212">88.888888888888886</cx:pt>
          <cx:pt idx="213">72.222222222222214</cx:pt>
          <cx:pt idx="214">55.555555555555557</cx:pt>
          <cx:pt idx="215">0</cx:pt>
          <cx:pt idx="216">75</cx:pt>
          <cx:pt idx="217">75.925925925925924</cx:pt>
          <cx:pt idx="218">56.481481481481474</cx:pt>
          <cx:pt idx="219">0</cx:pt>
          <cx:pt idx="220">69.444444444444443</cx:pt>
          <cx:pt idx="221">83.333333333333343</cx:pt>
          <cx:pt idx="222">59.259259259259252</cx:pt>
          <cx:pt idx="223">71.296296296296291</cx:pt>
          <cx:pt idx="224">53.703703703703709</cx:pt>
          <cx:pt idx="225">83.333333333333343</cx:pt>
          <cx:pt idx="226">64.81481481481481</cx:pt>
          <cx:pt idx="227">65.740740740740748</cx:pt>
          <cx:pt idx="228">75</cx:pt>
          <cx:pt idx="229">75</cx:pt>
          <cx:pt idx="230">87.037037037037038</cx:pt>
        </cx:lvl>
      </cx:numDim>
    </cx:data>
  </cx:chartData>
  <cx:chart>
    <cx:title pos="t" align="ctr" overlay="0">
      <cx:tx>
        <cx:txData>
          <cx:v>Raw Grade Distribution</cx:v>
        </cx:txData>
      </cx:tx>
      <cx:txPr>
        <a:bodyPr spcFirstLastPara="1" vertOverflow="ellipsis" wrap="square" lIns="0" tIns="0" rIns="0" bIns="0" anchor="ctr" anchorCtr="1"/>
        <a:lstStyle/>
        <a:p>
          <a:pPr algn="ctr">
            <a:defRPr/>
          </a:pPr>
          <a:r>
            <a:rPr lang="en-US"/>
            <a:t>Raw Grade Distribution</a:t>
          </a:r>
        </a:p>
      </cx:txPr>
    </cx:title>
    <cx:plotArea>
      <cx:plotAreaRegion>
        <cx:series layoutId="clusteredColumn" uniqueId="{5F5210DA-81E2-4648-AC79-F6BB5AD28340}">
          <cx:tx>
            <cx:txData>
              <cx:f>'Master Grades Alpha'!$M$1</cx:f>
              <cx:v>Raw Grade</cx:v>
            </cx:txData>
          </cx:tx>
          <cx:dataId val="0"/>
          <cx:layoutPr>
            <cx:binning intervalClosed="r">
              <cx:binSize val="10"/>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'Master Grades Alpha'!$K$2:$K$232</cx:f>
        <cx:lvl ptCount="231" formatCode="0.0%">
          <cx:pt idx="0">0.80208333333333337</cx:pt>
          <cx:pt idx="1">0.79166666666666663</cx:pt>
          <cx:pt idx="2">0.86458333333333337</cx:pt>
          <cx:pt idx="3">1.0208333333333333</cx:pt>
          <cx:pt idx="4">0.85416666666666663</cx:pt>
          <cx:pt idx="5">0.75</cx:pt>
          <cx:pt idx="6">0.6875</cx:pt>
          <cx:pt idx="7">0.92708333333333337</cx:pt>
          <cx:pt idx="8">0.78125</cx:pt>
          <cx:pt idx="9">0.82291666666666663</cx:pt>
          <cx:pt idx="10">1.0729166666666667</cx:pt>
          <cx:pt idx="11">0.625</cx:pt>
          <cx:pt idx="12">0.70833333333333337</cx:pt>
          <cx:pt idx="13">0.85416666666666663</cx:pt>
          <cx:pt idx="14">0</cx:pt>
          <cx:pt idx="15">0.86458333333333337</cx:pt>
          <cx:pt idx="16">0.75</cx:pt>
          <cx:pt idx="17">0.6791666666666667</cx:pt>
          <cx:pt idx="18">1.0833333333333333</cx:pt>
          <cx:pt idx="19">0</cx:pt>
          <cx:pt idx="20">1.0208333333333333</cx:pt>
          <cx:pt idx="21">0.8125</cx:pt>
          <cx:pt idx="22">0.97916666666666663</cx:pt>
          <cx:pt idx="23">0.83333333333333337</cx:pt>
          <cx:pt idx="24">0.85416666666666663</cx:pt>
          <cx:pt idx="25">0.6875</cx:pt>
          <cx:pt idx="26">0.8125</cx:pt>
          <cx:pt idx="27">0.47916666666666669</cx:pt>
          <cx:pt idx="28">0.82291666666666663</cx:pt>
          <cx:pt idx="29">0.89583333333333337</cx:pt>
          <cx:pt idx="30">0.65625</cx:pt>
          <cx:pt idx="31">0.91666666666666663</cx:pt>
          <cx:pt idx="32">0.78125</cx:pt>
          <cx:pt idx="33">0.84375</cx:pt>
          <cx:pt idx="34">0.90625</cx:pt>
          <cx:pt idx="35">1.0208333333333333</cx:pt>
          <cx:pt idx="36">0.70833333333333337</cx:pt>
          <cx:pt idx="37">0.83333333333333337</cx:pt>
          <cx:pt idx="38">0.83333333333333337</cx:pt>
          <cx:pt idx="39">0.42708333333333331</cx:pt>
          <cx:pt idx="40">0.79166666666666663</cx:pt>
          <cx:pt idx="41">0.88541666666666663</cx:pt>
          <cx:pt idx="42">0.91666666666666663</cx:pt>
          <cx:pt idx="43">0.79166666666666663</cx:pt>
          <cx:pt idx="44">0.82291666666666663</cx:pt>
          <cx:pt idx="45">0.88541666666666663</cx:pt>
          <cx:pt idx="46">0</cx:pt>
          <cx:pt idx="47">0.96875</cx:pt>
          <cx:pt idx="48">0</cx:pt>
          <cx:pt idx="49">0.76041666666666663</cx:pt>
          <cx:pt idx="50">0.94791666666666663</cx:pt>
          <cx:pt idx="51">0.72916666666666663</cx:pt>
          <cx:pt idx="52">0</cx:pt>
          <cx:pt idx="53">0.91666666666666663</cx:pt>
          <cx:pt idx="54">0.92708333333333337</cx:pt>
          <cx:pt idx="55">0.59375</cx:pt>
          <cx:pt idx="56">0.67708333333333337</cx:pt>
          <cx:pt idx="57">0.70833333333333337</cx:pt>
          <cx:pt idx="58">0</cx:pt>
          <cx:pt idx="59">0.84375</cx:pt>
          <cx:pt idx="60">0</cx:pt>
          <cx:pt idx="61">0</cx:pt>
          <cx:pt idx="62">0.9375</cx:pt>
          <cx:pt idx="63">0.89583333333333337</cx:pt>
          <cx:pt idx="64">0.5625</cx:pt>
          <cx:pt idx="65">0.58333333333333337</cx:pt>
          <cx:pt idx="66">1.0520833333333333</cx:pt>
          <cx:pt idx="67">0.84375</cx:pt>
          <cx:pt idx="68">0.71875</cx:pt>
          <cx:pt idx="69">1.03125</cx:pt>
          <cx:pt idx="70">0.86458333333333337</cx:pt>
          <cx:pt idx="71">0.92708333333333337</cx:pt>
          <cx:pt idx="72">0.92708333333333337</cx:pt>
          <cx:pt idx="73">1.0625</cx:pt>
          <cx:pt idx="74">0</cx:pt>
          <cx:pt idx="75">0.91666666666666663</cx:pt>
          <cx:pt idx="76">0.5625</cx:pt>
          <cx:pt idx="77">0.73958333333333337</cx:pt>
          <cx:pt idx="78">0.53125</cx:pt>
          <cx:pt idx="79">0.69791666666666663</cx:pt>
          <cx:pt idx="80">0.58333333333333337</cx:pt>
          <cx:pt idx="81">0.77083333333333337</cx:pt>
          <cx:pt idx="82">1.0625</cx:pt>
          <cx:pt idx="83">0.90625</cx:pt>
          <cx:pt idx="84">0.875</cx:pt>
          <cx:pt idx="85">0</cx:pt>
          <cx:pt idx="86">0.83333333333333337</cx:pt>
          <cx:pt idx="87">0.5625</cx:pt>
          <cx:pt idx="88">0.6875</cx:pt>
          <cx:pt idx="89">0.625</cx:pt>
          <cx:pt idx="90">0.5625</cx:pt>
          <cx:pt idx="91">0.85416666666666663</cx:pt>
          <cx:pt idx="92">0.88541666666666663</cx:pt>
          <cx:pt idx="93">0.625</cx:pt>
          <cx:pt idx="94">0.51041666666666663</cx:pt>
          <cx:pt idx="95">0.89583333333333337</cx:pt>
          <cx:pt idx="96">0</cx:pt>
          <cx:pt idx="97">0.85416666666666663</cx:pt>
          <cx:pt idx="98">0.95833333333333337</cx:pt>
          <cx:pt idx="99">0.875</cx:pt>
          <cx:pt idx="100">0.59375</cx:pt>
          <cx:pt idx="101">0.94791666666666663</cx:pt>
          <cx:pt idx="102">0.52083333333333337</cx:pt>
          <cx:pt idx="103">1.0104166666666667</cx:pt>
          <cx:pt idx="104">0.71875</cx:pt>
          <cx:pt idx="105">0.61458333333333337</cx:pt>
          <cx:pt idx="106">0.83333333333333337</cx:pt>
          <cx:pt idx="107">0.91666666666666663</cx:pt>
          <cx:pt idx="108">0.91666666666666663</cx:pt>
          <cx:pt idx="109">0.80208333333333337</cx:pt>
          <cx:pt idx="110">0.92708333333333337</cx:pt>
          <cx:pt idx="111">0.78125</cx:pt>
          <cx:pt idx="112">0.94791666666666663</cx:pt>
          <cx:pt idx="113">0.92708333333333337</cx:pt>
          <cx:pt idx="114">0.94791666666666663</cx:pt>
          <cx:pt idx="115">0.89583333333333337</cx:pt>
          <cx:pt idx="116">0.78125</cx:pt>
          <cx:pt idx="117">0.76041666666666663</cx:pt>
          <cx:pt idx="118">0.875</cx:pt>
          <cx:pt idx="119">0.55208333333333337</cx:pt>
          <cx:pt idx="120">1.0833333333333333</cx:pt>
          <cx:pt idx="121">0.76041666666666663</cx:pt>
          <cx:pt idx="122">0</cx:pt>
          <cx:pt idx="123">0.63541666666666663</cx:pt>
          <cx:pt idx="124">0.6875</cx:pt>
          <cx:pt idx="125">0.70833333333333337</cx:pt>
          <cx:pt idx="126">0.75</cx:pt>
          <cx:pt idx="127">0.625</cx:pt>
          <cx:pt idx="128">0.65625</cx:pt>
          <cx:pt idx="129">0</cx:pt>
          <cx:pt idx="130">0.53125</cx:pt>
          <cx:pt idx="131">0.73958333333333337</cx:pt>
          <cx:pt idx="132">0.83333333333333337</cx:pt>
          <cx:pt idx="133">0.875</cx:pt>
          <cx:pt idx="134">0.67708333333333337</cx:pt>
          <cx:pt idx="135">0.66666666666666663</cx:pt>
          <cx:pt idx="136">0.66666666666666663</cx:pt>
          <cx:pt idx="137">0.79166666666666663</cx:pt>
          <cx:pt idx="138">1.0104166666666667</cx:pt>
          <cx:pt idx="139">0.8125</cx:pt>
          <cx:pt idx="140">0</cx:pt>
          <cx:pt idx="141">0.90625</cx:pt>
          <cx:pt idx="142">0.88541666666666663</cx:pt>
          <cx:pt idx="143">0.90625</cx:pt>
          <cx:pt idx="144">0.52083333333333337</cx:pt>
          <cx:pt idx="145">0.76041666666666663</cx:pt>
          <cx:pt idx="146">0.79166666666666663</cx:pt>
          <cx:pt idx="147">0.84375</cx:pt>
          <cx:pt idx="148">0.67708333333333337</cx:pt>
          <cx:pt idx="149">0.72916666666666663</cx:pt>
          <cx:pt idx="150">0.73958333333333337</cx:pt>
          <cx:pt idx="151">0.77083333333333337</cx:pt>
          <cx:pt idx="152">0.91666666666666663</cx:pt>
          <cx:pt idx="153">0.66666666666666663</cx:pt>
          <cx:pt idx="154">1.0416666666666667</cx:pt>
          <cx:pt idx="155">0.69791666666666663</cx:pt>
          <cx:pt idx="156">0</cx:pt>
          <cx:pt idx="157">0.82291666666666663</cx:pt>
          <cx:pt idx="158">0.78125</cx:pt>
          <cx:pt idx="159">0.77083333333333337</cx:pt>
          <cx:pt idx="160">0.91666666666666663</cx:pt>
          <cx:pt idx="161">0.78125</cx:pt>
          <cx:pt idx="162">0.80208333333333337</cx:pt>
          <cx:pt idx="163">0.92708333333333337</cx:pt>
          <cx:pt idx="164">0.88541666666666663</cx:pt>
          <cx:pt idx="165">0.82291666666666663</cx:pt>
          <cx:pt idx="166">0.45833333333333331</cx:pt>
          <cx:pt idx="167">0</cx:pt>
          <cx:pt idx="168">0.67708333333333337</cx:pt>
          <cx:pt idx="169">0.69791666666666663</cx:pt>
          <cx:pt idx="170">0.79166666666666663</cx:pt>
          <cx:pt idx="171">0.77083333333333337</cx:pt>
          <cx:pt idx="172">0.63541666666666663</cx:pt>
          <cx:pt idx="173">0.85416666666666663</cx:pt>
          <cx:pt idx="174">0.64583333333333337</cx:pt>
          <cx:pt idx="175">0.89583333333333337</cx:pt>
          <cx:pt idx="176">0.88541666666666663</cx:pt>
          <cx:pt idx="177">0.86458333333333337</cx:pt>
          <cx:pt idx="178">0.875</cx:pt>
          <cx:pt idx="179">0.83333333333333337</cx:pt>
          <cx:pt idx="180">0</cx:pt>
          <cx:pt idx="181">0.66666666666666663</cx:pt>
          <cx:pt idx="182">0.76041666666666663</cx:pt>
          <cx:pt idx="183">0.71875</cx:pt>
          <cx:pt idx="184">0.82291666666666663</cx:pt>
          <cx:pt idx="185">0.90625</cx:pt>
          <cx:pt idx="186">0.6875</cx:pt>
          <cx:pt idx="187">0.44791666666666669</cx:pt>
          <cx:pt idx="188">0.79166666666666663</cx:pt>
          <cx:pt idx="189">0.72916666666666663</cx:pt>
          <cx:pt idx="190">0.6875</cx:pt>
          <cx:pt idx="191">1.0520833333333333</cx:pt>
          <cx:pt idx="192">0.90625</cx:pt>
          <cx:pt idx="193">0.92708333333333337</cx:pt>
          <cx:pt idx="194">0.82291666666666663</cx:pt>
          <cx:pt idx="195">0.85416666666666663</cx:pt>
          <cx:pt idx="196">0.73958333333333337</cx:pt>
          <cx:pt idx="197">0.88541666666666663</cx:pt>
          <cx:pt idx="198">0.83333333333333337</cx:pt>
          <cx:pt idx="199">0.85416666666666663</cx:pt>
          <cx:pt idx="200">0.94791666666666663</cx:pt>
          <cx:pt idx="201">0.8125</cx:pt>
          <cx:pt idx="202">0.90625</cx:pt>
          <cx:pt idx="203">0.96875</cx:pt>
          <cx:pt idx="204">0.80208333333333337</cx:pt>
          <cx:pt idx="205">0.61458333333333337</cx:pt>
          <cx:pt idx="206">0.67708333333333337</cx:pt>
          <cx:pt idx="207">0.70833333333333337</cx:pt>
          <cx:pt idx="208">0.69791666666666663</cx:pt>
          <cx:pt idx="209">0.75</cx:pt>
          <cx:pt idx="210">0.625</cx:pt>
          <cx:pt idx="211">0.91666666666666663</cx:pt>
          <cx:pt idx="212">1</cx:pt>
          <cx:pt idx="213">0.8125</cx:pt>
          <cx:pt idx="214">0.625</cx:pt>
          <cx:pt idx="215">0</cx:pt>
          <cx:pt idx="216">0.84375</cx:pt>
          <cx:pt idx="217">0.85416666666666663</cx:pt>
          <cx:pt idx="218">0.63541666666666663</cx:pt>
          <cx:pt idx="219">0</cx:pt>
          <cx:pt idx="220">0.78125</cx:pt>
          <cx:pt idx="221">0.9375</cx:pt>
          <cx:pt idx="222">0.66666666666666663</cx:pt>
          <cx:pt idx="223">0.80208333333333337</cx:pt>
          <cx:pt idx="224">0.60416666666666663</cx:pt>
          <cx:pt idx="225">0.9375</cx:pt>
          <cx:pt idx="226">0.72916666666666663</cx:pt>
          <cx:pt idx="227">0.73958333333333337</cx:pt>
          <cx:pt idx="228">0.84375</cx:pt>
          <cx:pt idx="229">0.84375</cx:pt>
          <cx:pt idx="230">0.97916666666666663</cx:pt>
        </cx:lvl>
      </cx:numDim>
    </cx:data>
  </cx:chartData>
  <cx:chart>
    <cx:title pos="t" align="ctr" overlay="0">
      <cx:tx>
        <cx:txData>
          <cx:v>Adjusted Grade Distribution</cx:v>
        </cx:txData>
      </cx:tx>
      <cx:txPr>
        <a:bodyPr spcFirstLastPara="1" vertOverflow="ellipsis" wrap="square" lIns="0" tIns="0" rIns="0" bIns="0" anchor="ctr" anchorCtr="1"/>
        <a:lstStyle/>
        <a:p>
          <a:pPr algn="ctr">
            <a:defRPr/>
          </a:pPr>
          <a:r>
            <a:rPr lang="en-US"/>
            <a:t>Adjusted Grade Distribution</a:t>
          </a:r>
        </a:p>
      </cx:txPr>
    </cx:title>
    <cx:plotArea>
      <cx:plotAreaRegion>
        <cx:series layoutId="clusteredColumn" uniqueId="{01213D72-5C9A-4306-98CE-CF480CC01B94}">
          <cx:dataId val="0"/>
          <cx:layoutPr>
            <cx:binning intervalClosed="r">
              <cx:binSize val="0.10000000000000001"/>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4E82819E-F1AF-4BDD-8B3E-F7D7DE61D1B4}" type="slidenum">
              <a:rPr lang="en-US" altLang="en-US"/>
              <a:pPr/>
              <a:t>‹#›</a:t>
            </a:fld>
            <a:endParaRPr lang="en-US" altLang="en-US"/>
          </a:p>
        </p:txBody>
      </p:sp>
    </p:spTree>
    <p:extLst>
      <p:ext uri="{BB962C8B-B14F-4D97-AF65-F5344CB8AC3E}">
        <p14:creationId xmlns:p14="http://schemas.microsoft.com/office/powerpoint/2010/main" val="374227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55798DA5-44B9-4B0F-8699-EC7C79242FF7}" type="slidenum">
              <a:rPr lang="en-US" altLang="en-US"/>
              <a:pPr/>
              <a:t>‹#›</a:t>
            </a:fld>
            <a:endParaRPr lang="en-US" altLang="en-US"/>
          </a:p>
        </p:txBody>
      </p:sp>
    </p:spTree>
    <p:extLst>
      <p:ext uri="{BB962C8B-B14F-4D97-AF65-F5344CB8AC3E}">
        <p14:creationId xmlns:p14="http://schemas.microsoft.com/office/powerpoint/2010/main" val="68405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no actual letter grade assignments</a:t>
            </a:r>
            <a:r>
              <a:rPr lang="en-US" baseline="0" dirty="0"/>
              <a:t> on the exam. The grade table is for your information only. The midterm will contribute to your final grade by adding whatever points you received towards your total points for all work, which will then be divided by the maximum points across all work. The column percent indicates what percentage of the class fell into a certain letter grade bin, as a way of communicating where the class as a whole stands. </a:t>
            </a:r>
            <a:r>
              <a:rPr lang="en-US" baseline="0"/>
              <a:t>Obviously the final </a:t>
            </a:r>
            <a:r>
              <a:rPr lang="en-US" baseline="0" dirty="0"/>
              <a:t>grade distribution will depend upon final, projects, and </a:t>
            </a:r>
            <a:r>
              <a:rPr lang="en-US" baseline="0"/>
              <a:t>extra credit.</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3</a:t>
            </a:fld>
            <a:endParaRPr lang="en-US" altLang="en-US"/>
          </a:p>
        </p:txBody>
      </p:sp>
    </p:spTree>
    <p:extLst>
      <p:ext uri="{BB962C8B-B14F-4D97-AF65-F5344CB8AC3E}">
        <p14:creationId xmlns:p14="http://schemas.microsoft.com/office/powerpoint/2010/main" val="355675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4C59CD7F-ACD9-4224-830C-D8929251AD22}" type="slidenum">
              <a:rPr lang="en-US" altLang="en-US"/>
              <a:pPr/>
              <a:t>‹#›</a:t>
            </a:fld>
            <a:endParaRPr lang="en-US" altLang="en-US"/>
          </a:p>
        </p:txBody>
      </p:sp>
    </p:spTree>
    <p:extLst>
      <p:ext uri="{BB962C8B-B14F-4D97-AF65-F5344CB8AC3E}">
        <p14:creationId xmlns:p14="http://schemas.microsoft.com/office/powerpoint/2010/main" val="13221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2DFE7F6B-6A9D-4A33-BF61-DBF1E0464A8C}" type="slidenum">
              <a:rPr lang="en-US" altLang="en-US"/>
              <a:pPr/>
              <a:t>‹#›</a:t>
            </a:fld>
            <a:endParaRPr lang="en-US" altLang="en-US"/>
          </a:p>
        </p:txBody>
      </p:sp>
    </p:spTree>
    <p:extLst>
      <p:ext uri="{BB962C8B-B14F-4D97-AF65-F5344CB8AC3E}">
        <p14:creationId xmlns:p14="http://schemas.microsoft.com/office/powerpoint/2010/main" val="42196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
            <a:ext cx="75692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A6964D4C-2648-4AED-9F08-1207F387B89E}" type="slidenum">
              <a:rPr lang="en-US" altLang="en-US"/>
              <a:pPr/>
              <a:t>‹#›</a:t>
            </a:fld>
            <a:endParaRPr lang="en-US" altLang="en-US"/>
          </a:p>
        </p:txBody>
      </p:sp>
    </p:spTree>
    <p:extLst>
      <p:ext uri="{BB962C8B-B14F-4D97-AF65-F5344CB8AC3E}">
        <p14:creationId xmlns:p14="http://schemas.microsoft.com/office/powerpoint/2010/main" val="38548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C960DB8A-2059-4BBD-8F65-E905E02A4BE8}" type="slidenum">
              <a:rPr lang="en-US" altLang="en-US"/>
              <a:pPr/>
              <a:t>‹#›</a:t>
            </a:fld>
            <a:endParaRPr lang="en-US" altLang="en-US"/>
          </a:p>
        </p:txBody>
      </p:sp>
    </p:spTree>
    <p:extLst>
      <p:ext uri="{BB962C8B-B14F-4D97-AF65-F5344CB8AC3E}">
        <p14:creationId xmlns:p14="http://schemas.microsoft.com/office/powerpoint/2010/main" val="1340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7F08BB32-7F0C-4E82-BD40-32006E57B9FB}" type="slidenum">
              <a:rPr lang="en-US" altLang="en-US"/>
              <a:pPr/>
              <a:t>‹#›</a:t>
            </a:fld>
            <a:endParaRPr lang="en-US" altLang="en-US"/>
          </a:p>
        </p:txBody>
      </p:sp>
    </p:spTree>
    <p:extLst>
      <p:ext uri="{BB962C8B-B14F-4D97-AF65-F5344CB8AC3E}">
        <p14:creationId xmlns:p14="http://schemas.microsoft.com/office/powerpoint/2010/main" val="280670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3F600294-8B41-4065-BE7A-18CBE0C5B58F}" type="slidenum">
              <a:rPr lang="en-US" altLang="en-US"/>
              <a:pPr/>
              <a:t>‹#›</a:t>
            </a:fld>
            <a:endParaRPr lang="en-US" altLang="en-US"/>
          </a:p>
        </p:txBody>
      </p:sp>
    </p:spTree>
    <p:extLst>
      <p:ext uri="{BB962C8B-B14F-4D97-AF65-F5344CB8AC3E}">
        <p14:creationId xmlns:p14="http://schemas.microsoft.com/office/powerpoint/2010/main" val="324746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9" name="Rectangle 6"/>
          <p:cNvSpPr>
            <a:spLocks noGrp="1" noChangeArrowheads="1"/>
          </p:cNvSpPr>
          <p:nvPr>
            <p:ph type="sldNum" sz="quarter" idx="12"/>
          </p:nvPr>
        </p:nvSpPr>
        <p:spPr>
          <a:ln/>
        </p:spPr>
        <p:txBody>
          <a:bodyPr/>
          <a:lstStyle>
            <a:lvl1pPr>
              <a:defRPr/>
            </a:lvl1pPr>
          </a:lstStyle>
          <a:p>
            <a:fld id="{44EB8ED9-0533-4EC8-BFF3-65FFA28FBAE4}" type="slidenum">
              <a:rPr lang="en-US" altLang="en-US"/>
              <a:pPr/>
              <a:t>‹#›</a:t>
            </a:fld>
            <a:endParaRPr lang="en-US" altLang="en-US"/>
          </a:p>
        </p:txBody>
      </p:sp>
    </p:spTree>
    <p:extLst>
      <p:ext uri="{BB962C8B-B14F-4D97-AF65-F5344CB8AC3E}">
        <p14:creationId xmlns:p14="http://schemas.microsoft.com/office/powerpoint/2010/main" val="65548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5" name="Rectangle 6"/>
          <p:cNvSpPr>
            <a:spLocks noGrp="1" noChangeArrowheads="1"/>
          </p:cNvSpPr>
          <p:nvPr>
            <p:ph type="sldNum" sz="quarter" idx="12"/>
          </p:nvPr>
        </p:nvSpPr>
        <p:spPr>
          <a:ln/>
        </p:spPr>
        <p:txBody>
          <a:bodyPr/>
          <a:lstStyle>
            <a:lvl1pPr>
              <a:defRPr/>
            </a:lvl1pPr>
          </a:lstStyle>
          <a:p>
            <a:fld id="{D2B79143-CF5E-43B5-8978-F6EC5F8B0AC1}" type="slidenum">
              <a:rPr lang="en-US" altLang="en-US"/>
              <a:pPr/>
              <a:t>‹#›</a:t>
            </a:fld>
            <a:endParaRPr lang="en-US" altLang="en-US"/>
          </a:p>
        </p:txBody>
      </p:sp>
    </p:spTree>
    <p:extLst>
      <p:ext uri="{BB962C8B-B14F-4D97-AF65-F5344CB8AC3E}">
        <p14:creationId xmlns:p14="http://schemas.microsoft.com/office/powerpoint/2010/main" val="13804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4" name="Rectangle 6"/>
          <p:cNvSpPr>
            <a:spLocks noGrp="1" noChangeArrowheads="1"/>
          </p:cNvSpPr>
          <p:nvPr>
            <p:ph type="sldNum" sz="quarter" idx="12"/>
          </p:nvPr>
        </p:nvSpPr>
        <p:spPr>
          <a:ln/>
        </p:spPr>
        <p:txBody>
          <a:bodyPr/>
          <a:lstStyle>
            <a:lvl1pPr>
              <a:defRPr/>
            </a:lvl1pPr>
          </a:lstStyle>
          <a:p>
            <a:fld id="{CDAB0AC6-3A62-4BF4-857B-D988F323D40F}" type="slidenum">
              <a:rPr lang="en-US" altLang="en-US"/>
              <a:pPr/>
              <a:t>‹#›</a:t>
            </a:fld>
            <a:endParaRPr lang="en-US" altLang="en-US"/>
          </a:p>
        </p:txBody>
      </p:sp>
    </p:spTree>
    <p:extLst>
      <p:ext uri="{BB962C8B-B14F-4D97-AF65-F5344CB8AC3E}">
        <p14:creationId xmlns:p14="http://schemas.microsoft.com/office/powerpoint/2010/main" val="273589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BD2EF6F8-8FF1-455D-9D44-CA7A438662DB}" type="slidenum">
              <a:rPr lang="en-US" altLang="en-US"/>
              <a:pPr/>
              <a:t>‹#›</a:t>
            </a:fld>
            <a:endParaRPr lang="en-US" altLang="en-US"/>
          </a:p>
        </p:txBody>
      </p:sp>
    </p:spTree>
    <p:extLst>
      <p:ext uri="{BB962C8B-B14F-4D97-AF65-F5344CB8AC3E}">
        <p14:creationId xmlns:p14="http://schemas.microsoft.com/office/powerpoint/2010/main" val="32821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61E7B074-D424-4140-9C9B-AEC815AB6347}" type="slidenum">
              <a:rPr lang="en-US" altLang="en-US"/>
              <a:pPr/>
              <a:t>‹#›</a:t>
            </a:fld>
            <a:endParaRPr lang="en-US" altLang="en-US"/>
          </a:p>
        </p:txBody>
      </p:sp>
    </p:spTree>
    <p:extLst>
      <p:ext uri="{BB962C8B-B14F-4D97-AF65-F5344CB8AC3E}">
        <p14:creationId xmlns:p14="http://schemas.microsoft.com/office/powerpoint/2010/main" val="40553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762000" y="76200"/>
            <a:ext cx="1066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p:cNvSpPr>
            <a:spLocks noGrp="1" noChangeArrowheads="1"/>
          </p:cNvSpPr>
          <p:nvPr>
            <p:ph type="body" idx="1"/>
          </p:nvPr>
        </p:nvSpPr>
        <p:spPr bwMode="auto">
          <a:xfrm>
            <a:off x="762000" y="1143000"/>
            <a:ext cx="10668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0" name="Rectangle 4"/>
          <p:cNvSpPr>
            <a:spLocks noGrp="1" noChangeArrowheads="1"/>
          </p:cNvSpPr>
          <p:nvPr>
            <p:ph type="dt" sz="half" idx="2"/>
          </p:nvPr>
        </p:nvSpPr>
        <p:spPr bwMode="auto">
          <a:xfrm>
            <a:off x="7620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charset="0"/>
              </a:defRPr>
            </a:lvl1pPr>
          </a:lstStyle>
          <a:p>
            <a:pPr>
              <a:defRPr/>
            </a:pPr>
            <a:endParaRPr lang="en-US"/>
          </a:p>
        </p:txBody>
      </p:sp>
      <p:sp>
        <p:nvSpPr>
          <p:cNvPr id="9221"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charset="0"/>
              </a:defRPr>
            </a:lvl1pPr>
          </a:lstStyle>
          <a:p>
            <a:pPr>
              <a:defRPr/>
            </a:pPr>
            <a:r>
              <a:rPr lang="it-IT"/>
              <a:t>Intro to AI, Georgia Tech © Jim Rehg 2016</a:t>
            </a:r>
            <a:endParaRPr lang="en-US"/>
          </a:p>
        </p:txBody>
      </p:sp>
      <p:sp>
        <p:nvSpPr>
          <p:cNvPr id="9222" name="Rectangle 6"/>
          <p:cNvSpPr>
            <a:spLocks noGrp="1" noChangeArrowheads="1"/>
          </p:cNvSpPr>
          <p:nvPr>
            <p:ph type="sldNum" sz="quarter" idx="4"/>
          </p:nvPr>
        </p:nvSpPr>
        <p:spPr bwMode="auto">
          <a:xfrm>
            <a:off x="87376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1E435B1E-BEA2-4210-B3CC-04987E55D0A6}" type="slidenum">
              <a:rPr lang="en-US" altLang="en-US"/>
              <a:pPr/>
              <a:t>‹#›</a:t>
            </a:fld>
            <a:endParaRPr lang="en-US" altLang="en-US"/>
          </a:p>
        </p:txBody>
      </p:sp>
      <p:sp>
        <p:nvSpPr>
          <p:cNvPr id="9223" name="Line 7"/>
          <p:cNvSpPr>
            <a:spLocks noChangeShapeType="1"/>
          </p:cNvSpPr>
          <p:nvPr/>
        </p:nvSpPr>
        <p:spPr bwMode="auto">
          <a:xfrm>
            <a:off x="838200" y="838200"/>
            <a:ext cx="10515600" cy="0"/>
          </a:xfrm>
          <a:prstGeom prst="line">
            <a:avLst/>
          </a:prstGeom>
          <a:noFill/>
          <a:ln w="38100">
            <a:solidFill>
              <a:schemeClr val="tx1"/>
            </a:solidFill>
            <a:round/>
            <a:headEnd/>
            <a:tailEnd/>
          </a:ln>
          <a:effectLst/>
        </p:spPr>
        <p:txBody>
          <a:bodyPr wrap="none" anchor="ctr"/>
          <a:lstStyle/>
          <a:p>
            <a:pPr>
              <a:defRPr/>
            </a:pPr>
            <a:endParaRPr lang="en-US" sz="2400">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Exam Scores</a:t>
            </a:r>
          </a:p>
        </p:txBody>
      </p:sp>
      <p:sp>
        <p:nvSpPr>
          <p:cNvPr id="4" name="Footer Placeholder 3"/>
          <p:cNvSpPr>
            <a:spLocks noGrp="1"/>
          </p:cNvSpPr>
          <p:nvPr>
            <p:ph type="ftr" sz="quarter" idx="11"/>
          </p:nvPr>
        </p:nvSpPr>
        <p:spPr/>
        <p:txBody>
          <a:bodyPr/>
          <a:lstStyle/>
          <a:p>
            <a:pPr>
              <a:defRPr/>
            </a:pPr>
            <a:r>
              <a:rPr lang="it-IT"/>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a:t>
            </a:fld>
            <a:endParaRPr lang="en-US" altLang="en-US"/>
          </a:p>
        </p:txBody>
      </p:sp>
      <p:graphicFrame>
        <p:nvGraphicFramePr>
          <p:cNvPr id="8" name="Table 7"/>
          <p:cNvGraphicFramePr>
            <a:graphicFrameLocks noGrp="1"/>
          </p:cNvGraphicFramePr>
          <p:nvPr>
            <p:extLst>
              <p:ext uri="{D42A27DB-BD31-4B8C-83A1-F6EECF244321}">
                <p14:modId xmlns:p14="http://schemas.microsoft.com/office/powerpoint/2010/main" val="2709988338"/>
              </p:ext>
            </p:extLst>
          </p:nvPr>
        </p:nvGraphicFramePr>
        <p:xfrm>
          <a:off x="239110" y="2014833"/>
          <a:ext cx="5867400" cy="2956560"/>
        </p:xfrm>
        <a:graphic>
          <a:graphicData uri="http://schemas.openxmlformats.org/drawingml/2006/table">
            <a:tbl>
              <a:tblPr firstRow="1" bandRow="1">
                <a:tableStyleId>{5940675A-B579-460E-94D1-54222C63F5DA}</a:tableStyleId>
              </a:tblPr>
              <a:tblGrid>
                <a:gridCol w="1210152">
                  <a:extLst>
                    <a:ext uri="{9D8B030D-6E8A-4147-A177-3AD203B41FA5}">
                      <a16:colId xmlns:a16="http://schemas.microsoft.com/office/drawing/2014/main" val="3251474751"/>
                    </a:ext>
                  </a:extLst>
                </a:gridCol>
                <a:gridCol w="716456">
                  <a:extLst>
                    <a:ext uri="{9D8B030D-6E8A-4147-A177-3AD203B41FA5}">
                      <a16:colId xmlns:a16="http://schemas.microsoft.com/office/drawing/2014/main" val="1247303762"/>
                    </a:ext>
                  </a:extLst>
                </a:gridCol>
                <a:gridCol w="762616">
                  <a:extLst>
                    <a:ext uri="{9D8B030D-6E8A-4147-A177-3AD203B41FA5}">
                      <a16:colId xmlns:a16="http://schemas.microsoft.com/office/drawing/2014/main" val="3009175893"/>
                    </a:ext>
                  </a:extLst>
                </a:gridCol>
                <a:gridCol w="733425">
                  <a:extLst>
                    <a:ext uri="{9D8B030D-6E8A-4147-A177-3AD203B41FA5}">
                      <a16:colId xmlns:a16="http://schemas.microsoft.com/office/drawing/2014/main" val="2510467782"/>
                    </a:ext>
                  </a:extLst>
                </a:gridCol>
                <a:gridCol w="733425">
                  <a:extLst>
                    <a:ext uri="{9D8B030D-6E8A-4147-A177-3AD203B41FA5}">
                      <a16:colId xmlns:a16="http://schemas.microsoft.com/office/drawing/2014/main" val="3134171050"/>
                    </a:ext>
                  </a:extLst>
                </a:gridCol>
                <a:gridCol w="733425">
                  <a:extLst>
                    <a:ext uri="{9D8B030D-6E8A-4147-A177-3AD203B41FA5}">
                      <a16:colId xmlns:a16="http://schemas.microsoft.com/office/drawing/2014/main" val="2860636325"/>
                    </a:ext>
                  </a:extLst>
                </a:gridCol>
                <a:gridCol w="977901">
                  <a:extLst>
                    <a:ext uri="{9D8B030D-6E8A-4147-A177-3AD203B41FA5}">
                      <a16:colId xmlns:a16="http://schemas.microsoft.com/office/drawing/2014/main" val="3841293490"/>
                    </a:ext>
                  </a:extLst>
                </a:gridCol>
              </a:tblGrid>
              <a:tr h="370840">
                <a:tc>
                  <a:txBody>
                    <a:bodyPr/>
                    <a:lstStyle/>
                    <a:p>
                      <a:endParaRPr lang="en-US" dirty="0"/>
                    </a:p>
                  </a:txBody>
                  <a:tcPr/>
                </a:tc>
                <a:tc>
                  <a:txBody>
                    <a:bodyPr/>
                    <a:lstStyle/>
                    <a:p>
                      <a:r>
                        <a:rPr lang="en-US" sz="2000" b="1" dirty="0"/>
                        <a:t>Q1</a:t>
                      </a:r>
                    </a:p>
                  </a:txBody>
                  <a:tcPr/>
                </a:tc>
                <a:tc>
                  <a:txBody>
                    <a:bodyPr/>
                    <a:lstStyle/>
                    <a:p>
                      <a:r>
                        <a:rPr lang="en-US" sz="2000" b="1" dirty="0"/>
                        <a:t>Q2</a:t>
                      </a:r>
                    </a:p>
                  </a:txBody>
                  <a:tcPr/>
                </a:tc>
                <a:tc>
                  <a:txBody>
                    <a:bodyPr/>
                    <a:lstStyle/>
                    <a:p>
                      <a:r>
                        <a:rPr lang="en-US" sz="2000" b="1" dirty="0"/>
                        <a:t>Q3</a:t>
                      </a:r>
                    </a:p>
                  </a:txBody>
                  <a:tcPr/>
                </a:tc>
                <a:tc>
                  <a:txBody>
                    <a:bodyPr/>
                    <a:lstStyle/>
                    <a:p>
                      <a:r>
                        <a:rPr lang="en-US" sz="2000" b="1" dirty="0"/>
                        <a:t>Q4</a:t>
                      </a:r>
                    </a:p>
                  </a:txBody>
                  <a:tcPr/>
                </a:tc>
                <a:tc>
                  <a:txBody>
                    <a:bodyPr/>
                    <a:lstStyle/>
                    <a:p>
                      <a:r>
                        <a:rPr lang="en-US" sz="2000" b="1" dirty="0"/>
                        <a:t>Q5</a:t>
                      </a:r>
                    </a:p>
                  </a:txBody>
                  <a:tcPr/>
                </a:tc>
                <a:tc>
                  <a:txBody>
                    <a:bodyPr/>
                    <a:lstStyle/>
                    <a:p>
                      <a:r>
                        <a:rPr lang="en-US" sz="2000" b="1" dirty="0"/>
                        <a:t>Total</a:t>
                      </a:r>
                    </a:p>
                  </a:txBody>
                  <a:tcPr/>
                </a:tc>
                <a:extLst>
                  <a:ext uri="{0D108BD9-81ED-4DB2-BD59-A6C34878D82A}">
                    <a16:rowId xmlns:a16="http://schemas.microsoft.com/office/drawing/2014/main" val="4036068663"/>
                  </a:ext>
                </a:extLst>
              </a:tr>
              <a:tr h="370840">
                <a:tc>
                  <a:txBody>
                    <a:bodyPr/>
                    <a:lstStyle/>
                    <a:p>
                      <a:r>
                        <a:rPr lang="en-US" dirty="0"/>
                        <a:t>Average</a:t>
                      </a:r>
                      <a:r>
                        <a:rPr lang="en-US" baseline="0" dirty="0"/>
                        <a:t> Points</a:t>
                      </a:r>
                      <a:endParaRPr lang="en-US" dirty="0"/>
                    </a:p>
                  </a:txBody>
                  <a:tcPr/>
                </a:tc>
                <a:tc>
                  <a:txBody>
                    <a:bodyPr/>
                    <a:lstStyle/>
                    <a:p>
                      <a:pPr algn="ctr" fontAlgn="b"/>
                      <a:r>
                        <a:rPr lang="en-US" sz="2400" b="0" i="0" u="none" strike="noStrike" dirty="0">
                          <a:solidFill>
                            <a:srgbClr val="000000"/>
                          </a:solidFill>
                          <a:effectLst/>
                          <a:latin typeface="Arial" panose="020B0604020202020204" pitchFamily="34" charset="0"/>
                        </a:rPr>
                        <a:t>9.4</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9.4</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8.8</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7.9</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2.7</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38.3</a:t>
                      </a:r>
                    </a:p>
                  </a:txBody>
                  <a:tcPr marL="9525" marR="9525" marT="9525" marB="0" anchor="b"/>
                </a:tc>
                <a:extLst>
                  <a:ext uri="{0D108BD9-81ED-4DB2-BD59-A6C34878D82A}">
                    <a16:rowId xmlns:a16="http://schemas.microsoft.com/office/drawing/2014/main" val="2802835403"/>
                  </a:ext>
                </a:extLst>
              </a:tr>
              <a:tr h="370840">
                <a:tc>
                  <a:txBody>
                    <a:bodyPr/>
                    <a:lstStyle/>
                    <a:p>
                      <a:r>
                        <a:rPr lang="en-US" dirty="0"/>
                        <a:t>Average Percent</a:t>
                      </a:r>
                    </a:p>
                  </a:txBody>
                  <a:tcPr/>
                </a:tc>
                <a:tc>
                  <a:txBody>
                    <a:bodyPr/>
                    <a:lstStyle/>
                    <a:p>
                      <a:pPr algn="ctr" fontAlgn="b"/>
                      <a:r>
                        <a:rPr lang="en-US" sz="2400" b="0" i="0" u="none" strike="noStrike" dirty="0">
                          <a:solidFill>
                            <a:srgbClr val="000000"/>
                          </a:solidFill>
                          <a:effectLst/>
                          <a:latin typeface="Arial" panose="020B0604020202020204" pitchFamily="34" charset="0"/>
                        </a:rPr>
                        <a:t>79%</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79%</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73%</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66%</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45%</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80%</a:t>
                      </a:r>
                    </a:p>
                  </a:txBody>
                  <a:tcPr marL="9525" marR="9525" marT="9525" marB="0" anchor="b"/>
                </a:tc>
                <a:extLst>
                  <a:ext uri="{0D108BD9-81ED-4DB2-BD59-A6C34878D82A}">
                    <a16:rowId xmlns:a16="http://schemas.microsoft.com/office/drawing/2014/main" val="3609930066"/>
                  </a:ext>
                </a:extLst>
              </a:tr>
              <a:tr h="370840">
                <a:tc>
                  <a:txBody>
                    <a:bodyPr/>
                    <a:lstStyle/>
                    <a:p>
                      <a:r>
                        <a:rPr lang="en-US" dirty="0"/>
                        <a:t>Highest</a:t>
                      </a:r>
                      <a:r>
                        <a:rPr lang="en-US" baseline="0" dirty="0"/>
                        <a:t> Score</a:t>
                      </a:r>
                      <a:endParaRPr lang="en-US" dirty="0"/>
                    </a:p>
                  </a:txBody>
                  <a:tcPr/>
                </a:tc>
                <a:tc>
                  <a:txBody>
                    <a:bodyPr/>
                    <a:lstStyle/>
                    <a:p>
                      <a:pPr algn="ctr" fontAlgn="b"/>
                      <a:r>
                        <a:rPr lang="en-US" sz="2400" b="0" i="0" u="none" strike="noStrike" dirty="0">
                          <a:solidFill>
                            <a:srgbClr val="000000"/>
                          </a:solidFill>
                          <a:effectLst/>
                          <a:latin typeface="Arial" panose="020B0604020202020204" pitchFamily="34" charset="0"/>
                        </a:rPr>
                        <a:t>12</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12</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12</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12</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6</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52.0</a:t>
                      </a:r>
                    </a:p>
                  </a:txBody>
                  <a:tcPr marL="9525" marR="9525" marT="9525" marB="0" anchor="b"/>
                </a:tc>
                <a:extLst>
                  <a:ext uri="{0D108BD9-81ED-4DB2-BD59-A6C34878D82A}">
                    <a16:rowId xmlns:a16="http://schemas.microsoft.com/office/drawing/2014/main" val="943199917"/>
                  </a:ext>
                </a:extLst>
              </a:tr>
              <a:tr h="370840">
                <a:tc>
                  <a:txBody>
                    <a:bodyPr/>
                    <a:lstStyle/>
                    <a:p>
                      <a:r>
                        <a:rPr lang="en-US" dirty="0"/>
                        <a:t>Number</a:t>
                      </a:r>
                      <a:r>
                        <a:rPr lang="en-US" baseline="0" dirty="0"/>
                        <a:t> Achieved</a:t>
                      </a:r>
                      <a:endParaRPr lang="en-US" dirty="0"/>
                    </a:p>
                  </a:txBody>
                  <a:tcPr/>
                </a:tc>
                <a:tc>
                  <a:txBody>
                    <a:bodyPr/>
                    <a:lstStyle/>
                    <a:p>
                      <a:pPr algn="ctr" fontAlgn="b"/>
                      <a:r>
                        <a:rPr lang="en-US" sz="2400" b="0" i="0" u="none" strike="noStrike">
                          <a:solidFill>
                            <a:srgbClr val="000000"/>
                          </a:solidFill>
                          <a:effectLst/>
                          <a:latin typeface="Arial" panose="020B0604020202020204" pitchFamily="34" charset="0"/>
                        </a:rPr>
                        <a:t>22</a:t>
                      </a:r>
                    </a:p>
                  </a:txBody>
                  <a:tcPr marL="9525" marR="9525" marT="9525" marB="0" anchor="b"/>
                </a:tc>
                <a:tc>
                  <a:txBody>
                    <a:bodyPr/>
                    <a:lstStyle/>
                    <a:p>
                      <a:pPr algn="ctr" fontAlgn="b"/>
                      <a:r>
                        <a:rPr lang="en-US" sz="2400" b="0" i="0" u="none" strike="noStrike">
                          <a:solidFill>
                            <a:srgbClr val="000000"/>
                          </a:solidFill>
                          <a:effectLst/>
                          <a:latin typeface="Arial" panose="020B0604020202020204" pitchFamily="34" charset="0"/>
                        </a:rPr>
                        <a:t>12</a:t>
                      </a:r>
                    </a:p>
                  </a:txBody>
                  <a:tcPr marL="9525" marR="9525" marT="9525" marB="0" anchor="b"/>
                </a:tc>
                <a:tc>
                  <a:txBody>
                    <a:bodyPr/>
                    <a:lstStyle/>
                    <a:p>
                      <a:pPr algn="ctr" fontAlgn="b"/>
                      <a:r>
                        <a:rPr lang="en-US" sz="2400" b="0" i="0" u="none" strike="noStrike">
                          <a:solidFill>
                            <a:srgbClr val="000000"/>
                          </a:solidFill>
                          <a:effectLst/>
                          <a:latin typeface="Arial" panose="020B0604020202020204" pitchFamily="34" charset="0"/>
                        </a:rPr>
                        <a:t>11</a:t>
                      </a:r>
                    </a:p>
                  </a:txBody>
                  <a:tcPr marL="9525" marR="9525" marT="9525" marB="0" anchor="b"/>
                </a:tc>
                <a:tc>
                  <a:txBody>
                    <a:bodyPr/>
                    <a:lstStyle/>
                    <a:p>
                      <a:pPr algn="ctr" fontAlgn="b"/>
                      <a:r>
                        <a:rPr lang="en-US" sz="2400" b="0" i="0" u="none" strike="noStrike">
                          <a:solidFill>
                            <a:srgbClr val="000000"/>
                          </a:solidFill>
                          <a:effectLst/>
                          <a:latin typeface="Arial" panose="020B0604020202020204" pitchFamily="34" charset="0"/>
                        </a:rPr>
                        <a:t>13</a:t>
                      </a:r>
                    </a:p>
                  </a:txBody>
                  <a:tcPr marL="9525" marR="9525" marT="9525" marB="0" anchor="b"/>
                </a:tc>
                <a:tc>
                  <a:txBody>
                    <a:bodyPr/>
                    <a:lstStyle/>
                    <a:p>
                      <a:pPr algn="ctr" fontAlgn="b"/>
                      <a:r>
                        <a:rPr lang="en-US" sz="2400" b="0" i="0" u="none" strike="noStrike">
                          <a:solidFill>
                            <a:srgbClr val="000000"/>
                          </a:solidFill>
                          <a:effectLst/>
                          <a:latin typeface="Arial" panose="020B0604020202020204" pitchFamily="34" charset="0"/>
                        </a:rPr>
                        <a:t>2</a:t>
                      </a:r>
                    </a:p>
                  </a:txBody>
                  <a:tcPr marL="9525" marR="9525" marT="9525" marB="0" anchor="b"/>
                </a:tc>
                <a:tc>
                  <a:txBody>
                    <a:bodyPr/>
                    <a:lstStyle/>
                    <a:p>
                      <a:pPr algn="ctr" fontAlgn="b"/>
                      <a:r>
                        <a:rPr lang="en-US" sz="2400" b="0" i="0" u="none" strike="noStrike" dirty="0">
                          <a:solidFill>
                            <a:srgbClr val="000000"/>
                          </a:solidFill>
                          <a:effectLst/>
                          <a:latin typeface="Arial" panose="020B0604020202020204" pitchFamily="34" charset="0"/>
                        </a:rPr>
                        <a:t>2</a:t>
                      </a:r>
                    </a:p>
                  </a:txBody>
                  <a:tcPr marL="9525" marR="9525" marT="9525" marB="0" anchor="b"/>
                </a:tc>
                <a:extLst>
                  <a:ext uri="{0D108BD9-81ED-4DB2-BD59-A6C34878D82A}">
                    <a16:rowId xmlns:a16="http://schemas.microsoft.com/office/drawing/2014/main" val="1181607004"/>
                  </a:ext>
                </a:extLst>
              </a:tr>
            </a:tbl>
          </a:graphicData>
        </a:graphic>
      </p:graphicFrame>
      <mc:AlternateContent xmlns:mc="http://schemas.openxmlformats.org/markup-compatibility/2006" xmlns:cx1="http://schemas.microsoft.com/office/drawing/2015/9/8/chartex">
        <mc:Choice Requires="cx1">
          <p:graphicFrame>
            <p:nvGraphicFramePr>
              <p:cNvPr id="9" name="Chart 8"/>
              <p:cNvGraphicFramePr/>
              <p:nvPr>
                <p:extLst>
                  <p:ext uri="{D42A27DB-BD31-4B8C-83A1-F6EECF244321}">
                    <p14:modId xmlns:p14="http://schemas.microsoft.com/office/powerpoint/2010/main" val="1822739351"/>
                  </p:ext>
                </p:extLst>
              </p:nvPr>
            </p:nvGraphicFramePr>
            <p:xfrm>
              <a:off x="6400800" y="1828800"/>
              <a:ext cx="5492532" cy="329551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p:cNvPicPr>
                <a:picLocks noGrp="1" noRot="1" noChangeAspect="1" noMove="1" noResize="1" noEditPoints="1" noAdjustHandles="1" noChangeArrowheads="1" noChangeShapeType="1"/>
              </p:cNvPicPr>
              <p:nvPr/>
            </p:nvPicPr>
            <p:blipFill>
              <a:blip r:embed="rId3"/>
              <a:stretch>
                <a:fillRect/>
              </a:stretch>
            </p:blipFill>
            <p:spPr>
              <a:xfrm>
                <a:off x="6400800" y="1828800"/>
                <a:ext cx="5492532" cy="3295519"/>
              </a:xfrm>
              <a:prstGeom prst="rect">
                <a:avLst/>
              </a:prstGeom>
            </p:spPr>
          </p:pic>
        </mc:Fallback>
      </mc:AlternateContent>
      <p:sp>
        <p:nvSpPr>
          <p:cNvPr id="3" name="TextBox 2"/>
          <p:cNvSpPr txBox="1"/>
          <p:nvPr/>
        </p:nvSpPr>
        <p:spPr>
          <a:xfrm>
            <a:off x="2133600" y="5638800"/>
            <a:ext cx="8569975" cy="461665"/>
          </a:xfrm>
          <a:prstGeom prst="rect">
            <a:avLst/>
          </a:prstGeom>
          <a:noFill/>
        </p:spPr>
        <p:txBody>
          <a:bodyPr wrap="none" rtlCol="0">
            <a:spAutoFit/>
          </a:bodyPr>
          <a:lstStyle/>
          <a:p>
            <a:r>
              <a:rPr lang="en-US" dirty="0"/>
              <a:t>Number of students in class who got highest score on each Q</a:t>
            </a:r>
          </a:p>
        </p:txBody>
      </p:sp>
      <p:cxnSp>
        <p:nvCxnSpPr>
          <p:cNvPr id="7" name="Straight Arrow Connector 6"/>
          <p:cNvCxnSpPr>
            <a:stCxn id="3" idx="1"/>
          </p:cNvCxnSpPr>
          <p:nvPr/>
        </p:nvCxnSpPr>
        <p:spPr bwMode="auto">
          <a:xfrm flipH="1" flipV="1">
            <a:off x="1143000" y="5124319"/>
            <a:ext cx="990600" cy="74531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96806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Adjustment</a:t>
            </a:r>
          </a:p>
        </p:txBody>
      </p:sp>
      <p:sp>
        <p:nvSpPr>
          <p:cNvPr id="3" name="Content Placeholder 2"/>
          <p:cNvSpPr>
            <a:spLocks noGrp="1"/>
          </p:cNvSpPr>
          <p:nvPr>
            <p:ph idx="1"/>
          </p:nvPr>
        </p:nvSpPr>
        <p:spPr/>
        <p:txBody>
          <a:bodyPr/>
          <a:lstStyle/>
          <a:p>
            <a:r>
              <a:rPr lang="en-US" dirty="0"/>
              <a:t>Based on length of exam, </a:t>
            </a:r>
            <a:r>
              <a:rPr lang="en-US" b="1" dirty="0"/>
              <a:t>grading will be out of 48 points </a:t>
            </a:r>
            <a:r>
              <a:rPr lang="en-US" dirty="0"/>
              <a:t>instead of 52.</a:t>
            </a:r>
          </a:p>
          <a:p>
            <a:r>
              <a:rPr lang="en-US" dirty="0"/>
              <a:t>This adjusts for the fact that many people were unable to finish</a:t>
            </a:r>
          </a:p>
          <a:p>
            <a:r>
              <a:rPr lang="en-US" dirty="0"/>
              <a:t>To compute your percentage grade, divide your score by 48.</a:t>
            </a:r>
          </a:p>
        </p:txBody>
      </p:sp>
      <p:sp>
        <p:nvSpPr>
          <p:cNvPr id="4" name="Footer Placeholder 3"/>
          <p:cNvSpPr>
            <a:spLocks noGrp="1"/>
          </p:cNvSpPr>
          <p:nvPr>
            <p:ph type="ftr" sz="quarter" idx="11"/>
          </p:nvPr>
        </p:nvSpPr>
        <p:spPr/>
        <p:txBody>
          <a:bodyPr/>
          <a:lstStyle/>
          <a:p>
            <a:pPr>
              <a:defRPr/>
            </a:pPr>
            <a:r>
              <a:rPr lang="it-IT"/>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a:t>
            </a:fld>
            <a:endParaRPr lang="en-US" altLang="en-US"/>
          </a:p>
        </p:txBody>
      </p:sp>
    </p:spTree>
    <p:extLst>
      <p:ext uri="{BB962C8B-B14F-4D97-AF65-F5344CB8AC3E}">
        <p14:creationId xmlns:p14="http://schemas.microsoft.com/office/powerpoint/2010/main" val="24378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Distribution</a:t>
            </a:r>
          </a:p>
        </p:txBody>
      </p:sp>
      <p:sp>
        <p:nvSpPr>
          <p:cNvPr id="3" name="Footer Placeholder 2"/>
          <p:cNvSpPr>
            <a:spLocks noGrp="1"/>
          </p:cNvSpPr>
          <p:nvPr>
            <p:ph type="ftr" sz="quarter" idx="11"/>
          </p:nvPr>
        </p:nvSpPr>
        <p:spPr/>
        <p:txBody>
          <a:bodyPr/>
          <a:lstStyle/>
          <a:p>
            <a:pPr>
              <a:defRPr/>
            </a:pPr>
            <a:r>
              <a:rPr lang="it-IT"/>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3</a:t>
            </a:fld>
            <a:endParaRPr lang="en-US" altLang="en-US"/>
          </a:p>
        </p:txBody>
      </p:sp>
      <mc:AlternateContent xmlns:mc="http://schemas.openxmlformats.org/markup-compatibility/2006" xmlns:cx1="http://schemas.microsoft.com/office/drawing/2015/9/8/chartex">
        <mc:Choice Requires="cx1">
          <p:graphicFrame>
            <p:nvGraphicFramePr>
              <p:cNvPr id="5" name="Chart 4"/>
              <p:cNvGraphicFramePr/>
              <p:nvPr>
                <p:extLst>
                  <p:ext uri="{D42A27DB-BD31-4B8C-83A1-F6EECF244321}">
                    <p14:modId xmlns:p14="http://schemas.microsoft.com/office/powerpoint/2010/main" val="809603723"/>
                  </p:ext>
                </p:extLst>
              </p:nvPr>
            </p:nvGraphicFramePr>
            <p:xfrm>
              <a:off x="660400" y="1371600"/>
              <a:ext cx="7366000" cy="44196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p:cNvPicPr>
                <a:picLocks noGrp="1" noRot="1" noChangeAspect="1" noMove="1" noResize="1" noEditPoints="1" noAdjustHandles="1" noChangeArrowheads="1" noChangeShapeType="1"/>
              </p:cNvPicPr>
              <p:nvPr/>
            </p:nvPicPr>
            <p:blipFill>
              <a:blip r:embed="rId4"/>
              <a:stretch>
                <a:fillRect/>
              </a:stretch>
            </p:blipFill>
            <p:spPr>
              <a:xfrm>
                <a:off x="660400" y="1371600"/>
                <a:ext cx="7366000" cy="4419600"/>
              </a:xfrm>
              <a:prstGeom prst="rect">
                <a:avLst/>
              </a:prstGeom>
            </p:spPr>
          </p:pic>
        </mc:Fallback>
      </mc:AlternateContent>
      <p:graphicFrame>
        <p:nvGraphicFramePr>
          <p:cNvPr id="6" name="Table 5"/>
          <p:cNvGraphicFramePr>
            <a:graphicFrameLocks noGrp="1"/>
          </p:cNvGraphicFramePr>
          <p:nvPr>
            <p:extLst>
              <p:ext uri="{D42A27DB-BD31-4B8C-83A1-F6EECF244321}">
                <p14:modId xmlns:p14="http://schemas.microsoft.com/office/powerpoint/2010/main" val="1240474294"/>
              </p:ext>
            </p:extLst>
          </p:nvPr>
        </p:nvGraphicFramePr>
        <p:xfrm>
          <a:off x="8447252" y="2456180"/>
          <a:ext cx="3273096" cy="2250440"/>
        </p:xfrm>
        <a:graphic>
          <a:graphicData uri="http://schemas.openxmlformats.org/drawingml/2006/table">
            <a:tbl>
              <a:tblPr firstRow="1" bandRow="1">
                <a:tableStyleId>{5940675A-B579-460E-94D1-54222C63F5DA}</a:tableStyleId>
              </a:tblPr>
              <a:tblGrid>
                <a:gridCol w="1091032">
                  <a:extLst>
                    <a:ext uri="{9D8B030D-6E8A-4147-A177-3AD203B41FA5}">
                      <a16:colId xmlns:a16="http://schemas.microsoft.com/office/drawing/2014/main" val="3989558001"/>
                    </a:ext>
                  </a:extLst>
                </a:gridCol>
                <a:gridCol w="1053516">
                  <a:extLst>
                    <a:ext uri="{9D8B030D-6E8A-4147-A177-3AD203B41FA5}">
                      <a16:colId xmlns:a16="http://schemas.microsoft.com/office/drawing/2014/main" val="2156379365"/>
                    </a:ext>
                  </a:extLst>
                </a:gridCol>
                <a:gridCol w="1128548">
                  <a:extLst>
                    <a:ext uri="{9D8B030D-6E8A-4147-A177-3AD203B41FA5}">
                      <a16:colId xmlns:a16="http://schemas.microsoft.com/office/drawing/2014/main" val="1458267243"/>
                    </a:ext>
                  </a:extLst>
                </a:gridCol>
              </a:tblGrid>
              <a:tr h="370840">
                <a:tc>
                  <a:txBody>
                    <a:bodyPr/>
                    <a:lstStyle/>
                    <a:p>
                      <a:endParaRPr lang="en-US" dirty="0"/>
                    </a:p>
                  </a:txBody>
                  <a:tcPr/>
                </a:tc>
                <a:tc>
                  <a:txBody>
                    <a:bodyPr/>
                    <a:lstStyle/>
                    <a:p>
                      <a:pPr algn="ctr"/>
                      <a:r>
                        <a:rPr lang="en-US" sz="2000" b="1" dirty="0"/>
                        <a:t>Total</a:t>
                      </a:r>
                    </a:p>
                  </a:txBody>
                  <a:tcPr/>
                </a:tc>
                <a:tc>
                  <a:txBody>
                    <a:bodyPr/>
                    <a:lstStyle/>
                    <a:p>
                      <a:pPr algn="ctr"/>
                      <a:r>
                        <a:rPr lang="en-US" sz="2000" b="1" dirty="0"/>
                        <a:t>Percent</a:t>
                      </a:r>
                    </a:p>
                  </a:txBody>
                  <a:tcPr/>
                </a:tc>
                <a:extLst>
                  <a:ext uri="{0D108BD9-81ED-4DB2-BD59-A6C34878D82A}">
                    <a16:rowId xmlns:a16="http://schemas.microsoft.com/office/drawing/2014/main" val="3224130740"/>
                  </a:ext>
                </a:extLst>
              </a:tr>
              <a:tr h="370840">
                <a:tc>
                  <a:txBody>
                    <a:bodyPr/>
                    <a:lstStyle/>
                    <a:p>
                      <a:pPr algn="ctr" fontAlgn="b"/>
                      <a:r>
                        <a:rPr lang="en-US" sz="2000" b="1" i="0" u="none" strike="noStrike" dirty="0">
                          <a:solidFill>
                            <a:srgbClr val="000000"/>
                          </a:solidFill>
                          <a:effectLst/>
                          <a:latin typeface="Arial" panose="020B0604020202020204" pitchFamily="34" charset="0"/>
                        </a:rPr>
                        <a:t>A</a:t>
                      </a:r>
                    </a:p>
                  </a:txBody>
                  <a:tcPr marL="9525" marR="9525" marT="9525" marB="0" anchor="b"/>
                </a:tc>
                <a:tc>
                  <a:txBody>
                    <a:bodyPr/>
                    <a:lstStyle/>
                    <a:p>
                      <a:pPr algn="ctr" fontAlgn="b"/>
                      <a:r>
                        <a:rPr lang="en-US" sz="2000" b="0" i="0" u="none" strike="noStrike" dirty="0">
                          <a:solidFill>
                            <a:srgbClr val="000000"/>
                          </a:solidFill>
                          <a:effectLst/>
                          <a:latin typeface="Arial" panose="020B0604020202020204" pitchFamily="34" charset="0"/>
                        </a:rPr>
                        <a:t>57</a:t>
                      </a:r>
                    </a:p>
                  </a:txBody>
                  <a:tcPr marL="9525" marR="9525" marT="9525" marB="0" anchor="b"/>
                </a:tc>
                <a:tc>
                  <a:txBody>
                    <a:bodyPr/>
                    <a:lstStyle/>
                    <a:p>
                      <a:pPr algn="ctr" fontAlgn="b"/>
                      <a:r>
                        <a:rPr lang="en-US" sz="2000" b="0" i="0" u="none" strike="noStrike">
                          <a:solidFill>
                            <a:srgbClr val="000000"/>
                          </a:solidFill>
                          <a:effectLst/>
                          <a:latin typeface="Arial" panose="020B0604020202020204" pitchFamily="34" charset="0"/>
                        </a:rPr>
                        <a:t>27%</a:t>
                      </a:r>
                    </a:p>
                  </a:txBody>
                  <a:tcPr marL="9525" marR="9525" marT="9525" marB="0" anchor="b"/>
                </a:tc>
                <a:extLst>
                  <a:ext uri="{0D108BD9-81ED-4DB2-BD59-A6C34878D82A}">
                    <a16:rowId xmlns:a16="http://schemas.microsoft.com/office/drawing/2014/main" val="2829031683"/>
                  </a:ext>
                </a:extLst>
              </a:tr>
              <a:tr h="370840">
                <a:tc>
                  <a:txBody>
                    <a:bodyPr/>
                    <a:lstStyle/>
                    <a:p>
                      <a:pPr algn="ctr" fontAlgn="b"/>
                      <a:r>
                        <a:rPr lang="en-US" sz="2000" b="1" i="0" u="none" strike="noStrike" dirty="0">
                          <a:solidFill>
                            <a:srgbClr val="000000"/>
                          </a:solidFill>
                          <a:effectLst/>
                          <a:latin typeface="Arial" panose="020B0604020202020204" pitchFamily="34" charset="0"/>
                        </a:rPr>
                        <a:t>B</a:t>
                      </a:r>
                    </a:p>
                  </a:txBody>
                  <a:tcPr marL="9525" marR="9525" marT="9525" marB="0" anchor="b"/>
                </a:tc>
                <a:tc>
                  <a:txBody>
                    <a:bodyPr/>
                    <a:lstStyle/>
                    <a:p>
                      <a:pPr algn="ctr" fontAlgn="b"/>
                      <a:r>
                        <a:rPr lang="en-US" sz="2000" b="0" i="0" u="none" strike="noStrike" dirty="0">
                          <a:solidFill>
                            <a:srgbClr val="000000"/>
                          </a:solidFill>
                          <a:effectLst/>
                          <a:latin typeface="Arial" panose="020B0604020202020204" pitchFamily="34" charset="0"/>
                        </a:rPr>
                        <a:t>57</a:t>
                      </a:r>
                    </a:p>
                  </a:txBody>
                  <a:tcPr marL="9525" marR="9525" marT="9525" marB="0" anchor="b"/>
                </a:tc>
                <a:tc>
                  <a:txBody>
                    <a:bodyPr/>
                    <a:lstStyle/>
                    <a:p>
                      <a:pPr algn="ctr" fontAlgn="b"/>
                      <a:r>
                        <a:rPr lang="en-US" sz="2000" b="0" i="0" u="none" strike="noStrike">
                          <a:solidFill>
                            <a:srgbClr val="000000"/>
                          </a:solidFill>
                          <a:effectLst/>
                          <a:latin typeface="Arial" panose="020B0604020202020204" pitchFamily="34" charset="0"/>
                        </a:rPr>
                        <a:t>27%</a:t>
                      </a:r>
                    </a:p>
                  </a:txBody>
                  <a:tcPr marL="9525" marR="9525" marT="9525" marB="0" anchor="b"/>
                </a:tc>
                <a:extLst>
                  <a:ext uri="{0D108BD9-81ED-4DB2-BD59-A6C34878D82A}">
                    <a16:rowId xmlns:a16="http://schemas.microsoft.com/office/drawing/2014/main" val="320698115"/>
                  </a:ext>
                </a:extLst>
              </a:tr>
              <a:tr h="370840">
                <a:tc>
                  <a:txBody>
                    <a:bodyPr/>
                    <a:lstStyle/>
                    <a:p>
                      <a:pPr algn="ctr" fontAlgn="b"/>
                      <a:r>
                        <a:rPr lang="en-US" sz="2000" b="1" i="0" u="none" strike="noStrike" dirty="0">
                          <a:solidFill>
                            <a:srgbClr val="000000"/>
                          </a:solidFill>
                          <a:effectLst/>
                          <a:latin typeface="Arial" panose="020B0604020202020204" pitchFamily="34" charset="0"/>
                        </a:rPr>
                        <a:t>C</a:t>
                      </a:r>
                    </a:p>
                  </a:txBody>
                  <a:tcPr marL="9525" marR="9525" marT="9525" marB="0" anchor="b"/>
                </a:tc>
                <a:tc>
                  <a:txBody>
                    <a:bodyPr/>
                    <a:lstStyle/>
                    <a:p>
                      <a:pPr algn="ctr" fontAlgn="b"/>
                      <a:r>
                        <a:rPr lang="en-US" sz="2000" b="0" i="0" u="none" strike="noStrike" dirty="0">
                          <a:solidFill>
                            <a:srgbClr val="000000"/>
                          </a:solidFill>
                          <a:effectLst/>
                          <a:latin typeface="Arial" panose="020B0604020202020204" pitchFamily="34" charset="0"/>
                        </a:rPr>
                        <a:t>48</a:t>
                      </a:r>
                    </a:p>
                  </a:txBody>
                  <a:tcPr marL="9525" marR="9525" marT="9525" marB="0" anchor="b"/>
                </a:tc>
                <a:tc>
                  <a:txBody>
                    <a:bodyPr/>
                    <a:lstStyle/>
                    <a:p>
                      <a:pPr algn="ctr" fontAlgn="b"/>
                      <a:r>
                        <a:rPr lang="en-US" sz="2000" b="0" i="0" u="none" strike="noStrike">
                          <a:solidFill>
                            <a:srgbClr val="000000"/>
                          </a:solidFill>
                          <a:effectLst/>
                          <a:latin typeface="Arial" panose="020B0604020202020204" pitchFamily="34" charset="0"/>
                        </a:rPr>
                        <a:t>23%</a:t>
                      </a:r>
                    </a:p>
                  </a:txBody>
                  <a:tcPr marL="9525" marR="9525" marT="9525" marB="0" anchor="b"/>
                </a:tc>
                <a:extLst>
                  <a:ext uri="{0D108BD9-81ED-4DB2-BD59-A6C34878D82A}">
                    <a16:rowId xmlns:a16="http://schemas.microsoft.com/office/drawing/2014/main" val="240964879"/>
                  </a:ext>
                </a:extLst>
              </a:tr>
              <a:tr h="370840">
                <a:tc>
                  <a:txBody>
                    <a:bodyPr/>
                    <a:lstStyle/>
                    <a:p>
                      <a:pPr algn="ctr" fontAlgn="b"/>
                      <a:r>
                        <a:rPr lang="en-US" sz="2000" b="1" i="0" u="none" strike="noStrike" dirty="0">
                          <a:solidFill>
                            <a:srgbClr val="000000"/>
                          </a:solidFill>
                          <a:effectLst/>
                          <a:latin typeface="Arial" panose="020B0604020202020204" pitchFamily="34" charset="0"/>
                        </a:rPr>
                        <a:t>D</a:t>
                      </a:r>
                    </a:p>
                  </a:txBody>
                  <a:tcPr marL="9525" marR="9525" marT="9525" marB="0" anchor="b"/>
                </a:tc>
                <a:tc>
                  <a:txBody>
                    <a:bodyPr/>
                    <a:lstStyle/>
                    <a:p>
                      <a:pPr algn="ctr" fontAlgn="b"/>
                      <a:r>
                        <a:rPr lang="en-US" sz="2000" b="0" i="0" u="none" strike="noStrike" dirty="0">
                          <a:solidFill>
                            <a:srgbClr val="000000"/>
                          </a:solidFill>
                          <a:effectLst/>
                          <a:latin typeface="Arial" panose="020B0604020202020204" pitchFamily="34" charset="0"/>
                        </a:rPr>
                        <a:t>32</a:t>
                      </a:r>
                    </a:p>
                  </a:txBody>
                  <a:tcPr marL="9525" marR="9525" marT="9525" marB="0" anchor="b"/>
                </a:tc>
                <a:tc>
                  <a:txBody>
                    <a:bodyPr/>
                    <a:lstStyle/>
                    <a:p>
                      <a:pPr algn="ctr" fontAlgn="b"/>
                      <a:r>
                        <a:rPr lang="en-US" sz="2000" b="0" i="0" u="none" strike="noStrike">
                          <a:solidFill>
                            <a:srgbClr val="000000"/>
                          </a:solidFill>
                          <a:effectLst/>
                          <a:latin typeface="Arial" panose="020B0604020202020204" pitchFamily="34" charset="0"/>
                        </a:rPr>
                        <a:t>15%</a:t>
                      </a:r>
                    </a:p>
                  </a:txBody>
                  <a:tcPr marL="9525" marR="9525" marT="9525" marB="0" anchor="b"/>
                </a:tc>
                <a:extLst>
                  <a:ext uri="{0D108BD9-81ED-4DB2-BD59-A6C34878D82A}">
                    <a16:rowId xmlns:a16="http://schemas.microsoft.com/office/drawing/2014/main" val="1791701474"/>
                  </a:ext>
                </a:extLst>
              </a:tr>
              <a:tr h="370840">
                <a:tc>
                  <a:txBody>
                    <a:bodyPr/>
                    <a:lstStyle/>
                    <a:p>
                      <a:pPr algn="ctr" fontAlgn="b"/>
                      <a:r>
                        <a:rPr lang="en-US" sz="2000" b="1" i="0" u="none" strike="noStrike" dirty="0">
                          <a:solidFill>
                            <a:srgbClr val="000000"/>
                          </a:solidFill>
                          <a:effectLst/>
                          <a:latin typeface="Arial" panose="020B0604020202020204" pitchFamily="34" charset="0"/>
                        </a:rPr>
                        <a:t>F</a:t>
                      </a:r>
                    </a:p>
                  </a:txBody>
                  <a:tcPr marL="9525" marR="9525" marT="9525" marB="0" anchor="b"/>
                </a:tc>
                <a:tc>
                  <a:txBody>
                    <a:bodyPr/>
                    <a:lstStyle/>
                    <a:p>
                      <a:pPr algn="ctr" fontAlgn="b"/>
                      <a:r>
                        <a:rPr lang="en-US" sz="2000" b="0" i="0" u="none" strike="noStrike" dirty="0">
                          <a:solidFill>
                            <a:srgbClr val="000000"/>
                          </a:solidFill>
                          <a:effectLst/>
                          <a:latin typeface="Arial" panose="020B0604020202020204" pitchFamily="34" charset="0"/>
                        </a:rPr>
                        <a:t>18</a:t>
                      </a:r>
                    </a:p>
                  </a:txBody>
                  <a:tcPr marL="9525" marR="9525" marT="9525" marB="0" anchor="b"/>
                </a:tc>
                <a:tc>
                  <a:txBody>
                    <a:bodyPr/>
                    <a:lstStyle/>
                    <a:p>
                      <a:pPr algn="ctr" fontAlgn="b"/>
                      <a:r>
                        <a:rPr lang="en-US" sz="2000" b="0" i="0" u="none" strike="noStrike" dirty="0">
                          <a:solidFill>
                            <a:srgbClr val="000000"/>
                          </a:solidFill>
                          <a:effectLst/>
                          <a:latin typeface="Arial" panose="020B0604020202020204" pitchFamily="34" charset="0"/>
                        </a:rPr>
                        <a:t>8%</a:t>
                      </a:r>
                    </a:p>
                  </a:txBody>
                  <a:tcPr marL="9525" marR="9525" marT="9525" marB="0" anchor="b"/>
                </a:tc>
                <a:extLst>
                  <a:ext uri="{0D108BD9-81ED-4DB2-BD59-A6C34878D82A}">
                    <a16:rowId xmlns:a16="http://schemas.microsoft.com/office/drawing/2014/main" val="3276424191"/>
                  </a:ext>
                </a:extLst>
              </a:tr>
            </a:tbl>
          </a:graphicData>
        </a:graphic>
      </p:graphicFrame>
      <p:sp>
        <p:nvSpPr>
          <p:cNvPr id="7" name="TextBox 6"/>
          <p:cNvSpPr txBox="1"/>
          <p:nvPr/>
        </p:nvSpPr>
        <p:spPr>
          <a:xfrm>
            <a:off x="8765309" y="5015844"/>
            <a:ext cx="2393604" cy="461665"/>
          </a:xfrm>
          <a:prstGeom prst="rect">
            <a:avLst/>
          </a:prstGeom>
          <a:noFill/>
        </p:spPr>
        <p:txBody>
          <a:bodyPr wrap="none" rtlCol="0">
            <a:spAutoFit/>
          </a:bodyPr>
          <a:lstStyle/>
          <a:p>
            <a:r>
              <a:rPr lang="en-US" dirty="0"/>
              <a:t>See Slide Notes</a:t>
            </a:r>
          </a:p>
        </p:txBody>
      </p:sp>
    </p:spTree>
    <p:extLst>
      <p:ext uri="{BB962C8B-B14F-4D97-AF65-F5344CB8AC3E}">
        <p14:creationId xmlns:p14="http://schemas.microsoft.com/office/powerpoint/2010/main" val="1639637282"/>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10195</TotalTime>
  <Words>265</Words>
  <Application>Microsoft Office PowerPoint</Application>
  <PresentationFormat>Widescreen</PresentationFormat>
  <Paragraphs>67</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Times New Roman</vt:lpstr>
      <vt:lpstr>Blank Presentation</vt:lpstr>
      <vt:lpstr>Midterm Exam Scores</vt:lpstr>
      <vt:lpstr>Adjustment</vt:lpstr>
      <vt:lpstr>Adjusted Distribution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Rehg, James M</cp:lastModifiedBy>
  <cp:revision>212</cp:revision>
  <dcterms:created xsi:type="dcterms:W3CDTF">2004-08-29T23:15:23Z</dcterms:created>
  <dcterms:modified xsi:type="dcterms:W3CDTF">2016-03-07T18:19:41Z</dcterms:modified>
</cp:coreProperties>
</file>