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7" r:id="rId3"/>
    <p:sldId id="257" r:id="rId4"/>
    <p:sldId id="275" r:id="rId5"/>
    <p:sldId id="276" r:id="rId6"/>
    <p:sldId id="277" r:id="rId7"/>
    <p:sldId id="278" r:id="rId8"/>
    <p:sldId id="280" r:id="rId9"/>
    <p:sldId id="279" r:id="rId10"/>
    <p:sldId id="260" r:id="rId11"/>
    <p:sldId id="281" r:id="rId12"/>
    <p:sldId id="282" r:id="rId13"/>
    <p:sldId id="283" r:id="rId14"/>
    <p:sldId id="284" r:id="rId15"/>
    <p:sldId id="285" r:id="rId16"/>
    <p:sldId id="286"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117460-DCC1-4000-A446-632A766B2554}" v="444" dt="2021-01-07T05:06:29.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372"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46CE7D5-CF57-46EF-B807-FDD0502418D4}" type="datetimeFigureOut">
              <a:rPr lang="en-US" smtClean="0"/>
              <a:pPr/>
              <a:t>8/9/2021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0EA680-D336-4FF7-8B7A-9848BB0A1C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46CE7D5-CF57-46EF-B807-FDD0502418D4}" type="datetimeFigureOut">
              <a:rPr lang="en-US" smtClean="0"/>
              <a:pPr/>
              <a:t>8/9/2021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6CE7D5-CF57-46EF-B807-FDD0502418D4}" type="datetimeFigureOut">
              <a:rPr lang="en-US" smtClean="0"/>
              <a:pPr/>
              <a:t>8/9/2021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8/9/2021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846CE7D5-CF57-46EF-B807-FDD0502418D4}" type="datetimeFigureOut">
              <a:rPr lang="en-US" smtClean="0"/>
              <a:pPr/>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46CE7D5-CF57-46EF-B807-FDD0502418D4}" type="datetimeFigureOut">
              <a:rPr lang="en-US" smtClean="0"/>
              <a:pPr/>
              <a:t>8/9/2021</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30EA680-D336-4FF7-8B7A-9848BB0A1C32}"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846CE7D5-CF57-46EF-B807-FDD0502418D4}" type="datetimeFigureOut">
              <a:rPr lang="en-US" smtClean="0"/>
              <a:pPr/>
              <a:t>8/9/2021</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330EA680-D336-4FF7-8B7A-9848BB0A1C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517" y="313897"/>
            <a:ext cx="11724966" cy="1564387"/>
          </a:xfrm>
        </p:spPr>
        <p:txBody>
          <a:bodyPr>
            <a:normAutofit/>
          </a:bodyPr>
          <a:lstStyle/>
          <a:p>
            <a:pPr algn="ctr"/>
            <a:r>
              <a:rPr lang="en-US" sz="3200" b="1" dirty="0">
                <a:solidFill>
                  <a:schemeClr val="tx1"/>
                </a:solidFill>
                <a:latin typeface="Times New Roman"/>
                <a:ea typeface="+mj-lt"/>
                <a:cs typeface="+mj-lt"/>
              </a:rPr>
              <a:t>FINAL YEAR PROJECT PRESENTATION</a:t>
            </a:r>
            <a:endParaRPr lang="en-US" sz="3200" dirty="0">
              <a:solidFill>
                <a:schemeClr val="tx1"/>
              </a:solidFill>
              <a:latin typeface="Times New Roman"/>
              <a:ea typeface="+mj-lt"/>
              <a:cs typeface="+mj-lt"/>
            </a:endParaRPr>
          </a:p>
          <a:p>
            <a:pPr algn="ctr"/>
            <a:r>
              <a:rPr lang="en-US" sz="3200" dirty="0">
                <a:solidFill>
                  <a:schemeClr val="tx1"/>
                </a:solidFill>
                <a:latin typeface="Times New Roman"/>
                <a:ea typeface="+mj-lt"/>
                <a:cs typeface="+mj-lt"/>
              </a:rPr>
              <a:t>ON</a:t>
            </a:r>
          </a:p>
          <a:p>
            <a:pPr algn="ctr"/>
            <a:r>
              <a:rPr lang="en-US" sz="3200" b="1" dirty="0">
                <a:solidFill>
                  <a:schemeClr val="tx1"/>
                </a:solidFill>
                <a:latin typeface="Times New Roman"/>
                <a:ea typeface="+mj-lt"/>
                <a:cs typeface="+mj-lt"/>
              </a:rPr>
              <a:t>ONLINE KABADI WEBSITE</a:t>
            </a:r>
            <a:endParaRPr lang="en-US" sz="3200" dirty="0">
              <a:solidFill>
                <a:schemeClr val="tx1"/>
              </a:solidFill>
              <a:latin typeface="Times New Roman"/>
              <a:ea typeface="+mj-lt"/>
              <a:cs typeface="+mj-lt"/>
            </a:endParaRPr>
          </a:p>
        </p:txBody>
      </p:sp>
      <p:sp>
        <p:nvSpPr>
          <p:cNvPr id="3" name="Subtitle 2"/>
          <p:cNvSpPr>
            <a:spLocks noGrp="1"/>
          </p:cNvSpPr>
          <p:nvPr>
            <p:ph type="subTitle" idx="1"/>
          </p:nvPr>
        </p:nvSpPr>
        <p:spPr>
          <a:xfrm>
            <a:off x="1678674" y="3684895"/>
            <a:ext cx="9144000" cy="1276066"/>
          </a:xfrm>
        </p:spPr>
        <p:txBody>
          <a:bodyPr vert="horz" lIns="91440" tIns="45720" rIns="91440" bIns="45720" rtlCol="0" anchor="t">
            <a:normAutofit fontScale="92500" lnSpcReduction="10000"/>
          </a:bodyPr>
          <a:lstStyle/>
          <a:p>
            <a:pPr algn="ctr"/>
            <a:r>
              <a:rPr lang="en-US" b="1" dirty="0">
                <a:solidFill>
                  <a:schemeClr val="tx1"/>
                </a:solidFill>
                <a:ea typeface="+mn-lt"/>
                <a:cs typeface="+mn-lt"/>
              </a:rPr>
              <a:t>DEPARTMENT OF COMPUTER SCIENCE &amp; ENGINEERING</a:t>
            </a:r>
            <a:endParaRPr lang="en-US" dirty="0">
              <a:solidFill>
                <a:schemeClr val="tx1"/>
              </a:solidFill>
              <a:ea typeface="+mn-lt"/>
              <a:cs typeface="+mn-lt"/>
            </a:endParaRPr>
          </a:p>
          <a:p>
            <a:pPr algn="ctr"/>
            <a:r>
              <a:rPr lang="en-US" b="1" dirty="0">
                <a:solidFill>
                  <a:schemeClr val="tx1"/>
                </a:solidFill>
                <a:ea typeface="+mn-lt"/>
                <a:cs typeface="+mn-lt"/>
              </a:rPr>
              <a:t>MGM’s College of Engineering &amp; Technology, Noida</a:t>
            </a:r>
            <a:endParaRPr lang="en-US" dirty="0">
              <a:solidFill>
                <a:schemeClr val="tx1"/>
              </a:solidFill>
              <a:ea typeface="+mn-lt"/>
              <a:cs typeface="+mn-lt"/>
            </a:endParaRPr>
          </a:p>
          <a:p>
            <a:pPr algn="ctr"/>
            <a:r>
              <a:rPr lang="en-US" b="1" dirty="0">
                <a:solidFill>
                  <a:schemeClr val="tx1"/>
                </a:solidFill>
                <a:ea typeface="+mn-lt"/>
                <a:cs typeface="+mn-lt"/>
              </a:rPr>
              <a:t>August, 2021</a:t>
            </a:r>
            <a:endParaRPr lang="en-US" dirty="0">
              <a:solidFill>
                <a:schemeClr val="tx1"/>
              </a:solidFill>
              <a:ea typeface="+mn-lt"/>
              <a:cs typeface="+mn-lt"/>
            </a:endParaRPr>
          </a:p>
        </p:txBody>
      </p:sp>
      <p:pic>
        <p:nvPicPr>
          <p:cNvPr id="4" name="Picture 4" descr="A picture containing object, clock&#10;&#10;Description automatically generated">
            <a:extLst>
              <a:ext uri="{FF2B5EF4-FFF2-40B4-BE49-F238E27FC236}">
                <a16:creationId xmlns:a16="http://schemas.microsoft.com/office/drawing/2014/main" id="{A42B2722-FA93-4759-A6A5-C8A3CA6E06B3}"/>
              </a:ext>
            </a:extLst>
          </p:cNvPr>
          <p:cNvPicPr>
            <a:picLocks noChangeAspect="1"/>
          </p:cNvPicPr>
          <p:nvPr/>
        </p:nvPicPr>
        <p:blipFill>
          <a:blip r:embed="rId2" cstate="print"/>
          <a:stretch>
            <a:fillRect/>
          </a:stretch>
        </p:blipFill>
        <p:spPr>
          <a:xfrm>
            <a:off x="4974609" y="1890232"/>
            <a:ext cx="2121309" cy="160357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49B61-2706-4AC0-BB47-91AF67453B57}"/>
              </a:ext>
            </a:extLst>
          </p:cNvPr>
          <p:cNvSpPr>
            <a:spLocks noGrp="1"/>
          </p:cNvSpPr>
          <p:nvPr>
            <p:ph idx="1"/>
          </p:nvPr>
        </p:nvSpPr>
        <p:spPr/>
        <p:txBody>
          <a:bodyPr vert="horz" lIns="91440" tIns="45720" rIns="91440" bIns="45720" rtlCol="0" anchor="t">
            <a:normAutofit/>
          </a:bodyPr>
          <a:lstStyle/>
          <a:p>
            <a:r>
              <a:rPr lang="en-US" sz="2000" b="1" dirty="0"/>
              <a:t>Module 1  - Login and Register for Customer</a:t>
            </a:r>
          </a:p>
          <a:p>
            <a:r>
              <a:rPr lang="en-US" sz="2000" dirty="0"/>
              <a:t>The aim of the first module is to gather user details from the user and to store the user details and credentials in the MySQL database that lets you store and sync data between your users in real-time.</a:t>
            </a:r>
          </a:p>
          <a:p>
            <a:endParaRPr lang="en-US" sz="2000" dirty="0">
              <a:ea typeface="+mn-lt"/>
              <a:cs typeface="+mn-lt"/>
            </a:endParaRPr>
          </a:p>
        </p:txBody>
      </p:sp>
      <p:sp>
        <p:nvSpPr>
          <p:cNvPr id="2" name="Title 1">
            <a:extLst>
              <a:ext uri="{FF2B5EF4-FFF2-40B4-BE49-F238E27FC236}">
                <a16:creationId xmlns:a16="http://schemas.microsoft.com/office/drawing/2014/main" id="{638D56F7-A514-4B5C-A321-B90DFCCE6A5F}"/>
              </a:ext>
            </a:extLst>
          </p:cNvPr>
          <p:cNvSpPr>
            <a:spLocks noGrp="1"/>
          </p:cNvSpPr>
          <p:nvPr>
            <p:ph type="title"/>
          </p:nvPr>
        </p:nvSpPr>
        <p:spPr/>
        <p:txBody>
          <a:bodyPr/>
          <a:lstStyle/>
          <a:p>
            <a:r>
              <a:rPr lang="en-US" b="1" dirty="0">
                <a:ea typeface="+mj-lt"/>
                <a:cs typeface="+mj-lt"/>
              </a:rPr>
              <a:t>Work Accomplished:</a:t>
            </a:r>
            <a:endParaRPr lang="en-US" dirty="0">
              <a:ea typeface="+mj-lt"/>
              <a:cs typeface="+mj-lt"/>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324100" y="3099800"/>
            <a:ext cx="4376737" cy="3758200"/>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7008812" y="3122663"/>
            <a:ext cx="4662487" cy="3735338"/>
          </a:xfrm>
          <a:prstGeom prst="rect">
            <a:avLst/>
          </a:prstGeom>
        </p:spPr>
      </p:pic>
    </p:spTree>
    <p:extLst>
      <p:ext uri="{BB962C8B-B14F-4D97-AF65-F5344CB8AC3E}">
        <p14:creationId xmlns:p14="http://schemas.microsoft.com/office/powerpoint/2010/main" val="298051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49B61-2706-4AC0-BB47-91AF67453B57}"/>
              </a:ext>
            </a:extLst>
          </p:cNvPr>
          <p:cNvSpPr>
            <a:spLocks noGrp="1"/>
          </p:cNvSpPr>
          <p:nvPr>
            <p:ph idx="1"/>
          </p:nvPr>
        </p:nvSpPr>
        <p:spPr>
          <a:xfrm>
            <a:off x="609600" y="736600"/>
            <a:ext cx="10972800" cy="5588000"/>
          </a:xfrm>
        </p:spPr>
        <p:txBody>
          <a:bodyPr vert="horz" lIns="91440" tIns="45720" rIns="91440" bIns="45720" rtlCol="0" anchor="t">
            <a:normAutofit/>
          </a:bodyPr>
          <a:lstStyle/>
          <a:p>
            <a:r>
              <a:rPr lang="en-US" sz="2000" b="1" dirty="0"/>
              <a:t>Module 2  - Create Profiles and Verification </a:t>
            </a:r>
          </a:p>
          <a:p>
            <a:r>
              <a:rPr lang="en-US" sz="2000" dirty="0"/>
              <a:t>The second module will focus on implementing customer profiles feature which will enable customer to create and modify their personalized pages </a:t>
            </a:r>
            <a:r>
              <a:rPr lang="en-US" sz="2000" dirty="0" err="1"/>
              <a:t>i.e</a:t>
            </a:r>
            <a:r>
              <a:rPr lang="en-US" sz="2000" dirty="0"/>
              <a:t>, profiles which will be viewed after login.</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155700" y="3657600"/>
            <a:ext cx="4572000" cy="3200400"/>
          </a:xfrm>
          <a:prstGeom prst="rect">
            <a:avLst/>
          </a:prstGeom>
        </p:spPr>
      </p:pic>
      <p:pic>
        <p:nvPicPr>
          <p:cNvPr id="9" name="Picture 8"/>
          <p:cNvPicPr/>
          <p:nvPr/>
        </p:nvPicPr>
        <p:blipFill>
          <a:blip r:embed="rId3" cstate="print">
            <a:extLst>
              <a:ext uri="{28A0092B-C50C-407E-A947-70E740481C1C}">
                <a14:useLocalDpi xmlns:a14="http://schemas.microsoft.com/office/drawing/2010/main" val="0"/>
              </a:ext>
            </a:extLst>
          </a:blip>
          <a:stretch>
            <a:fillRect/>
          </a:stretch>
        </p:blipFill>
        <p:spPr>
          <a:xfrm>
            <a:off x="5842000" y="3371850"/>
            <a:ext cx="4572000" cy="3486150"/>
          </a:xfrm>
          <a:prstGeom prst="rect">
            <a:avLst/>
          </a:prstGeom>
        </p:spPr>
      </p:pic>
    </p:spTree>
    <p:extLst>
      <p:ext uri="{BB962C8B-B14F-4D97-AF65-F5344CB8AC3E}">
        <p14:creationId xmlns:p14="http://schemas.microsoft.com/office/powerpoint/2010/main" val="298051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49B61-2706-4AC0-BB47-91AF67453B57}"/>
              </a:ext>
            </a:extLst>
          </p:cNvPr>
          <p:cNvSpPr>
            <a:spLocks noGrp="1"/>
          </p:cNvSpPr>
          <p:nvPr>
            <p:ph idx="1"/>
          </p:nvPr>
        </p:nvSpPr>
        <p:spPr>
          <a:xfrm>
            <a:off x="609600" y="736600"/>
            <a:ext cx="10972800" cy="5588000"/>
          </a:xfrm>
        </p:spPr>
        <p:txBody>
          <a:bodyPr vert="horz" lIns="91440" tIns="45720" rIns="91440" bIns="45720" rtlCol="0" anchor="t">
            <a:normAutofit/>
          </a:bodyPr>
          <a:lstStyle/>
          <a:p>
            <a:r>
              <a:rPr lang="en-US" sz="2000" b="1" dirty="0"/>
              <a:t>Module 3 -</a:t>
            </a:r>
            <a:r>
              <a:rPr lang="en-US" sz="2000" dirty="0"/>
              <a:t> </a:t>
            </a:r>
            <a:r>
              <a:rPr lang="en-US" sz="2000" b="1" dirty="0"/>
              <a:t>Scrap catalogue</a:t>
            </a:r>
            <a:endParaRPr lang="en-US" sz="2000" dirty="0"/>
          </a:p>
          <a:p>
            <a:r>
              <a:rPr lang="en-US" sz="2000" dirty="0"/>
              <a:t>This module will show customer scrap price detail. Price shown on price page are not fixed. Price may vary as per the market variation.</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949700" y="2724150"/>
            <a:ext cx="4572000" cy="4133850"/>
          </a:xfrm>
          <a:prstGeom prst="rect">
            <a:avLst/>
          </a:prstGeom>
        </p:spPr>
      </p:pic>
    </p:spTree>
    <p:extLst>
      <p:ext uri="{BB962C8B-B14F-4D97-AF65-F5344CB8AC3E}">
        <p14:creationId xmlns:p14="http://schemas.microsoft.com/office/powerpoint/2010/main" val="29805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49B61-2706-4AC0-BB47-91AF67453B57}"/>
              </a:ext>
            </a:extLst>
          </p:cNvPr>
          <p:cNvSpPr>
            <a:spLocks noGrp="1"/>
          </p:cNvSpPr>
          <p:nvPr>
            <p:ph idx="1"/>
          </p:nvPr>
        </p:nvSpPr>
        <p:spPr>
          <a:xfrm>
            <a:off x="609600" y="736600"/>
            <a:ext cx="10972800" cy="5588000"/>
          </a:xfrm>
        </p:spPr>
        <p:txBody>
          <a:bodyPr vert="horz" lIns="91440" tIns="45720" rIns="91440" bIns="45720" rtlCol="0" anchor="t">
            <a:normAutofit/>
          </a:bodyPr>
          <a:lstStyle/>
          <a:p>
            <a:r>
              <a:rPr lang="en-US" sz="2000" b="1" dirty="0"/>
              <a:t>Module 4 - Request for Order</a:t>
            </a:r>
            <a:endParaRPr lang="en-US" sz="2000" dirty="0"/>
          </a:p>
          <a:p>
            <a:r>
              <a:rPr lang="en-US" sz="2000" dirty="0"/>
              <a:t>This module will help customer to request pickup and ask for the detail that customer have to provide.</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662112" y="2543175"/>
            <a:ext cx="3914775" cy="4314825"/>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5708650" y="3276600"/>
            <a:ext cx="3771900" cy="3581400"/>
          </a:xfrm>
          <a:prstGeom prst="rect">
            <a:avLst/>
          </a:prstGeom>
        </p:spPr>
      </p:pic>
    </p:spTree>
    <p:extLst>
      <p:ext uri="{BB962C8B-B14F-4D97-AF65-F5344CB8AC3E}">
        <p14:creationId xmlns:p14="http://schemas.microsoft.com/office/powerpoint/2010/main" val="29805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49B61-2706-4AC0-BB47-91AF67453B57}"/>
              </a:ext>
            </a:extLst>
          </p:cNvPr>
          <p:cNvSpPr>
            <a:spLocks noGrp="1"/>
          </p:cNvSpPr>
          <p:nvPr>
            <p:ph idx="1"/>
          </p:nvPr>
        </p:nvSpPr>
        <p:spPr>
          <a:xfrm>
            <a:off x="609600" y="736600"/>
            <a:ext cx="10972800" cy="5588000"/>
          </a:xfrm>
        </p:spPr>
        <p:txBody>
          <a:bodyPr vert="horz" lIns="91440" tIns="45720" rIns="91440" bIns="45720" rtlCol="0" anchor="t">
            <a:normAutofit/>
          </a:bodyPr>
          <a:lstStyle/>
          <a:p>
            <a:r>
              <a:rPr lang="en-US" sz="2000" b="1" dirty="0"/>
              <a:t>Module 5 - Control Panel</a:t>
            </a:r>
            <a:r>
              <a:rPr lang="en-US" sz="2000" dirty="0"/>
              <a:t> </a:t>
            </a:r>
          </a:p>
          <a:p>
            <a:r>
              <a:rPr lang="en-US" sz="2000" dirty="0"/>
              <a:t>This module will have control over action of customer and admin. Using control panel we can add/remove scrap and price of each scrap.</a:t>
            </a:r>
          </a:p>
          <a:p>
            <a:endParaRPr lang="en-US" sz="2000"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245835" y="2705100"/>
            <a:ext cx="5057775" cy="4152900"/>
          </a:xfrm>
          <a:prstGeom prst="rect">
            <a:avLst/>
          </a:prstGeom>
        </p:spPr>
      </p:pic>
      <p:pic>
        <p:nvPicPr>
          <p:cNvPr id="6" name="Picture 5">
            <a:extLst>
              <a:ext uri="{FF2B5EF4-FFF2-40B4-BE49-F238E27FC236}">
                <a16:creationId xmlns:a16="http://schemas.microsoft.com/office/drawing/2014/main" id="{71C267BD-1C87-4BB4-A7F4-4DD684CAA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3577828"/>
            <a:ext cx="5480904" cy="3280172"/>
          </a:xfrm>
          <a:prstGeom prst="rect">
            <a:avLst/>
          </a:prstGeom>
        </p:spPr>
      </p:pic>
    </p:spTree>
    <p:extLst>
      <p:ext uri="{BB962C8B-B14F-4D97-AF65-F5344CB8AC3E}">
        <p14:creationId xmlns:p14="http://schemas.microsoft.com/office/powerpoint/2010/main" val="298051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49B61-2706-4AC0-BB47-91AF67453B57}"/>
              </a:ext>
            </a:extLst>
          </p:cNvPr>
          <p:cNvSpPr>
            <a:spLocks noGrp="1"/>
          </p:cNvSpPr>
          <p:nvPr>
            <p:ph idx="1"/>
          </p:nvPr>
        </p:nvSpPr>
        <p:spPr/>
        <p:txBody>
          <a:bodyPr vert="horz" lIns="91440" tIns="45720" rIns="91440" bIns="45720" rtlCol="0" anchor="t">
            <a:normAutofit/>
          </a:bodyPr>
          <a:lstStyle/>
          <a:p>
            <a:endParaRPr lang="en-US" sz="2000" dirty="0">
              <a:ea typeface="+mn-lt"/>
              <a:cs typeface="+mn-lt"/>
            </a:endParaRPr>
          </a:p>
        </p:txBody>
      </p:sp>
      <p:sp>
        <p:nvSpPr>
          <p:cNvPr id="2" name="Title 1">
            <a:extLst>
              <a:ext uri="{FF2B5EF4-FFF2-40B4-BE49-F238E27FC236}">
                <a16:creationId xmlns:a16="http://schemas.microsoft.com/office/drawing/2014/main" id="{638D56F7-A514-4B5C-A321-B90DFCCE6A5F}"/>
              </a:ext>
            </a:extLst>
          </p:cNvPr>
          <p:cNvSpPr>
            <a:spLocks noGrp="1"/>
          </p:cNvSpPr>
          <p:nvPr>
            <p:ph type="title"/>
          </p:nvPr>
        </p:nvSpPr>
        <p:spPr/>
        <p:txBody>
          <a:bodyPr/>
          <a:lstStyle/>
          <a:p>
            <a:r>
              <a:rPr lang="en-US" b="1" dirty="0">
                <a:ea typeface="+mj-lt"/>
                <a:cs typeface="+mj-lt"/>
              </a:rPr>
              <a:t>DATABASE</a:t>
            </a:r>
            <a:endParaRPr lang="en-US" dirty="0">
              <a:ea typeface="+mj-lt"/>
              <a:cs typeface="+mj-lt"/>
            </a:endParaRPr>
          </a:p>
        </p:txBody>
      </p:sp>
      <p:pic>
        <p:nvPicPr>
          <p:cNvPr id="1026" name="Picture 2"/>
          <p:cNvPicPr>
            <a:picLocks noChangeAspect="1" noChangeArrowheads="1"/>
          </p:cNvPicPr>
          <p:nvPr/>
        </p:nvPicPr>
        <p:blipFill>
          <a:blip r:embed="rId2" cstate="print"/>
          <a:srcRect/>
          <a:stretch>
            <a:fillRect/>
          </a:stretch>
        </p:blipFill>
        <p:spPr bwMode="auto">
          <a:xfrm>
            <a:off x="755374" y="1873769"/>
            <a:ext cx="10681251" cy="4984231"/>
          </a:xfrm>
          <a:prstGeom prst="rect">
            <a:avLst/>
          </a:prstGeom>
          <a:noFill/>
          <a:ln w="9525">
            <a:noFill/>
            <a:miter lim="800000"/>
            <a:headEnd/>
            <a:tailEnd/>
          </a:ln>
          <a:effectLst/>
        </p:spPr>
      </p:pic>
    </p:spTree>
    <p:extLst>
      <p:ext uri="{BB962C8B-B14F-4D97-AF65-F5344CB8AC3E}">
        <p14:creationId xmlns:p14="http://schemas.microsoft.com/office/powerpoint/2010/main" val="298051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56F7-A514-4B5C-A321-B90DFCCE6A5F}"/>
              </a:ext>
            </a:extLst>
          </p:cNvPr>
          <p:cNvSpPr>
            <a:spLocks noGrp="1"/>
          </p:cNvSpPr>
          <p:nvPr>
            <p:ph type="title"/>
          </p:nvPr>
        </p:nvSpPr>
        <p:spPr>
          <a:xfrm>
            <a:off x="609600" y="78450"/>
            <a:ext cx="10972800" cy="1143000"/>
          </a:xfrm>
        </p:spPr>
        <p:txBody>
          <a:bodyPr/>
          <a:lstStyle/>
          <a:p>
            <a:r>
              <a:rPr lang="en-US" b="1" dirty="0">
                <a:ea typeface="+mj-lt"/>
                <a:cs typeface="+mj-lt"/>
              </a:rPr>
              <a:t>SCREENSHOTS</a:t>
            </a:r>
            <a:endParaRPr lang="en-US" dirty="0">
              <a:ea typeface="+mj-lt"/>
              <a:cs typeface="+mj-lt"/>
            </a:endParaRPr>
          </a:p>
        </p:txBody>
      </p:sp>
      <p:pic>
        <p:nvPicPr>
          <p:cNvPr id="7" name="Picture 2" descr="C:\Users\Hp\Downloads\onlinekabadi.in_.png"/>
          <p:cNvPicPr>
            <a:picLocks noChangeAspect="1" noChangeArrowheads="1"/>
          </p:cNvPicPr>
          <p:nvPr/>
        </p:nvPicPr>
        <p:blipFill>
          <a:blip r:embed="rId2" cstate="print"/>
          <a:srcRect b="71714"/>
          <a:stretch>
            <a:fillRect/>
          </a:stretch>
        </p:blipFill>
        <p:spPr bwMode="auto">
          <a:xfrm>
            <a:off x="1963553" y="1279310"/>
            <a:ext cx="5608320" cy="5578690"/>
          </a:xfrm>
          <a:prstGeom prst="rect">
            <a:avLst/>
          </a:prstGeom>
          <a:noFill/>
        </p:spPr>
      </p:pic>
      <p:pic>
        <p:nvPicPr>
          <p:cNvPr id="8" name="Picture 2" descr="C:\Users\Hp\Downloads\onlinekabadi.in_.png"/>
          <p:cNvPicPr>
            <a:picLocks noChangeAspect="1" noChangeArrowheads="1"/>
          </p:cNvPicPr>
          <p:nvPr/>
        </p:nvPicPr>
        <p:blipFill>
          <a:blip r:embed="rId3" cstate="print"/>
          <a:srcRect t="58747"/>
          <a:stretch>
            <a:fillRect/>
          </a:stretch>
        </p:blipFill>
        <p:spPr bwMode="auto">
          <a:xfrm>
            <a:off x="7741510" y="890337"/>
            <a:ext cx="4113605" cy="5967663"/>
          </a:xfrm>
          <a:prstGeom prst="rect">
            <a:avLst/>
          </a:prstGeom>
          <a:noFill/>
        </p:spPr>
      </p:pic>
    </p:spTree>
    <p:extLst>
      <p:ext uri="{BB962C8B-B14F-4D97-AF65-F5344CB8AC3E}">
        <p14:creationId xmlns:p14="http://schemas.microsoft.com/office/powerpoint/2010/main" val="298051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237F36-6E78-4369-B09B-36EED11B2E4C}"/>
              </a:ext>
            </a:extLst>
          </p:cNvPr>
          <p:cNvSpPr>
            <a:spLocks noGrp="1"/>
          </p:cNvSpPr>
          <p:nvPr>
            <p:ph idx="1"/>
          </p:nvPr>
        </p:nvSpPr>
        <p:spPr/>
        <p:txBody>
          <a:bodyPr vert="horz" lIns="91440" tIns="45720" rIns="91440" bIns="45720" rtlCol="0" anchor="t">
            <a:normAutofit/>
          </a:bodyPr>
          <a:lstStyle/>
          <a:p>
            <a:pPr lvl="0"/>
            <a:r>
              <a:rPr lang="en-US" dirty="0"/>
              <a:t>https://codeigniter.com/</a:t>
            </a:r>
          </a:p>
          <a:p>
            <a:pPr lvl="0"/>
            <a:r>
              <a:rPr lang="en-US" dirty="0"/>
              <a:t>https://getbootstrap.com/</a:t>
            </a:r>
          </a:p>
          <a:p>
            <a:pPr lvl="0"/>
            <a:r>
              <a:rPr lang="en-US" dirty="0"/>
              <a:t>https://themes.getbootstrap.com/</a:t>
            </a:r>
          </a:p>
          <a:p>
            <a:pPr lvl="0"/>
            <a:r>
              <a:rPr lang="en-US" dirty="0"/>
              <a:t>https://www.w3schools.com/js/DEFAULT.asp</a:t>
            </a:r>
          </a:p>
          <a:p>
            <a:pPr lvl="0"/>
            <a:r>
              <a:rPr lang="en-US" dirty="0"/>
              <a:t>https://www.w3schools.com/php/default.asp</a:t>
            </a:r>
          </a:p>
          <a:p>
            <a:pPr lvl="0"/>
            <a:r>
              <a:rPr lang="en-US" dirty="0"/>
              <a:t>https://www.w3schools.com/sql/default.asp</a:t>
            </a:r>
          </a:p>
        </p:txBody>
      </p:sp>
      <p:sp>
        <p:nvSpPr>
          <p:cNvPr id="2" name="Title 1">
            <a:extLst>
              <a:ext uri="{FF2B5EF4-FFF2-40B4-BE49-F238E27FC236}">
                <a16:creationId xmlns:a16="http://schemas.microsoft.com/office/drawing/2014/main" id="{40B19404-923C-4FF7-8742-6216E889F7DA}"/>
              </a:ext>
            </a:extLst>
          </p:cNvPr>
          <p:cNvSpPr>
            <a:spLocks noGrp="1"/>
          </p:cNvSpPr>
          <p:nvPr>
            <p:ph type="title"/>
          </p:nvPr>
        </p:nvSpPr>
        <p:spPr/>
        <p:txBody>
          <a:bodyPr/>
          <a:lstStyle/>
          <a:p>
            <a:r>
              <a:rPr lang="en-US" b="1" dirty="0">
                <a:latin typeface="Calibri"/>
                <a:cs typeface="Calibri"/>
              </a:rPr>
              <a:t>References</a:t>
            </a:r>
            <a:endParaRPr lang="en-US">
              <a:latin typeface="Calibri"/>
              <a:ea typeface="+mj-lt"/>
              <a:cs typeface="+mj-lt"/>
            </a:endParaRPr>
          </a:p>
        </p:txBody>
      </p:sp>
    </p:spTree>
    <p:extLst>
      <p:ext uri="{BB962C8B-B14F-4D97-AF65-F5344CB8AC3E}">
        <p14:creationId xmlns:p14="http://schemas.microsoft.com/office/powerpoint/2010/main" val="237488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8674" y="2897746"/>
            <a:ext cx="9144000" cy="2063215"/>
          </a:xfrm>
        </p:spPr>
        <p:txBody>
          <a:bodyPr vert="horz" lIns="91440" tIns="45720" rIns="91440" bIns="45720" rtlCol="0" anchor="t">
            <a:normAutofit fontScale="70000" lnSpcReduction="20000"/>
          </a:bodyPr>
          <a:lstStyle/>
          <a:p>
            <a:pPr algn="ctr"/>
            <a:r>
              <a:rPr lang="en-US" sz="8000" b="1" dirty="0">
                <a:solidFill>
                  <a:schemeClr val="tx1"/>
                </a:solidFill>
                <a:ea typeface="+mn-lt"/>
                <a:cs typeface="+mn-lt"/>
              </a:rPr>
              <a:t>Submitted By</a:t>
            </a:r>
          </a:p>
          <a:p>
            <a:pPr algn="ctr"/>
            <a:r>
              <a:rPr lang="en-US" b="1" dirty="0">
                <a:solidFill>
                  <a:schemeClr val="tx1"/>
                </a:solidFill>
                <a:ea typeface="+mn-lt"/>
                <a:cs typeface="+mn-lt"/>
              </a:rPr>
              <a:t>Paras Jain (1709510025)</a:t>
            </a:r>
          </a:p>
          <a:p>
            <a:pPr algn="ctr"/>
            <a:r>
              <a:rPr lang="en-US" b="1" dirty="0" err="1">
                <a:solidFill>
                  <a:schemeClr val="tx1"/>
                </a:solidFill>
                <a:ea typeface="+mn-lt"/>
                <a:cs typeface="+mn-lt"/>
              </a:rPr>
              <a:t>Adesh</a:t>
            </a:r>
            <a:r>
              <a:rPr lang="en-US" b="1" dirty="0">
                <a:solidFill>
                  <a:schemeClr val="tx1"/>
                </a:solidFill>
                <a:ea typeface="+mn-lt"/>
                <a:cs typeface="+mn-lt"/>
              </a:rPr>
              <a:t> Singh (1709510005)</a:t>
            </a:r>
          </a:p>
          <a:p>
            <a:pPr algn="ctr"/>
            <a:r>
              <a:rPr lang="en-US" b="1" dirty="0" err="1">
                <a:solidFill>
                  <a:schemeClr val="tx1"/>
                </a:solidFill>
                <a:ea typeface="+mn-lt"/>
                <a:cs typeface="+mn-lt"/>
              </a:rPr>
              <a:t>Gagan</a:t>
            </a:r>
            <a:r>
              <a:rPr lang="en-US" b="1" dirty="0">
                <a:solidFill>
                  <a:schemeClr val="tx1"/>
                </a:solidFill>
                <a:ea typeface="+mn-lt"/>
                <a:cs typeface="+mn-lt"/>
              </a:rPr>
              <a:t> Singh </a:t>
            </a:r>
            <a:r>
              <a:rPr lang="en-US" b="1" dirty="0" err="1">
                <a:solidFill>
                  <a:schemeClr val="tx1"/>
                </a:solidFill>
                <a:ea typeface="+mn-lt"/>
                <a:cs typeface="+mn-lt"/>
              </a:rPr>
              <a:t>Dhami</a:t>
            </a:r>
            <a:r>
              <a:rPr lang="en-US" b="1" dirty="0">
                <a:solidFill>
                  <a:schemeClr val="tx1"/>
                </a:solidFill>
                <a:ea typeface="+mn-lt"/>
                <a:cs typeface="+mn-lt"/>
              </a:rPr>
              <a:t> (1709510013)</a:t>
            </a:r>
          </a:p>
          <a:p>
            <a:pPr algn="ctr"/>
            <a:r>
              <a:rPr lang="en-US" b="1" dirty="0">
                <a:solidFill>
                  <a:schemeClr val="tx1"/>
                </a:solidFill>
                <a:ea typeface="+mn-lt"/>
                <a:cs typeface="+mn-lt"/>
              </a:rPr>
              <a:t>Rishabh Choudhary (1709510032)</a:t>
            </a:r>
          </a:p>
        </p:txBody>
      </p:sp>
      <p:pic>
        <p:nvPicPr>
          <p:cNvPr id="4" name="Picture 4" descr="A picture containing object, clock&#10;&#10;Description automatically generated">
            <a:extLst>
              <a:ext uri="{FF2B5EF4-FFF2-40B4-BE49-F238E27FC236}">
                <a16:creationId xmlns:a16="http://schemas.microsoft.com/office/drawing/2014/main" id="{A42B2722-FA93-4759-A6A5-C8A3CA6E06B3}"/>
              </a:ext>
            </a:extLst>
          </p:cNvPr>
          <p:cNvPicPr>
            <a:picLocks noChangeAspect="1"/>
          </p:cNvPicPr>
          <p:nvPr/>
        </p:nvPicPr>
        <p:blipFill>
          <a:blip r:embed="rId2" cstate="print"/>
          <a:stretch>
            <a:fillRect/>
          </a:stretch>
        </p:blipFill>
        <p:spPr>
          <a:xfrm>
            <a:off x="5035345" y="319009"/>
            <a:ext cx="2121309" cy="1603579"/>
          </a:xfrm>
          <a:prstGeom prst="rect">
            <a:avLst/>
          </a:prstGeom>
        </p:spPr>
      </p:pic>
    </p:spTree>
    <p:extLst>
      <p:ext uri="{BB962C8B-B14F-4D97-AF65-F5344CB8AC3E}">
        <p14:creationId xmlns:p14="http://schemas.microsoft.com/office/powerpoint/2010/main" val="421660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69428F-BBB1-4E72-ADA5-E67D1B1BE94A}"/>
              </a:ext>
            </a:extLst>
          </p:cNvPr>
          <p:cNvSpPr>
            <a:spLocks noGrp="1"/>
          </p:cNvSpPr>
          <p:nvPr>
            <p:ph idx="1"/>
          </p:nvPr>
        </p:nvSpPr>
        <p:spPr>
          <a:xfrm>
            <a:off x="838200" y="1825625"/>
            <a:ext cx="10515600" cy="4277597"/>
          </a:xfrm>
        </p:spPr>
        <p:txBody>
          <a:bodyPr vert="horz" lIns="91440" tIns="45720" rIns="91440" bIns="45720" rtlCol="0" anchor="t">
            <a:normAutofit/>
          </a:bodyPr>
          <a:lstStyle/>
          <a:p>
            <a:r>
              <a:rPr lang="en-US" dirty="0"/>
              <a:t>This report contains detail description about the web application OnlineKabadi which is used by the customer in order to sell scrap online using our application. </a:t>
            </a:r>
          </a:p>
          <a:p>
            <a:r>
              <a:rPr lang="en-US" dirty="0"/>
              <a:t>In India nowadays, if someone has to sell their scrap, then they have to wait for ragman to come and buy those scraps, and sometimes they don’t offer a good price for the scraps</a:t>
            </a:r>
          </a:p>
        </p:txBody>
      </p:sp>
      <p:sp>
        <p:nvSpPr>
          <p:cNvPr id="2" name="Title 1">
            <a:extLst>
              <a:ext uri="{FF2B5EF4-FFF2-40B4-BE49-F238E27FC236}">
                <a16:creationId xmlns:a16="http://schemas.microsoft.com/office/drawing/2014/main" id="{36CB096F-B8F2-4379-9A19-E5866E516D7C}"/>
              </a:ext>
            </a:extLst>
          </p:cNvPr>
          <p:cNvSpPr>
            <a:spLocks noGrp="1"/>
          </p:cNvSpPr>
          <p:nvPr>
            <p:ph type="title"/>
          </p:nvPr>
        </p:nvSpPr>
        <p:spPr/>
        <p:txBody>
          <a:bodyPr/>
          <a:lstStyle/>
          <a:p>
            <a:r>
              <a:rPr lang="en-US" b="1" u="sng" dirty="0">
                <a:ea typeface="+mj-lt"/>
                <a:cs typeface="+mj-lt"/>
              </a:rPr>
              <a:t>INTRODUCTION</a:t>
            </a:r>
            <a:endParaRPr lang="en-US" dirty="0">
              <a:ea typeface="+mj-lt"/>
              <a:cs typeface="+mj-lt"/>
            </a:endParaRPr>
          </a:p>
        </p:txBody>
      </p:sp>
    </p:spTree>
    <p:extLst>
      <p:ext uri="{BB962C8B-B14F-4D97-AF65-F5344CB8AC3E}">
        <p14:creationId xmlns:p14="http://schemas.microsoft.com/office/powerpoint/2010/main" val="178382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69428F-BBB1-4E72-ADA5-E67D1B1BE94A}"/>
              </a:ext>
            </a:extLst>
          </p:cNvPr>
          <p:cNvSpPr>
            <a:spLocks noGrp="1"/>
          </p:cNvSpPr>
          <p:nvPr>
            <p:ph idx="1"/>
          </p:nvPr>
        </p:nvSpPr>
        <p:spPr>
          <a:xfrm>
            <a:off x="838200" y="1825625"/>
            <a:ext cx="10515600" cy="4277597"/>
          </a:xfrm>
        </p:spPr>
        <p:txBody>
          <a:bodyPr vert="horz" lIns="91440" tIns="45720" rIns="91440" bIns="45720" rtlCol="0" anchor="t">
            <a:normAutofit/>
          </a:bodyPr>
          <a:lstStyle/>
          <a:p>
            <a:r>
              <a:rPr lang="en-US" dirty="0"/>
              <a:t>Purpose of this project is to save time for both seller and buyer. In order to build a trustful communication between ragman and seller we have created this application which is providing an online platform for both buyer and seller.</a:t>
            </a:r>
          </a:p>
          <a:p>
            <a:r>
              <a:rPr lang="en-US" dirty="0"/>
              <a:t>Selling scrap offline is very time consuming and sometimes leads to wastage of time for both customer and ragman. Till now communication between buyer and seller is not good which sometime leads to conflict.</a:t>
            </a:r>
          </a:p>
        </p:txBody>
      </p:sp>
      <p:sp>
        <p:nvSpPr>
          <p:cNvPr id="2" name="Title 1">
            <a:extLst>
              <a:ext uri="{FF2B5EF4-FFF2-40B4-BE49-F238E27FC236}">
                <a16:creationId xmlns:a16="http://schemas.microsoft.com/office/drawing/2014/main" id="{36CB096F-B8F2-4379-9A19-E5866E516D7C}"/>
              </a:ext>
            </a:extLst>
          </p:cNvPr>
          <p:cNvSpPr>
            <a:spLocks noGrp="1"/>
          </p:cNvSpPr>
          <p:nvPr>
            <p:ph type="title"/>
          </p:nvPr>
        </p:nvSpPr>
        <p:spPr/>
        <p:txBody>
          <a:bodyPr/>
          <a:lstStyle/>
          <a:p>
            <a:r>
              <a:rPr lang="en-US" b="1" dirty="0"/>
              <a:t>PURPOSE</a:t>
            </a:r>
            <a:endParaRPr lang="en-US" dirty="0">
              <a:ea typeface="+mj-lt"/>
              <a:cs typeface="+mj-lt"/>
            </a:endParaRPr>
          </a:p>
        </p:txBody>
      </p:sp>
    </p:spTree>
    <p:extLst>
      <p:ext uri="{BB962C8B-B14F-4D97-AF65-F5344CB8AC3E}">
        <p14:creationId xmlns:p14="http://schemas.microsoft.com/office/powerpoint/2010/main" val="178382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69428F-BBB1-4E72-ADA5-E67D1B1BE94A}"/>
              </a:ext>
            </a:extLst>
          </p:cNvPr>
          <p:cNvSpPr>
            <a:spLocks noGrp="1"/>
          </p:cNvSpPr>
          <p:nvPr>
            <p:ph idx="1"/>
          </p:nvPr>
        </p:nvSpPr>
        <p:spPr>
          <a:xfrm>
            <a:off x="838200" y="1825625"/>
            <a:ext cx="10515600" cy="4277597"/>
          </a:xfrm>
        </p:spPr>
        <p:txBody>
          <a:bodyPr vert="horz" lIns="91440" tIns="45720" rIns="91440" bIns="45720" rtlCol="0" anchor="t">
            <a:normAutofit fontScale="92500" lnSpcReduction="20000"/>
          </a:bodyPr>
          <a:lstStyle/>
          <a:p>
            <a:r>
              <a:rPr lang="en-US" dirty="0"/>
              <a:t>Sometimes finding ragman is not an easy task for customers. So customer has to wait for hours. So this online platform will help customer to reach directly to ragman by following only three simple steps.</a:t>
            </a:r>
          </a:p>
          <a:p>
            <a:r>
              <a:rPr lang="en-US" dirty="0"/>
              <a:t>Image of every ragman in India very doubtful and they don’t allow ragman to enter their houses. They treat them as they are part of any thief community.</a:t>
            </a:r>
          </a:p>
          <a:p>
            <a:r>
              <a:rPr lang="en-US" dirty="0"/>
              <a:t>Today's time everything from clothing to food is available online but still one sector is unorganized i.e., scrap industry.</a:t>
            </a:r>
          </a:p>
          <a:p>
            <a:r>
              <a:rPr lang="en-US" dirty="0"/>
              <a:t>Scope of our application is very simple and customer friendly and created using simple technology and provide user friendly user interface.</a:t>
            </a:r>
          </a:p>
        </p:txBody>
      </p:sp>
      <p:sp>
        <p:nvSpPr>
          <p:cNvPr id="2" name="Title 1">
            <a:extLst>
              <a:ext uri="{FF2B5EF4-FFF2-40B4-BE49-F238E27FC236}">
                <a16:creationId xmlns:a16="http://schemas.microsoft.com/office/drawing/2014/main" id="{36CB096F-B8F2-4379-9A19-E5866E516D7C}"/>
              </a:ext>
            </a:extLst>
          </p:cNvPr>
          <p:cNvSpPr>
            <a:spLocks noGrp="1"/>
          </p:cNvSpPr>
          <p:nvPr>
            <p:ph type="title"/>
          </p:nvPr>
        </p:nvSpPr>
        <p:spPr/>
        <p:txBody>
          <a:bodyPr/>
          <a:lstStyle/>
          <a:p>
            <a:r>
              <a:rPr lang="en-US" b="1" dirty="0"/>
              <a:t>SCOPE</a:t>
            </a:r>
            <a:endParaRPr lang="en-US" dirty="0">
              <a:ea typeface="+mj-lt"/>
              <a:cs typeface="+mj-lt"/>
            </a:endParaRPr>
          </a:p>
        </p:txBody>
      </p:sp>
    </p:spTree>
    <p:extLst>
      <p:ext uri="{BB962C8B-B14F-4D97-AF65-F5344CB8AC3E}">
        <p14:creationId xmlns:p14="http://schemas.microsoft.com/office/powerpoint/2010/main" val="178382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69428F-BBB1-4E72-ADA5-E67D1B1BE94A}"/>
              </a:ext>
            </a:extLst>
          </p:cNvPr>
          <p:cNvSpPr>
            <a:spLocks noGrp="1"/>
          </p:cNvSpPr>
          <p:nvPr>
            <p:ph idx="1"/>
          </p:nvPr>
        </p:nvSpPr>
        <p:spPr>
          <a:xfrm>
            <a:off x="838200" y="1825625"/>
            <a:ext cx="10515600" cy="4277597"/>
          </a:xfrm>
        </p:spPr>
        <p:txBody>
          <a:bodyPr vert="horz" lIns="91440" tIns="45720" rIns="91440" bIns="45720" rtlCol="0" anchor="t">
            <a:normAutofit fontScale="85000" lnSpcReduction="20000"/>
          </a:bodyPr>
          <a:lstStyle/>
          <a:p>
            <a:pPr lvl="0"/>
            <a:r>
              <a:rPr lang="en-US" b="1" dirty="0"/>
              <a:t>Fair Labor: </a:t>
            </a:r>
            <a:r>
              <a:rPr lang="en-US" dirty="0"/>
              <a:t>In OnlineKabadi.in, our executives are well educated, polite, friendly, and driven by a passion for customer service. They are well trained in work ethics and customer relations.</a:t>
            </a:r>
          </a:p>
          <a:p>
            <a:pPr lvl="0"/>
            <a:r>
              <a:rPr lang="en-US" b="1" dirty="0"/>
              <a:t>Accurate Weight</a:t>
            </a:r>
            <a:r>
              <a:rPr lang="en-US" dirty="0"/>
              <a:t>: Customers who sell their scrap at OnlineKabadi can rely upon to get a trustworthy price for all the scrap materials sold. To keep our customer's peace of mind we use a superior quality digital weighing machine. </a:t>
            </a:r>
          </a:p>
          <a:p>
            <a:pPr lvl="0"/>
            <a:r>
              <a:rPr lang="en-US" b="1" dirty="0"/>
              <a:t>Instant Payment</a:t>
            </a:r>
            <a:r>
              <a:rPr lang="en-US" dirty="0"/>
              <a:t>: OnlineKabadi offers comfort and flexibility to our customers by providing doorstep pickup service and also Instant payment for their scrap.</a:t>
            </a:r>
          </a:p>
          <a:p>
            <a:pPr lvl="0"/>
            <a:r>
              <a:rPr lang="en-US" b="1" dirty="0"/>
              <a:t>Convenience</a:t>
            </a:r>
            <a:r>
              <a:rPr lang="en-US" dirty="0"/>
              <a:t>: We have a dedicated pick-up service to collect your scrap materials directly from your doorstep and on a scheduled day and time. For us, the user or customer convenience is very important.</a:t>
            </a:r>
          </a:p>
        </p:txBody>
      </p:sp>
      <p:sp>
        <p:nvSpPr>
          <p:cNvPr id="2" name="Title 1">
            <a:extLst>
              <a:ext uri="{FF2B5EF4-FFF2-40B4-BE49-F238E27FC236}">
                <a16:creationId xmlns:a16="http://schemas.microsoft.com/office/drawing/2014/main" id="{36CB096F-B8F2-4379-9A19-E5866E516D7C}"/>
              </a:ext>
            </a:extLst>
          </p:cNvPr>
          <p:cNvSpPr>
            <a:spLocks noGrp="1"/>
          </p:cNvSpPr>
          <p:nvPr>
            <p:ph type="title"/>
          </p:nvPr>
        </p:nvSpPr>
        <p:spPr/>
        <p:txBody>
          <a:bodyPr/>
          <a:lstStyle/>
          <a:p>
            <a:r>
              <a:rPr lang="en-US" b="1" dirty="0"/>
              <a:t>OBJECTIVES</a:t>
            </a:r>
            <a:endParaRPr lang="en-US" dirty="0">
              <a:ea typeface="+mj-lt"/>
              <a:cs typeface="+mj-lt"/>
            </a:endParaRPr>
          </a:p>
        </p:txBody>
      </p:sp>
    </p:spTree>
    <p:extLst>
      <p:ext uri="{BB962C8B-B14F-4D97-AF65-F5344CB8AC3E}">
        <p14:creationId xmlns:p14="http://schemas.microsoft.com/office/powerpoint/2010/main" val="1783826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69428F-BBB1-4E72-ADA5-E67D1B1BE94A}"/>
              </a:ext>
            </a:extLst>
          </p:cNvPr>
          <p:cNvSpPr>
            <a:spLocks noGrp="1"/>
          </p:cNvSpPr>
          <p:nvPr>
            <p:ph idx="1"/>
          </p:nvPr>
        </p:nvSpPr>
        <p:spPr>
          <a:xfrm>
            <a:off x="838200" y="1825625"/>
            <a:ext cx="10515600" cy="4277597"/>
          </a:xfrm>
        </p:spPr>
        <p:txBody>
          <a:bodyPr vert="horz" lIns="91440" tIns="45720" rIns="91440" bIns="45720" rtlCol="0" anchor="t">
            <a:normAutofit fontScale="85000" lnSpcReduction="20000"/>
          </a:bodyPr>
          <a:lstStyle/>
          <a:p>
            <a:pPr lvl="0"/>
            <a:r>
              <a:rPr lang="en-US" b="1" dirty="0"/>
              <a:t>JAVASCRIPT</a:t>
            </a:r>
            <a:r>
              <a:rPr lang="en-US" dirty="0"/>
              <a:t> - JavaScript, often abbreviated as JS, is a programming language that conforms to the </a:t>
            </a:r>
            <a:r>
              <a:rPr lang="en-US" dirty="0" err="1"/>
              <a:t>ECMAScript</a:t>
            </a:r>
            <a:r>
              <a:rPr lang="en-US" dirty="0"/>
              <a:t> specification. JavaScript is high-level, often just-in-time compiled, and multi-paradigm. It has curly-bracket syntax, dynamic typing, prototype-based object-orientation, and first-class functions.</a:t>
            </a:r>
          </a:p>
          <a:p>
            <a:pPr lvl="0"/>
            <a:r>
              <a:rPr lang="en-US" b="1" dirty="0"/>
              <a:t>HTML - </a:t>
            </a:r>
            <a:r>
              <a:rPr lang="en-US" dirty="0"/>
              <a:t>Hypertext Markup Language is the standard markup language for documents designed to be displayed in a web browser. It can be assisted by technologies such as Cascading Style Sheets and scripting languages such as JavaScript.</a:t>
            </a:r>
            <a:endParaRPr lang="en-US" b="1" dirty="0"/>
          </a:p>
          <a:p>
            <a:pPr lvl="0"/>
            <a:r>
              <a:rPr lang="en-US" b="1" dirty="0"/>
              <a:t>BOOTSTRAP - </a:t>
            </a:r>
            <a:r>
              <a:rPr lang="en-US" dirty="0"/>
              <a:t>Bootstrap is a free and open-source CSS framework directed at responsive, mobile-first front-end web development. It contains CSS- and JavaScript-based design templates for typography, forms, buttons, navigation, and other interface components.</a:t>
            </a:r>
            <a:endParaRPr lang="en-US" b="1" dirty="0"/>
          </a:p>
          <a:p>
            <a:pPr lvl="0"/>
            <a:endParaRPr lang="en-US" b="1" dirty="0"/>
          </a:p>
        </p:txBody>
      </p:sp>
      <p:sp>
        <p:nvSpPr>
          <p:cNvPr id="2" name="Title 1">
            <a:extLst>
              <a:ext uri="{FF2B5EF4-FFF2-40B4-BE49-F238E27FC236}">
                <a16:creationId xmlns:a16="http://schemas.microsoft.com/office/drawing/2014/main" id="{36CB096F-B8F2-4379-9A19-E5866E516D7C}"/>
              </a:ext>
            </a:extLst>
          </p:cNvPr>
          <p:cNvSpPr>
            <a:spLocks noGrp="1"/>
          </p:cNvSpPr>
          <p:nvPr>
            <p:ph type="title"/>
          </p:nvPr>
        </p:nvSpPr>
        <p:spPr/>
        <p:txBody>
          <a:bodyPr/>
          <a:lstStyle/>
          <a:p>
            <a:r>
              <a:rPr lang="en-US" b="1" dirty="0"/>
              <a:t>TECHNOLOGIES USED</a:t>
            </a:r>
            <a:endParaRPr lang="en-US" dirty="0">
              <a:ea typeface="+mj-lt"/>
              <a:cs typeface="+mj-lt"/>
            </a:endParaRPr>
          </a:p>
        </p:txBody>
      </p:sp>
    </p:spTree>
    <p:extLst>
      <p:ext uri="{BB962C8B-B14F-4D97-AF65-F5344CB8AC3E}">
        <p14:creationId xmlns:p14="http://schemas.microsoft.com/office/powerpoint/2010/main" val="178382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69428F-BBB1-4E72-ADA5-E67D1B1BE94A}"/>
              </a:ext>
            </a:extLst>
          </p:cNvPr>
          <p:cNvSpPr>
            <a:spLocks noGrp="1"/>
          </p:cNvSpPr>
          <p:nvPr>
            <p:ph idx="1"/>
          </p:nvPr>
        </p:nvSpPr>
        <p:spPr>
          <a:xfrm>
            <a:off x="838200" y="1825625"/>
            <a:ext cx="10515600" cy="4277597"/>
          </a:xfrm>
        </p:spPr>
        <p:txBody>
          <a:bodyPr vert="horz" lIns="91440" tIns="45720" rIns="91440" bIns="45720" rtlCol="0" anchor="t">
            <a:normAutofit fontScale="92500" lnSpcReduction="10000"/>
          </a:bodyPr>
          <a:lstStyle/>
          <a:p>
            <a:pPr lvl="0"/>
            <a:r>
              <a:rPr lang="en-US" b="1" dirty="0"/>
              <a:t>PHP - </a:t>
            </a:r>
            <a:r>
              <a:rPr lang="en-US" dirty="0"/>
              <a:t>PHP is a general-purpose scripting language especially suited to web development. It was originally created by Danish-Canadian programmer </a:t>
            </a:r>
            <a:r>
              <a:rPr lang="en-US" dirty="0" err="1"/>
              <a:t>Rasmus</a:t>
            </a:r>
            <a:r>
              <a:rPr lang="en-US" dirty="0"/>
              <a:t> </a:t>
            </a:r>
            <a:r>
              <a:rPr lang="en-US" dirty="0" err="1"/>
              <a:t>Lerdorf</a:t>
            </a:r>
            <a:r>
              <a:rPr lang="en-US" dirty="0"/>
              <a:t> in 1994. The PHP reference implementation is now produced by The PHP Group.</a:t>
            </a:r>
            <a:endParaRPr lang="en-US" b="1" dirty="0"/>
          </a:p>
          <a:p>
            <a:pPr lvl="0"/>
            <a:r>
              <a:rPr lang="en-US" b="1" dirty="0"/>
              <a:t>CODEIGNITER  - </a:t>
            </a:r>
            <a:r>
              <a:rPr lang="en-US" dirty="0" err="1"/>
              <a:t>CodeIgniter</a:t>
            </a:r>
            <a:r>
              <a:rPr lang="en-US" dirty="0"/>
              <a:t> is an open-source software rapid development web framework, for use in building dynamic web sites with PHP.</a:t>
            </a:r>
            <a:endParaRPr lang="en-US" b="1" dirty="0"/>
          </a:p>
          <a:p>
            <a:pPr lvl="0"/>
            <a:r>
              <a:rPr lang="en-US" b="1" dirty="0"/>
              <a:t>MYSQL - </a:t>
            </a:r>
            <a:r>
              <a:rPr lang="en-US" dirty="0"/>
              <a:t>MySQL is an open-source relational database management system. Its name is a combination of "My", the name of co-founder Michael </a:t>
            </a:r>
            <a:r>
              <a:rPr lang="en-US" dirty="0" err="1"/>
              <a:t>Widenius's</a:t>
            </a:r>
            <a:r>
              <a:rPr lang="en-US" dirty="0"/>
              <a:t> daughter, and "SQL", the abbreviation for Structured Query Language.</a:t>
            </a:r>
            <a:endParaRPr lang="en-US" b="1" dirty="0"/>
          </a:p>
        </p:txBody>
      </p:sp>
      <p:sp>
        <p:nvSpPr>
          <p:cNvPr id="2" name="Title 1">
            <a:extLst>
              <a:ext uri="{FF2B5EF4-FFF2-40B4-BE49-F238E27FC236}">
                <a16:creationId xmlns:a16="http://schemas.microsoft.com/office/drawing/2014/main" id="{36CB096F-B8F2-4379-9A19-E5866E516D7C}"/>
              </a:ext>
            </a:extLst>
          </p:cNvPr>
          <p:cNvSpPr>
            <a:spLocks noGrp="1"/>
          </p:cNvSpPr>
          <p:nvPr>
            <p:ph type="title"/>
          </p:nvPr>
        </p:nvSpPr>
        <p:spPr/>
        <p:txBody>
          <a:bodyPr/>
          <a:lstStyle/>
          <a:p>
            <a:r>
              <a:rPr lang="en-US" b="1" dirty="0"/>
              <a:t>TECHNOLOGIES USED</a:t>
            </a:r>
            <a:endParaRPr lang="en-US" dirty="0">
              <a:ea typeface="+mj-lt"/>
              <a:cs typeface="+mj-lt"/>
            </a:endParaRPr>
          </a:p>
        </p:txBody>
      </p:sp>
    </p:spTree>
    <p:extLst>
      <p:ext uri="{BB962C8B-B14F-4D97-AF65-F5344CB8AC3E}">
        <p14:creationId xmlns:p14="http://schemas.microsoft.com/office/powerpoint/2010/main" val="178382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69428F-BBB1-4E72-ADA5-E67D1B1BE94A}"/>
              </a:ext>
            </a:extLst>
          </p:cNvPr>
          <p:cNvSpPr>
            <a:spLocks noGrp="1"/>
          </p:cNvSpPr>
          <p:nvPr>
            <p:ph idx="1"/>
          </p:nvPr>
        </p:nvSpPr>
        <p:spPr>
          <a:xfrm>
            <a:off x="838200" y="1825625"/>
            <a:ext cx="10515600" cy="4277597"/>
          </a:xfrm>
        </p:spPr>
        <p:txBody>
          <a:bodyPr vert="horz" lIns="91440" tIns="45720" rIns="91440" bIns="45720" rtlCol="0" anchor="t">
            <a:normAutofit/>
          </a:bodyPr>
          <a:lstStyle/>
          <a:p>
            <a:pPr lvl="0"/>
            <a:r>
              <a:rPr lang="en-US" b="1" dirty="0"/>
              <a:t>Adesh Singh</a:t>
            </a:r>
            <a:r>
              <a:rPr lang="en-US" dirty="0"/>
              <a:t> – UX/UI Design on Figma, Graphic Designs and Front End Development of Website.</a:t>
            </a:r>
          </a:p>
          <a:p>
            <a:pPr lvl="0"/>
            <a:r>
              <a:rPr lang="en-US" b="1" dirty="0"/>
              <a:t>Gagan Singh Dhami</a:t>
            </a:r>
            <a:r>
              <a:rPr lang="en-US" dirty="0"/>
              <a:t> – Design and Construction of main website.</a:t>
            </a:r>
          </a:p>
          <a:p>
            <a:pPr lvl="0"/>
            <a:r>
              <a:rPr lang="en-US" b="1" dirty="0"/>
              <a:t>Paras Jain</a:t>
            </a:r>
            <a:r>
              <a:rPr lang="en-US" dirty="0"/>
              <a:t> – Database Designing and Connection between Frontend and Database.</a:t>
            </a:r>
          </a:p>
          <a:p>
            <a:pPr lvl="0"/>
            <a:r>
              <a:rPr lang="en-US" b="1" dirty="0"/>
              <a:t>Rishabh Choudhary</a:t>
            </a:r>
            <a:r>
              <a:rPr lang="en-US" dirty="0"/>
              <a:t> – Front End Development, Content Writing and Social Media Marketing.</a:t>
            </a:r>
          </a:p>
        </p:txBody>
      </p:sp>
      <p:sp>
        <p:nvSpPr>
          <p:cNvPr id="2" name="Title 1">
            <a:extLst>
              <a:ext uri="{FF2B5EF4-FFF2-40B4-BE49-F238E27FC236}">
                <a16:creationId xmlns:a16="http://schemas.microsoft.com/office/drawing/2014/main" id="{36CB096F-B8F2-4379-9A19-E5866E516D7C}"/>
              </a:ext>
            </a:extLst>
          </p:cNvPr>
          <p:cNvSpPr>
            <a:spLocks noGrp="1"/>
          </p:cNvSpPr>
          <p:nvPr>
            <p:ph type="title"/>
          </p:nvPr>
        </p:nvSpPr>
        <p:spPr/>
        <p:txBody>
          <a:bodyPr/>
          <a:lstStyle/>
          <a:p>
            <a:r>
              <a:rPr lang="en-US" b="1" dirty="0"/>
              <a:t>WORK DISTRIBUTION</a:t>
            </a:r>
            <a:endParaRPr lang="en-US" dirty="0">
              <a:ea typeface="+mj-lt"/>
              <a:cs typeface="+mj-lt"/>
            </a:endParaRPr>
          </a:p>
        </p:txBody>
      </p:sp>
    </p:spTree>
    <p:extLst>
      <p:ext uri="{BB962C8B-B14F-4D97-AF65-F5344CB8AC3E}">
        <p14:creationId xmlns:p14="http://schemas.microsoft.com/office/powerpoint/2010/main" val="1783826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113</TotalTime>
  <Words>973</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Lucida Sans Unicode</vt:lpstr>
      <vt:lpstr>Times New Roman</vt:lpstr>
      <vt:lpstr>Verdana</vt:lpstr>
      <vt:lpstr>Wingdings 2</vt:lpstr>
      <vt:lpstr>Wingdings 3</vt:lpstr>
      <vt:lpstr>Concourse</vt:lpstr>
      <vt:lpstr>FINAL YEAR PROJECT PRESENTATION ON ONLINE KABADI WEBSITE</vt:lpstr>
      <vt:lpstr>PowerPoint Presentation</vt:lpstr>
      <vt:lpstr>INTRODUCTION</vt:lpstr>
      <vt:lpstr>PURPOSE</vt:lpstr>
      <vt:lpstr>SCOPE</vt:lpstr>
      <vt:lpstr>OBJECTIVES</vt:lpstr>
      <vt:lpstr>TECHNOLOGIES USED</vt:lpstr>
      <vt:lpstr>TECHNOLOGIES USED</vt:lpstr>
      <vt:lpstr>WORK DISTRIBUTION</vt:lpstr>
      <vt:lpstr>Work Accomplished:</vt:lpstr>
      <vt:lpstr>PowerPoint Presentation</vt:lpstr>
      <vt:lpstr>PowerPoint Presentation</vt:lpstr>
      <vt:lpstr>PowerPoint Presentation</vt:lpstr>
      <vt:lpstr>PowerPoint Presentation</vt:lpstr>
      <vt:lpstr>DATABASE</vt:lpstr>
      <vt:lpstr>SCREENSHOTS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Adesh singh</dc:creator>
  <cp:lastModifiedBy>Paras Jain</cp:lastModifiedBy>
  <cp:revision>133</cp:revision>
  <dcterms:created xsi:type="dcterms:W3CDTF">2021-01-07T04:40:34Z</dcterms:created>
  <dcterms:modified xsi:type="dcterms:W3CDTF">2021-08-09T12:12:30Z</dcterms:modified>
</cp:coreProperties>
</file>