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80" r:id="rId5"/>
    <p:sldId id="281" r:id="rId6"/>
    <p:sldId id="275" r:id="rId7"/>
    <p:sldId id="276" r:id="rId8"/>
    <p:sldId id="282" r:id="rId9"/>
    <p:sldId id="265" r:id="rId10"/>
    <p:sldId id="264" r:id="rId11"/>
    <p:sldId id="258" r:id="rId12"/>
    <p:sldId id="266" r:id="rId13"/>
    <p:sldId id="267" r:id="rId14"/>
    <p:sldId id="268" r:id="rId15"/>
    <p:sldId id="269" r:id="rId16"/>
    <p:sldId id="270" r:id="rId17"/>
    <p:sldId id="277"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73DA14-1500-426C-B2CF-18DB022460A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E6A7-5E73-48C0-9BFF-EA494DA43F5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73DA14-1500-426C-B2CF-18DB022460A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E6A7-5E73-48C0-9BFF-EA494DA43F5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73DA14-1500-426C-B2CF-18DB022460A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E6A7-5E73-48C0-9BFF-EA494DA43F5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73DA14-1500-426C-B2CF-18DB022460A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E6A7-5E73-48C0-9BFF-EA494DA43F5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73DA14-1500-426C-B2CF-18DB022460A7}"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4E6A7-5E73-48C0-9BFF-EA494DA43F5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73DA14-1500-426C-B2CF-18DB022460A7}"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4E6A7-5E73-48C0-9BFF-EA494DA43F5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73DA14-1500-426C-B2CF-18DB022460A7}"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4E6A7-5E73-48C0-9BFF-EA494DA43F5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73DA14-1500-426C-B2CF-18DB022460A7}"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4E6A7-5E73-48C0-9BFF-EA494DA43F5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73DA14-1500-426C-B2CF-18DB022460A7}"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4E6A7-5E73-48C0-9BFF-EA494DA43F5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73DA14-1500-426C-B2CF-18DB022460A7}"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4E6A7-5E73-48C0-9BFF-EA494DA43F5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73DA14-1500-426C-B2CF-18DB022460A7}"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4E6A7-5E73-48C0-9BFF-EA494DA43F5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73DA14-1500-426C-B2CF-18DB022460A7}" type="datetimeFigureOut">
              <a:rPr lang="en-US" smtClean="0"/>
              <a:t>4/25/2020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4E6A7-5E73-48C0-9BFF-EA494DA43F5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t>
            </a:r>
            <a:r>
              <a:rPr lang="en-US" dirty="0" smtClean="0"/>
              <a:t>aggregation</a:t>
            </a:r>
            <a:r>
              <a:rPr lang="en-US" dirty="0"/>
              <a:t> </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lstStyle/>
          <a:p>
            <a:pPr algn="just"/>
            <a:r>
              <a:rPr lang="en-US" dirty="0">
                <a:latin typeface="Times New Roman" pitchFamily="18" charset="0"/>
                <a:cs typeface="Times New Roman" pitchFamily="18" charset="0"/>
              </a:rPr>
              <a:t>In data aggregation procedure, if the central nodes do not perform accurately, the base station will not be able to provide an accurate estimation of the received data; all of which result in the efficiency decline of the network. Hence, data aggregation approaches play an important role in monitoring purposes as well as the long term observation of the </a:t>
            </a:r>
            <a:r>
              <a:rPr lang="en-US" dirty="0" smtClean="0">
                <a:latin typeface="Times New Roman" pitchFamily="18" charset="0"/>
                <a:cs typeface="Times New Roman" pitchFamily="18" charset="0"/>
              </a:rPr>
              <a:t>environment.</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2" descr="An external file that holds a picture, illustration, etc.&#10;Object name is sensors-19-03173-g002.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8676" name="Picture 4" descr="An external file that holds a picture, illustration, etc.&#10;Object name is sensors-19-03173-g002.jpg"/>
          <p:cNvPicPr>
            <a:picLocks noChangeAspect="1" noChangeArrowheads="1"/>
          </p:cNvPicPr>
          <p:nvPr/>
        </p:nvPicPr>
        <p:blipFill>
          <a:blip r:embed="rId2" cstate="print"/>
          <a:srcRect/>
          <a:stretch>
            <a:fillRect/>
          </a:stretch>
        </p:blipFill>
        <p:spPr bwMode="auto">
          <a:xfrm>
            <a:off x="838200" y="1447800"/>
            <a:ext cx="6191250" cy="4981575"/>
          </a:xfrm>
          <a:prstGeom prst="rect">
            <a:avLst/>
          </a:prstGeom>
          <a:noFill/>
        </p:spPr>
      </p:pic>
      <p:sp>
        <p:nvSpPr>
          <p:cNvPr id="6" name="TextBox 5"/>
          <p:cNvSpPr txBox="1"/>
          <p:nvPr/>
        </p:nvSpPr>
        <p:spPr>
          <a:xfrm>
            <a:off x="990600" y="304800"/>
            <a:ext cx="7239000" cy="477054"/>
          </a:xfrm>
          <a:prstGeom prst="rect">
            <a:avLst/>
          </a:prstGeom>
          <a:noFill/>
        </p:spPr>
        <p:txBody>
          <a:bodyPr wrap="square" rtlCol="0">
            <a:spAutoFit/>
          </a:bodyPr>
          <a:lstStyle/>
          <a:p>
            <a:r>
              <a:rPr lang="en-US" sz="2500" dirty="0" smtClean="0">
                <a:latin typeface="Times New Roman" pitchFamily="18" charset="0"/>
                <a:cs typeface="Times New Roman" pitchFamily="18" charset="0"/>
              </a:rPr>
              <a:t>Proposed data aggregation information </a:t>
            </a:r>
            <a:endParaRPr lang="en-US" sz="25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The proposed data aggregation infrastructure has three Layers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Data aggregation at the level of the sensors-layer 1</a:t>
            </a:r>
          </a:p>
          <a:p>
            <a:pPr algn="just"/>
            <a:r>
              <a:rPr lang="en-US" dirty="0">
                <a:latin typeface="Times New Roman" pitchFamily="18" charset="0"/>
                <a:cs typeface="Times New Roman" pitchFamily="18" charset="0"/>
              </a:rPr>
              <a:t>Data aggregation at the base station (BS)-layer 2</a:t>
            </a:r>
          </a:p>
          <a:p>
            <a:pPr algn="just"/>
            <a:r>
              <a:rPr lang="en-US" dirty="0">
                <a:latin typeface="Times New Roman" pitchFamily="18" charset="0"/>
                <a:cs typeface="Times New Roman" pitchFamily="18" charset="0"/>
              </a:rPr>
              <a:t>Data aggregation at the big data Server or </a:t>
            </a:r>
            <a:r>
              <a:rPr lang="en-US" dirty="0" err="1">
                <a:latin typeface="Times New Roman" pitchFamily="18" charset="0"/>
                <a:cs typeface="Times New Roman" pitchFamily="18" charset="0"/>
              </a:rPr>
              <a:t>NoSQL</a:t>
            </a:r>
            <a:r>
              <a:rPr lang="en-US" dirty="0">
                <a:latin typeface="Times New Roman" pitchFamily="18" charset="0"/>
                <a:cs typeface="Times New Roman" pitchFamily="18" charset="0"/>
              </a:rPr>
              <a:t> Server-layer 3 server.</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data aggregation </a:t>
            </a:r>
            <a:endParaRPr lang="en-US" dirty="0"/>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three categories, including cluster-based, centralized and tree-based aggregation mechanisms for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Cluster-based mechanisms</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 </a:t>
            </a:r>
            <a:r>
              <a:rPr lang="en-US" dirty="0">
                <a:latin typeface="Times New Roman" pitchFamily="18" charset="0"/>
                <a:cs typeface="Times New Roman" pitchFamily="18" charset="0"/>
              </a:rPr>
              <a:t> Cluster-based networks can reduce the performance load in terms of reducing the aggregate computation and energy consumption of all nodes </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cluster-based mechanisms, the network environment is divided into different clusters while each cluster comprises a number of sensor </a:t>
            </a:r>
            <a:r>
              <a:rPr lang="en-US" dirty="0" smtClean="0">
                <a:latin typeface="Times New Roman" pitchFamily="18" charset="0"/>
                <a:cs typeface="Times New Roman" pitchFamily="18" charset="0"/>
              </a:rPr>
              <a:t>nodes.</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each cluster, one node is selected as the head of all other nodes in a cluster</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This will not only decrease the number of transmitted packets, but it also reduces the transmission overhead and bandwidth consumption in transmissions from the cluster to a base station </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For each head node  </a:t>
            </a:r>
            <a:r>
              <a:rPr lang="en-US" dirty="0">
                <a:latin typeface="Times New Roman" pitchFamily="18" charset="0"/>
                <a:cs typeface="Times New Roman" pitchFamily="18" charset="0"/>
              </a:rPr>
              <a:t>a data storage system is presented, which has an efficient functionality in terms of security, scalability, flexibility, and reliability in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to be used in the procedure of enormous data </a:t>
            </a:r>
            <a:r>
              <a:rPr lang="en-US" dirty="0" smtClean="0">
                <a:latin typeface="Times New Roman" pitchFamily="18" charset="0"/>
                <a:cs typeface="Times New Roman" pitchFamily="18" charset="0"/>
              </a:rPr>
              <a:t>analysis.</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An external file that holds a picture, illustration, etc.&#10;Object name is sensors-19-03173-g003.jpg"/>
          <p:cNvPicPr>
            <a:picLocks noChangeAspect="1" noChangeArrowheads="1"/>
          </p:cNvPicPr>
          <p:nvPr/>
        </p:nvPicPr>
        <p:blipFill>
          <a:blip r:embed="rId2" cstate="print"/>
          <a:srcRect/>
          <a:stretch>
            <a:fillRect/>
          </a:stretch>
        </p:blipFill>
        <p:spPr bwMode="auto">
          <a:xfrm>
            <a:off x="533400" y="1371600"/>
            <a:ext cx="6724650" cy="228600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Times New Roman" pitchFamily="18" charset="0"/>
                <a:cs typeface="Times New Roman" pitchFamily="18" charset="0"/>
              </a:rPr>
              <a:t>Centralized mechanisms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 Another suggested data aggregation method in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is termed as the centralized method </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this method, the data existing in all other network nodes along a route is transmitted to only one node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other words, all nodes deliver their sensed information to a single node, which is superior to other network nodes in terms of hardware features and </a:t>
            </a:r>
            <a:r>
              <a:rPr lang="en-US" dirty="0" smtClean="0">
                <a:latin typeface="Times New Roman" pitchFamily="18" charset="0"/>
                <a:cs typeface="Times New Roman" pitchFamily="18" charset="0"/>
              </a:rPr>
              <a:t>resources</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this method, the central node generally aggregates several data packets and converts them into a single packet </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approach, while the unity of data is conserved, confidentiality and accessibility of the network are taken into consideration as </a:t>
            </a:r>
            <a:r>
              <a:rPr lang="en-US" dirty="0" smtClean="0">
                <a:latin typeface="Times New Roman" pitchFamily="18" charset="0"/>
                <a:cs typeface="Times New Roman" pitchFamily="18" charset="0"/>
              </a:rPr>
              <a:t>well.</a:t>
            </a:r>
          </a:p>
          <a:p>
            <a:pPr algn="just"/>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main challenge of this mechanism is the low accessibility of the central node in the network. Also, data will be lost if breaks occur in the central node </a:t>
            </a:r>
            <a:r>
              <a:rPr lang="en-US" dirty="0" smtClean="0">
                <a:latin typeface="Times New Roman" pitchFamily="18" charset="0"/>
                <a:cs typeface="Times New Roman" pitchFamily="18" charset="0"/>
              </a:rPr>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cstate="print"/>
          <a:srcRect l="3514" t="35416" r="63690" b="21875"/>
          <a:stretch>
            <a:fillRect/>
          </a:stretch>
        </p:blipFill>
        <p:spPr bwMode="auto">
          <a:xfrm>
            <a:off x="420029" y="555171"/>
            <a:ext cx="7047571" cy="515982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Times New Roman" pitchFamily="18" charset="0"/>
                <a:cs typeface="Times New Roman" pitchFamily="18" charset="0"/>
              </a:rPr>
              <a:t>Tree-based mechanisms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lgn="just"/>
            <a:r>
              <a:rPr lang="en-US" dirty="0" smtClean="0">
                <a:latin typeface="Times New Roman" pitchFamily="18" charset="0"/>
                <a:cs typeface="Times New Roman" pitchFamily="18" charset="0"/>
              </a:rPr>
              <a:t>Another </a:t>
            </a:r>
            <a:r>
              <a:rPr lang="en-US" dirty="0">
                <a:latin typeface="Times New Roman" pitchFamily="18" charset="0"/>
                <a:cs typeface="Times New Roman" pitchFamily="18" charset="0"/>
              </a:rPr>
              <a:t>structure of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topology is based on trees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this structure, tree construction is initiated from the root node (i.e., sink node), and proceeds hierarchically to reach leaf nodes located at the final level.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After </a:t>
            </a:r>
            <a:r>
              <a:rPr lang="en-US" dirty="0">
                <a:latin typeface="Times New Roman" pitchFamily="18" charset="0"/>
                <a:cs typeface="Times New Roman" pitchFamily="18" charset="0"/>
              </a:rPr>
              <a:t>the formation of network tree, leaf nodes and median nodes start sensing the parameters associated with the application type</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Afterward, through the accessible parent, each node begins exchanging and transmitting data to the root node.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Nodes </a:t>
            </a:r>
            <a:r>
              <a:rPr lang="en-US" dirty="0">
                <a:latin typeface="Times New Roman" pitchFamily="18" charset="0"/>
                <a:cs typeface="Times New Roman" pitchFamily="18" charset="0"/>
              </a:rPr>
              <a:t>placed between the root node and the leaf node act as the collector of the transmitted packets from its children.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of the main goals of the tree-based structure in LLN networks and multi-hop wireless networks is to conserve energy as well as reducing the hidden terminal effect in the network, in that by utilizing multi-hop communication, an acceptable balance is established in energy consumption rate </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offered mechanism decreases the necessary data rates, network traffic, and extends system lifetime. </a:t>
            </a:r>
          </a:p>
          <a:p>
            <a:pPr algn="just"/>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2" cstate="print"/>
          <a:srcRect l="4100" t="31250" r="59004" b="40625"/>
          <a:stretch>
            <a:fillRect/>
          </a:stretch>
        </p:blipFill>
        <p:spPr bwMode="auto">
          <a:xfrm>
            <a:off x="533400" y="1175657"/>
            <a:ext cx="8280400" cy="354874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Data Aggregation</a:t>
            </a:r>
            <a:endParaRPr lang="en-US" dirty="0"/>
          </a:p>
        </p:txBody>
      </p:sp>
      <p:sp>
        <p:nvSpPr>
          <p:cNvPr id="3" name="Content Placeholder 2"/>
          <p:cNvSpPr>
            <a:spLocks noGrp="1"/>
          </p:cNvSpPr>
          <p:nvPr>
            <p:ph idx="1"/>
          </p:nvPr>
        </p:nvSpPr>
        <p:spPr>
          <a:xfrm>
            <a:off x="381000" y="1265237"/>
            <a:ext cx="8229600" cy="5592763"/>
          </a:xfrm>
        </p:spPr>
        <p:txBody>
          <a:bodyPr>
            <a:normAutofit fontScale="92500" lnSpcReduction="20000"/>
          </a:bodyPr>
          <a:lstStyle/>
          <a:p>
            <a:pPr algn="just"/>
            <a:r>
              <a:rPr lang="en-US" dirty="0" smtClean="0">
                <a:latin typeface="Times New Roman" pitchFamily="18" charset="0"/>
                <a:cs typeface="Times New Roman" pitchFamily="18" charset="0"/>
              </a:rPr>
              <a:t>Data Aggregation is a process in which information is gathered and expressed in a summary form, for purposes such as statistical analysis.</a:t>
            </a:r>
          </a:p>
          <a:p>
            <a:pPr algn="just"/>
            <a:r>
              <a:rPr lang="en-US" dirty="0" smtClean="0">
                <a:latin typeface="Times New Roman" pitchFamily="18" charset="0"/>
                <a:cs typeface="Times New Roman" pitchFamily="18" charset="0"/>
              </a:rPr>
              <a:t> A common aggregation purpose is to get more information about particular groups based on specific variables.</a:t>
            </a:r>
          </a:p>
          <a:p>
            <a:pPr algn="just"/>
            <a:r>
              <a:rPr lang="en-US" dirty="0" smtClean="0">
                <a:latin typeface="Times New Roman" pitchFamily="18" charset="0"/>
                <a:cs typeface="Times New Roman" pitchFamily="18" charset="0"/>
              </a:rPr>
              <a:t> For E.g. Raw data can be aggregated over a given time period to provide statistics such as average, minimum, maximum, sum and count.</a:t>
            </a:r>
          </a:p>
          <a:p>
            <a:pPr algn="just"/>
            <a:r>
              <a:rPr lang="en-US" dirty="0" smtClean="0">
                <a:latin typeface="Times New Roman" pitchFamily="18" charset="0"/>
                <a:cs typeface="Times New Roman" pitchFamily="18" charset="0"/>
              </a:rPr>
              <a:t> After the data is aggregated and written to a view or report you can </a:t>
            </a:r>
            <a:r>
              <a:rPr lang="en-US" dirty="0" err="1" smtClean="0">
                <a:latin typeface="Times New Roman" pitchFamily="18" charset="0"/>
                <a:cs typeface="Times New Roman" pitchFamily="18" charset="0"/>
              </a:rPr>
              <a:t>analyse</a:t>
            </a:r>
            <a:r>
              <a:rPr lang="en-US" dirty="0" smtClean="0">
                <a:latin typeface="Times New Roman" pitchFamily="18" charset="0"/>
                <a:cs typeface="Times New Roman" pitchFamily="18" charset="0"/>
              </a:rPr>
              <a:t> the aggregated data to gain insights about particular resources or resource groups. </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 aggregation</a:t>
            </a:r>
            <a:endParaRPr lang="en-US" dirty="0"/>
          </a:p>
        </p:txBody>
      </p:sp>
      <p:sp>
        <p:nvSpPr>
          <p:cNvPr id="3" name="Content Placeholder 2"/>
          <p:cNvSpPr>
            <a:spLocks noGrp="1"/>
          </p:cNvSpPr>
          <p:nvPr>
            <p:ph idx="1"/>
          </p:nvPr>
        </p:nvSpPr>
        <p:spPr/>
        <p:txBody>
          <a:bodyPr/>
          <a:lstStyle/>
          <a:p>
            <a:endParaRPr lang="en-US" dirty="0" smtClean="0"/>
          </a:p>
          <a:p>
            <a:pPr algn="just"/>
            <a:r>
              <a:rPr lang="en-US" dirty="0" smtClean="0">
                <a:latin typeface="Times New Roman" pitchFamily="18" charset="0"/>
                <a:cs typeface="Times New Roman" pitchFamily="18" charset="0"/>
              </a:rPr>
              <a:t>There are two types of data aggregation, Time aggregation and spatial aggregation. </a:t>
            </a:r>
          </a:p>
          <a:p>
            <a:pPr algn="just"/>
            <a:r>
              <a:rPr lang="en-US" dirty="0" smtClean="0">
                <a:latin typeface="Times New Roman" pitchFamily="18" charset="0"/>
                <a:cs typeface="Times New Roman" pitchFamily="18" charset="0"/>
              </a:rPr>
              <a:t>Time Aggregation: all data points for a single resource over a specified time period. </a:t>
            </a:r>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Spatial Aggregation: all data points for a group of resource over a specified time period.</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24597" t="47917" r="50806" b="33333"/>
          <a:stretch>
            <a:fillRect/>
          </a:stretch>
        </p:blipFill>
        <p:spPr bwMode="auto">
          <a:xfrm>
            <a:off x="990600" y="1524000"/>
            <a:ext cx="7645400" cy="3276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457200"/>
            <a:ext cx="8229600" cy="6248400"/>
          </a:xfrm>
        </p:spPr>
        <p:txBody>
          <a:bodyPr>
            <a:normAutofit fontScale="85000" lnSpcReduction="20000"/>
          </a:bodyPr>
          <a:lstStyle/>
          <a:p>
            <a:pPr algn="just"/>
            <a:r>
              <a:rPr lang="en-US" dirty="0" smtClean="0">
                <a:latin typeface="Times New Roman" pitchFamily="18" charset="0"/>
                <a:cs typeface="Times New Roman" pitchFamily="18" charset="0"/>
              </a:rPr>
              <a:t>Above represents the models one with data aggregation and other without data aggregation.</a:t>
            </a:r>
          </a:p>
          <a:p>
            <a:pPr algn="just"/>
            <a:r>
              <a:rPr lang="en-US" dirty="0" smtClean="0">
                <a:latin typeface="Times New Roman" pitchFamily="18" charset="0"/>
                <a:cs typeface="Times New Roman" pitchFamily="18" charset="0"/>
              </a:rPr>
              <a:t> In these the 1,2,3,5,6,7 nodes are called periodic sensor nodes that assemble data from the environment and send them to the upper nodes. </a:t>
            </a:r>
          </a:p>
          <a:p>
            <a:pPr algn="just"/>
            <a:r>
              <a:rPr lang="en-US" dirty="0" smtClean="0">
                <a:latin typeface="Times New Roman" pitchFamily="18" charset="0"/>
                <a:cs typeface="Times New Roman" pitchFamily="18" charset="0"/>
              </a:rPr>
              <a:t>The upper two nodes are called the relay nodes or the aggregator perform the aggregation of the collected data packets by the children nodes. </a:t>
            </a:r>
          </a:p>
          <a:p>
            <a:pPr algn="just"/>
            <a:r>
              <a:rPr lang="en-US" dirty="0" smtClean="0">
                <a:latin typeface="Times New Roman" pitchFamily="18" charset="0"/>
                <a:cs typeface="Times New Roman" pitchFamily="18" charset="0"/>
              </a:rPr>
              <a:t>In the non-data aggregation model node 4 send all the three data packets (1,2,3) to the base station. </a:t>
            </a:r>
          </a:p>
          <a:p>
            <a:pPr algn="just"/>
            <a:r>
              <a:rPr lang="en-US" dirty="0" smtClean="0">
                <a:latin typeface="Times New Roman" pitchFamily="18" charset="0"/>
                <a:cs typeface="Times New Roman" pitchFamily="18" charset="0"/>
              </a:rPr>
              <a:t>But in second model that is with data aggregation only one data packet is transmitted by the aggregation node 8 to the base station.</a:t>
            </a:r>
          </a:p>
          <a:p>
            <a:pPr algn="just"/>
            <a:r>
              <a:rPr lang="en-US" dirty="0" smtClean="0">
                <a:latin typeface="Times New Roman" pitchFamily="18" charset="0"/>
                <a:cs typeface="Times New Roman" pitchFamily="18" charset="0"/>
              </a:rPr>
              <a:t> Hence in </a:t>
            </a:r>
            <a:r>
              <a:rPr lang="en-US" dirty="0" err="1" smtClean="0">
                <a:latin typeface="Times New Roman" pitchFamily="18" charset="0"/>
                <a:cs typeface="Times New Roman" pitchFamily="18" charset="0"/>
              </a:rPr>
              <a:t>IoT</a:t>
            </a:r>
            <a:r>
              <a:rPr lang="en-US" dirty="0" smtClean="0">
                <a:latin typeface="Times New Roman" pitchFamily="18" charset="0"/>
                <a:cs typeface="Times New Roman" pitchFamily="18" charset="0"/>
              </a:rPr>
              <a:t> networks using data aggregation method we can reduce the number of data burden before they are transmitted to the base station.</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data aggregation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The fundamental </a:t>
            </a:r>
            <a:r>
              <a:rPr lang="en-US" dirty="0" smtClean="0">
                <a:latin typeface="Times New Roman" pitchFamily="18" charset="0"/>
                <a:cs typeface="Times New Roman" pitchFamily="18" charset="0"/>
              </a:rPr>
              <a:t>purpose of </a:t>
            </a:r>
            <a:r>
              <a:rPr lang="en-US" dirty="0">
                <a:latin typeface="Times New Roman" pitchFamily="18" charset="0"/>
                <a:cs typeface="Times New Roman" pitchFamily="18" charset="0"/>
              </a:rPr>
              <a:t>the data aggregation strategy is to aggregate and collect the </a:t>
            </a:r>
            <a:r>
              <a:rPr lang="en-US" dirty="0" smtClean="0">
                <a:latin typeface="Times New Roman" pitchFamily="18" charset="0"/>
                <a:cs typeface="Times New Roman" pitchFamily="18" charset="0"/>
              </a:rPr>
              <a:t>data packets </a:t>
            </a:r>
            <a:r>
              <a:rPr lang="en-US" dirty="0">
                <a:latin typeface="Times New Roman" pitchFamily="18" charset="0"/>
                <a:cs typeface="Times New Roman" pitchFamily="18" charset="0"/>
              </a:rPr>
              <a:t>in an effective manner in order to improve the </a:t>
            </a:r>
            <a:r>
              <a:rPr lang="en-US" dirty="0" smtClean="0">
                <a:latin typeface="Times New Roman" pitchFamily="18" charset="0"/>
                <a:cs typeface="Times New Roman" pitchFamily="18" charset="0"/>
              </a:rPr>
              <a:t>energy consumption</a:t>
            </a:r>
            <a:r>
              <a:rPr lang="en-US" dirty="0">
                <a:latin typeface="Times New Roman" pitchFamily="18" charset="0"/>
                <a:cs typeface="Times New Roman" pitchFamily="18" charset="0"/>
              </a:rPr>
              <a:t>, network lifetime, traffic bottleneck, and data accuracy.</a:t>
            </a:r>
          </a:p>
          <a:p>
            <a:pPr algn="just"/>
            <a:r>
              <a:rPr lang="en-US" dirty="0">
                <a:latin typeface="Times New Roman" pitchFamily="18" charset="0"/>
                <a:cs typeface="Times New Roman" pitchFamily="18" charset="0"/>
              </a:rPr>
              <a:t>In addition, eliminating redundancy and decreasing the amount </a:t>
            </a:r>
            <a:r>
              <a:rPr lang="en-US" dirty="0" smtClean="0">
                <a:latin typeface="Times New Roman" pitchFamily="18" charset="0"/>
                <a:cs typeface="Times New Roman" pitchFamily="18" charset="0"/>
              </a:rPr>
              <a:t>of transferred </a:t>
            </a:r>
            <a:r>
              <a:rPr lang="en-US" dirty="0">
                <a:latin typeface="Times New Roman" pitchFamily="18" charset="0"/>
                <a:cs typeface="Times New Roman" pitchFamily="18" charset="0"/>
              </a:rPr>
              <a:t>data will save the </a:t>
            </a:r>
            <a:r>
              <a:rPr lang="en-US" dirty="0" smtClean="0">
                <a:latin typeface="Times New Roman" pitchFamily="18" charset="0"/>
                <a:cs typeface="Times New Roman" pitchFamily="18" charset="0"/>
              </a:rPr>
              <a:t>energy.</a:t>
            </a:r>
          </a:p>
          <a:p>
            <a:pPr algn="just"/>
            <a:r>
              <a:rPr lang="en-US" dirty="0" smtClean="0">
                <a:latin typeface="Times New Roman" pitchFamily="18" charset="0"/>
                <a:cs typeface="Times New Roman" pitchFamily="18" charset="0"/>
              </a:rPr>
              <a:t> Data aggregation </a:t>
            </a:r>
            <a:r>
              <a:rPr lang="en-US" dirty="0">
                <a:latin typeface="Times New Roman" pitchFamily="18" charset="0"/>
                <a:cs typeface="Times New Roman" pitchFamily="18" charset="0"/>
              </a:rPr>
              <a:t>efficiency depends on the network design and the size </a:t>
            </a:r>
            <a:r>
              <a:rPr lang="en-US" dirty="0" smtClean="0">
                <a:latin typeface="Times New Roman" pitchFamily="18" charset="0"/>
                <a:cs typeface="Times New Roman" pitchFamily="18" charset="0"/>
              </a:rPr>
              <a:t>of sensing </a:t>
            </a:r>
            <a:r>
              <a:rPr lang="en-US" dirty="0">
                <a:latin typeface="Times New Roman" pitchFamily="18" charset="0"/>
                <a:cs typeface="Times New Roman" pitchFamily="18" charset="0"/>
              </a:rPr>
              <a:t>data</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Because the size of sensing data is large, it is forced </a:t>
            </a:r>
            <a:r>
              <a:rPr lang="en-US" dirty="0" smtClean="0">
                <a:latin typeface="Times New Roman" pitchFamily="18" charset="0"/>
                <a:cs typeface="Times New Roman" pitchFamily="18" charset="0"/>
              </a:rPr>
              <a:t>to reduce </a:t>
            </a:r>
            <a:r>
              <a:rPr lang="en-US" dirty="0">
                <a:latin typeface="Times New Roman" pitchFamily="18" charset="0"/>
                <a:cs typeface="Times New Roman" pitchFamily="18" charset="0"/>
              </a:rPr>
              <a:t>the top communication in </a:t>
            </a:r>
            <a:r>
              <a:rPr lang="en-US" dirty="0" smtClean="0">
                <a:latin typeface="Times New Roman" pitchFamily="18" charset="0"/>
                <a:cs typeface="Times New Roman" pitchFamily="18" charset="0"/>
              </a:rPr>
              <a:t>the network.</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Generally, data aggregation methods offer several advantages </a:t>
            </a:r>
            <a:r>
              <a:rPr lang="en-US" dirty="0" smtClean="0">
                <a:latin typeface="Times New Roman" pitchFamily="18" charset="0"/>
                <a:cs typeface="Times New Roman" pitchFamily="18" charset="0"/>
              </a:rPr>
              <a:t>as follows</a:t>
            </a:r>
            <a:r>
              <a:rPr lang="en-US" dirty="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helps to improve the efficiency and accuracy of information, </a:t>
            </a:r>
            <a:r>
              <a:rPr lang="en-US" dirty="0" smtClean="0">
                <a:latin typeface="Times New Roman" pitchFamily="18" charset="0"/>
                <a:cs typeface="Times New Roman" pitchFamily="18" charset="0"/>
              </a:rPr>
              <a:t>which is </a:t>
            </a:r>
            <a:r>
              <a:rPr lang="en-US" dirty="0">
                <a:latin typeface="Times New Roman" pitchFamily="18" charset="0"/>
                <a:cs typeface="Times New Roman" pitchFamily="18" charset="0"/>
              </a:rPr>
              <a:t>achieved via a whole </a:t>
            </a:r>
            <a:r>
              <a:rPr lang="en-US" dirty="0" smtClean="0">
                <a:latin typeface="Times New Roman" pitchFamily="18" charset="0"/>
                <a:cs typeface="Times New Roman" pitchFamily="18" charset="0"/>
              </a:rPr>
              <a:t>network</a:t>
            </a:r>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Specific </a:t>
            </a:r>
            <a:r>
              <a:rPr lang="en-US" dirty="0">
                <a:latin typeface="Times New Roman" pitchFamily="18" charset="0"/>
                <a:cs typeface="Times New Roman" pitchFamily="18" charset="0"/>
              </a:rPr>
              <a:t>redundancy exists in the data gathered from nodes, so </a:t>
            </a:r>
            <a:r>
              <a:rPr lang="en-US" dirty="0" smtClean="0">
                <a:latin typeface="Times New Roman" pitchFamily="18" charset="0"/>
                <a:cs typeface="Times New Roman" pitchFamily="18" charset="0"/>
              </a:rPr>
              <a:t>this process </a:t>
            </a:r>
            <a:r>
              <a:rPr lang="en-US" dirty="0">
                <a:latin typeface="Times New Roman" pitchFamily="18" charset="0"/>
                <a:cs typeface="Times New Roman" pitchFamily="18" charset="0"/>
              </a:rPr>
              <a:t>is required to decrease the unnecessary information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Also</a:t>
            </a:r>
            <a:r>
              <a:rPr lang="en-US" dirty="0">
                <a:latin typeface="Times New Roman" pitchFamily="18" charset="0"/>
                <a:cs typeface="Times New Roman" pitchFamily="18" charset="0"/>
              </a:rPr>
              <a:t>, it decreases the traffic load and saves energy of the nodes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 of using data aggregation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One of the chief motivations of utilizing data aggregation schemes in low-power and </a:t>
            </a:r>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networks (LLNs) and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is to decrease energy consumption and increase network lifetime </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Since each network node not only has limited capacity to generate, process, and save data; but it is also responsible for data exchange of its neighbor nodes; the necessity of efficient utilization of network resources is axiomatic.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Goal of data aggregation</a:t>
            </a:r>
            <a:endParaRPr lang="en-US" dirty="0"/>
          </a:p>
        </p:txBody>
      </p:sp>
      <p:sp>
        <p:nvSpPr>
          <p:cNvPr id="3" name="Content Placeholder 2"/>
          <p:cNvSpPr>
            <a:spLocks noGrp="1"/>
          </p:cNvSpPr>
          <p:nvPr>
            <p:ph idx="1"/>
          </p:nvPr>
        </p:nvSpPr>
        <p:spPr>
          <a:xfrm>
            <a:off x="457200" y="609600"/>
            <a:ext cx="8229600" cy="6248400"/>
          </a:xfrm>
        </p:spPr>
        <p:txBody>
          <a:bodyPr>
            <a:normAutofit fontScale="70000" lnSpcReduction="20000"/>
          </a:bodyPr>
          <a:lstStyle/>
          <a:p>
            <a:pPr algn="just"/>
            <a:r>
              <a:rPr lang="en-US" dirty="0">
                <a:latin typeface="Times New Roman" pitchFamily="18" charset="0"/>
                <a:cs typeface="Times New Roman" pitchFamily="18" charset="0"/>
              </a:rPr>
              <a:t>The bulk of information continuously generated by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necessitates the conversion of aggregated data into intelligence. Such an intelligent environment can play a vital role in data routing of </a:t>
            </a:r>
            <a:r>
              <a:rPr lang="en-US" dirty="0" smtClean="0">
                <a:latin typeface="Times New Roman" pitchFamily="18" charset="0"/>
                <a:cs typeface="Times New Roman" pitchFamily="18" charset="0"/>
              </a:rPr>
              <a:t>networks</a:t>
            </a:r>
          </a:p>
          <a:p>
            <a:pPr algn="just"/>
            <a:r>
              <a:rPr lang="en-US" dirty="0">
                <a:latin typeface="Times New Roman" pitchFamily="18" charset="0"/>
                <a:cs typeface="Times New Roman" pitchFamily="18" charset="0"/>
              </a:rPr>
              <a:t>Coverage, sensing, connection, and communication of each node in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requires energy and cost expenditures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As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equipment is becoming more and more portable and smaller, the energy limitation of such equipment is a significant and challenging issue to be addressed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Thus, prolonging the lifetime of network nodes in order to provide long term monitoring is considered as one of the staple goals of myriads of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protocols</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On the other hand, as the rate of the generated and transmitted data toward the base station of the network is remarkably significant, the data aggregation procedure in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nodes is also costly</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primary goal of data aggregation methods is to collect and classify data packets in an acceptably efficient manner in terms of energy consumption rate, network lifetime, traffic bottleneck, and data purity </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type and approach of the employed data aggregation method varies based on the topology type, communication type, network design, and data generation rate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1447</TotalTime>
  <Words>1048</Words>
  <Application>Microsoft Office PowerPoint</Application>
  <PresentationFormat>On-screen Show (4:3)</PresentationFormat>
  <Paragraphs>66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Data  aggregation </vt:lpstr>
      <vt:lpstr>Data Aggregation</vt:lpstr>
      <vt:lpstr>Types of data aggregation</vt:lpstr>
      <vt:lpstr>Slide 4</vt:lpstr>
      <vt:lpstr>Slide 5</vt:lpstr>
      <vt:lpstr>Purpose of data aggregation</vt:lpstr>
      <vt:lpstr>Advantages</vt:lpstr>
      <vt:lpstr>Motivation of using data aggregation</vt:lpstr>
      <vt:lpstr>Goal of data aggregation</vt:lpstr>
      <vt:lpstr>Slide 10</vt:lpstr>
      <vt:lpstr>Slide 11</vt:lpstr>
      <vt:lpstr>Slide 12</vt:lpstr>
      <vt:lpstr>Categories of data aggregation </vt:lpstr>
      <vt:lpstr>Cluster-based mechanisms</vt:lpstr>
      <vt:lpstr>Slide 15</vt:lpstr>
      <vt:lpstr> Centralized mechanisms</vt:lpstr>
      <vt:lpstr>Slide 17</vt:lpstr>
      <vt:lpstr>Tree-based mechanisms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aggregation </dc:title>
  <dc:creator>sar</dc:creator>
  <cp:lastModifiedBy>sar</cp:lastModifiedBy>
  <cp:revision>6</cp:revision>
  <dcterms:created xsi:type="dcterms:W3CDTF">2020-04-25T17:05:07Z</dcterms:created>
  <dcterms:modified xsi:type="dcterms:W3CDTF">2020-04-26T17:12:41Z</dcterms:modified>
</cp:coreProperties>
</file>