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86" r:id="rId2"/>
    <p:sldId id="340" r:id="rId3"/>
    <p:sldId id="341" r:id="rId4"/>
    <p:sldId id="355" r:id="rId5"/>
    <p:sldId id="364" r:id="rId6"/>
    <p:sldId id="384" r:id="rId7"/>
    <p:sldId id="363" r:id="rId8"/>
    <p:sldId id="362" r:id="rId9"/>
    <p:sldId id="360" r:id="rId10"/>
    <p:sldId id="359" r:id="rId11"/>
    <p:sldId id="365" r:id="rId12"/>
    <p:sldId id="374" r:id="rId13"/>
    <p:sldId id="373" r:id="rId14"/>
    <p:sldId id="372" r:id="rId15"/>
    <p:sldId id="371" r:id="rId16"/>
    <p:sldId id="370" r:id="rId17"/>
    <p:sldId id="375" r:id="rId18"/>
    <p:sldId id="369" r:id="rId19"/>
    <p:sldId id="383" r:id="rId20"/>
    <p:sldId id="385" r:id="rId21"/>
    <p:sldId id="382" r:id="rId22"/>
    <p:sldId id="381" r:id="rId23"/>
    <p:sldId id="380" r:id="rId24"/>
    <p:sldId id="379" r:id="rId25"/>
    <p:sldId id="378" r:id="rId26"/>
    <p:sldId id="377" r:id="rId27"/>
    <p:sldId id="387" r:id="rId28"/>
    <p:sldId id="368" r:id="rId29"/>
    <p:sldId id="367" r:id="rId30"/>
    <p:sldId id="366" r:id="rId31"/>
    <p:sldId id="357" r:id="rId32"/>
    <p:sldId id="356" r:id="rId33"/>
    <p:sldId id="389" r:id="rId34"/>
    <p:sldId id="388" r:id="rId35"/>
    <p:sldId id="390" r:id="rId36"/>
    <p:sldId id="391" r:id="rId37"/>
    <p:sldId id="392" r:id="rId38"/>
    <p:sldId id="409" r:id="rId39"/>
    <p:sldId id="408" r:id="rId40"/>
    <p:sldId id="407" r:id="rId41"/>
    <p:sldId id="406" r:id="rId42"/>
    <p:sldId id="405" r:id="rId43"/>
    <p:sldId id="404" r:id="rId44"/>
    <p:sldId id="403" r:id="rId45"/>
    <p:sldId id="402" r:id="rId46"/>
    <p:sldId id="401" r:id="rId47"/>
    <p:sldId id="400" r:id="rId48"/>
    <p:sldId id="399" r:id="rId49"/>
    <p:sldId id="398" r:id="rId50"/>
    <p:sldId id="397" r:id="rId51"/>
    <p:sldId id="396" r:id="rId52"/>
    <p:sldId id="395" r:id="rId53"/>
    <p:sldId id="394" r:id="rId54"/>
    <p:sldId id="423" r:id="rId55"/>
    <p:sldId id="393" r:id="rId56"/>
    <p:sldId id="422" r:id="rId57"/>
    <p:sldId id="421" r:id="rId58"/>
    <p:sldId id="420" r:id="rId59"/>
    <p:sldId id="419" r:id="rId60"/>
    <p:sldId id="425" r:id="rId61"/>
    <p:sldId id="418" r:id="rId62"/>
    <p:sldId id="417" r:id="rId63"/>
    <p:sldId id="416" r:id="rId64"/>
    <p:sldId id="415" r:id="rId65"/>
    <p:sldId id="414" r:id="rId66"/>
    <p:sldId id="424" r:id="rId67"/>
    <p:sldId id="413" r:id="rId68"/>
    <p:sldId id="412" r:id="rId69"/>
    <p:sldId id="411" r:id="rId70"/>
    <p:sldId id="410" r:id="rId71"/>
    <p:sldId id="446" r:id="rId72"/>
    <p:sldId id="445" r:id="rId73"/>
    <p:sldId id="444" r:id="rId74"/>
    <p:sldId id="443" r:id="rId75"/>
    <p:sldId id="442" r:id="rId76"/>
    <p:sldId id="441" r:id="rId77"/>
    <p:sldId id="440" r:id="rId78"/>
    <p:sldId id="439" r:id="rId79"/>
    <p:sldId id="438" r:id="rId80"/>
    <p:sldId id="437" r:id="rId81"/>
    <p:sldId id="436" r:id="rId82"/>
    <p:sldId id="435" r:id="rId83"/>
    <p:sldId id="434"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8" d="100"/>
          <a:sy n="8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13533-D378-4A99-B260-55EE29E0B360}" type="datetimeFigureOut">
              <a:rPr lang="en-US" smtClean="0"/>
              <a:pPr/>
              <a:t>5/1/2020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559226-D5FE-449B-BF12-A8B638366E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298AE1-4677-449C-B5D0-6FABBC1381D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298AE1-4677-449C-B5D0-6FABBC1381D1}"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298AE1-4677-449C-B5D0-6FABBC1381D1}"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298AE1-4677-449C-B5D0-6FABBC1381D1}"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298AE1-4677-449C-B5D0-6FABBC1381D1}"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98AE1-4677-449C-B5D0-6FABBC1381D1}"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98AE1-4677-449C-B5D0-6FABBC1381D1}"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98AE1-4677-449C-B5D0-6FABBC1381D1}"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AF60A-8459-4AF2-98E7-669DB4BAF4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98AE1-4677-449C-B5D0-6FABBC1381D1}" type="datetimeFigureOut">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AF60A-8459-4AF2-98E7-669DB4BAF4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Routing Algorithms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r>
              <a:rPr lang="en-US" b="1" dirty="0" smtClean="0">
                <a:latin typeface="Times New Roman" pitchFamily="18" charset="0"/>
                <a:cs typeface="Times New Roman" pitchFamily="18" charset="0"/>
              </a:rPr>
              <a:t>Node deployment: </a:t>
            </a:r>
          </a:p>
          <a:p>
            <a:pPr algn="just"/>
            <a:r>
              <a:rPr lang="en-US" dirty="0" smtClean="0">
                <a:latin typeface="Times New Roman" pitchFamily="18" charset="0"/>
                <a:cs typeface="Times New Roman" pitchFamily="18" charset="0"/>
              </a:rPr>
              <a:t>Node deployment in WSNs is application dependent and affects the performance of the routing protocol. The deployment can be either deterministic or randomized. In deterministic deployment, the sensors are manually placed and data is routed through pre-determined paths. However, in random node deployment, the sensor nodes are scattered randomly creating an infrastructure in an ad hoc manner. If the resultant distribution of nodes is not uniform, optimal clustering becomes necessary to allow connectivity and enable energy efficient network operation. Inter-sensor communication is normally within short transmission ranges due to energy and bandwidth limitations. Therefore, it is most likely that a route will consist of multiple wireless hops. </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flipV="1">
            <a:off x="457200" y="228600"/>
            <a:ext cx="8229600" cy="46038"/>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algn="just"/>
            <a:r>
              <a:rPr lang="en-US" b="1" dirty="0" smtClean="0">
                <a:latin typeface="Times New Roman" pitchFamily="18" charset="0"/>
                <a:cs typeface="Times New Roman" pitchFamily="18" charset="0"/>
              </a:rPr>
              <a:t>Energy consumption without losing accuracy: </a:t>
            </a:r>
            <a:r>
              <a:rPr lang="en-US" dirty="0" smtClean="0">
                <a:latin typeface="Times New Roman" pitchFamily="18" charset="0"/>
                <a:cs typeface="Times New Roman" pitchFamily="18" charset="0"/>
              </a:rPr>
              <a:t>sensor nodes can use up their limited supply of energy performing computations and transmitting information in a wireless environment. As such, energy conserving forms of communication and computation are essential. Sensor node lifetime shows a strong dependence on the battery lifetime. In a </a:t>
            </a:r>
            <a:r>
              <a:rPr lang="en-US" dirty="0" err="1" smtClean="0">
                <a:latin typeface="Times New Roman" pitchFamily="18" charset="0"/>
                <a:cs typeface="Times New Roman" pitchFamily="18" charset="0"/>
              </a:rPr>
              <a:t>multihop</a:t>
            </a:r>
            <a:r>
              <a:rPr lang="en-US" dirty="0" smtClean="0">
                <a:latin typeface="Times New Roman" pitchFamily="18" charset="0"/>
                <a:cs typeface="Times New Roman" pitchFamily="18" charset="0"/>
              </a:rPr>
              <a:t> WSN, each node plays a dual role as data sender and data router. The malfunctioning of some sensor nodes due to power failure can cause significant topological changes and might require rerouting of packets and reorganization of  the network.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pPr algn="just"/>
            <a:r>
              <a:rPr lang="en-US" b="1" dirty="0" smtClean="0">
                <a:latin typeface="Times New Roman" pitchFamily="18" charset="0"/>
                <a:cs typeface="Times New Roman" pitchFamily="18" charset="0"/>
              </a:rPr>
              <a:t>Data Reporting Model: </a:t>
            </a:r>
            <a:r>
              <a:rPr lang="en-US" dirty="0" smtClean="0">
                <a:latin typeface="Times New Roman" pitchFamily="18" charset="0"/>
                <a:cs typeface="Times New Roman" pitchFamily="18" charset="0"/>
              </a:rPr>
              <a:t>Data sensing and reporting in WSNs is dependent on the application and the time criticality of the data reporting. Data reporting can be categorized as either time-driven (continuous), event-driven, query-driven, and hybrid . The time-driven delivery model is suitable for applications that require periodic data monitoring. As such, sensor nodes will periodically switch on their sensors and transmitters, sense the environment and transmit the data of interest at constant periodic time intervals. In event-driven and query-driven models, sensor nodes react immediately to sudden and drastic changes in the value of a sensed attribute due to the occurrence of a certain event or a query is generated by the BS. As such, these are well suited for time critical applications. A combination of the previous models is also possible. The routing protocol is highly influenced by the data reporting model with regard to energy consumption and route stability.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pPr algn="just"/>
            <a:r>
              <a:rPr lang="en-US" b="1" dirty="0" smtClean="0">
                <a:latin typeface="Times New Roman" pitchFamily="18" charset="0"/>
                <a:cs typeface="Times New Roman" pitchFamily="18" charset="0"/>
              </a:rPr>
              <a:t>Node/Link Heterogeneity: </a:t>
            </a:r>
            <a:r>
              <a:rPr lang="en-US" dirty="0" smtClean="0">
                <a:latin typeface="Times New Roman" pitchFamily="18" charset="0"/>
                <a:cs typeface="Times New Roman" pitchFamily="18" charset="0"/>
              </a:rPr>
              <a:t>In many studies, all sensor nodes were assumed to be homogeneous, i.e., having equal capacity in terms of computation, communication, and power. However, depending on the application a sensor node can have different role or capability. The existence of heterogeneous set of sensors raises many technical issues related to data routing. For example, some applications might require a diverse mixture of sensors for monitoring temperature, pressure and humidity of the surrounding environment, detecting motion via acoustic signatures, and capturing the image or video tracking of moving objects. These special sensors can be either deployed independently or the different functionalities can be included in the same sensor nodes. Even data reading and reporting can be generated from these sensors at different rates, subject to diverse quality of service constraints, and can follow multiple data reporting models. For example, hierarchical protocols designate a </a:t>
            </a:r>
            <a:r>
              <a:rPr lang="en-US" dirty="0" err="1" smtClean="0">
                <a:latin typeface="Times New Roman" pitchFamily="18" charset="0"/>
                <a:cs typeface="Times New Roman" pitchFamily="18" charset="0"/>
              </a:rPr>
              <a:t>clusterhead</a:t>
            </a:r>
            <a:r>
              <a:rPr lang="en-US" dirty="0" smtClean="0">
                <a:latin typeface="Times New Roman" pitchFamily="18" charset="0"/>
                <a:cs typeface="Times New Roman" pitchFamily="18" charset="0"/>
              </a:rPr>
              <a:t> node different from the normal sensors. These </a:t>
            </a:r>
            <a:r>
              <a:rPr lang="en-US" dirty="0" err="1" smtClean="0">
                <a:latin typeface="Times New Roman" pitchFamily="18" charset="0"/>
                <a:cs typeface="Times New Roman" pitchFamily="18" charset="0"/>
              </a:rPr>
              <a:t>clusterheads</a:t>
            </a:r>
            <a:r>
              <a:rPr lang="en-US" dirty="0" smtClean="0">
                <a:latin typeface="Times New Roman" pitchFamily="18" charset="0"/>
                <a:cs typeface="Times New Roman" pitchFamily="18" charset="0"/>
              </a:rPr>
              <a:t> can be chosen from the deployed sensors or can be more powerful than other sensor nodes in terms of energy, bandwidth, and memory. Hence, the burden of transmission to the BS is handled by the set of cluster-heads.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629400"/>
          </a:xfrm>
        </p:spPr>
        <p:txBody>
          <a:bodyPr>
            <a:normAutofit fontScale="70000" lnSpcReduction="20000"/>
          </a:bodyPr>
          <a:lstStyle/>
          <a:p>
            <a:pPr algn="just"/>
            <a:r>
              <a:rPr lang="en-US" b="1" dirty="0" smtClean="0">
                <a:latin typeface="Times New Roman" pitchFamily="18" charset="0"/>
                <a:cs typeface="Times New Roman" pitchFamily="18" charset="0"/>
              </a:rPr>
              <a:t>Fault Tolerance</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Wireless sensor networks are deployed in very crucial and loss environments frequently. Occasionally, a sensor node might be expire or leaving the wireless sensor network. Thus, the routing protocol should be capable to accept all sorts of environments including severe and loss environments. The functionality of the routing protocol should be fine also</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Some sensor nodes may fail or be blocked due to lack of power, physical damage, or environmental interference. The failure of sensor nodes should not affect the overall task of the sensor network. If many nodes fail, MAC and routing protocols must accommodate formation of new links and routes to the data collection base stations. This may require actively adjusting transmit powers and signaling rates on the existing links to reduce energy consumption, or rerouting packets through regions of the network where more energy is available. Therefore, multiple levels of redundancy may be needed in a fault-tolerant sensor network.</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a:bodyPr>
          <a:lstStyle/>
          <a:p>
            <a:pPr algn="just"/>
            <a:r>
              <a:rPr lang="en-US" b="1" dirty="0" smtClean="0">
                <a:latin typeface="Times New Roman" pitchFamily="18" charset="0"/>
                <a:cs typeface="Times New Roman" pitchFamily="18" charset="0"/>
              </a:rPr>
              <a:t>Scalability: </a:t>
            </a:r>
            <a:r>
              <a:rPr lang="en-US" dirty="0" smtClean="0">
                <a:latin typeface="Times New Roman" pitchFamily="18" charset="0"/>
                <a:cs typeface="Times New Roman" pitchFamily="18" charset="0"/>
              </a:rPr>
              <a:t>The number of sensor nodes deployed in the sensing area may be in the order of hundreds or thousands, or more. Any routing scheme must be able to work with this huge number of sensor nodes. In addition, sensor network routing protocols should be scalable enough to respond to events in the environment. Until an event occurs, most of the sensors can remain in the sleep state, with data from the few remaining sensors providing a coarse quality.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20000"/>
          </a:bodyPr>
          <a:lstStyle/>
          <a:p>
            <a:pPr algn="just"/>
            <a:r>
              <a:rPr lang="en-US" b="1" dirty="0" smtClean="0">
                <a:latin typeface="Times New Roman" pitchFamily="18" charset="0"/>
                <a:cs typeface="Times New Roman" pitchFamily="18" charset="0"/>
              </a:rPr>
              <a:t>Network Dynamics: </a:t>
            </a:r>
            <a:r>
              <a:rPr lang="en-US" dirty="0" smtClean="0">
                <a:latin typeface="Times New Roman" pitchFamily="18" charset="0"/>
                <a:cs typeface="Times New Roman" pitchFamily="18" charset="0"/>
              </a:rPr>
              <a:t>Most of the network architectures assume that sensor nodes are stationary. However, mobility of both BS’s or sensor nodes is sometimes necessary in many applications. Routing messages from or to moving nodes is more challenging since route stability becomes an important issue, in addition to energy, bandwidth etc. Moreover, the sensed phenomenon can be either dynamic  or static depending on the application, e.g., it is dynamic in a target detection/tracking application, while it is static in forest monitoring for early fire prevention. Monitoring static events allows the network to work in a reactive mode, simply generating traffic when reporting. Dynamic events in most applications require periodic reporting and consequently generate significant traffic to be routed to the BS.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lgn="just"/>
            <a:r>
              <a:rPr lang="en-US" b="1" dirty="0" smtClean="0">
                <a:latin typeface="Times New Roman" pitchFamily="18" charset="0"/>
                <a:cs typeface="Times New Roman" pitchFamily="18" charset="0"/>
              </a:rPr>
              <a:t>Connectivity: </a:t>
            </a:r>
            <a:r>
              <a:rPr lang="en-US" dirty="0" smtClean="0">
                <a:latin typeface="Times New Roman" pitchFamily="18" charset="0"/>
                <a:cs typeface="Times New Roman" pitchFamily="18" charset="0"/>
              </a:rPr>
              <a:t>High node density in sensor networks precludes them from being completely isolated from each other. Therefore, sensor nodes are expected to be highly connected. This, however, may not prevent the network topology from being variable and the network size from being shrinking due to sensor node failures. In addition, connectivity depends on the, possibly random, distribution of nodes.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324600"/>
          </a:xfrm>
        </p:spPr>
        <p:txBody>
          <a:bodyPr>
            <a:normAutofit fontScale="77500" lnSpcReduction="20000"/>
          </a:bodyPr>
          <a:lstStyle/>
          <a:p>
            <a:pPr algn="just"/>
            <a:r>
              <a:rPr lang="en-US" b="1" dirty="0" smtClean="0">
                <a:latin typeface="Times New Roman" pitchFamily="18" charset="0"/>
                <a:cs typeface="Times New Roman" pitchFamily="18" charset="0"/>
              </a:rPr>
              <a:t>Coverage:</a:t>
            </a:r>
            <a:r>
              <a:rPr lang="en-US" dirty="0" smtClean="0">
                <a:latin typeface="Times New Roman" pitchFamily="18" charset="0"/>
                <a:cs typeface="Times New Roman" pitchFamily="18" charset="0"/>
              </a:rPr>
              <a:t> In WSNs, each sensor node obtains a certain view of the environment. A given sensor’s view of the environment is limited both in range and in accuracy; it can only cover a limited physical area of the environment. Hence, area coverage is also an important design parameter in WSNs. </a:t>
            </a:r>
          </a:p>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Data Aggregation: </a:t>
            </a:r>
            <a:r>
              <a:rPr lang="en-US" dirty="0" smtClean="0">
                <a:latin typeface="Times New Roman" pitchFamily="18" charset="0"/>
                <a:cs typeface="Times New Roman" pitchFamily="18" charset="0"/>
              </a:rPr>
              <a:t>Since sensor nodes may generate significant redundant data, similar packets from multiple nodes can be aggregated so that the number of transmissions is reduced. Data aggregation is the combination of data from different sources according to a certain aggregation function, e.g., duplicate suppression, minima, maxima and average. This technique has been used to achieve energy efficiency and data transfer optimization in a number of routing protocols. Signal processing methods can also be used for data aggregation. In this case, it is referred to as data fusion where a node is capable of producing a more accurate output signal by using some techniques such as </a:t>
            </a:r>
            <a:r>
              <a:rPr lang="en-US" dirty="0" err="1" smtClean="0">
                <a:latin typeface="Times New Roman" pitchFamily="18" charset="0"/>
                <a:cs typeface="Times New Roman" pitchFamily="18" charset="0"/>
              </a:rPr>
              <a:t>beamforming</a:t>
            </a:r>
            <a:r>
              <a:rPr lang="en-US" dirty="0" smtClean="0">
                <a:latin typeface="Times New Roman" pitchFamily="18" charset="0"/>
                <a:cs typeface="Times New Roman" pitchFamily="18" charset="0"/>
              </a:rPr>
              <a:t> to combine the incoming signals and reducing the noise in these signals.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pPr algn="just"/>
            <a:r>
              <a:rPr lang="en-US" b="1" dirty="0" smtClean="0">
                <a:latin typeface="Times New Roman" pitchFamily="18" charset="0"/>
                <a:cs typeface="Times New Roman" pitchFamily="18" charset="0"/>
              </a:rPr>
              <a:t>Quality of Service</a:t>
            </a:r>
            <a:r>
              <a:rPr lang="en-US" dirty="0" smtClean="0">
                <a:latin typeface="Times New Roman" pitchFamily="18" charset="0"/>
                <a:cs typeface="Times New Roman" pitchFamily="18" charset="0"/>
              </a:rPr>
              <a:t>: In some applications, data should be delivered within a certain period of time from the moment it is sensed, otherwise the data will be useless. Therefore bounded latency for data delivery is another condition for time-constrained applications. However, in many applications, conservation of energy, which is directly related to network lifetime, is considered relatively more important than the quality of data sent. As the energy gets depleted, the network may be required to reduce the quality of the results in order to reduce the energy dissipation in the nodes and hence lengthen the total network lifetime. Hence, energy-aware routing protocols are required to capture this requirement.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Models Of Wireless Sensor Networks</a:t>
            </a:r>
            <a:endParaRPr lang="en-US" dirty="0"/>
          </a:p>
        </p:txBody>
      </p:sp>
      <p:sp>
        <p:nvSpPr>
          <p:cNvPr id="3" name="Content Placeholder 2"/>
          <p:cNvSpPr>
            <a:spLocks noGrp="1"/>
          </p:cNvSpPr>
          <p:nvPr>
            <p:ph idx="1"/>
          </p:nvPr>
        </p:nvSpPr>
        <p:spPr>
          <a:xfrm>
            <a:off x="457200" y="762000"/>
            <a:ext cx="8229600" cy="6096000"/>
          </a:xfrm>
        </p:spPr>
        <p:txBody>
          <a:bodyPr>
            <a:normAutofit fontScale="70000" lnSpcReduction="20000"/>
          </a:bodyPr>
          <a:lstStyle/>
          <a:p>
            <a:pPr algn="just"/>
            <a:r>
              <a:rPr lang="en-US" dirty="0" smtClean="0">
                <a:latin typeface="Times New Roman" pitchFamily="18" charset="0"/>
                <a:cs typeface="Times New Roman" pitchFamily="18" charset="0"/>
              </a:rPr>
              <a:t>Sensor nodes used in wireless sensor networks can be fixed or mobile.  So, according to this WSNs can be classified in two types:</a:t>
            </a:r>
          </a:p>
          <a:p>
            <a:pPr algn="just"/>
            <a:r>
              <a:rPr lang="en-US" dirty="0" smtClean="0">
                <a:latin typeface="Times New Roman" pitchFamily="18" charset="0"/>
                <a:cs typeface="Times New Roman" pitchFamily="18" charset="0"/>
              </a:rPr>
              <a:t> Static Wireless Sensor Networks</a:t>
            </a:r>
          </a:p>
          <a:p>
            <a:pPr algn="just"/>
            <a:r>
              <a:rPr lang="en-US" dirty="0" smtClean="0">
                <a:latin typeface="Times New Roman" pitchFamily="18" charset="0"/>
                <a:cs typeface="Times New Roman" pitchFamily="18" charset="0"/>
              </a:rPr>
              <a:t> Mobile Wireless Sensor Networks </a:t>
            </a:r>
          </a:p>
          <a:p>
            <a:pPr algn="just"/>
            <a:r>
              <a:rPr lang="en-US" dirty="0" smtClean="0">
                <a:latin typeface="Times New Roman" pitchFamily="18" charset="0"/>
                <a:cs typeface="Times New Roman" pitchFamily="18" charset="0"/>
              </a:rPr>
              <a:t>a) Static Wireless Sensor Network Static wireless sensor network, have all nodes fixed at one place, i.e. there is no motion among the nodes placed in the sensor networks. This type of network model is reliable, easy to implement. To communicate between two nodes is simple as all the nodes are static. </a:t>
            </a:r>
          </a:p>
          <a:p>
            <a:pPr algn="just"/>
            <a:r>
              <a:rPr lang="en-US" dirty="0" smtClean="0">
                <a:latin typeface="Times New Roman" pitchFamily="18" charset="0"/>
                <a:cs typeface="Times New Roman" pitchFamily="18" charset="0"/>
              </a:rPr>
              <a:t>b) Mobile Wireless Sensor Network In mobile wireless sensor networks (MWSNs), nodes are mobile, i.e. nodes can move from place to place. Due to which communication between two nodes can be very complicated. Routes selected for communication also have to change with respect to movement of nodes.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Node which has to transfer the data, called source node, and node to which the data has to be sent is called sink node.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AutoShape 2" descr="https://www.intechopen.com/media/chapter/56541/media/F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6" name="Picture 6" descr="https://www.intechopen.com/media/chapter/56541/media/F3.png"/>
          <p:cNvPicPr>
            <a:picLocks noChangeAspect="1" noChangeArrowheads="1"/>
          </p:cNvPicPr>
          <p:nvPr/>
        </p:nvPicPr>
        <p:blipFill>
          <a:blip r:embed="rId2" cstate="print"/>
          <a:srcRect/>
          <a:stretch>
            <a:fillRect/>
          </a:stretch>
        </p:blipFill>
        <p:spPr bwMode="auto">
          <a:xfrm>
            <a:off x="685800" y="1066800"/>
            <a:ext cx="7324725" cy="2705100"/>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62500" lnSpcReduction="20000"/>
          </a:bodyPr>
          <a:lstStyle/>
          <a:p>
            <a:pPr algn="just"/>
            <a:r>
              <a:rPr lang="en-US" dirty="0" smtClean="0">
                <a:latin typeface="Times New Roman" pitchFamily="18" charset="0"/>
                <a:cs typeface="Times New Roman" pitchFamily="18" charset="0"/>
              </a:rPr>
              <a:t>In WSNs, sometimes getting the data is more important than knowing the IDs of which nodes sent the data. </a:t>
            </a:r>
          </a:p>
          <a:p>
            <a:pPr algn="just"/>
            <a:r>
              <a:rPr lang="en-US" dirty="0" smtClean="0">
                <a:latin typeface="Times New Roman" pitchFamily="18" charset="0"/>
                <a:cs typeface="Times New Roman" pitchFamily="18" charset="0"/>
              </a:rPr>
              <a:t>Second, in contrast to typical communication networks, almost all applications of sensor networks require the flow of sensed data from multiple sources to a particular BS. This, however, does not prevent the flow of data to be in other forms (e.g., multicast or peer to peer).</a:t>
            </a:r>
          </a:p>
          <a:p>
            <a:pPr algn="just"/>
            <a:r>
              <a:rPr lang="en-US" dirty="0" smtClean="0">
                <a:latin typeface="Times New Roman" pitchFamily="18" charset="0"/>
                <a:cs typeface="Times New Roman" pitchFamily="18" charset="0"/>
              </a:rPr>
              <a:t> Third, sensor nodes are tightly constrained in terms of energy, processing, and storage capacities. Thus, they require careful resource management. </a:t>
            </a:r>
          </a:p>
          <a:p>
            <a:pPr algn="just"/>
            <a:r>
              <a:rPr lang="en-US" dirty="0" smtClean="0">
                <a:latin typeface="Times New Roman" pitchFamily="18" charset="0"/>
                <a:cs typeface="Times New Roman" pitchFamily="18" charset="0"/>
              </a:rPr>
              <a:t>Fourth, in most application scenarios, nodes in WSNs are generally stationary after deployment except for, may be, a few mobile nodes. Nodes in other traditional wireless networks are free to move, which results in unpredictable and frequent topological changes. However, in some applications, some sensor nodes may be allowed to move and change their location (although with very low mobility).</a:t>
            </a:r>
          </a:p>
          <a:p>
            <a:pPr algn="just"/>
            <a:r>
              <a:rPr lang="en-US" dirty="0" smtClean="0">
                <a:latin typeface="Times New Roman" pitchFamily="18" charset="0"/>
                <a:cs typeface="Times New Roman" pitchFamily="18" charset="0"/>
              </a:rPr>
              <a:t> Fifth, sensor networks are application specific, i.e., design requirements of a sensor network change with application. For example, the challenging problem of low-latency precision tactical surveillance is different from that required for a periodic weather-monitoring task</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457200" y="0"/>
            <a:ext cx="8229600" cy="571500"/>
          </a:xfrm>
        </p:spPr>
        <p:txBody>
          <a:bodyPr>
            <a:normAutofit fontScale="90000"/>
          </a:bodyPr>
          <a:lstStyle/>
          <a:p>
            <a:r>
              <a:rPr lang="en-US" dirty="0" smtClean="0"/>
              <a:t>Characteristics of WSN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324600"/>
          </a:xfrm>
        </p:spPr>
        <p:txBody>
          <a:bodyPr>
            <a:normAutofit fontScale="70000" lnSpcReduction="20000"/>
          </a:bodyPr>
          <a:lstStyle/>
          <a:p>
            <a:pPr algn="just"/>
            <a:r>
              <a:rPr lang="en-US" dirty="0" smtClean="0">
                <a:latin typeface="Times New Roman" pitchFamily="18" charset="0"/>
                <a:cs typeface="Times New Roman" pitchFamily="18" charset="0"/>
              </a:rPr>
              <a:t>sixth, position awareness of sensor nodes is important since data collection is normally based on the location. Currently, it is not feasible to use Global Positioning System (GPS) hardware for this purpose. Methods based on triangulation , for example, allow sensor nodes to approximate their position using radio strength from a few known points. It is found in  that algorithms based on triangulation or </a:t>
            </a:r>
            <a:r>
              <a:rPr lang="en-US" dirty="0" err="1" smtClean="0">
                <a:latin typeface="Times New Roman" pitchFamily="18" charset="0"/>
                <a:cs typeface="Times New Roman" pitchFamily="18" charset="0"/>
              </a:rPr>
              <a:t>multilateration</a:t>
            </a:r>
            <a:r>
              <a:rPr lang="en-US" dirty="0" smtClean="0">
                <a:latin typeface="Times New Roman" pitchFamily="18" charset="0"/>
                <a:cs typeface="Times New Roman" pitchFamily="18" charset="0"/>
              </a:rPr>
              <a:t> can work quite well under conditions where only very few nodes know their positions </a:t>
            </a:r>
            <a:r>
              <a:rPr lang="en-US" dirty="0" err="1" smtClean="0">
                <a:latin typeface="Times New Roman" pitchFamily="18" charset="0"/>
                <a:cs typeface="Times New Roman" pitchFamily="18" charset="0"/>
              </a:rPr>
              <a:t>apriori</a:t>
            </a:r>
            <a:r>
              <a:rPr lang="en-US" dirty="0" smtClean="0">
                <a:latin typeface="Times New Roman" pitchFamily="18" charset="0"/>
                <a:cs typeface="Times New Roman" pitchFamily="18" charset="0"/>
              </a:rPr>
              <a:t>, e.g., using GPS hardware. Still, it is favorable to have GPS-free solutions for the location problem in WSNs.</a:t>
            </a:r>
          </a:p>
          <a:p>
            <a:pPr algn="just"/>
            <a:r>
              <a:rPr lang="en-US" dirty="0" smtClean="0">
                <a:latin typeface="Times New Roman" pitchFamily="18" charset="0"/>
                <a:cs typeface="Times New Roman" pitchFamily="18" charset="0"/>
              </a:rPr>
              <a:t> Finally, data collected by many sensors in WSNs is typically based on common phenomena, hence there is a high probability that this data has some redundancy. Such redundancy needs to be exploited by the routing protocols to improve energy and bandwidth utilization. </a:t>
            </a:r>
          </a:p>
          <a:p>
            <a:pPr algn="just"/>
            <a:r>
              <a:rPr lang="en-US" dirty="0" smtClean="0">
                <a:latin typeface="Times New Roman" pitchFamily="18" charset="0"/>
                <a:cs typeface="Times New Roman" pitchFamily="18" charset="0"/>
              </a:rPr>
              <a:t>Usually, WSNs are data-centric networks in the sense that data is requested based on certain attributes, i.e., attribute-based addressing. An attribute-based address is composed of a set of attribute-value pair query. For example, if the query is something like [temperature &gt; 60F], then sensor nodes that sense temperature &gt; 60F only need to respond and report their readings.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Classification of Routing protocol</a:t>
            </a:r>
            <a:endParaRPr lang="en-US" dirty="0"/>
          </a:p>
        </p:txBody>
      </p:sp>
      <p:sp>
        <p:nvSpPr>
          <p:cNvPr id="3" name="Content Placeholder 2"/>
          <p:cNvSpPr>
            <a:spLocks noGrp="1"/>
          </p:cNvSpPr>
          <p:nvPr>
            <p:ph idx="1"/>
          </p:nvPr>
        </p:nvSpPr>
        <p:spPr>
          <a:xfrm>
            <a:off x="457200" y="762000"/>
            <a:ext cx="8229600" cy="5745163"/>
          </a:xfrm>
        </p:spPr>
        <p:txBody>
          <a:bodyPr>
            <a:normAutofit fontScale="77500" lnSpcReduction="20000"/>
          </a:bodyPr>
          <a:lstStyle/>
          <a:p>
            <a:pPr algn="just"/>
            <a:r>
              <a:rPr lang="en-US" dirty="0" smtClean="0">
                <a:latin typeface="Times New Roman" pitchFamily="18" charset="0"/>
                <a:cs typeface="Times New Roman" pitchFamily="18" charset="0"/>
              </a:rPr>
              <a:t>Almost all of the routing protocols can be classified according to the network structure as flat, hierarchical, or location-based. </a:t>
            </a:r>
          </a:p>
          <a:p>
            <a:pPr algn="just"/>
            <a:r>
              <a:rPr lang="en-US" dirty="0" smtClean="0">
                <a:latin typeface="Times New Roman" pitchFamily="18" charset="0"/>
                <a:cs typeface="Times New Roman" pitchFamily="18" charset="0"/>
              </a:rPr>
              <a:t>Furthermore, these protocols can be classified into multipath-based, query-based, negotiation-based,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-based, and coherent-based depending on the protocol operation.</a:t>
            </a:r>
          </a:p>
          <a:p>
            <a:pPr algn="just"/>
            <a:r>
              <a:rPr lang="en-US" dirty="0" smtClean="0">
                <a:latin typeface="Times New Roman" pitchFamily="18" charset="0"/>
                <a:cs typeface="Times New Roman" pitchFamily="18" charset="0"/>
              </a:rPr>
              <a:t> In flat networks, all nodes play the same role while hierarchical protocols aim at clustering the nodes so that cluster heads can do some aggregation and reduction of data in order to save energy. </a:t>
            </a:r>
          </a:p>
          <a:p>
            <a:pPr algn="just"/>
            <a:r>
              <a:rPr lang="en-US" dirty="0" smtClean="0">
                <a:latin typeface="Times New Roman" pitchFamily="18" charset="0"/>
                <a:cs typeface="Times New Roman" pitchFamily="18" charset="0"/>
              </a:rPr>
              <a:t>Location-based protocols utilize the position information to relay the data to the desired regions rather than the whole network. </a:t>
            </a:r>
          </a:p>
          <a:p>
            <a:pPr algn="just"/>
            <a:r>
              <a:rPr lang="en-US" dirty="0" smtClean="0">
                <a:latin typeface="Times New Roman" pitchFamily="18" charset="0"/>
                <a:cs typeface="Times New Roman" pitchFamily="18" charset="0"/>
              </a:rPr>
              <a:t>The last category includes routing approaches that are based on the protocol operation, which vary according to the approach used in the protocol.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2" cstate="print"/>
          <a:srcRect l="29309" t="27226" r="26794" b="54166"/>
          <a:stretch>
            <a:fillRect/>
          </a:stretch>
        </p:blipFill>
        <p:spPr bwMode="auto">
          <a:xfrm>
            <a:off x="128171" y="1066799"/>
            <a:ext cx="8711029" cy="2514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Structure Based Protocols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underlying network structure can play significant role in the operation of the routing protocol in WSNs.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Flat Routing</a:t>
            </a:r>
            <a:endParaRPr lang="en-US" dirty="0"/>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pPr algn="just"/>
            <a:r>
              <a:rPr lang="en-US" dirty="0" smtClean="0">
                <a:latin typeface="Times New Roman" pitchFamily="18" charset="0"/>
                <a:cs typeface="Times New Roman" pitchFamily="18" charset="0"/>
              </a:rPr>
              <a:t>The first category of routing protocols are the </a:t>
            </a:r>
            <a:r>
              <a:rPr lang="en-US" dirty="0" err="1" smtClean="0">
                <a:latin typeface="Times New Roman" pitchFamily="18" charset="0"/>
                <a:cs typeface="Times New Roman" pitchFamily="18" charset="0"/>
              </a:rPr>
              <a:t>multihop</a:t>
            </a:r>
            <a:r>
              <a:rPr lang="en-US" dirty="0" smtClean="0">
                <a:latin typeface="Times New Roman" pitchFamily="18" charset="0"/>
                <a:cs typeface="Times New Roman" pitchFamily="18" charset="0"/>
              </a:rPr>
              <a:t> flat routing protocols. In flat networks, each node typically plays the same role and sensor nodes collaborate together to perform the sensing task.</a:t>
            </a:r>
          </a:p>
          <a:p>
            <a:pPr algn="just"/>
            <a:r>
              <a:rPr lang="en-US" dirty="0" smtClean="0">
                <a:latin typeface="Times New Roman" pitchFamily="18" charset="0"/>
                <a:cs typeface="Times New Roman" pitchFamily="18" charset="0"/>
              </a:rPr>
              <a:t> Due to the large number of such nodes, it is not feasible to assign a global identifier to each node. </a:t>
            </a:r>
          </a:p>
          <a:p>
            <a:pPr algn="just"/>
            <a:r>
              <a:rPr lang="en-US" dirty="0" smtClean="0">
                <a:latin typeface="Times New Roman" pitchFamily="18" charset="0"/>
                <a:cs typeface="Times New Roman" pitchFamily="18" charset="0"/>
              </a:rPr>
              <a:t>This consideration has led to data centric routing, where the BS sends queries to certain regions and waits for data from the sensors located in the selected regions. </a:t>
            </a:r>
          </a:p>
          <a:p>
            <a:pPr algn="just"/>
            <a:r>
              <a:rPr lang="en-US" dirty="0" smtClean="0">
                <a:latin typeface="Times New Roman" pitchFamily="18" charset="0"/>
                <a:cs typeface="Times New Roman" pitchFamily="18" charset="0"/>
              </a:rPr>
              <a:t>Since data is being requested through queries, attribute-based naming is necessary to specify the properties of data. </a:t>
            </a:r>
          </a:p>
          <a:p>
            <a:pPr algn="just"/>
            <a:r>
              <a:rPr lang="en-US" dirty="0" smtClean="0">
                <a:latin typeface="Times New Roman" pitchFamily="18" charset="0"/>
                <a:cs typeface="Times New Roman" pitchFamily="18" charset="0"/>
              </a:rPr>
              <a:t>Early works on data centric routing, e.g., SPIN and directed diffusion  were shown to save energy through data negotiation and elimination of redundant data. </a:t>
            </a:r>
          </a:p>
          <a:p>
            <a:pPr algn="just"/>
            <a:r>
              <a:rPr lang="en-US" dirty="0" smtClean="0">
                <a:latin typeface="Times New Roman" pitchFamily="18" charset="0"/>
                <a:cs typeface="Times New Roman" pitchFamily="18" charset="0"/>
              </a:rPr>
              <a:t>These two protocols motivated the design of many other protocols which follow a similar concept.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r>
              <a:rPr lang="en-US" dirty="0" smtClean="0"/>
              <a:t> </a:t>
            </a:r>
            <a:br>
              <a:rPr lang="en-US" dirty="0" smtClean="0"/>
            </a:br>
            <a:r>
              <a:rPr lang="en-US" dirty="0" smtClean="0"/>
              <a:t>Flooding</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lgn="just"/>
            <a:r>
              <a:rPr lang="en-US" dirty="0" smtClean="0">
                <a:latin typeface="Times New Roman" pitchFamily="18" charset="0"/>
                <a:cs typeface="Times New Roman" pitchFamily="18" charset="0"/>
              </a:rPr>
              <a:t>In this we start with a source node sending its data to all of its neighbors. Upon receiving a piece of data, each node then stores and sends a copy of the data to all of its neighbors.</a:t>
            </a:r>
          </a:p>
          <a:p>
            <a:pPr algn="just"/>
            <a:r>
              <a:rPr lang="en-US" dirty="0" smtClean="0">
                <a:latin typeface="Times New Roman" pitchFamily="18" charset="0"/>
                <a:cs typeface="Times New Roman" pitchFamily="18" charset="0"/>
              </a:rPr>
              <a:t> This is therefore a straightforward protocol requiring no protocol state at any node, and it disseminates data quickly in a network where bandwidth is not scarce and links are not loss-prone. </a:t>
            </a:r>
          </a:p>
          <a:p>
            <a:pPr algn="just"/>
            <a:r>
              <a:rPr lang="en-US" dirty="0" smtClean="0">
                <a:latin typeface="Times New Roman" pitchFamily="18" charset="0"/>
                <a:cs typeface="Times New Roman" pitchFamily="18" charset="0"/>
              </a:rPr>
              <a:t>It has three deficiencies which render in as an inadequate protocol.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62500" lnSpcReduction="20000"/>
          </a:bodyPr>
          <a:lstStyle/>
          <a:p>
            <a:pPr algn="just"/>
            <a:r>
              <a:rPr lang="en-US" dirty="0" smtClean="0">
                <a:latin typeface="Times New Roman" pitchFamily="18" charset="0"/>
                <a:cs typeface="Times New Roman" pitchFamily="18" charset="0"/>
              </a:rPr>
              <a:t>These are:</a:t>
            </a:r>
          </a:p>
          <a:p>
            <a:pPr algn="just"/>
            <a:r>
              <a:rPr lang="en-US" dirty="0" smtClean="0">
                <a:latin typeface="Times New Roman" pitchFamily="18" charset="0"/>
                <a:cs typeface="Times New Roman" pitchFamily="18" charset="0"/>
              </a:rPr>
              <a:t> a) Implosion: In classic flooding, a node always sends data to its neighbors, regardless of  whether or not the neighbor has already received the data from another source. This leads to the implosion problem, illustrated in Figure 2. Here, node A starts out by flooding data to its two neighbors, B and C. These nodes store the data from A and send a copy of it on to their neighbor D. The protocol thus wastes resources by sending two copies of the data to D </a:t>
            </a:r>
          </a:p>
          <a:p>
            <a:pPr algn="just"/>
            <a:r>
              <a:rPr lang="en-US" dirty="0" smtClean="0">
                <a:latin typeface="Times New Roman" pitchFamily="18" charset="0"/>
                <a:cs typeface="Times New Roman" pitchFamily="18" charset="0"/>
              </a:rPr>
              <a:t>b) Overlap: Sensor nodes often cover overlapping geographic areas, and nodes often gather overlapping pieces of sensor data. Figure 3 illustrates what happens when two nodes (A and B) gather such overlapping data and then flood the data to their common neighbor (C). Again, the algorithm wastes energy and bandwidth sending two copies of a piece of data to the same node. Overlap is a harder problem to solve than the implosion problem—implosion is a function only of network topology, whereas overlap is a function of both topology and the mapping of observed data to sensor nodes.</a:t>
            </a:r>
          </a:p>
          <a:p>
            <a:pPr algn="just"/>
            <a:r>
              <a:rPr lang="en-US" dirty="0" smtClean="0">
                <a:latin typeface="Times New Roman" pitchFamily="18" charset="0"/>
                <a:cs typeface="Times New Roman" pitchFamily="18" charset="0"/>
              </a:rPr>
              <a:t> c) Resource blindness: In classic flooding, nodes do not modify their activities based on the amount of energy available to them at a given time. A network of embedded sensors can be ―resource-aware‖ and adapt its communication and computation to the state of its energy resources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cstate="print"/>
          <a:srcRect l="21669" t="38542" r="50220" b="17708"/>
          <a:stretch>
            <a:fillRect/>
          </a:stretch>
        </p:blipFill>
        <p:spPr bwMode="auto">
          <a:xfrm>
            <a:off x="0" y="228600"/>
            <a:ext cx="3657600" cy="32004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22255" t="50000" r="47291" b="18478"/>
          <a:stretch>
            <a:fillRect/>
          </a:stretch>
        </p:blipFill>
        <p:spPr bwMode="auto">
          <a:xfrm>
            <a:off x="4190999" y="2971800"/>
            <a:ext cx="4782207"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latin typeface="Times New Roman" pitchFamily="18" charset="0"/>
                <a:cs typeface="Times New Roman" pitchFamily="18" charset="0"/>
              </a:rPr>
              <a:t>The routing protocol is a process to select suitable path for the data to travel from source to destination. The process encounters several difficulties while selecting the route, which depends upon, type of network, channel characteristics and the performance metrics.</a:t>
            </a:r>
          </a:p>
          <a:p>
            <a:pPr algn="just"/>
            <a:r>
              <a:rPr lang="en-US" dirty="0" smtClean="0">
                <a:latin typeface="Times New Roman" pitchFamily="18" charset="0"/>
                <a:cs typeface="Times New Roman" pitchFamily="18" charset="0"/>
              </a:rPr>
              <a:t>The data sensed by the sensor nodes in a wireless sensor network (WSN) is typically forwarded to the base station that connects the sensor network with the other networks (may be internet) where the data is collected, analyzed and some action is taken accordingly.</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Sensor Protocols for Information via Negotiation (SPIN):</a:t>
            </a:r>
            <a:endParaRPr lang="en-US" dirty="0"/>
          </a:p>
        </p:txBody>
      </p:sp>
      <p:sp>
        <p:nvSpPr>
          <p:cNvPr id="6" name="Content Placeholder 5"/>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Sensor Protocols for Information via Negotiation was designed to improve classic flooding protocols. It fit under data delivery model in which the nodes sense data and disseminate the data throughout the network by means of negotiation. SPIN nodes use three types of messages for communication:</a:t>
            </a:r>
          </a:p>
          <a:p>
            <a:pPr algn="just"/>
            <a:r>
              <a:rPr lang="en-US" dirty="0" smtClean="0">
                <a:latin typeface="Times New Roman" pitchFamily="18" charset="0"/>
                <a:cs typeface="Times New Roman" pitchFamily="18" charset="0"/>
              </a:rPr>
              <a:t>  ADV-When a node has new data to share; it can advertise this using ADV message containing Metadata. </a:t>
            </a:r>
          </a:p>
          <a:p>
            <a:pPr algn="just"/>
            <a:r>
              <a:rPr lang="en-US" dirty="0" smtClean="0">
                <a:latin typeface="Times New Roman" pitchFamily="18" charset="0"/>
                <a:cs typeface="Times New Roman" pitchFamily="18" charset="0"/>
              </a:rPr>
              <a:t> REQ-Node sends an REQ when it needs to receive actual data. </a:t>
            </a:r>
          </a:p>
          <a:p>
            <a:pPr algn="just"/>
            <a:r>
              <a:rPr lang="en-US" dirty="0" smtClean="0">
                <a:latin typeface="Times New Roman" pitchFamily="18" charset="0"/>
                <a:cs typeface="Times New Roman" pitchFamily="18" charset="0"/>
              </a:rPr>
              <a:t>DATA- contains actual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6477000"/>
          </a:xfrm>
        </p:spPr>
        <p:txBody>
          <a:bodyPr>
            <a:normAutofit fontScale="70000" lnSpcReduction="20000"/>
          </a:bodyPr>
          <a:lstStyle/>
          <a:p>
            <a:pPr algn="just"/>
            <a:r>
              <a:rPr lang="en-US" dirty="0" smtClean="0">
                <a:latin typeface="Times New Roman" pitchFamily="18" charset="0"/>
                <a:cs typeface="Times New Roman" pitchFamily="18" charset="0"/>
              </a:rPr>
              <a:t>The SPIN family of protocols rests upon two basic ideas. </a:t>
            </a:r>
          </a:p>
          <a:p>
            <a:pPr algn="just"/>
            <a:r>
              <a:rPr lang="en-US" dirty="0" smtClean="0">
                <a:latin typeface="Times New Roman" pitchFamily="18" charset="0"/>
                <a:cs typeface="Times New Roman" pitchFamily="18" charset="0"/>
              </a:rPr>
              <a:t>First, to operate efficiently and to conserve energy, sensor applications need to communicate with each other about the data that they already have and the data they still need to obtain. Exchanging sensor data may be an expensive network operation, but exchanging data about sensor data need not be. </a:t>
            </a:r>
          </a:p>
          <a:p>
            <a:pPr algn="just"/>
            <a:r>
              <a:rPr lang="en-US" dirty="0" smtClean="0">
                <a:latin typeface="Times New Roman" pitchFamily="18" charset="0"/>
                <a:cs typeface="Times New Roman" pitchFamily="18" charset="0"/>
              </a:rPr>
              <a:t>Second, nodes in a network must monitor and adapt to changes in their own energy resources to extend the operating lifetime of the system. </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Heinzelman</a:t>
            </a:r>
            <a:r>
              <a:rPr lang="en-US" dirty="0" smtClean="0">
                <a:latin typeface="Times New Roman" pitchFamily="18" charset="0"/>
                <a:cs typeface="Times New Roman" pitchFamily="18" charset="0"/>
              </a:rPr>
              <a:t> proposed a family of adaptive protocols called Sensor Protocols for Information via Negotiation (SPIN) that disseminate all the information at each node to every node in the network assuming that all nodes in the network are potential BSs.</a:t>
            </a:r>
          </a:p>
          <a:p>
            <a:pPr algn="just"/>
            <a:r>
              <a:rPr lang="en-US" dirty="0" smtClean="0">
                <a:latin typeface="Times New Roman" pitchFamily="18" charset="0"/>
                <a:cs typeface="Times New Roman" pitchFamily="18" charset="0"/>
              </a:rPr>
              <a:t> This enables a user to query any node and get the required information immediately. These protocols make use of the property that nodes in close proximity have similar data, and hence there is a need to only distribute the data other nodes do not posses. </a:t>
            </a:r>
          </a:p>
          <a:p>
            <a:pPr algn="just"/>
            <a:r>
              <a:rPr lang="en-US" dirty="0" smtClean="0">
                <a:latin typeface="Times New Roman" pitchFamily="18" charset="0"/>
                <a:cs typeface="Times New Roman" pitchFamily="18" charset="0"/>
              </a:rPr>
              <a:t>SPIN is a negotiation-based information dissemination protocol suitable for WSN. It is based on the concept of metadata.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smtClean="0">
                <a:latin typeface="Times New Roman" pitchFamily="18" charset="0"/>
                <a:cs typeface="Times New Roman" pitchFamily="18" charset="0"/>
              </a:rPr>
              <a:t>Meta-Data: Sensors use meta-data to succinctly and completely describe the data that they collect. If x is the meta-data descriptor for sensor data X then the size of x in bytes must be shorter than the size of X, for SPIN to be beneficial. </a:t>
            </a:r>
          </a:p>
          <a:p>
            <a:pPr algn="just"/>
            <a:r>
              <a:rPr lang="en-US" dirty="0" smtClean="0">
                <a:latin typeface="Times New Roman" pitchFamily="18" charset="0"/>
                <a:cs typeface="Times New Roman" pitchFamily="18" charset="0"/>
              </a:rPr>
              <a:t>If two pieces of actual data are distinguishable, then their corresponding meta-data should be distinguishable. </a:t>
            </a:r>
          </a:p>
          <a:p>
            <a:pPr algn="just"/>
            <a:r>
              <a:rPr lang="en-US" dirty="0" smtClean="0">
                <a:latin typeface="Times New Roman" pitchFamily="18" charset="0"/>
                <a:cs typeface="Times New Roman" pitchFamily="18" charset="0"/>
              </a:rPr>
              <a:t>Likewise, two pieces of indistinguishable data should share the same metadata representation. </a:t>
            </a:r>
          </a:p>
          <a:p>
            <a:pPr algn="just"/>
            <a:r>
              <a:rPr lang="en-US" dirty="0" smtClean="0">
                <a:latin typeface="Times New Roman" pitchFamily="18" charset="0"/>
                <a:cs typeface="Times New Roman" pitchFamily="18" charset="0"/>
              </a:rPr>
              <a:t>SPIN does not specify a format for meta-data; this format is application-specific..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smtClean="0">
                <a:latin typeface="Times New Roman" pitchFamily="18" charset="0"/>
                <a:cs typeface="Times New Roman" pitchFamily="18" charset="0"/>
              </a:rPr>
              <a:t>Spin Messages SPIN nodes use three types of messages for communication: </a:t>
            </a:r>
          </a:p>
          <a:p>
            <a:pPr algn="just"/>
            <a:r>
              <a:rPr lang="en-US" dirty="0" smtClean="0">
                <a:latin typeface="Times New Roman" pitchFamily="18" charset="0"/>
                <a:cs typeface="Times New Roman" pitchFamily="18" charset="0"/>
              </a:rPr>
              <a:t>ADV-When a node has new data to share; it can advertise this using ADV message containing Metadata.</a:t>
            </a:r>
          </a:p>
          <a:p>
            <a:pPr algn="just"/>
            <a:r>
              <a:rPr lang="en-US" dirty="0" smtClean="0">
                <a:latin typeface="Times New Roman" pitchFamily="18" charset="0"/>
                <a:cs typeface="Times New Roman" pitchFamily="18" charset="0"/>
              </a:rPr>
              <a:t>REQ-Node sends an REQ when it needs to receive actual data.</a:t>
            </a:r>
          </a:p>
          <a:p>
            <a:pPr algn="just"/>
            <a:r>
              <a:rPr lang="en-US" dirty="0" smtClean="0">
                <a:latin typeface="Times New Roman" pitchFamily="18" charset="0"/>
                <a:cs typeface="Times New Roman" pitchFamily="18" charset="0"/>
              </a:rPr>
              <a:t>DATA- contains actual data . Because ADV and REQ messages contain only metadata, they are smaller, and cheaper to send and receive, than their corresponding DATA messages .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r>
              <a:rPr lang="en-US" dirty="0" smtClean="0">
                <a:latin typeface="Times New Roman" pitchFamily="18" charset="0"/>
                <a:cs typeface="Times New Roman" pitchFamily="18" charset="0"/>
              </a:rPr>
              <a:t>The SPIN family of protocols includes many protocols. The main two protocols are called SPIN-1 and SPIN-2, which incorporate negotiation before transmitting data in order to ensure that only useful information will be transferred. </a:t>
            </a:r>
          </a:p>
          <a:p>
            <a:pPr algn="just"/>
            <a:r>
              <a:rPr lang="en-US" dirty="0" smtClean="0">
                <a:latin typeface="Times New Roman" pitchFamily="18" charset="0"/>
                <a:cs typeface="Times New Roman" pitchFamily="18" charset="0"/>
              </a:rPr>
              <a:t>Also, each node has its own resource manager which keeps track of resource consumption, and is polled by the nodes before data transmission. </a:t>
            </a:r>
          </a:p>
          <a:p>
            <a:pPr algn="just"/>
            <a:r>
              <a:rPr lang="en-US" dirty="0" smtClean="0">
                <a:latin typeface="Times New Roman" pitchFamily="18" charset="0"/>
                <a:cs typeface="Times New Roman" pitchFamily="18" charset="0"/>
              </a:rPr>
              <a:t>The SPIN-1 protocol is a 3-stage protocol, as described above. An extension to SPIN-1 is SPIN-2, which incorporates threshold-based resource awareness mechanism in addition to negotiation. When energy in the nodes is abundant, SPIN-2 communicates using the 3-stage protocol of SPIN-1.</a:t>
            </a:r>
          </a:p>
          <a:p>
            <a:pPr algn="just"/>
            <a:r>
              <a:rPr lang="en-US" dirty="0" smtClean="0">
                <a:latin typeface="Times New Roman" pitchFamily="18" charset="0"/>
                <a:cs typeface="Times New Roman" pitchFamily="18" charset="0"/>
              </a:rPr>
              <a:t> However, when the energy in a node starts approaching a low energy threshold, it reduces its participation in the protocol, i.e., it participates only when it believes that it can complete all the other stages of the protocol without going below the low-energy threshold. In conclusion, SPIN-l and SPIN-2 are simple protocols that efficiently disseminate data, while maintaining no per-neighbor state. These protocols are well-suited for an environment where the sensors are mobile because they base their forwarding decisions on local neighborhood information.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92500"/>
          </a:bodyPr>
          <a:lstStyle/>
          <a:p>
            <a:r>
              <a:rPr lang="en-US" dirty="0" smtClean="0">
                <a:latin typeface="Times New Roman" pitchFamily="18" charset="0"/>
                <a:cs typeface="Times New Roman" pitchFamily="18" charset="0"/>
              </a:rPr>
              <a:t>Other protocols of the SPIN family are–</a:t>
            </a:r>
          </a:p>
          <a:p>
            <a:r>
              <a:rPr lang="en-US" dirty="0" smtClean="0">
                <a:latin typeface="Times New Roman" pitchFamily="18" charset="0"/>
                <a:cs typeface="Times New Roman" pitchFamily="18" charset="0"/>
              </a:rPr>
              <a:t> SPIN-BC: This protocol is designed for broadcast channels. </a:t>
            </a:r>
          </a:p>
          <a:p>
            <a:r>
              <a:rPr lang="en-US" dirty="0" smtClean="0">
                <a:latin typeface="Times New Roman" pitchFamily="18" charset="0"/>
                <a:cs typeface="Times New Roman" pitchFamily="18" charset="0"/>
              </a:rPr>
              <a:t> SPIN-PP: This protocol is designed for a point to point communication, i.e., hop-by-hop routing. </a:t>
            </a:r>
          </a:p>
          <a:p>
            <a:r>
              <a:rPr lang="en-US" dirty="0" smtClean="0">
                <a:latin typeface="Times New Roman" pitchFamily="18" charset="0"/>
                <a:cs typeface="Times New Roman" pitchFamily="18" charset="0"/>
              </a:rPr>
              <a:t>SPIN-EC: This protocol works similar to SPIN-PP, but with an energy heuristic added to it</a:t>
            </a:r>
          </a:p>
          <a:p>
            <a:r>
              <a:rPr lang="en-US" dirty="0" smtClean="0">
                <a:latin typeface="Times New Roman" pitchFamily="18" charset="0"/>
                <a:cs typeface="Times New Roman" pitchFamily="18" charset="0"/>
              </a:rPr>
              <a:t>SPIN-RL: When a channel is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a protocol called SPIN-RL is used where adjustments are added to the SPIN-PP protocol to account for the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channel.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smtClean="0">
                <a:latin typeface="Times New Roman" pitchFamily="18" charset="0"/>
                <a:cs typeface="Times New Roman" pitchFamily="18" charset="0"/>
              </a:rPr>
              <a:t>One of the advantages of SPIN is that topological changes are localized since each node needs to know only its single-hop neighbors. </a:t>
            </a:r>
          </a:p>
          <a:p>
            <a:pPr algn="just"/>
            <a:r>
              <a:rPr lang="en-US" dirty="0" smtClean="0">
                <a:latin typeface="Times New Roman" pitchFamily="18" charset="0"/>
                <a:cs typeface="Times New Roman" pitchFamily="18" charset="0"/>
              </a:rPr>
              <a:t>SPIN provides much energy savings than flooding and metadata negotiation almost halves the redundant data. </a:t>
            </a:r>
          </a:p>
          <a:p>
            <a:pPr algn="just"/>
            <a:r>
              <a:rPr lang="en-US" dirty="0" smtClean="0">
                <a:latin typeface="Times New Roman" pitchFamily="18" charset="0"/>
                <a:cs typeface="Times New Roman" pitchFamily="18" charset="0"/>
              </a:rPr>
              <a:t>However, SPINs data advertisement mechanism cannot guarantee the delivery of data. To see this, consider the application of intrusion detection where data should be reliably reported over periodic intervals and assume that nodes interested in the data are located far away from the source node and the nodes between source and destination nodes are not interested in that data, such data will not be delivered to the destination at all.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Directed Diffusion</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dirty="0" smtClean="0">
                <a:latin typeface="Times New Roman" pitchFamily="18" charset="0"/>
                <a:cs typeface="Times New Roman" pitchFamily="18" charset="0"/>
              </a:rPr>
              <a:t>Directed diffusion is a popular data aggregation paradigm for WSNs.</a:t>
            </a:r>
          </a:p>
          <a:p>
            <a:pPr algn="just"/>
            <a:r>
              <a:rPr lang="en-US" dirty="0" smtClean="0">
                <a:latin typeface="Times New Roman" pitchFamily="18" charset="0"/>
                <a:cs typeface="Times New Roman" pitchFamily="18" charset="0"/>
              </a:rPr>
              <a:t> Directed diffusion is a data-centric (DC) and application aware paradigm in the sense that all data generated by sensor nodes is named by attribute-value pairs.</a:t>
            </a:r>
          </a:p>
          <a:p>
            <a:pPr algn="just"/>
            <a:r>
              <a:rPr lang="en-US" dirty="0" smtClean="0">
                <a:latin typeface="Times New Roman" pitchFamily="18" charset="0"/>
                <a:cs typeface="Times New Roman" pitchFamily="18" charset="0"/>
              </a:rPr>
              <a:t> The main idea of the DC paradigm is to combine the data coming from different sources </a:t>
            </a:r>
            <a:r>
              <a:rPr lang="en-US" dirty="0" err="1" smtClean="0">
                <a:latin typeface="Times New Roman" pitchFamily="18" charset="0"/>
                <a:cs typeface="Times New Roman" pitchFamily="18" charset="0"/>
              </a:rPr>
              <a:t>enroute</a:t>
            </a:r>
            <a:r>
              <a:rPr lang="en-US" dirty="0" smtClean="0">
                <a:latin typeface="Times New Roman" pitchFamily="18" charset="0"/>
                <a:cs typeface="Times New Roman" pitchFamily="18" charset="0"/>
              </a:rPr>
              <a:t> (in-network aggregation) by eliminating redundancy, minimizing the number of transmissions; thus saving network energy and prolonging its lifetime. </a:t>
            </a:r>
          </a:p>
          <a:p>
            <a:pPr algn="just"/>
            <a:r>
              <a:rPr lang="en-US" dirty="0" smtClean="0">
                <a:latin typeface="Times New Roman" pitchFamily="18" charset="0"/>
                <a:cs typeface="Times New Roman" pitchFamily="18" charset="0"/>
              </a:rPr>
              <a:t>Unlike traditional end-to-end routing, DC routing finds routes from multiple sources to a single destination that allows in-network consolidation of redundant data.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62500" lnSpcReduction="20000"/>
          </a:bodyPr>
          <a:lstStyle/>
          <a:p>
            <a:pPr algn="just"/>
            <a:r>
              <a:rPr lang="en-US" dirty="0" smtClean="0">
                <a:latin typeface="Times New Roman" pitchFamily="18" charset="0"/>
                <a:cs typeface="Times New Roman" pitchFamily="18" charset="0"/>
              </a:rPr>
              <a:t>In directed diffusion, sensors measure events and create gradients of information in their respective neighborhoods. </a:t>
            </a:r>
          </a:p>
          <a:p>
            <a:pPr algn="just"/>
            <a:r>
              <a:rPr lang="en-US" dirty="0" smtClean="0">
                <a:latin typeface="Times New Roman" pitchFamily="18" charset="0"/>
                <a:cs typeface="Times New Roman" pitchFamily="18" charset="0"/>
              </a:rPr>
              <a:t>The base station requests data by broadcasting interests.</a:t>
            </a:r>
          </a:p>
          <a:p>
            <a:pPr algn="just"/>
            <a:r>
              <a:rPr lang="en-US" dirty="0" smtClean="0">
                <a:latin typeface="Times New Roman" pitchFamily="18" charset="0"/>
                <a:cs typeface="Times New Roman" pitchFamily="18" charset="0"/>
              </a:rPr>
              <a:t> Interest describes a task required to be done by the network. </a:t>
            </a:r>
          </a:p>
          <a:p>
            <a:pPr algn="just"/>
            <a:r>
              <a:rPr lang="en-US" dirty="0" smtClean="0">
                <a:latin typeface="Times New Roman" pitchFamily="18" charset="0"/>
                <a:cs typeface="Times New Roman" pitchFamily="18" charset="0"/>
              </a:rPr>
              <a:t>Interest diffuses through the network hop-by-hop, and is broadcast by each node to its neighbors. </a:t>
            </a:r>
          </a:p>
          <a:p>
            <a:pPr algn="just"/>
            <a:r>
              <a:rPr lang="en-US" dirty="0" smtClean="0">
                <a:latin typeface="Times New Roman" pitchFamily="18" charset="0"/>
                <a:cs typeface="Times New Roman" pitchFamily="18" charset="0"/>
              </a:rPr>
              <a:t>As the interest is propagated throughout the network, gradients are setup to draw data satisfying the query towards the requesting node, i.e., a BS may query for data by disseminating interests and intermediate nodes propagate these interests. </a:t>
            </a:r>
          </a:p>
          <a:p>
            <a:pPr algn="just"/>
            <a:r>
              <a:rPr lang="en-US" dirty="0" smtClean="0">
                <a:latin typeface="Times New Roman" pitchFamily="18" charset="0"/>
                <a:cs typeface="Times New Roman" pitchFamily="18" charset="0"/>
              </a:rPr>
              <a:t>Each sensor that receives the interest setup a gradient toward the sensor nodes from which it receives the interest. </a:t>
            </a:r>
          </a:p>
          <a:p>
            <a:pPr algn="just"/>
            <a:r>
              <a:rPr lang="en-US" dirty="0" smtClean="0">
                <a:latin typeface="Times New Roman" pitchFamily="18" charset="0"/>
                <a:cs typeface="Times New Roman" pitchFamily="18" charset="0"/>
              </a:rPr>
              <a:t>This process continues until gradients are setup from the sources back to the BS. </a:t>
            </a:r>
          </a:p>
          <a:p>
            <a:pPr algn="just"/>
            <a:r>
              <a:rPr lang="en-US" dirty="0" smtClean="0">
                <a:latin typeface="Times New Roman" pitchFamily="18" charset="0"/>
                <a:cs typeface="Times New Roman" pitchFamily="18" charset="0"/>
              </a:rPr>
              <a:t>More generally, a gradient specifies an attribute value and a direction.</a:t>
            </a:r>
          </a:p>
          <a:p>
            <a:pPr algn="just"/>
            <a:r>
              <a:rPr lang="en-US" dirty="0" smtClean="0">
                <a:latin typeface="Times New Roman" pitchFamily="18" charset="0"/>
                <a:cs typeface="Times New Roman" pitchFamily="18" charset="0"/>
              </a:rPr>
              <a:t> The strength of the gradient may be different towards different neighbors resulting in different amounts of information flow. </a:t>
            </a:r>
          </a:p>
          <a:p>
            <a:pPr algn="just"/>
            <a:r>
              <a:rPr lang="en-US" dirty="0" smtClean="0">
                <a:latin typeface="Times New Roman" pitchFamily="18" charset="0"/>
                <a:cs typeface="Times New Roman" pitchFamily="18" charset="0"/>
              </a:rPr>
              <a:t>At this stage, loops are not checked, but are removed at a later stage.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r>
              <a:rPr lang="en-US" dirty="0" smtClean="0">
                <a:latin typeface="Times New Roman" pitchFamily="18" charset="0"/>
                <a:cs typeface="Times New Roman" pitchFamily="18" charset="0"/>
              </a:rPr>
              <a:t>Figure below shows an example of the working of directed diffusion ((a) sending interests, (b) building gradients, and (c) data dissemination). </a:t>
            </a:r>
          </a:p>
          <a:p>
            <a:pPr algn="just"/>
            <a:r>
              <a:rPr lang="en-US" dirty="0" smtClean="0">
                <a:latin typeface="Times New Roman" pitchFamily="18" charset="0"/>
                <a:cs typeface="Times New Roman" pitchFamily="18" charset="0"/>
              </a:rPr>
              <a:t>When interests fit gradients, paths of information flow are formed from multiple paths and then the best paths are reinforced so as to prevent further flooding according to a local rule. </a:t>
            </a:r>
          </a:p>
          <a:p>
            <a:pPr algn="just"/>
            <a:r>
              <a:rPr lang="en-US" dirty="0" smtClean="0">
                <a:latin typeface="Times New Roman" pitchFamily="18" charset="0"/>
                <a:cs typeface="Times New Roman" pitchFamily="18" charset="0"/>
              </a:rPr>
              <a:t>In order to reduce communication costs, data is aggregated on the way. </a:t>
            </a:r>
          </a:p>
          <a:p>
            <a:pPr algn="just"/>
            <a:r>
              <a:rPr lang="en-US" dirty="0" smtClean="0">
                <a:latin typeface="Times New Roman" pitchFamily="18" charset="0"/>
                <a:cs typeface="Times New Roman" pitchFamily="18" charset="0"/>
              </a:rPr>
              <a:t>The goal is to find a good aggregation tree which gets the data from source nodes to the BS. </a:t>
            </a:r>
          </a:p>
          <a:p>
            <a:pPr algn="just"/>
            <a:r>
              <a:rPr lang="en-US" dirty="0" smtClean="0">
                <a:latin typeface="Times New Roman" pitchFamily="18" charset="0"/>
                <a:cs typeface="Times New Roman" pitchFamily="18" charset="0"/>
              </a:rPr>
              <a:t>The BS periodically refreshes and re-sends the interest when it starts to receive data from the source(s). </a:t>
            </a:r>
          </a:p>
          <a:p>
            <a:pPr algn="just"/>
            <a:r>
              <a:rPr lang="en-US" dirty="0" smtClean="0">
                <a:latin typeface="Times New Roman" pitchFamily="18" charset="0"/>
                <a:cs typeface="Times New Roman" pitchFamily="18" charset="0"/>
              </a:rPr>
              <a:t>This is necessary because interests are not reliably transmitted throughout the network.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r>
              <a:rPr lang="en-US" dirty="0" smtClean="0">
                <a:latin typeface="Times New Roman" pitchFamily="18" charset="0"/>
                <a:cs typeface="Times New Roman" pitchFamily="18" charset="0"/>
              </a:rPr>
              <a:t>In very small sensor networks where the base station and motes (sensor nodes) are  close to each other, they can communicate directly with each other,  this is single-hop communication.</a:t>
            </a:r>
          </a:p>
          <a:p>
            <a:pPr algn="just"/>
            <a:r>
              <a:rPr lang="en-US" dirty="0" smtClean="0">
                <a:latin typeface="Times New Roman" pitchFamily="18" charset="0"/>
                <a:cs typeface="Times New Roman" pitchFamily="18" charset="0"/>
              </a:rPr>
              <a:t>In most WSN application the coverage area is so large that requires thousands of nodes to be placed and this scenario requires multi-hop communication because most of the sensor nodes are so far from the sink node (gateway) so that they cannot communicate directly with the base station. </a:t>
            </a:r>
          </a:p>
          <a:p>
            <a:pPr algn="just"/>
            <a:r>
              <a:rPr lang="en-US" dirty="0" smtClean="0">
                <a:latin typeface="Times New Roman" pitchFamily="18" charset="0"/>
                <a:cs typeface="Times New Roman" pitchFamily="18" charset="0"/>
              </a:rPr>
              <a:t>The single-hop communication is also called direct communication and multi-hop communication is called indirect communication.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noChangeArrowheads="1"/>
          </p:cNvPicPr>
          <p:nvPr/>
        </p:nvPicPr>
        <p:blipFill>
          <a:blip r:embed="rId2" cstate="print"/>
          <a:srcRect l="30454" t="43967" r="31686" b="26454"/>
          <a:stretch>
            <a:fillRect/>
          </a:stretch>
        </p:blipFill>
        <p:spPr bwMode="auto">
          <a:xfrm>
            <a:off x="0" y="1371599"/>
            <a:ext cx="9448800" cy="37971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pPr algn="just"/>
            <a:r>
              <a:rPr lang="en-US" dirty="0" smtClean="0">
                <a:latin typeface="Times New Roman" pitchFamily="18" charset="0"/>
                <a:cs typeface="Times New Roman" pitchFamily="18" charset="0"/>
              </a:rPr>
              <a:t>All sensor nodes in a directed diffusion-based network are application-aware, which enables diffusion to achieve energy savings by selecting empirically good paths and by caching and processing data in the network.</a:t>
            </a:r>
          </a:p>
          <a:p>
            <a:pPr algn="just"/>
            <a:r>
              <a:rPr lang="en-US" dirty="0" smtClean="0">
                <a:latin typeface="Times New Roman" pitchFamily="18" charset="0"/>
                <a:cs typeface="Times New Roman" pitchFamily="18" charset="0"/>
              </a:rPr>
              <a:t> Caching can increase the efficiency, robustness and scalability of coordination between sensor nodes which is the essence of the data diffusion paradigm.</a:t>
            </a:r>
          </a:p>
          <a:p>
            <a:pPr algn="just"/>
            <a:r>
              <a:rPr lang="en-US" dirty="0" smtClean="0">
                <a:latin typeface="Times New Roman" pitchFamily="18" charset="0"/>
                <a:cs typeface="Times New Roman" pitchFamily="18" charset="0"/>
              </a:rPr>
              <a:t> Other usage of directed diffusion is to spontaneously propagate an important event to some sections of the sensor network.</a:t>
            </a:r>
          </a:p>
          <a:p>
            <a:pPr algn="just"/>
            <a:r>
              <a:rPr lang="en-US" dirty="0" smtClean="0">
                <a:latin typeface="Times New Roman" pitchFamily="18" charset="0"/>
                <a:cs typeface="Times New Roman" pitchFamily="18" charset="0"/>
              </a:rPr>
              <a:t> Such type of information retrieval is well suited only for persistent queries where requesting nodes are not expecting data that satisfy a query for duration of time. </a:t>
            </a:r>
          </a:p>
          <a:p>
            <a:pPr algn="just"/>
            <a:r>
              <a:rPr lang="en-US" dirty="0" smtClean="0">
                <a:latin typeface="Times New Roman" pitchFamily="18" charset="0"/>
                <a:cs typeface="Times New Roman" pitchFamily="18" charset="0"/>
              </a:rPr>
              <a:t>This makes it unsuitable for one-time queries, as it is not worth setting up gradients for queries, which use the path only once.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dirty="0" smtClean="0">
                <a:latin typeface="Times New Roman" pitchFamily="18" charset="0"/>
                <a:cs typeface="Times New Roman" pitchFamily="18" charset="0"/>
              </a:rPr>
              <a:t>Directed diffusion differs from SPIN in two aspects.</a:t>
            </a:r>
          </a:p>
          <a:p>
            <a:pPr algn="just"/>
            <a:r>
              <a:rPr lang="en-US" dirty="0" smtClean="0">
                <a:latin typeface="Times New Roman" pitchFamily="18" charset="0"/>
                <a:cs typeface="Times New Roman" pitchFamily="18" charset="0"/>
              </a:rPr>
              <a:t> First, directed diffusion issues on demand data queries as the BS send queries to the sensor nodes by flooding some tasks.</a:t>
            </a:r>
          </a:p>
          <a:p>
            <a:pPr algn="just"/>
            <a:r>
              <a:rPr lang="en-US" dirty="0" smtClean="0">
                <a:latin typeface="Times New Roman" pitchFamily="18" charset="0"/>
                <a:cs typeface="Times New Roman" pitchFamily="18" charset="0"/>
              </a:rPr>
              <a:t> In SPIN, however, sensors advertise the availability of data allowing interested nodes to query that data. Second, all communication in directed diffusion is neighbor-to-neighbor with each node having the capability of performing data aggregation and caching.</a:t>
            </a:r>
          </a:p>
          <a:p>
            <a:pPr algn="just"/>
            <a:r>
              <a:rPr lang="en-US" dirty="0" smtClean="0">
                <a:latin typeface="Times New Roman" pitchFamily="18" charset="0"/>
                <a:cs typeface="Times New Roman" pitchFamily="18" charset="0"/>
              </a:rPr>
              <a:t> Unlike SPIN, there is no need to maintain global network topology in directed diffusion. However, directed diffusion may not be applied to applications (e.g., environmental monitoring) that require continuous data delivery to the BS. This is because the query driven on demand data model may not help in this regard. </a:t>
            </a:r>
          </a:p>
          <a:p>
            <a:pPr algn="just"/>
            <a:r>
              <a:rPr lang="en-US" dirty="0" smtClean="0">
                <a:latin typeface="Times New Roman" pitchFamily="18" charset="0"/>
                <a:cs typeface="Times New Roman" pitchFamily="18" charset="0"/>
              </a:rPr>
              <a:t>Moreover, matching data to queries might require some extra overhead at the sensor nodes.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r>
              <a:rPr lang="en-US" dirty="0" smtClean="0"/>
              <a:t>Rumor Routing</a:t>
            </a:r>
            <a:endParaRPr lang="en-US" dirty="0"/>
          </a:p>
        </p:txBody>
      </p:sp>
      <p:sp>
        <p:nvSpPr>
          <p:cNvPr id="3" name="Content Placeholder 2"/>
          <p:cNvSpPr>
            <a:spLocks noGrp="1"/>
          </p:cNvSpPr>
          <p:nvPr>
            <p:ph idx="1"/>
          </p:nvPr>
        </p:nvSpPr>
        <p:spPr>
          <a:xfrm>
            <a:off x="457200" y="304800"/>
            <a:ext cx="8229600" cy="5821363"/>
          </a:xfrm>
        </p:spPr>
        <p:txBody>
          <a:bodyPr>
            <a:normAutofit fontScale="55000" lnSpcReduction="20000"/>
          </a:bodyPr>
          <a:lstStyle/>
          <a:p>
            <a:pPr algn="just"/>
            <a:r>
              <a:rPr lang="en-US" dirty="0" smtClean="0">
                <a:latin typeface="Times New Roman" pitchFamily="18" charset="0"/>
                <a:cs typeface="Times New Roman" pitchFamily="18" charset="0"/>
              </a:rPr>
              <a:t>Rumor routing  is a variation of directed diffusion and is mainly intended for applications where geographic routing is not feasible.</a:t>
            </a:r>
          </a:p>
          <a:p>
            <a:pPr algn="just"/>
            <a:r>
              <a:rPr lang="en-US" dirty="0" smtClean="0">
                <a:latin typeface="Times New Roman" pitchFamily="18" charset="0"/>
                <a:cs typeface="Times New Roman" pitchFamily="18" charset="0"/>
              </a:rPr>
              <a:t> In general, directed diffusion uses flooding to inject the query to the entire network when there is no geographic criterion to diffuse tasks.</a:t>
            </a:r>
          </a:p>
          <a:p>
            <a:pPr algn="just"/>
            <a:r>
              <a:rPr lang="en-US" dirty="0" smtClean="0">
                <a:latin typeface="Times New Roman" pitchFamily="18" charset="0"/>
                <a:cs typeface="Times New Roman" pitchFamily="18" charset="0"/>
              </a:rPr>
              <a:t> However, in some cases there is only a little amount of data requested from the nodes and thus the use of flooding is unnecessary. </a:t>
            </a:r>
          </a:p>
          <a:p>
            <a:pPr algn="just"/>
            <a:r>
              <a:rPr lang="en-US" dirty="0" smtClean="0">
                <a:latin typeface="Times New Roman" pitchFamily="18" charset="0"/>
                <a:cs typeface="Times New Roman" pitchFamily="18" charset="0"/>
              </a:rPr>
              <a:t>An alternative approach is to flood the events if the number of events is small and the number of queries is large.</a:t>
            </a:r>
          </a:p>
          <a:p>
            <a:pPr algn="just"/>
            <a:r>
              <a:rPr lang="en-US" dirty="0" smtClean="0">
                <a:latin typeface="Times New Roman" pitchFamily="18" charset="0"/>
                <a:cs typeface="Times New Roman" pitchFamily="18" charset="0"/>
              </a:rPr>
              <a:t> The key idea is to route the queries to the nodes that have observed a particular event rather than flooding the entire network to retrieve information about the occurring events. </a:t>
            </a:r>
          </a:p>
          <a:p>
            <a:pPr algn="just"/>
            <a:r>
              <a:rPr lang="en-US" dirty="0" smtClean="0">
                <a:latin typeface="Times New Roman" pitchFamily="18" charset="0"/>
                <a:cs typeface="Times New Roman" pitchFamily="18" charset="0"/>
              </a:rPr>
              <a:t>In order to flood events through the network, the rumor routing algorithm employs long-lived packets, called agents.</a:t>
            </a:r>
          </a:p>
          <a:p>
            <a:pPr algn="just"/>
            <a:r>
              <a:rPr lang="en-US" dirty="0" smtClean="0">
                <a:latin typeface="Times New Roman" pitchFamily="18" charset="0"/>
                <a:cs typeface="Times New Roman" pitchFamily="18" charset="0"/>
              </a:rPr>
              <a:t> When a node detects an event, it adds such event to its local table, called events table, and generates an agent. </a:t>
            </a:r>
          </a:p>
          <a:p>
            <a:pPr algn="just"/>
            <a:r>
              <a:rPr lang="en-US" dirty="0" smtClean="0">
                <a:latin typeface="Times New Roman" pitchFamily="18" charset="0"/>
                <a:cs typeface="Times New Roman" pitchFamily="18" charset="0"/>
              </a:rPr>
              <a:t>Agents travel the network in order to propagate information about local events to distant nodes. </a:t>
            </a:r>
          </a:p>
          <a:p>
            <a:pPr algn="just"/>
            <a:r>
              <a:rPr lang="en-US" dirty="0" smtClean="0">
                <a:latin typeface="Times New Roman" pitchFamily="18" charset="0"/>
                <a:cs typeface="Times New Roman" pitchFamily="18" charset="0"/>
              </a:rPr>
              <a:t>When a node generates a query for an event, the nodes that know the route, may respond to the query by inspecting its event table. Hence, there is no need to flood the whole network, which reduces the communication cost. </a:t>
            </a:r>
          </a:p>
          <a:p>
            <a:pPr algn="just"/>
            <a:r>
              <a:rPr lang="en-US" dirty="0" smtClean="0">
                <a:latin typeface="Times New Roman" pitchFamily="18" charset="0"/>
                <a:cs typeface="Times New Roman" pitchFamily="18" charset="0"/>
              </a:rPr>
              <a:t>On the other hand, rumor routing maintains only one path between source and destination as opposed to directed diffusion where data can be routed through multiple paths at low rates.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lgn="just"/>
            <a:r>
              <a:rPr lang="en-US" dirty="0" smtClean="0">
                <a:latin typeface="Times New Roman" pitchFamily="18" charset="0"/>
                <a:cs typeface="Times New Roman" pitchFamily="18" charset="0"/>
              </a:rPr>
              <a:t>Rumor routing can achieve significant energy savings when compared to event flooding and can also handle node’s failure.</a:t>
            </a:r>
          </a:p>
          <a:p>
            <a:pPr algn="just"/>
            <a:r>
              <a:rPr lang="en-US" dirty="0" smtClean="0">
                <a:latin typeface="Times New Roman" pitchFamily="18" charset="0"/>
                <a:cs typeface="Times New Roman" pitchFamily="18" charset="0"/>
              </a:rPr>
              <a:t> However, rumor routing performs well only when the number of events is small.</a:t>
            </a:r>
          </a:p>
          <a:p>
            <a:pPr algn="just"/>
            <a:r>
              <a:rPr lang="en-US" dirty="0" smtClean="0">
                <a:latin typeface="Times New Roman" pitchFamily="18" charset="0"/>
                <a:cs typeface="Times New Roman" pitchFamily="18" charset="0"/>
              </a:rPr>
              <a:t> For a large number of events, the cost of maintaining agents and event-tables in each node becomes infeasible if there is not enough interest in these events from the BS.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Minimum Cost Forwarding Algorithm (MCFA):</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Minimum Cost Forwarding Algorithm (MCFA) computes the least cost from each node to the Base Station (BS). </a:t>
            </a:r>
          </a:p>
          <a:p>
            <a:pPr algn="just"/>
            <a:r>
              <a:rPr lang="en-US" dirty="0" smtClean="0">
                <a:latin typeface="Times New Roman" pitchFamily="18" charset="0"/>
                <a:cs typeface="Times New Roman" pitchFamily="18" charset="0"/>
              </a:rPr>
              <a:t>Each node maintains the least cost estimate from itself to the base-station.</a:t>
            </a:r>
          </a:p>
          <a:p>
            <a:pPr algn="just"/>
            <a:r>
              <a:rPr lang="en-US" dirty="0" smtClean="0">
                <a:latin typeface="Times New Roman" pitchFamily="18" charset="0"/>
                <a:cs typeface="Times New Roman" pitchFamily="18" charset="0"/>
              </a:rPr>
              <a:t>Each message to be forwarded by the sensor node is broadcast to its neighbors.</a:t>
            </a:r>
          </a:p>
          <a:p>
            <a:pPr algn="just"/>
            <a:r>
              <a:rPr lang="en-US" dirty="0" smtClean="0">
                <a:latin typeface="Times New Roman" pitchFamily="18" charset="0"/>
                <a:cs typeface="Times New Roman" pitchFamily="18" charset="0"/>
              </a:rPr>
              <a:t>When a node receives the message, it checks if it is on the least cost path between the source sensor node and the base-station.</a:t>
            </a:r>
          </a:p>
          <a:p>
            <a:pPr algn="just"/>
            <a:r>
              <a:rPr lang="en-US" dirty="0" smtClean="0">
                <a:latin typeface="Times New Roman" pitchFamily="18" charset="0"/>
                <a:cs typeface="Times New Roman" pitchFamily="18" charset="0"/>
              </a:rPr>
              <a:t>If the node is in the shortest path, the node retransmits the data; the same procedure repeats until the packet reaches the BS. </a:t>
            </a:r>
          </a:p>
          <a:p>
            <a:pPr algn="just"/>
            <a:r>
              <a:rPr lang="en-US" dirty="0" smtClean="0">
                <a:latin typeface="Times New Roman" pitchFamily="18" charset="0"/>
                <a:cs typeface="Times New Roman" pitchFamily="18" charset="0"/>
              </a:rPr>
              <a:t>Nevertheless, computing and updating the Minimum Cost generates overhead.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lstStyle/>
          <a:p>
            <a:r>
              <a:rPr lang="en-US" dirty="0" smtClean="0">
                <a:latin typeface="Times New Roman" pitchFamily="18" charset="0"/>
                <a:cs typeface="Times New Roman" pitchFamily="18" charset="0"/>
              </a:rPr>
              <a:t>This protocol consists of two modes</a:t>
            </a:r>
          </a:p>
          <a:p>
            <a:pPr lvl="1"/>
            <a:r>
              <a:rPr lang="en-US" dirty="0" smtClean="0">
                <a:latin typeface="Times New Roman" pitchFamily="18" charset="0"/>
                <a:cs typeface="Times New Roman" pitchFamily="18" charset="0"/>
              </a:rPr>
              <a:t>Initialization Mode</a:t>
            </a:r>
          </a:p>
          <a:p>
            <a:pPr lvl="1"/>
            <a:r>
              <a:rPr lang="en-US" dirty="0" smtClean="0">
                <a:latin typeface="Times New Roman" pitchFamily="18" charset="0"/>
                <a:cs typeface="Times New Roman" pitchFamily="18" charset="0"/>
              </a:rPr>
              <a:t>Operational Mode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r>
              <a:rPr lang="en-US" dirty="0" smtClean="0"/>
              <a:t>Initialization Mode</a:t>
            </a:r>
            <a:endParaRPr lang="en-US" dirty="0"/>
          </a:p>
        </p:txBody>
      </p:sp>
      <p:sp>
        <p:nvSpPr>
          <p:cNvPr id="3" name="Content Placeholder 2"/>
          <p:cNvSpPr>
            <a:spLocks noGrp="1"/>
          </p:cNvSpPr>
          <p:nvPr>
            <p:ph idx="1"/>
          </p:nvPr>
        </p:nvSpPr>
        <p:spPr>
          <a:xfrm>
            <a:off x="457200" y="381000"/>
            <a:ext cx="8229600" cy="6248400"/>
          </a:xfrm>
        </p:spPr>
        <p:txBody>
          <a:bodyPr>
            <a:normAutofit fontScale="62500" lnSpcReduction="20000"/>
          </a:bodyPr>
          <a:lstStyle/>
          <a:p>
            <a:pPr algn="just"/>
            <a:r>
              <a:rPr lang="en-US" dirty="0" smtClean="0">
                <a:latin typeface="Times New Roman" pitchFamily="18" charset="0"/>
                <a:cs typeface="Times New Roman" pitchFamily="18" charset="0"/>
              </a:rPr>
              <a:t>To begin establishing a minimum cost field the base station generates a single advertisement message with a cost of zero.</a:t>
            </a:r>
          </a:p>
          <a:p>
            <a:pPr algn="just"/>
            <a:r>
              <a:rPr lang="en-US" dirty="0" smtClean="0">
                <a:latin typeface="Times New Roman" pitchFamily="18" charset="0"/>
                <a:cs typeface="Times New Roman" pitchFamily="18" charset="0"/>
              </a:rPr>
              <a:t>A general node,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sets its minimum cost, Li, to infinity and waits for ADV messages to arrive each containing a cost field, Lm.</a:t>
            </a:r>
          </a:p>
          <a:p>
            <a:pPr algn="just"/>
            <a:r>
              <a:rPr lang="en-US" dirty="0" smtClean="0">
                <a:latin typeface="Times New Roman" pitchFamily="18" charset="0"/>
                <a:cs typeface="Times New Roman" pitchFamily="18" charset="0"/>
              </a:rPr>
              <a:t>Each node, upon receiving the broadcast message originated at the base-station, checks to see If the value of the cost field plus the link cost is less than the current minimum cost, the node updates its minimum cost.</a:t>
            </a:r>
          </a:p>
          <a:p>
            <a:pPr algn="just"/>
            <a:r>
              <a:rPr lang="en-US" dirty="0" smtClean="0">
                <a:latin typeface="Times New Roman" pitchFamily="18" charset="0"/>
                <a:cs typeface="Times New Roman" pitchFamily="18" charset="0"/>
              </a:rPr>
              <a:t>If the received broadcast message is updated, then it is re-sent; otherwise, it is purged and nothing further is done.</a:t>
            </a:r>
          </a:p>
          <a:p>
            <a:pPr algn="just"/>
            <a:r>
              <a:rPr lang="en-US" dirty="0" smtClean="0">
                <a:latin typeface="Times New Roman" pitchFamily="18" charset="0"/>
                <a:cs typeface="Times New Roman" pitchFamily="18" charset="0"/>
              </a:rPr>
              <a:t>However, this  procedure may result in some nodes having multiple updates and those nodes far away from the base-station will get more updates from those closer to the base-station. </a:t>
            </a:r>
          </a:p>
          <a:p>
            <a:pPr algn="just"/>
            <a:r>
              <a:rPr lang="en-US" dirty="0" smtClean="0">
                <a:latin typeface="Times New Roman" pitchFamily="18" charset="0"/>
                <a:cs typeface="Times New Roman" pitchFamily="18" charset="0"/>
              </a:rPr>
              <a:t>To avoid this, the MCFA was modified to run a back off algorithm at the setup phase. </a:t>
            </a:r>
          </a:p>
          <a:p>
            <a:pPr algn="just"/>
            <a:r>
              <a:rPr lang="en-US" dirty="0" smtClean="0">
                <a:latin typeface="Times New Roman" pitchFamily="18" charset="0"/>
                <a:cs typeface="Times New Roman" pitchFamily="18" charset="0"/>
              </a:rPr>
              <a:t>The back off algorithm dictates that a node will not send the updated message until  some  time units have elapsed from the time at which the message is updated</a:t>
            </a:r>
          </a:p>
          <a:p>
            <a:pPr algn="just"/>
            <a:r>
              <a:rPr lang="en-US" dirty="0" smtClean="0">
                <a:latin typeface="Times New Roman" pitchFamily="18" charset="0"/>
                <a:cs typeface="Times New Roman" pitchFamily="18" charset="0"/>
              </a:rPr>
              <a:t>When the timer finally expires, the node broadcasts its ADV message advertising its minimum cost.</a:t>
            </a:r>
          </a:p>
          <a:p>
            <a:pPr algn="just"/>
            <a:r>
              <a:rPr lang="en-US" dirty="0" smtClean="0">
                <a:latin typeface="Times New Roman" pitchFamily="18" charset="0"/>
                <a:cs typeface="Times New Roman" pitchFamily="18" charset="0"/>
              </a:rPr>
              <a:t> The back off time is thus proportional to the minimum cost at a node. Thus, a node will defer its ADV broadcast until it has heard the message leading to the minimum cost and make a single broadcast carrying its minimum cost.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Mode</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Once the cost field has been established, nodes engage in the OPER mode protocol. The base station simply consumes DATA messages forwarded by nodes.</a:t>
            </a:r>
          </a:p>
          <a:p>
            <a:pPr algn="just"/>
            <a:r>
              <a:rPr lang="en-US" dirty="0" smtClean="0">
                <a:latin typeface="Times New Roman" pitchFamily="18" charset="0"/>
                <a:cs typeface="Times New Roman" pitchFamily="18" charset="0"/>
              </a:rPr>
              <a:t>DATA messages contain the data collected at a sensor node, the original cost and the consumed cost.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Gradient-Based Routing:</a:t>
            </a:r>
            <a:endParaRPr lang="en-US" dirty="0"/>
          </a:p>
        </p:txBody>
      </p:sp>
      <p:sp>
        <p:nvSpPr>
          <p:cNvPr id="3" name="Content Placeholder 2"/>
          <p:cNvSpPr>
            <a:spLocks noGrp="1"/>
          </p:cNvSpPr>
          <p:nvPr>
            <p:ph idx="1"/>
          </p:nvPr>
        </p:nvSpPr>
        <p:spPr>
          <a:xfrm>
            <a:off x="457200" y="838200"/>
            <a:ext cx="8229600" cy="5791200"/>
          </a:xfrm>
        </p:spPr>
        <p:txBody>
          <a:bodyPr>
            <a:normAutofit fontScale="62500" lnSpcReduction="20000"/>
          </a:bodyPr>
          <a:lstStyle/>
          <a:p>
            <a:pPr algn="just"/>
            <a:r>
              <a:rPr lang="en-US" dirty="0" smtClean="0">
                <a:latin typeface="Times New Roman" pitchFamily="18" charset="0"/>
                <a:cs typeface="Times New Roman" pitchFamily="18" charset="0"/>
              </a:rPr>
              <a:t>The general structure of a WSN consists of a large number of sensor nodes whose purpose is to gather information about physical objects of a network area. </a:t>
            </a:r>
          </a:p>
          <a:p>
            <a:pPr algn="just"/>
            <a:r>
              <a:rPr lang="en-US" dirty="0" smtClean="0">
                <a:latin typeface="Times New Roman" pitchFamily="18" charset="0"/>
                <a:cs typeface="Times New Roman" pitchFamily="18" charset="0"/>
              </a:rPr>
              <a:t>Traditionally, the gathered information is then routed to a single base station (sink)  for  processing  and  analysis  purposes.</a:t>
            </a:r>
          </a:p>
          <a:p>
            <a:pPr algn="just"/>
            <a:r>
              <a:rPr lang="en-US" dirty="0" smtClean="0">
                <a:latin typeface="Times New Roman" pitchFamily="18" charset="0"/>
                <a:cs typeface="Times New Roman" pitchFamily="18" charset="0"/>
              </a:rPr>
              <a:t>  As  a  general  wireless  communication  principle,  sensor  nodes  have  a maximum transmission range. </a:t>
            </a:r>
          </a:p>
          <a:p>
            <a:pPr algn="just"/>
            <a:r>
              <a:rPr lang="en-US" dirty="0" smtClean="0">
                <a:latin typeface="Times New Roman" pitchFamily="18" charset="0"/>
                <a:cs typeface="Times New Roman" pitchFamily="18" charset="0"/>
              </a:rPr>
              <a:t>Therefore, to route data to the sink node, a </a:t>
            </a:r>
            <a:r>
              <a:rPr lang="en-US" dirty="0" err="1" smtClean="0">
                <a:latin typeface="Times New Roman" pitchFamily="18" charset="0"/>
                <a:cs typeface="Times New Roman" pitchFamily="18" charset="0"/>
              </a:rPr>
              <a:t>multihop</a:t>
            </a:r>
            <a:r>
              <a:rPr lang="en-US" dirty="0" smtClean="0">
                <a:latin typeface="Times New Roman" pitchFamily="18" charset="0"/>
                <a:cs typeface="Times New Roman" pitchFamily="18" charset="0"/>
              </a:rPr>
              <a:t> transmission strategy is adopted.</a:t>
            </a:r>
          </a:p>
          <a:p>
            <a:pPr algn="just"/>
            <a:r>
              <a:rPr lang="en-US" dirty="0" smtClean="0">
                <a:latin typeface="Times New Roman" pitchFamily="18" charset="0"/>
                <a:cs typeface="Times New Roman" pitchFamily="18" charset="0"/>
              </a:rPr>
              <a:t> In general, the energy consumption of sensor nodes next to the sink is higher compared to the one of other sensor nodes in the network. </a:t>
            </a:r>
          </a:p>
          <a:p>
            <a:pPr algn="just"/>
            <a:r>
              <a:rPr lang="en-US" dirty="0" smtClean="0">
                <a:latin typeface="Times New Roman" pitchFamily="18" charset="0"/>
                <a:cs typeface="Times New Roman" pitchFamily="18" charset="0"/>
              </a:rPr>
              <a:t>This is due to the fact that the network traffic is unevenly distributed. </a:t>
            </a:r>
          </a:p>
          <a:p>
            <a:pPr algn="just"/>
            <a:r>
              <a:rPr lang="en-US" dirty="0" smtClean="0">
                <a:latin typeface="Times New Roman" pitchFamily="18" charset="0"/>
                <a:cs typeface="Times New Roman" pitchFamily="18" charset="0"/>
              </a:rPr>
              <a:t>Considering their position next  to the sink node, most of the network traffic passes through the sink’s </a:t>
            </a:r>
            <a:r>
              <a:rPr lang="en-US" dirty="0" err="1" smtClean="0">
                <a:latin typeface="Times New Roman" pitchFamily="18" charset="0"/>
                <a:cs typeface="Times New Roman" pitchFamily="18" charset="0"/>
              </a:rPr>
              <a:t>neighbour</a:t>
            </a:r>
            <a:r>
              <a:rPr lang="en-US" dirty="0" smtClean="0">
                <a:latin typeface="Times New Roman" pitchFamily="18" charset="0"/>
                <a:cs typeface="Times New Roman" pitchFamily="18" charset="0"/>
              </a:rPr>
              <a:t> nodes. </a:t>
            </a:r>
          </a:p>
          <a:p>
            <a:pPr algn="just"/>
            <a:r>
              <a:rPr lang="en-US" dirty="0" smtClean="0">
                <a:latin typeface="Times New Roman" pitchFamily="18" charset="0"/>
                <a:cs typeface="Times New Roman" pitchFamily="18" charset="0"/>
              </a:rPr>
              <a:t>This effect considerably reduces the network lifetime as the energy of the sensor nodes next to the sink rapidly depletes resulting in no possibility to reach the sink. </a:t>
            </a:r>
          </a:p>
          <a:p>
            <a:pPr algn="just"/>
            <a:r>
              <a:rPr lang="en-US" dirty="0" smtClean="0">
                <a:latin typeface="Times New Roman" pitchFamily="18" charset="0"/>
                <a:cs typeface="Times New Roman" pitchFamily="18" charset="0"/>
              </a:rPr>
              <a:t>This effect  is referred to as the ‘bottleneck’ problem . The  ‘bottleneck’  problem  is  accentuated  in  large-scale  networks  because  of  the  many-to-one network traffic pattern which increases the energy unbalance in WSNs with a single sink node.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pPr algn="just"/>
            <a:r>
              <a:rPr lang="en-US" dirty="0" smtClean="0">
                <a:latin typeface="Times New Roman" pitchFamily="18" charset="0"/>
                <a:cs typeface="Times New Roman" pitchFamily="18" charset="0"/>
              </a:rPr>
              <a:t>In multi-hop communication the sensor nodes not only produce and deliver their material but also serve as a path for other sensor nodes towards the base station. The process of finding suitable path from source node to destination node is called routing and this is the primary responsibility of the network layer.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latin typeface="Times New Roman" pitchFamily="18" charset="0"/>
                <a:cs typeface="Times New Roman" pitchFamily="18" charset="0"/>
              </a:rPr>
              <a:t>The use of a multiple sinks network topology can provide multiple alternative routes from a source node to one of the interconnected sink nodes. </a:t>
            </a:r>
          </a:p>
          <a:p>
            <a:pPr algn="just"/>
            <a:r>
              <a:rPr lang="en-US" dirty="0" smtClean="0">
                <a:latin typeface="Times New Roman" pitchFamily="18" charset="0"/>
                <a:cs typeface="Times New Roman" pitchFamily="18" charset="0"/>
              </a:rPr>
              <a:t>This can shorten transmission distances and therefore reduce the network energy cost. Since sensor nodes play the dual role of both event detectors and data routers, the larger the number of hops involved in  the  routing  of  data  packets  to  the  sink,  the  greater  are  the  overheads  experienced,  leading  to  higher  energy  cost.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92500"/>
          </a:bodyPr>
          <a:lstStyle/>
          <a:p>
            <a:pPr algn="just"/>
            <a:r>
              <a:rPr lang="en-US" dirty="0" err="1" smtClean="0">
                <a:latin typeface="Times New Roman" pitchFamily="18" charset="0"/>
                <a:cs typeface="Times New Roman" pitchFamily="18" charset="0"/>
              </a:rPr>
              <a:t>Schurgers</a:t>
            </a:r>
            <a:r>
              <a:rPr lang="en-US" dirty="0" smtClean="0">
                <a:latin typeface="Times New Roman" pitchFamily="18" charset="0"/>
                <a:cs typeface="Times New Roman" pitchFamily="18" charset="0"/>
              </a:rPr>
              <a:t>  proposed another variant of directed diffusion, called Gradient-Based Routing (GBR).</a:t>
            </a:r>
          </a:p>
          <a:p>
            <a:pPr algn="just"/>
            <a:r>
              <a:rPr lang="en-US" dirty="0" smtClean="0">
                <a:latin typeface="Times New Roman" pitchFamily="18" charset="0"/>
                <a:cs typeface="Times New Roman" pitchFamily="18" charset="0"/>
              </a:rPr>
              <a:t> The key idea in GBR is to memorize the number of hops when the interest is diffused through the whole network.</a:t>
            </a:r>
          </a:p>
          <a:p>
            <a:pPr algn="just"/>
            <a:r>
              <a:rPr lang="en-US" dirty="0" smtClean="0">
                <a:latin typeface="Times New Roman" pitchFamily="18" charset="0"/>
                <a:cs typeface="Times New Roman" pitchFamily="18" charset="0"/>
              </a:rPr>
              <a:t> As such, each node can calculate a parameter called the height of the node, which is the minimum number of hops to reach the BS. </a:t>
            </a:r>
          </a:p>
          <a:p>
            <a:pPr algn="just"/>
            <a:r>
              <a:rPr lang="en-US" dirty="0" smtClean="0">
                <a:latin typeface="Times New Roman" pitchFamily="18" charset="0"/>
                <a:cs typeface="Times New Roman" pitchFamily="18" charset="0"/>
              </a:rPr>
              <a:t>The difference between a node’s height and that of its neighbor is considered the gradient on that link.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lstStyle/>
          <a:p>
            <a:pPr algn="just"/>
            <a:r>
              <a:rPr lang="en-US" dirty="0" smtClean="0">
                <a:latin typeface="Times New Roman" pitchFamily="18" charset="0"/>
                <a:cs typeface="Times New Roman" pitchFamily="18" charset="0"/>
              </a:rPr>
              <a:t>A packet is forwarded on a link with the largest gradient.</a:t>
            </a:r>
          </a:p>
          <a:p>
            <a:pPr algn="just"/>
            <a:r>
              <a:rPr lang="en-US" dirty="0" smtClean="0">
                <a:latin typeface="Times New Roman" pitchFamily="18" charset="0"/>
                <a:cs typeface="Times New Roman" pitchFamily="18" charset="0"/>
              </a:rPr>
              <a:t> GBR uses some auxiliary techniques such as data aggregation and traffic spreading in order to uniformly divide the traffic over the network.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latin typeface="Times New Roman" pitchFamily="18" charset="0"/>
                <a:cs typeface="Times New Roman" pitchFamily="18" charset="0"/>
              </a:rPr>
              <a:t>In GBR, three different data dissemination techniques have been discussed (1) Stochastic Scheme, where a node picks one gradient at random when there are two or more next hops that have the same gradient, </a:t>
            </a:r>
          </a:p>
          <a:p>
            <a:pPr algn="just"/>
            <a:r>
              <a:rPr lang="en-US" dirty="0" smtClean="0">
                <a:latin typeface="Times New Roman" pitchFamily="18" charset="0"/>
                <a:cs typeface="Times New Roman" pitchFamily="18" charset="0"/>
              </a:rPr>
              <a:t>(2) Energy-based scheme, where a node increases its height when its energy drops below a certain threshold, so that other sensors are discouraged from sending data to that node, and </a:t>
            </a:r>
          </a:p>
          <a:p>
            <a:pPr algn="just"/>
            <a:r>
              <a:rPr lang="en-US" dirty="0" smtClean="0">
                <a:latin typeface="Times New Roman" pitchFamily="18" charset="0"/>
                <a:cs typeface="Times New Roman" pitchFamily="18" charset="0"/>
              </a:rPr>
              <a:t>(3) Stream-based scheme, where new streams are not routed through nodes that are currently part of the path of other streams.</a:t>
            </a:r>
          </a:p>
          <a:p>
            <a:pPr algn="just"/>
            <a:r>
              <a:rPr lang="en-US" dirty="0" smtClean="0">
                <a:latin typeface="Times New Roman" pitchFamily="18" charset="0"/>
                <a:cs typeface="Times New Roman" pitchFamily="18" charset="0"/>
              </a:rPr>
              <a:t> The main objective of these schemes is to obtain a balanced distribution of the traffic in the network, thus increasing the network lifetime.</a:t>
            </a:r>
          </a:p>
          <a:p>
            <a:pPr algn="just"/>
            <a:r>
              <a:rPr lang="en-US" dirty="0" smtClean="0">
                <a:latin typeface="Times New Roman" pitchFamily="18" charset="0"/>
                <a:cs typeface="Times New Roman" pitchFamily="18" charset="0"/>
              </a:rPr>
              <a:t> Simulation results of GBR showed that GBR outperforms directed diffusion in terms of total communication energy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Energy Aware Routing:</a:t>
            </a:r>
            <a:endParaRPr lang="en-US"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pPr algn="just"/>
            <a:r>
              <a:rPr lang="en-US" dirty="0" smtClean="0">
                <a:latin typeface="Times New Roman" pitchFamily="18" charset="0"/>
                <a:cs typeface="Times New Roman" pitchFamily="18" charset="0"/>
              </a:rPr>
              <a:t>The objective of energy-aware routing protocol , a destination initiated reactive protocol, is to increase the network lifetime. </a:t>
            </a:r>
          </a:p>
          <a:p>
            <a:pPr algn="just"/>
            <a:r>
              <a:rPr lang="en-US" dirty="0" smtClean="0">
                <a:latin typeface="Times New Roman" pitchFamily="18" charset="0"/>
                <a:cs typeface="Times New Roman" pitchFamily="18" charset="0"/>
              </a:rPr>
              <a:t>Although this protocol is similar to directed diffusion, it differs in the sense that it maintains a set of paths instead of maintaining or enforcing one optimal path at higher rates. </a:t>
            </a:r>
          </a:p>
          <a:p>
            <a:pPr algn="just"/>
            <a:r>
              <a:rPr lang="en-US" dirty="0" smtClean="0">
                <a:latin typeface="Times New Roman" pitchFamily="18" charset="0"/>
                <a:cs typeface="Times New Roman" pitchFamily="18" charset="0"/>
              </a:rPr>
              <a:t>These paths are maintained and chosen by means of a certain probability. </a:t>
            </a:r>
          </a:p>
          <a:p>
            <a:pPr algn="just"/>
            <a:r>
              <a:rPr lang="en-US" dirty="0" smtClean="0">
                <a:latin typeface="Times New Roman" pitchFamily="18" charset="0"/>
                <a:cs typeface="Times New Roman" pitchFamily="18" charset="0"/>
              </a:rPr>
              <a:t>The value of this probability depends on how low the energy consumption of each path can be achieved. </a:t>
            </a:r>
          </a:p>
          <a:p>
            <a:pPr algn="just"/>
            <a:r>
              <a:rPr lang="en-US" dirty="0" smtClean="0">
                <a:latin typeface="Times New Roman" pitchFamily="18" charset="0"/>
                <a:cs typeface="Times New Roman" pitchFamily="18" charset="0"/>
              </a:rPr>
              <a:t>By having paths chosen at different times, the energy of any single path will not deplete quickly. </a:t>
            </a:r>
          </a:p>
          <a:p>
            <a:pPr algn="just"/>
            <a:r>
              <a:rPr lang="en-US" dirty="0" smtClean="0">
                <a:latin typeface="Times New Roman" pitchFamily="18" charset="0"/>
                <a:cs typeface="Times New Roman" pitchFamily="18" charset="0"/>
              </a:rPr>
              <a:t>This can achieve longer network lifetime as energy is dissipated more equally among all nodes. </a:t>
            </a:r>
          </a:p>
          <a:p>
            <a:pPr algn="just"/>
            <a:r>
              <a:rPr lang="en-US" dirty="0" smtClean="0">
                <a:latin typeface="Times New Roman" pitchFamily="18" charset="0"/>
                <a:cs typeface="Times New Roman" pitchFamily="18" charset="0"/>
              </a:rPr>
              <a:t>Network survivability is the main metric of this protocol.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0"/>
            <a:ext cx="8229600" cy="6400800"/>
          </a:xfrm>
        </p:spPr>
        <p:txBody>
          <a:bodyPr>
            <a:normAutofit fontScale="70000" lnSpcReduction="20000"/>
          </a:bodyPr>
          <a:lstStyle/>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protocol assumes that each node is addressable through a class-based addressing which includes the location and types of the nodes. </a:t>
            </a:r>
          </a:p>
          <a:p>
            <a:pPr algn="just"/>
            <a:r>
              <a:rPr lang="en-US" dirty="0" smtClean="0">
                <a:latin typeface="Times New Roman" pitchFamily="18" charset="0"/>
                <a:cs typeface="Times New Roman" pitchFamily="18" charset="0"/>
              </a:rPr>
              <a:t>The protocol initiates a connection through localized flooding, which is used to discover all routes between source/destination pair and their costs; thus building up the routing tables. </a:t>
            </a:r>
          </a:p>
          <a:p>
            <a:pPr algn="just"/>
            <a:r>
              <a:rPr lang="en-US" dirty="0" smtClean="0">
                <a:latin typeface="Times New Roman" pitchFamily="18" charset="0"/>
                <a:cs typeface="Times New Roman" pitchFamily="18" charset="0"/>
              </a:rPr>
              <a:t>The high-cost paths are discarded and a forwarding table is built by choosing neighboring nodes in a manner that is proportional to their cost. </a:t>
            </a:r>
          </a:p>
          <a:p>
            <a:pPr algn="just"/>
            <a:r>
              <a:rPr lang="en-US" dirty="0" smtClean="0">
                <a:latin typeface="Times New Roman" pitchFamily="18" charset="0"/>
                <a:cs typeface="Times New Roman" pitchFamily="18" charset="0"/>
              </a:rPr>
              <a:t>Then, forwarding tables are used to send data to the destination with a probability that is inversely proportional to the node cost. </a:t>
            </a:r>
          </a:p>
          <a:p>
            <a:pPr algn="just"/>
            <a:r>
              <a:rPr lang="en-US" dirty="0" smtClean="0">
                <a:latin typeface="Times New Roman" pitchFamily="18" charset="0"/>
                <a:cs typeface="Times New Roman" pitchFamily="18" charset="0"/>
              </a:rPr>
              <a:t>When compared to directed diffusion, this protocol provides an overall improvement of 21.5% energy saving and a 44% increase in network lifetime.</a:t>
            </a:r>
          </a:p>
          <a:p>
            <a:pPr algn="just"/>
            <a:r>
              <a:rPr lang="en-US" dirty="0" smtClean="0">
                <a:latin typeface="Times New Roman" pitchFamily="18" charset="0"/>
                <a:cs typeface="Times New Roman" pitchFamily="18" charset="0"/>
              </a:rPr>
              <a:t> However, the approach requires gathering the location information and setting up the addressing mechanism for the nodes, which complicate route setup compared to the directed diffusion.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Hierarchical  routing</a:t>
            </a:r>
            <a:endParaRPr lang="en-US" dirty="0"/>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algn="just"/>
            <a:r>
              <a:rPr lang="en-US" dirty="0" smtClean="0">
                <a:latin typeface="Times New Roman" pitchFamily="18" charset="0"/>
                <a:cs typeface="Times New Roman" pitchFamily="18" charset="0"/>
              </a:rPr>
              <a:t>Hierarchical or cluster-based routing, originally proposed in </a:t>
            </a:r>
            <a:r>
              <a:rPr lang="en-US" dirty="0" err="1" smtClean="0">
                <a:latin typeface="Times New Roman" pitchFamily="18" charset="0"/>
                <a:cs typeface="Times New Roman" pitchFamily="18" charset="0"/>
              </a:rPr>
              <a:t>wireline</a:t>
            </a:r>
            <a:r>
              <a:rPr lang="en-US" dirty="0" smtClean="0">
                <a:latin typeface="Times New Roman" pitchFamily="18" charset="0"/>
                <a:cs typeface="Times New Roman" pitchFamily="18" charset="0"/>
              </a:rPr>
              <a:t> networks, are well-known techniques with special advantages related to scalability and efficient communication.</a:t>
            </a:r>
          </a:p>
          <a:p>
            <a:pPr algn="just"/>
            <a:r>
              <a:rPr lang="en-US" dirty="0" smtClean="0">
                <a:latin typeface="Times New Roman" pitchFamily="18" charset="0"/>
                <a:cs typeface="Times New Roman" pitchFamily="18" charset="0"/>
              </a:rPr>
              <a:t> As such, the concept of hierarchical routing is also utilized to perform energy-efficient routing in WSNs. </a:t>
            </a:r>
          </a:p>
          <a:p>
            <a:pPr algn="just"/>
            <a:r>
              <a:rPr lang="en-US" dirty="0" smtClean="0">
                <a:latin typeface="Times New Roman" pitchFamily="18" charset="0"/>
                <a:cs typeface="Times New Roman" pitchFamily="18" charset="0"/>
              </a:rPr>
              <a:t>In a hierarchical architecture, higher energy nodes can be used to process and send the information while low energy nodes can be used to perform the sensing in the proximity of the target. </a:t>
            </a:r>
          </a:p>
          <a:p>
            <a:pPr algn="just"/>
            <a:r>
              <a:rPr lang="en-US" dirty="0" smtClean="0">
                <a:latin typeface="Times New Roman" pitchFamily="18" charset="0"/>
                <a:cs typeface="Times New Roman" pitchFamily="18" charset="0"/>
              </a:rPr>
              <a:t>This means that creation of clusters and assigning special tasks to cluster heads can greatly contribute to overall system scalability, lifetime, and energy efficiency. </a:t>
            </a:r>
          </a:p>
          <a:p>
            <a:pPr algn="just"/>
            <a:r>
              <a:rPr lang="en-US" dirty="0" smtClean="0">
                <a:latin typeface="Times New Roman" pitchFamily="18" charset="0"/>
                <a:cs typeface="Times New Roman" pitchFamily="18" charset="0"/>
              </a:rPr>
              <a:t>Hierarchical routing is an efficient way to lower energy consumption within a cluster and by performing data aggregation and fusion in order to decrease the number of transmitted messages to the BS.</a:t>
            </a:r>
          </a:p>
          <a:p>
            <a:pPr algn="just"/>
            <a:r>
              <a:rPr lang="en-US" dirty="0" smtClean="0">
                <a:latin typeface="Times New Roman" pitchFamily="18" charset="0"/>
                <a:cs typeface="Times New Roman" pitchFamily="18" charset="0"/>
              </a:rPr>
              <a:t> Hierarchical routing is mainly two-layer routing where one layer is used to select cluster heads and the other layer is used for routing. </a:t>
            </a:r>
          </a:p>
          <a:p>
            <a:pPr algn="just"/>
            <a:r>
              <a:rPr lang="en-US" dirty="0" smtClean="0">
                <a:latin typeface="Times New Roman" pitchFamily="18" charset="0"/>
                <a:cs typeface="Times New Roman" pitchFamily="18" charset="0"/>
              </a:rPr>
              <a:t>However, most techniques in this category are not about routing, rather on ”who and when to send or process/aggregate” the information, channel allocation etc., which can be orthogonal to the </a:t>
            </a:r>
            <a:r>
              <a:rPr lang="en-US" dirty="0" err="1" smtClean="0">
                <a:latin typeface="Times New Roman" pitchFamily="18" charset="0"/>
                <a:cs typeface="Times New Roman" pitchFamily="18" charset="0"/>
              </a:rPr>
              <a:t>multihop</a:t>
            </a:r>
            <a:r>
              <a:rPr lang="en-US" dirty="0" smtClean="0">
                <a:latin typeface="Times New Roman" pitchFamily="18" charset="0"/>
                <a:cs typeface="Times New Roman" pitchFamily="18" charset="0"/>
              </a:rPr>
              <a:t> routing function.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LEACH protocol</a:t>
            </a:r>
            <a:endParaRPr lang="en-US" dirty="0"/>
          </a:p>
        </p:txBody>
      </p:sp>
      <p:sp>
        <p:nvSpPr>
          <p:cNvPr id="3" name="Content Placeholder 2"/>
          <p:cNvSpPr>
            <a:spLocks noGrp="1"/>
          </p:cNvSpPr>
          <p:nvPr>
            <p:ph idx="1"/>
          </p:nvPr>
        </p:nvSpPr>
        <p:spPr/>
        <p:txBody>
          <a:bodyPr/>
          <a:lstStyle/>
          <a:p>
            <a:r>
              <a:rPr lang="en-US" dirty="0" smtClean="0"/>
              <a:t>Already discussed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Power-Efficient Gathering in Sensor Information Systems (PEGASIS)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latin typeface="Times New Roman" pitchFamily="18" charset="0"/>
                <a:cs typeface="Times New Roman" pitchFamily="18" charset="0"/>
              </a:rPr>
              <a:t>This protocol is an enhancement over LEACH protocol .</a:t>
            </a:r>
          </a:p>
          <a:p>
            <a:pPr algn="just"/>
            <a:r>
              <a:rPr lang="en-US" dirty="0" smtClean="0">
                <a:latin typeface="Times New Roman" pitchFamily="18" charset="0"/>
                <a:cs typeface="Times New Roman" pitchFamily="18" charset="0"/>
              </a:rPr>
              <a:t> The protocol, called Power-Efficient Gathering in Sensor Information Systems (PEGASIS), is a near optimal chain-based protocol. </a:t>
            </a:r>
          </a:p>
          <a:p>
            <a:pPr algn="just"/>
            <a:r>
              <a:rPr lang="en-US" dirty="0" smtClean="0">
                <a:latin typeface="Times New Roman" pitchFamily="18" charset="0"/>
                <a:cs typeface="Times New Roman" pitchFamily="18" charset="0"/>
              </a:rPr>
              <a:t>The basic idea of the protocol is that in order to extend network lifetime, nodes need only communicate with their closest neighbors and they take turns in communicating with the base-station.</a:t>
            </a:r>
          </a:p>
          <a:p>
            <a:pPr algn="just"/>
            <a:r>
              <a:rPr lang="en-US" dirty="0" smtClean="0">
                <a:latin typeface="Times New Roman" pitchFamily="18" charset="0"/>
                <a:cs typeface="Times New Roman" pitchFamily="18" charset="0"/>
              </a:rPr>
              <a:t> When the round of all nodes communicating with the base-station ends, a new round will start and so on. </a:t>
            </a:r>
          </a:p>
          <a:p>
            <a:pPr algn="just"/>
            <a:r>
              <a:rPr lang="en-US" dirty="0" smtClean="0">
                <a:latin typeface="Times New Roman" pitchFamily="18" charset="0"/>
                <a:cs typeface="Times New Roman" pitchFamily="18" charset="0"/>
              </a:rPr>
              <a:t>This reduces the power required to transmit data per round as the power draining is spread uniformly over all nodes. </a:t>
            </a:r>
          </a:p>
          <a:p>
            <a:pPr algn="just"/>
            <a:r>
              <a:rPr lang="en-US" dirty="0" smtClean="0">
                <a:latin typeface="Times New Roman" pitchFamily="18" charset="0"/>
                <a:cs typeface="Times New Roman" pitchFamily="18" charset="0"/>
              </a:rPr>
              <a:t>Hence, PEGASIS has two main objectives. First, increase the lifetime of each node by using collaborative techniques and as a result the network lifetime will be increased. </a:t>
            </a:r>
          </a:p>
          <a:p>
            <a:pPr algn="just"/>
            <a:r>
              <a:rPr lang="en-US" dirty="0" smtClean="0">
                <a:latin typeface="Times New Roman" pitchFamily="18" charset="0"/>
                <a:cs typeface="Times New Roman" pitchFamily="18" charset="0"/>
              </a:rPr>
              <a:t>Second, allow only local coordination between nodes that are close together so that the bandwidth consumed in communication is reduced. </a:t>
            </a:r>
          </a:p>
          <a:p>
            <a:pPr algn="just"/>
            <a:r>
              <a:rPr lang="en-US" dirty="0" smtClean="0">
                <a:latin typeface="Times New Roman" pitchFamily="18" charset="0"/>
                <a:cs typeface="Times New Roman" pitchFamily="18" charset="0"/>
              </a:rPr>
              <a:t>Unlike LEACH, PEGASIS avoids cluster formation and uses only one node in a chain to transmit to the BS instead of using multiple nodes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381"/>
            <a:ext cx="8229600" cy="258762"/>
          </a:xfrm>
        </p:spPr>
        <p:txBody>
          <a:bodyPr>
            <a:normAutofit fontScale="90000"/>
          </a:bodyPr>
          <a:lstStyle/>
          <a:p>
            <a:endParaRPr lang="en-US" dirty="0"/>
          </a:p>
        </p:txBody>
      </p:sp>
      <p:sp>
        <p:nvSpPr>
          <p:cNvPr id="3" name="Content Placeholder 2"/>
          <p:cNvSpPr>
            <a:spLocks noGrp="1"/>
          </p:cNvSpPr>
          <p:nvPr>
            <p:ph idx="1"/>
          </p:nvPr>
        </p:nvSpPr>
        <p:spPr>
          <a:xfrm>
            <a:off x="304800" y="381000"/>
            <a:ext cx="8229600" cy="6126163"/>
          </a:xfrm>
        </p:spPr>
        <p:txBody>
          <a:bodyPr>
            <a:normAutofit fontScale="70000" lnSpcReduction="20000"/>
          </a:bodyPr>
          <a:lstStyle/>
          <a:p>
            <a:pPr algn="just"/>
            <a:r>
              <a:rPr lang="en-US" dirty="0" smtClean="0">
                <a:latin typeface="Times New Roman" pitchFamily="18" charset="0"/>
                <a:cs typeface="Times New Roman" pitchFamily="18" charset="0"/>
              </a:rPr>
              <a:t>To locate the closest neighbor node in PEGASIS, each node uses the signal strength to measure the distance to all neighboring nodes and then adjust the signal strength so that only one node can be heard. </a:t>
            </a:r>
          </a:p>
          <a:p>
            <a:pPr algn="just"/>
            <a:r>
              <a:rPr lang="en-US" dirty="0" smtClean="0">
                <a:latin typeface="Times New Roman" pitchFamily="18" charset="0"/>
                <a:cs typeface="Times New Roman" pitchFamily="18" charset="0"/>
              </a:rPr>
              <a:t>The chain in PEGASIS will consist of those nodes that are closest to each other and form a path to the base-station. </a:t>
            </a:r>
          </a:p>
          <a:p>
            <a:pPr algn="just"/>
            <a:r>
              <a:rPr lang="en-US" dirty="0" smtClean="0">
                <a:latin typeface="Times New Roman" pitchFamily="18" charset="0"/>
                <a:cs typeface="Times New Roman" pitchFamily="18" charset="0"/>
              </a:rPr>
              <a:t>The aggregated form of the data will be sent to the base-station by any node in the chain and the nodes in the chain will take turns in sending to the base-station. </a:t>
            </a:r>
          </a:p>
          <a:p>
            <a:pPr algn="just"/>
            <a:r>
              <a:rPr lang="en-US" dirty="0" smtClean="0">
                <a:latin typeface="Times New Roman" pitchFamily="18" charset="0"/>
                <a:cs typeface="Times New Roman" pitchFamily="18" charset="0"/>
              </a:rPr>
              <a:t>Simulation results showed that PEGASIS is able to increase the lifetime of the network twice as much the lifetime of the network under the LEACH protocol.</a:t>
            </a:r>
          </a:p>
          <a:p>
            <a:pPr algn="just"/>
            <a:r>
              <a:rPr lang="en-US" dirty="0" smtClean="0">
                <a:latin typeface="Times New Roman" pitchFamily="18" charset="0"/>
                <a:cs typeface="Times New Roman" pitchFamily="18" charset="0"/>
              </a:rPr>
              <a:t> Such performance gain is achieved through the elimination of the overhead caused by dynamic cluster formation in LEACH and through decreasing the number of transmissions and reception by using data aggregation. </a:t>
            </a:r>
          </a:p>
          <a:p>
            <a:pPr algn="just"/>
            <a:r>
              <a:rPr lang="en-US" dirty="0" smtClean="0">
                <a:latin typeface="Times New Roman" pitchFamily="18" charset="0"/>
                <a:cs typeface="Times New Roman" pitchFamily="18" charset="0"/>
              </a:rPr>
              <a:t>Although the clustering overhead is avoided, PEGASIS still requires dynamic topology adjustment since a sensor node needs to know about energy status of its neighbors in order to know where to route its data.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2" cstate="print"/>
          <a:srcRect l="31625" t="52083" r="33382" b="8333"/>
          <a:stretch>
            <a:fillRect/>
          </a:stretch>
        </p:blipFill>
        <p:spPr bwMode="auto">
          <a:xfrm>
            <a:off x="-273217" y="473460"/>
            <a:ext cx="8121817" cy="51653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324600"/>
          </a:xfrm>
        </p:spPr>
        <p:txBody>
          <a:bodyPr>
            <a:normAutofit fontScale="92500" lnSpcReduction="20000"/>
          </a:bodyPr>
          <a:lstStyle/>
          <a:p>
            <a:pPr algn="just"/>
            <a:r>
              <a:rPr lang="en-US" dirty="0" smtClean="0">
                <a:latin typeface="Times New Roman" pitchFamily="18" charset="0"/>
                <a:cs typeface="Times New Roman" pitchFamily="18" charset="0"/>
              </a:rPr>
              <a:t>Such topology adjustment can introduce significant overhead especially for highly utilized networks.</a:t>
            </a:r>
          </a:p>
          <a:p>
            <a:pPr algn="just"/>
            <a:r>
              <a:rPr lang="en-US" dirty="0" smtClean="0">
                <a:latin typeface="Times New Roman" pitchFamily="18" charset="0"/>
                <a:cs typeface="Times New Roman" pitchFamily="18" charset="0"/>
              </a:rPr>
              <a:t> Moreover, PEGASIS assumes that each sensor node can be able to communicate with the BS directly.</a:t>
            </a:r>
          </a:p>
          <a:p>
            <a:pPr algn="just"/>
            <a:r>
              <a:rPr lang="en-US" dirty="0" smtClean="0">
                <a:latin typeface="Times New Roman" pitchFamily="18" charset="0"/>
                <a:cs typeface="Times New Roman" pitchFamily="18" charset="0"/>
              </a:rPr>
              <a:t> In practical cases, sensor nodes use </a:t>
            </a:r>
            <a:r>
              <a:rPr lang="en-US" dirty="0" err="1" smtClean="0">
                <a:latin typeface="Times New Roman" pitchFamily="18" charset="0"/>
                <a:cs typeface="Times New Roman" pitchFamily="18" charset="0"/>
              </a:rPr>
              <a:t>multihop</a:t>
            </a:r>
            <a:r>
              <a:rPr lang="en-US" dirty="0" smtClean="0">
                <a:latin typeface="Times New Roman" pitchFamily="18" charset="0"/>
                <a:cs typeface="Times New Roman" pitchFamily="18" charset="0"/>
              </a:rPr>
              <a:t> communication to reach the base-station. </a:t>
            </a:r>
          </a:p>
          <a:p>
            <a:pPr algn="just"/>
            <a:r>
              <a:rPr lang="en-US" dirty="0" smtClean="0">
                <a:latin typeface="Times New Roman" pitchFamily="18" charset="0"/>
                <a:cs typeface="Times New Roman" pitchFamily="18" charset="0"/>
              </a:rPr>
              <a:t>Also, PEGASIS assumes that all nodes maintain a complete database about the location of all other nodes in the network. </a:t>
            </a:r>
          </a:p>
          <a:p>
            <a:pPr algn="just"/>
            <a:r>
              <a:rPr lang="en-US" dirty="0" smtClean="0">
                <a:latin typeface="Times New Roman" pitchFamily="18" charset="0"/>
                <a:cs typeface="Times New Roman" pitchFamily="18" charset="0"/>
              </a:rPr>
              <a:t>In addition, PEGASIS assumes that all sensor node have the same level of energy and they are likely to die at the same time. Note also that PEGASIS introduces excessive delay for distant node on the chain.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400800"/>
          </a:xfrm>
        </p:spPr>
        <p:txBody>
          <a:bodyPr>
            <a:normAutofit fontScale="77500" lnSpcReduction="20000"/>
          </a:bodyPr>
          <a:lstStyle/>
          <a:p>
            <a:pPr algn="just"/>
            <a:r>
              <a:rPr lang="en-US" dirty="0" smtClean="0">
                <a:latin typeface="Times New Roman" pitchFamily="18" charset="0"/>
                <a:cs typeface="Times New Roman" pitchFamily="18" charset="0"/>
              </a:rPr>
              <a:t>An extension to PEGASIS, called Hierarchical-PEGASIS was introduced in  with the objective of decreasing the delay incurred for packets during transmission to the BS.</a:t>
            </a:r>
          </a:p>
          <a:p>
            <a:pPr algn="just"/>
            <a:r>
              <a:rPr lang="en-US" dirty="0" smtClean="0">
                <a:latin typeface="Times New Roman" pitchFamily="18" charset="0"/>
                <a:cs typeface="Times New Roman" pitchFamily="18" charset="0"/>
              </a:rPr>
              <a:t> For this purpose, simultaneous transmissions of data are studied in order to avoid collisions through approaches that incorporates signal coding and spatial transmissions.</a:t>
            </a:r>
          </a:p>
          <a:p>
            <a:pPr algn="just"/>
            <a:r>
              <a:rPr lang="en-US" dirty="0" smtClean="0">
                <a:latin typeface="Times New Roman" pitchFamily="18" charset="0"/>
                <a:cs typeface="Times New Roman" pitchFamily="18" charset="0"/>
              </a:rPr>
              <a:t> In the later, only spatially separated nodes are allowed to transmit at the same time. </a:t>
            </a:r>
          </a:p>
          <a:p>
            <a:pPr algn="just"/>
            <a:r>
              <a:rPr lang="en-US" dirty="0" smtClean="0">
                <a:latin typeface="Times New Roman" pitchFamily="18" charset="0"/>
                <a:cs typeface="Times New Roman" pitchFamily="18" charset="0"/>
              </a:rPr>
              <a:t>The chain-based protocol with CDMA capable nodes, constructs a chain of nodes, that forms a tree like hierarchy, and each selected node in a particular level transmits data to the node in the upper level of the hierarchy.</a:t>
            </a:r>
          </a:p>
          <a:p>
            <a:pPr algn="just"/>
            <a:r>
              <a:rPr lang="en-US" dirty="0" smtClean="0">
                <a:latin typeface="Times New Roman" pitchFamily="18" charset="0"/>
                <a:cs typeface="Times New Roman" pitchFamily="18" charset="0"/>
              </a:rPr>
              <a:t> This method ensures data transmitting in parallel and reduces the delay significantly. Such hierarchical extension has been shown to perform better than the regular PEGASIS scheme by a factor of about 60.</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Autofit/>
          </a:bodyPr>
          <a:lstStyle/>
          <a:p>
            <a:r>
              <a:rPr lang="en-US" sz="3600" dirty="0" smtClean="0">
                <a:latin typeface="Times New Roman" pitchFamily="18" charset="0"/>
                <a:cs typeface="Times New Roman" pitchFamily="18" charset="0"/>
              </a:rPr>
              <a:t>Threshold-sensitive Energy Efficient Protocols (TEEN and APTEEN):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55000" lnSpcReduction="20000"/>
          </a:bodyPr>
          <a:lstStyle/>
          <a:p>
            <a:pPr algn="just"/>
            <a:r>
              <a:rPr lang="en-US" dirty="0" smtClean="0">
                <a:latin typeface="Times New Roman" pitchFamily="18" charset="0"/>
                <a:cs typeface="Times New Roman" pitchFamily="18" charset="0"/>
              </a:rPr>
              <a:t>Two hierarchical routing protocols called TEEN (Threshold-sensitive Energy Efficient sensor Network protocol), and APTEEN (Adaptive Periodic Threshold-sensitive Energy Efficient sensor Network protocol) are proposed by researchers . </a:t>
            </a:r>
          </a:p>
          <a:p>
            <a:pPr algn="just"/>
            <a:r>
              <a:rPr lang="en-US" dirty="0" smtClean="0">
                <a:latin typeface="Times New Roman" pitchFamily="18" charset="0"/>
                <a:cs typeface="Times New Roman" pitchFamily="18" charset="0"/>
              </a:rPr>
              <a:t>These protocols were proposed for time-critical applications. </a:t>
            </a:r>
          </a:p>
          <a:p>
            <a:pPr algn="just"/>
            <a:r>
              <a:rPr lang="en-US" dirty="0" smtClean="0">
                <a:latin typeface="Times New Roman" pitchFamily="18" charset="0"/>
                <a:cs typeface="Times New Roman" pitchFamily="18" charset="0"/>
              </a:rPr>
              <a:t>In TEEN, sensor nodes sense the medium continuously, but the data transmission is done less frequently. </a:t>
            </a:r>
          </a:p>
          <a:p>
            <a:pPr algn="just"/>
            <a:r>
              <a:rPr lang="en-US" dirty="0" smtClean="0">
                <a:latin typeface="Times New Roman" pitchFamily="18" charset="0"/>
                <a:cs typeface="Times New Roman" pitchFamily="18" charset="0"/>
              </a:rPr>
              <a:t>A cluster head sensor sends its members a hard threshold, which is the threshold value of the sensed attribute and a soft threshold, which is a small change in the value of the sensed attribute that triggers the node to switch on its transmitter and transmit. </a:t>
            </a:r>
          </a:p>
          <a:p>
            <a:pPr algn="just"/>
            <a:r>
              <a:rPr lang="en-US" dirty="0" smtClean="0">
                <a:latin typeface="Times New Roman" pitchFamily="18" charset="0"/>
                <a:cs typeface="Times New Roman" pitchFamily="18" charset="0"/>
              </a:rPr>
              <a:t>Thus the hard threshold tries to reduce the number of transmissions by allowing the nodes to transmit only when the sensed attribute is in the range of interest. </a:t>
            </a:r>
          </a:p>
          <a:p>
            <a:pPr algn="just"/>
            <a:r>
              <a:rPr lang="en-US" dirty="0" smtClean="0">
                <a:latin typeface="Times New Roman" pitchFamily="18" charset="0"/>
                <a:cs typeface="Times New Roman" pitchFamily="18" charset="0"/>
              </a:rPr>
              <a:t>The soft threshold further reduces the number of transmissions that might have otherwise occurred when there is little or no change in the sensed attribute. </a:t>
            </a:r>
          </a:p>
          <a:p>
            <a:pPr algn="just"/>
            <a:r>
              <a:rPr lang="en-US" dirty="0" smtClean="0">
                <a:latin typeface="Times New Roman" pitchFamily="18" charset="0"/>
                <a:cs typeface="Times New Roman" pitchFamily="18" charset="0"/>
              </a:rPr>
              <a:t>A smaller value of the soft threshold gives a more accurate picture of the network, at the expense of increased energy consumption. </a:t>
            </a:r>
          </a:p>
          <a:p>
            <a:pPr algn="just"/>
            <a:r>
              <a:rPr lang="en-US" dirty="0" smtClean="0">
                <a:latin typeface="Times New Roman" pitchFamily="18" charset="0"/>
                <a:cs typeface="Times New Roman" pitchFamily="18" charset="0"/>
              </a:rPr>
              <a:t>Thus, the user can control the trade-off between energy efficiency and data accuracy. When cluster-heads are to change , new values for the above parameters are broadcast. The main drawback of this scheme is that, if the thresholds are not received, the nodes will never communicate, and the user will not get any data from the network at all.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normAutofit fontScale="92500"/>
          </a:bodyPr>
          <a:lstStyle/>
          <a:p>
            <a:pPr algn="just"/>
            <a:r>
              <a:rPr lang="en-US" dirty="0" smtClean="0">
                <a:latin typeface="Times New Roman" pitchFamily="18" charset="0"/>
                <a:cs typeface="Times New Roman" pitchFamily="18" charset="0"/>
              </a:rPr>
              <a:t>The nodes sense their environment continuously. The first time a parameter from the attribute set reaches its hard threshold value, the node switches its transmitter on and sends the sensed data. The sensed value is stored in an internal variable, called Sensed Value (SV). The nodes will transmit data in the current cluster period only when the following conditions are true: (1) The current value of the sensed attribute is greater than the hard threshold (2) The current value of the sensed attribute differs from SV by an amount equal to or greater than the soft threshold.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smtClean="0">
                <a:latin typeface="Times New Roman" pitchFamily="18" charset="0"/>
                <a:cs typeface="Times New Roman" pitchFamily="18" charset="0"/>
              </a:rPr>
              <a:t>Important features of TEEN include its suitability for time critical sensing applications. Also, since message transmission consumes more energy than data sensing, so the energy consumption in this scheme is less than the proactive networks. The soft threshold can be varied. At every cluster change time, a fresh parameters are broadcast and so, the user can change them as required.</a:t>
            </a:r>
          </a:p>
          <a:p>
            <a:pPr algn="just"/>
            <a:r>
              <a:rPr lang="en-US" dirty="0" smtClean="0">
                <a:latin typeface="Times New Roman" pitchFamily="18" charset="0"/>
                <a:cs typeface="Times New Roman" pitchFamily="18" charset="0"/>
              </a:rPr>
              <a:t> APTEEN, on the other hand, is a hybrid protocol that changes the periodicity or threshold values used in the TEEN protocol according to the user needs and the type of the application.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lgn="just"/>
            <a:r>
              <a:rPr lang="en-US" dirty="0" smtClean="0">
                <a:latin typeface="Times New Roman" pitchFamily="18" charset="0"/>
                <a:cs typeface="Times New Roman" pitchFamily="18" charset="0"/>
              </a:rPr>
              <a:t>In APTEEN, the cluster-heads broadcasts the following parameters : 1. Attributes (A): this is a set of physical parameters which the user is interested in obtaining information about. 2. Thresholds: this parameter consists of the Hard Threshold (HT) and the Soft Threshold (ST). 3. Schedule: this is a TDMA schedule, assigning a slot to each node. 4. Count Time (CT): it is the maximum time period between two successive reports sent by a node.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6978" name="Picture 2"/>
          <p:cNvPicPr>
            <a:picLocks noChangeAspect="1" noChangeArrowheads="1"/>
          </p:cNvPicPr>
          <p:nvPr/>
        </p:nvPicPr>
        <p:blipFill>
          <a:blip r:embed="rId2" cstate="print"/>
          <a:srcRect l="26940" t="37500" r="25037" b="37500"/>
          <a:stretch>
            <a:fillRect/>
          </a:stretch>
        </p:blipFill>
        <p:spPr bwMode="auto">
          <a:xfrm>
            <a:off x="457200" y="1447800"/>
            <a:ext cx="8591550" cy="2514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629400"/>
          </a:xfrm>
        </p:spPr>
        <p:txBody>
          <a:bodyPr>
            <a:normAutofit fontScale="55000" lnSpcReduction="20000"/>
          </a:bodyPr>
          <a:lstStyle/>
          <a:p>
            <a:pPr algn="just"/>
            <a:r>
              <a:rPr lang="en-US" dirty="0" smtClean="0">
                <a:latin typeface="Times New Roman" pitchFamily="18" charset="0"/>
                <a:cs typeface="Times New Roman" pitchFamily="18" charset="0"/>
              </a:rPr>
              <a:t>The node senses the environment continuously, and only those nodes which sense a data value at or beyond the hard threshold transmit.</a:t>
            </a:r>
          </a:p>
          <a:p>
            <a:pPr algn="just"/>
            <a:r>
              <a:rPr lang="en-US" dirty="0" smtClean="0">
                <a:latin typeface="Times New Roman" pitchFamily="18" charset="0"/>
                <a:cs typeface="Times New Roman" pitchFamily="18" charset="0"/>
              </a:rPr>
              <a:t> Once a node senses a value beyond HT, it transmits data only when the value of that attribute changes by an amount equal to or greater than the ST.</a:t>
            </a:r>
          </a:p>
          <a:p>
            <a:pPr algn="just"/>
            <a:r>
              <a:rPr lang="en-US" dirty="0" smtClean="0">
                <a:latin typeface="Times New Roman" pitchFamily="18" charset="0"/>
                <a:cs typeface="Times New Roman" pitchFamily="18" charset="0"/>
              </a:rPr>
              <a:t> If a node does not send data for a time period equal to the count time, it is forced to sense and retransmit the data. </a:t>
            </a:r>
          </a:p>
          <a:p>
            <a:pPr algn="just"/>
            <a:r>
              <a:rPr lang="en-US" dirty="0" smtClean="0">
                <a:latin typeface="Times New Roman" pitchFamily="18" charset="0"/>
                <a:cs typeface="Times New Roman" pitchFamily="18" charset="0"/>
              </a:rPr>
              <a:t>A TDMA schedule is used and each node in the cluster is assigned a transmission slot. </a:t>
            </a:r>
          </a:p>
          <a:p>
            <a:pPr algn="just"/>
            <a:r>
              <a:rPr lang="en-US" dirty="0" smtClean="0">
                <a:latin typeface="Times New Roman" pitchFamily="18" charset="0"/>
                <a:cs typeface="Times New Roman" pitchFamily="18" charset="0"/>
              </a:rPr>
              <a:t>Hence, APTEEN uses a modified TDMA schedule to implement the hybrid network. </a:t>
            </a:r>
          </a:p>
          <a:p>
            <a:pPr algn="just"/>
            <a:r>
              <a:rPr lang="en-US" dirty="0" smtClean="0">
                <a:latin typeface="Times New Roman" pitchFamily="18" charset="0"/>
                <a:cs typeface="Times New Roman" pitchFamily="18" charset="0"/>
              </a:rPr>
              <a:t>The main features of the APTEEN scheme include the following. It combines both proactive and reactive policies. </a:t>
            </a:r>
          </a:p>
          <a:p>
            <a:pPr algn="just"/>
            <a:r>
              <a:rPr lang="en-US" dirty="0" smtClean="0">
                <a:latin typeface="Times New Roman" pitchFamily="18" charset="0"/>
                <a:cs typeface="Times New Roman" pitchFamily="18" charset="0"/>
              </a:rPr>
              <a:t>It offers a lot of flexibility by allowing the user to set the count-time interval (CT), and the threshold values for the energy consumption can be controlled by changing the count time as well as the threshold values. </a:t>
            </a:r>
          </a:p>
          <a:p>
            <a:pPr algn="just"/>
            <a:r>
              <a:rPr lang="en-US" dirty="0" smtClean="0">
                <a:latin typeface="Times New Roman" pitchFamily="18" charset="0"/>
                <a:cs typeface="Times New Roman" pitchFamily="18" charset="0"/>
              </a:rPr>
              <a:t>The main drawback of the scheme is the additional complexity required to implement the threshold functions and the count time. </a:t>
            </a:r>
          </a:p>
          <a:p>
            <a:pPr algn="just"/>
            <a:r>
              <a:rPr lang="en-US" dirty="0" smtClean="0">
                <a:latin typeface="Times New Roman" pitchFamily="18" charset="0"/>
                <a:cs typeface="Times New Roman" pitchFamily="18" charset="0"/>
              </a:rPr>
              <a:t>Simulation of TEEN and APTEEN has shown that these two protocols outperform LEACH. </a:t>
            </a:r>
          </a:p>
          <a:p>
            <a:pPr algn="just"/>
            <a:r>
              <a:rPr lang="en-US" dirty="0" smtClean="0">
                <a:latin typeface="Times New Roman" pitchFamily="18" charset="0"/>
                <a:cs typeface="Times New Roman" pitchFamily="18" charset="0"/>
              </a:rPr>
              <a:t>The experiments have demonstrated that APTEENs performance is somewhere between LEACH and TEEN in terms of energy dissipation and network lifetime.</a:t>
            </a:r>
          </a:p>
          <a:p>
            <a:pPr algn="just"/>
            <a:r>
              <a:rPr lang="en-US" dirty="0" smtClean="0">
                <a:latin typeface="Times New Roman" pitchFamily="18" charset="0"/>
                <a:cs typeface="Times New Roman" pitchFamily="18" charset="0"/>
              </a:rPr>
              <a:t> TEEN gives the best performance since it decreases the number of transmissions.</a:t>
            </a:r>
          </a:p>
          <a:p>
            <a:pPr algn="just"/>
            <a:r>
              <a:rPr lang="en-US" dirty="0" smtClean="0">
                <a:latin typeface="Times New Roman" pitchFamily="18" charset="0"/>
                <a:cs typeface="Times New Roman" pitchFamily="18" charset="0"/>
              </a:rPr>
              <a:t> The main drawbacks of the two approaches are the overhead and complexity associated with forming clusters at multiple levels, the method of implementing threshold-based functions, and how to deal with attribute-based naming of queries.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Location based routing protocols</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algn="just"/>
            <a:r>
              <a:rPr lang="en-US" dirty="0" smtClean="0">
                <a:latin typeface="Times New Roman" pitchFamily="18" charset="0"/>
                <a:cs typeface="Times New Roman" pitchFamily="18" charset="0"/>
              </a:rPr>
              <a:t>In this kind of routing, sensor nodes are addressed by means of their locations. </a:t>
            </a:r>
          </a:p>
          <a:p>
            <a:pPr algn="just"/>
            <a:r>
              <a:rPr lang="en-US" dirty="0" smtClean="0">
                <a:latin typeface="Times New Roman" pitchFamily="18" charset="0"/>
                <a:cs typeface="Times New Roman" pitchFamily="18" charset="0"/>
              </a:rPr>
              <a:t>The distance between neighboring nodes can be estimated on the basis of incoming signal strengths.</a:t>
            </a:r>
          </a:p>
          <a:p>
            <a:pPr algn="just"/>
            <a:r>
              <a:rPr lang="en-US" dirty="0" smtClean="0">
                <a:latin typeface="Times New Roman" pitchFamily="18" charset="0"/>
                <a:cs typeface="Times New Roman" pitchFamily="18" charset="0"/>
              </a:rPr>
              <a:t> Relative coordinates of neighboring nodes can be obtained by exchanging such information between neighbors .</a:t>
            </a:r>
          </a:p>
          <a:p>
            <a:pPr algn="just"/>
            <a:r>
              <a:rPr lang="en-US" dirty="0" smtClean="0">
                <a:latin typeface="Times New Roman" pitchFamily="18" charset="0"/>
                <a:cs typeface="Times New Roman" pitchFamily="18" charset="0"/>
              </a:rPr>
              <a:t> Alternatively, the location of nodes may be available directly by communicating with a satellite, using GPS (Global Positioning System), if nodes are equipped with a small low power GPS receiver . </a:t>
            </a:r>
          </a:p>
          <a:p>
            <a:pPr algn="just"/>
            <a:r>
              <a:rPr lang="en-US" dirty="0" smtClean="0">
                <a:latin typeface="Times New Roman" pitchFamily="18" charset="0"/>
                <a:cs typeface="Times New Roman" pitchFamily="18" charset="0"/>
              </a:rPr>
              <a:t>To save energy, some location based schemes demand that nodes should go to sleep if there is no activity. More energy savings can be obtained by having as many sleeping nodes in the network as possible.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Geographic Adaptive Fidelity (GAF)</a:t>
            </a:r>
            <a:endParaRPr lang="en-US" dirty="0"/>
          </a:p>
        </p:txBody>
      </p:sp>
      <p:sp>
        <p:nvSpPr>
          <p:cNvPr id="3" name="Content Placeholder 2"/>
          <p:cNvSpPr>
            <a:spLocks noGrp="1"/>
          </p:cNvSpPr>
          <p:nvPr>
            <p:ph idx="1"/>
          </p:nvPr>
        </p:nvSpPr>
        <p:spPr>
          <a:xfrm>
            <a:off x="381000" y="1036637"/>
            <a:ext cx="8229600" cy="5821363"/>
          </a:xfrm>
        </p:spPr>
        <p:txBody>
          <a:bodyPr>
            <a:normAutofit fontScale="62500" lnSpcReduction="20000"/>
          </a:bodyPr>
          <a:lstStyle/>
          <a:p>
            <a:pPr algn="just"/>
            <a:r>
              <a:rPr lang="en-US" dirty="0" smtClean="0">
                <a:latin typeface="Times New Roman" pitchFamily="18" charset="0"/>
                <a:cs typeface="Times New Roman" pitchFamily="18" charset="0"/>
              </a:rPr>
              <a:t>GAF  is an energy-aware location-based routing algorithm designed primarily for mobile ad hoc networks, but may be applicable to sensor networks as well. </a:t>
            </a:r>
          </a:p>
          <a:p>
            <a:pPr algn="just"/>
            <a:r>
              <a:rPr lang="en-US" dirty="0" smtClean="0">
                <a:latin typeface="Times New Roman" pitchFamily="18" charset="0"/>
                <a:cs typeface="Times New Roman" pitchFamily="18" charset="0"/>
              </a:rPr>
              <a:t>The network area is first divided into fixed zones and form a virtual grid.</a:t>
            </a:r>
          </a:p>
          <a:p>
            <a:pPr algn="just"/>
            <a:r>
              <a:rPr lang="en-US" dirty="0" smtClean="0">
                <a:latin typeface="Times New Roman" pitchFamily="18" charset="0"/>
                <a:cs typeface="Times New Roman" pitchFamily="18" charset="0"/>
              </a:rPr>
              <a:t> Inside each zone, nodes collaborate with each other to play different roles.</a:t>
            </a:r>
          </a:p>
          <a:p>
            <a:pPr algn="just"/>
            <a:r>
              <a:rPr lang="en-US" dirty="0" smtClean="0">
                <a:latin typeface="Times New Roman" pitchFamily="18" charset="0"/>
                <a:cs typeface="Times New Roman" pitchFamily="18" charset="0"/>
              </a:rPr>
              <a:t> For example, nodes will elect one sensor node to stay awake for a certain period of time and then they go to sleep.</a:t>
            </a:r>
          </a:p>
          <a:p>
            <a:pPr algn="just"/>
            <a:r>
              <a:rPr lang="en-US" dirty="0" smtClean="0">
                <a:latin typeface="Times New Roman" pitchFamily="18" charset="0"/>
                <a:cs typeface="Times New Roman" pitchFamily="18" charset="0"/>
              </a:rPr>
              <a:t> This node is responsible for monitoring and reporting data to the BS on behalf of the nodes in the zone.</a:t>
            </a:r>
          </a:p>
          <a:p>
            <a:pPr algn="just"/>
            <a:r>
              <a:rPr lang="en-US" dirty="0" smtClean="0">
                <a:latin typeface="Times New Roman" pitchFamily="18" charset="0"/>
                <a:cs typeface="Times New Roman" pitchFamily="18" charset="0"/>
              </a:rPr>
              <a:t> Hence, GAF conserves energy by turning off unnecessary nodes in the network without affecting the level of routing fidelity. </a:t>
            </a:r>
          </a:p>
          <a:p>
            <a:pPr algn="just"/>
            <a:r>
              <a:rPr lang="en-US" dirty="0" smtClean="0">
                <a:latin typeface="Times New Roman" pitchFamily="18" charset="0"/>
                <a:cs typeface="Times New Roman" pitchFamily="18" charset="0"/>
              </a:rPr>
              <a:t>Each node uses its GPS-indicated location to associate itself with a point in the virtual grid.</a:t>
            </a:r>
          </a:p>
          <a:p>
            <a:pPr algn="just"/>
            <a:r>
              <a:rPr lang="en-US" dirty="0" smtClean="0">
                <a:latin typeface="Times New Roman" pitchFamily="18" charset="0"/>
                <a:cs typeface="Times New Roman" pitchFamily="18" charset="0"/>
              </a:rPr>
              <a:t> Nodes associated with the same point on the grid are considered equivalent in terms of the cost of packet routing. Such equivalence is exploited in keeping some nodes located in a particular grid area in sleeping state in order to save energy.</a:t>
            </a:r>
          </a:p>
          <a:p>
            <a:pPr algn="just"/>
            <a:r>
              <a:rPr lang="en-US" dirty="0" smtClean="0">
                <a:latin typeface="Times New Roman" pitchFamily="18" charset="0"/>
                <a:cs typeface="Times New Roman" pitchFamily="18" charset="0"/>
              </a:rPr>
              <a:t>Thus, GAF can substantially increase the network lifetime as the number of nodes increases.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Routing challenges in WSNs</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r>
              <a:rPr lang="en-US" dirty="0" smtClean="0">
                <a:latin typeface="Times New Roman" pitchFamily="18" charset="0"/>
                <a:cs typeface="Times New Roman" pitchFamily="18" charset="0"/>
              </a:rPr>
              <a:t>The design task of routing protocols for WSN is quite challenging because of multiple characteristics, which differentiate them, from wireless infrastructure-less networks. Some of important challenges are mentioned below:</a:t>
            </a:r>
          </a:p>
          <a:p>
            <a:pPr algn="just"/>
            <a:r>
              <a:rPr lang="en-US" dirty="0" smtClean="0">
                <a:latin typeface="Times New Roman" pitchFamily="18" charset="0"/>
                <a:cs typeface="Times New Roman" pitchFamily="18" charset="0"/>
              </a:rPr>
              <a:t>It is almost difficult to allocate a universal identifiers scheme for a big quantity of sensor nodes. So, wireless sensor motes are not proficient of using classical IP-based protocols.</a:t>
            </a:r>
          </a:p>
          <a:p>
            <a:pPr algn="just"/>
            <a:r>
              <a:rPr lang="en-US" dirty="0" smtClean="0">
                <a:latin typeface="Times New Roman" pitchFamily="18" charset="0"/>
                <a:cs typeface="Times New Roman" pitchFamily="18" charset="0"/>
              </a:rPr>
              <a:t>The flow of detected data is compulsory from a number of sources to a specific base station. But this is not occurred in typical communication networks.</a:t>
            </a:r>
          </a:p>
          <a:p>
            <a:pPr algn="just"/>
            <a:r>
              <a:rPr lang="en-US" dirty="0" smtClean="0">
                <a:latin typeface="Times New Roman" pitchFamily="18" charset="0"/>
                <a:cs typeface="Times New Roman" pitchFamily="18" charset="0"/>
              </a:rPr>
              <a:t>The created data traffic has significant redundancy in most of cases. Because many sensing nodes can generate same data while sensing. So, it is essential to exploit such redundancy by the routing protocols and utilize the available bandwidth and energy as efficiently as possible.</a:t>
            </a:r>
          </a:p>
          <a:p>
            <a:pPr algn="just"/>
            <a:r>
              <a:rPr lang="en-US" dirty="0" smtClean="0">
                <a:latin typeface="Times New Roman" pitchFamily="18" charset="0"/>
                <a:cs typeface="Times New Roman" pitchFamily="18" charset="0"/>
              </a:rPr>
              <a:t>Moreover wireless motes are firmly restricted in relations of transmission energy, bandwidth, capacity and storage and on-board energy. Due to such dissimilarities, a number of new routing protocols have been projected in order to cope up with these routing challenges in wireless sensor networks.</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r>
              <a:rPr lang="en-US" dirty="0" smtClean="0">
                <a:latin typeface="Times New Roman" pitchFamily="18" charset="0"/>
                <a:cs typeface="Times New Roman" pitchFamily="18" charset="0"/>
              </a:rPr>
              <a:t>There are three states defined in GAF.</a:t>
            </a:r>
          </a:p>
          <a:p>
            <a:pPr algn="just"/>
            <a:r>
              <a:rPr lang="en-US" dirty="0" smtClean="0">
                <a:latin typeface="Times New Roman" pitchFamily="18" charset="0"/>
                <a:cs typeface="Times New Roman" pitchFamily="18" charset="0"/>
              </a:rPr>
              <a:t> These states are </a:t>
            </a:r>
          </a:p>
          <a:p>
            <a:pPr lvl="1" algn="just"/>
            <a:r>
              <a:rPr lang="en-US" dirty="0" smtClean="0">
                <a:latin typeface="Times New Roman" pitchFamily="18" charset="0"/>
                <a:cs typeface="Times New Roman" pitchFamily="18" charset="0"/>
              </a:rPr>
              <a:t>discovery, for determining the neighbors in the grid</a:t>
            </a:r>
          </a:p>
          <a:p>
            <a:pPr lvl="1" algn="just"/>
            <a:r>
              <a:rPr lang="en-US" dirty="0" smtClean="0">
                <a:latin typeface="Times New Roman" pitchFamily="18" charset="0"/>
                <a:cs typeface="Times New Roman" pitchFamily="18" charset="0"/>
              </a:rPr>
              <a:t> active reflecting participation in routing </a:t>
            </a:r>
          </a:p>
          <a:p>
            <a:pPr lvl="1" algn="just"/>
            <a:r>
              <a:rPr lang="en-US" dirty="0" smtClean="0">
                <a:latin typeface="Times New Roman" pitchFamily="18" charset="0"/>
                <a:cs typeface="Times New Roman" pitchFamily="18" charset="0"/>
              </a:rPr>
              <a:t> sleep when the radio is turned off. </a:t>
            </a:r>
          </a:p>
          <a:p>
            <a:pPr algn="just"/>
            <a:r>
              <a:rPr lang="en-US" dirty="0" smtClean="0">
                <a:latin typeface="Times New Roman" pitchFamily="18" charset="0"/>
                <a:cs typeface="Times New Roman" pitchFamily="18" charset="0"/>
              </a:rPr>
              <a:t>In order to handle the mobility, each node in the grid estimates its leaving time of grid and sends this to its neighbors. </a:t>
            </a:r>
          </a:p>
          <a:p>
            <a:pPr algn="just"/>
            <a:r>
              <a:rPr lang="en-US" dirty="0" smtClean="0">
                <a:latin typeface="Times New Roman" pitchFamily="18" charset="0"/>
                <a:cs typeface="Times New Roman" pitchFamily="18" charset="0"/>
              </a:rPr>
              <a:t>The sleeping neighbors adjust their sleeping time accordingly in order to keep the routing fidelity.</a:t>
            </a:r>
          </a:p>
          <a:p>
            <a:pPr algn="just"/>
            <a:r>
              <a:rPr lang="en-US" dirty="0" smtClean="0">
                <a:latin typeface="Times New Roman" pitchFamily="18" charset="0"/>
                <a:cs typeface="Times New Roman" pitchFamily="18" charset="0"/>
              </a:rPr>
              <a:t> Before the leaving time of the active node expires, sleeping nodes wake up and one of them becomes active. </a:t>
            </a:r>
          </a:p>
          <a:p>
            <a:pPr algn="just"/>
            <a:r>
              <a:rPr lang="en-US" dirty="0" smtClean="0">
                <a:latin typeface="Times New Roman" pitchFamily="18" charset="0"/>
                <a:cs typeface="Times New Roman" pitchFamily="18" charset="0"/>
              </a:rPr>
              <a:t>GAF is implemented both for non-mobility (</a:t>
            </a:r>
            <a:r>
              <a:rPr lang="en-US" dirty="0" err="1" smtClean="0">
                <a:latin typeface="Times New Roman" pitchFamily="18" charset="0"/>
                <a:cs typeface="Times New Roman" pitchFamily="18" charset="0"/>
              </a:rPr>
              <a:t>GAFbasic</a:t>
            </a:r>
            <a:r>
              <a:rPr lang="en-US" dirty="0" smtClean="0">
                <a:latin typeface="Times New Roman" pitchFamily="18" charset="0"/>
                <a:cs typeface="Times New Roman" pitchFamily="18" charset="0"/>
              </a:rPr>
              <a:t>) and mobility (GAF-mobility adaptation) of nodes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Geographic and Energy Aware Routing (GEAR):</a:t>
            </a:r>
            <a:endParaRPr lang="en-US" dirty="0"/>
          </a:p>
        </p:txBody>
      </p:sp>
      <p:sp>
        <p:nvSpPr>
          <p:cNvPr id="3" name="Content Placeholder 2"/>
          <p:cNvSpPr>
            <a:spLocks noGrp="1"/>
          </p:cNvSpPr>
          <p:nvPr>
            <p:ph idx="1"/>
          </p:nvPr>
        </p:nvSpPr>
        <p:spPr>
          <a:xfrm>
            <a:off x="457200" y="1143000"/>
            <a:ext cx="8229600" cy="5715000"/>
          </a:xfrm>
        </p:spPr>
        <p:txBody>
          <a:bodyPr/>
          <a:lstStyle/>
          <a:p>
            <a:pPr algn="just"/>
            <a:r>
              <a:rPr lang="en-US" dirty="0" smtClean="0">
                <a:latin typeface="Times New Roman" pitchFamily="18" charset="0"/>
                <a:cs typeface="Times New Roman" pitchFamily="18" charset="0"/>
              </a:rPr>
              <a:t>The protocol, called Geographic and Energy Aware Routing (GEAR), uses energy aware and geographically-informed neighbor selection heuristics to route a packet towards the destination region. </a:t>
            </a:r>
          </a:p>
          <a:p>
            <a:pPr algn="just"/>
            <a:r>
              <a:rPr lang="en-US" dirty="0" smtClean="0">
                <a:latin typeface="Times New Roman" pitchFamily="18" charset="0"/>
                <a:cs typeface="Times New Roman" pitchFamily="18" charset="0"/>
              </a:rPr>
              <a:t>The key idea is to restrict the number of interests in directed diffusion by only considering a certain region rather than sending the interests to the whole network.</a:t>
            </a:r>
          </a:p>
          <a:p>
            <a:pPr algn="just"/>
            <a:r>
              <a:rPr lang="en-US" dirty="0" smtClean="0">
                <a:latin typeface="Times New Roman" pitchFamily="18" charset="0"/>
                <a:cs typeface="Times New Roman" pitchFamily="18" charset="0"/>
              </a:rPr>
              <a:t> By doing this, GEAR can conserve more energy than directed diffusion.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smtClean="0">
                <a:latin typeface="Times New Roman" pitchFamily="18" charset="0"/>
                <a:cs typeface="Times New Roman" pitchFamily="18" charset="0"/>
              </a:rPr>
              <a:t>Each node in GEAR keeps an estimated cost and a learning cost of reaching the destination through its neighbors. </a:t>
            </a:r>
          </a:p>
          <a:p>
            <a:pPr algn="just"/>
            <a:r>
              <a:rPr lang="en-US" dirty="0" smtClean="0">
                <a:latin typeface="Times New Roman" pitchFamily="18" charset="0"/>
                <a:cs typeface="Times New Roman" pitchFamily="18" charset="0"/>
              </a:rPr>
              <a:t>The estimated cost is a combination of residual energy and distance to destination. </a:t>
            </a:r>
          </a:p>
          <a:p>
            <a:pPr algn="just"/>
            <a:r>
              <a:rPr lang="en-US" dirty="0" smtClean="0">
                <a:latin typeface="Times New Roman" pitchFamily="18" charset="0"/>
                <a:cs typeface="Times New Roman" pitchFamily="18" charset="0"/>
              </a:rPr>
              <a:t>The learned cost is a refinement of the estimated cost that accounts for routing around holes in the network. </a:t>
            </a:r>
          </a:p>
          <a:p>
            <a:pPr algn="just"/>
            <a:r>
              <a:rPr lang="en-US" dirty="0" smtClean="0">
                <a:latin typeface="Times New Roman" pitchFamily="18" charset="0"/>
                <a:cs typeface="Times New Roman" pitchFamily="18" charset="0"/>
              </a:rPr>
              <a:t>A hole occurs when a node does not have any closer neighbor to the target region than itself.</a:t>
            </a:r>
          </a:p>
          <a:p>
            <a:pPr algn="just"/>
            <a:r>
              <a:rPr lang="en-US" dirty="0" smtClean="0">
                <a:latin typeface="Times New Roman" pitchFamily="18" charset="0"/>
                <a:cs typeface="Times New Roman" pitchFamily="18" charset="0"/>
              </a:rPr>
              <a:t> If there are no holes, the estimated cost is equal to the learned cost.</a:t>
            </a:r>
          </a:p>
          <a:p>
            <a:pPr algn="just"/>
            <a:r>
              <a:rPr lang="en-US" dirty="0" smtClean="0">
                <a:latin typeface="Times New Roman" pitchFamily="18" charset="0"/>
                <a:cs typeface="Times New Roman" pitchFamily="18" charset="0"/>
              </a:rPr>
              <a:t> The learned cost is propagated one hop back every time a packet reaches the destination so that route setup for next packet will be adjusted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62500" lnSpcReduction="20000"/>
          </a:bodyPr>
          <a:lstStyle/>
          <a:p>
            <a:pPr algn="just"/>
            <a:r>
              <a:rPr lang="en-US" dirty="0" smtClean="0">
                <a:latin typeface="Times New Roman" pitchFamily="18" charset="0"/>
                <a:cs typeface="Times New Roman" pitchFamily="18" charset="0"/>
              </a:rPr>
              <a:t>There are two phases in the algorithm:</a:t>
            </a:r>
          </a:p>
          <a:p>
            <a:pPr algn="just"/>
            <a:r>
              <a:rPr lang="en-US" dirty="0" smtClean="0">
                <a:latin typeface="Times New Roman" pitchFamily="18" charset="0"/>
                <a:cs typeface="Times New Roman" pitchFamily="18" charset="0"/>
              </a:rPr>
              <a:t> (1) Forwarding packets towards the target region: Upon receiving a packet, a node checks its neighbors to see if there is one neighbor, which is closer to the target region than itself. </a:t>
            </a:r>
          </a:p>
          <a:p>
            <a:pPr algn="just"/>
            <a:r>
              <a:rPr lang="en-US" dirty="0" smtClean="0">
                <a:latin typeface="Times New Roman" pitchFamily="18" charset="0"/>
                <a:cs typeface="Times New Roman" pitchFamily="18" charset="0"/>
              </a:rPr>
              <a:t>If there is more than one, the nearest neighbor to the target region is selected as the next hop.</a:t>
            </a:r>
          </a:p>
          <a:p>
            <a:pPr algn="just"/>
            <a:r>
              <a:rPr lang="en-US" dirty="0" smtClean="0">
                <a:latin typeface="Times New Roman" pitchFamily="18" charset="0"/>
                <a:cs typeface="Times New Roman" pitchFamily="18" charset="0"/>
              </a:rPr>
              <a:t> If they are all further than the node itself, this means there is a hole. In this case, one of the neighbors is picked to forward the packet based on the learning cost function. </a:t>
            </a:r>
          </a:p>
          <a:p>
            <a:pPr algn="just"/>
            <a:r>
              <a:rPr lang="en-US" dirty="0" smtClean="0">
                <a:latin typeface="Times New Roman" pitchFamily="18" charset="0"/>
                <a:cs typeface="Times New Roman" pitchFamily="18" charset="0"/>
              </a:rPr>
              <a:t>This choice can then be updated according to the convergence of the learned cost during the delivery of packets, and </a:t>
            </a:r>
          </a:p>
          <a:p>
            <a:pPr algn="just"/>
            <a:r>
              <a:rPr lang="en-US" dirty="0" smtClean="0">
                <a:latin typeface="Times New Roman" pitchFamily="18" charset="0"/>
                <a:cs typeface="Times New Roman" pitchFamily="18" charset="0"/>
              </a:rPr>
              <a:t>(2) Forwarding the packets within the region: If the packet has reached the region, it can be diffused in that region by either recursive geographic forwarding or restricted flooding. Restricted flooding is good when the sensors are not densely deployed.</a:t>
            </a:r>
          </a:p>
          <a:p>
            <a:pPr algn="just"/>
            <a:r>
              <a:rPr lang="en-US" dirty="0" smtClean="0">
                <a:latin typeface="Times New Roman" pitchFamily="18" charset="0"/>
                <a:cs typeface="Times New Roman" pitchFamily="18" charset="0"/>
              </a:rPr>
              <a:t> In high-density networks, recursive geographic flooding is more energy efficient than restricted flooding.</a:t>
            </a:r>
          </a:p>
          <a:p>
            <a:pPr algn="just"/>
            <a:r>
              <a:rPr lang="en-US" dirty="0" smtClean="0">
                <a:latin typeface="Times New Roman" pitchFamily="18" charset="0"/>
                <a:cs typeface="Times New Roman" pitchFamily="18" charset="0"/>
              </a:rPr>
              <a:t> In that case, the region is divided into four sub regions and four copies of the packet are created. This splitting and forwarding process continues until the regions with only one node are left.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Routing Protocols based on Protocol Operation</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It should be noted that some of these protocols may fall below one or more of the above routing categories.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Multipath routing protocols</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a:r>
              <a:rPr lang="en-US" dirty="0" smtClean="0">
                <a:latin typeface="Times New Roman" pitchFamily="18" charset="0"/>
                <a:cs typeface="Times New Roman" pitchFamily="18" charset="0"/>
              </a:rPr>
              <a:t>The fault tolerance (resilience) of a protocol is measured by the likelihood that an alternate path exists between a source and a destination when the primary path fails. </a:t>
            </a:r>
          </a:p>
          <a:p>
            <a:pPr algn="just"/>
            <a:r>
              <a:rPr lang="en-US" dirty="0" smtClean="0">
                <a:latin typeface="Times New Roman" pitchFamily="18" charset="0"/>
                <a:cs typeface="Times New Roman" pitchFamily="18" charset="0"/>
              </a:rPr>
              <a:t>This can be increased by maintaining multiple paths between the source and the destination at the expense of an increased energy consumption and traffic generation. </a:t>
            </a:r>
          </a:p>
          <a:p>
            <a:pPr algn="just"/>
            <a:r>
              <a:rPr lang="en-US" dirty="0" smtClean="0">
                <a:latin typeface="Times New Roman" pitchFamily="18" charset="0"/>
                <a:cs typeface="Times New Roman" pitchFamily="18" charset="0"/>
              </a:rPr>
              <a:t>These alternate paths are kept alive by sending periodic messages.</a:t>
            </a:r>
          </a:p>
          <a:p>
            <a:pPr algn="just"/>
            <a:r>
              <a:rPr lang="en-US" dirty="0" smtClean="0">
                <a:latin typeface="Times New Roman" pitchFamily="18" charset="0"/>
                <a:cs typeface="Times New Roman" pitchFamily="18" charset="0"/>
              </a:rPr>
              <a:t> Hence, network reliability can be increased at the expense of increased overhead of maintaining the alternate paths.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latin typeface="Times New Roman" pitchFamily="18" charset="0"/>
                <a:cs typeface="Times New Roman" pitchFamily="18" charset="0"/>
              </a:rPr>
              <a:t>In this  algorithm data will be routed through a path whose nodes have the largest residual energy. </a:t>
            </a:r>
          </a:p>
          <a:p>
            <a:pPr algn="just"/>
            <a:r>
              <a:rPr lang="en-US" dirty="0" smtClean="0">
                <a:latin typeface="Times New Roman" pitchFamily="18" charset="0"/>
                <a:cs typeface="Times New Roman" pitchFamily="18" charset="0"/>
              </a:rPr>
              <a:t>The path is changed whenever a better path is discovered. </a:t>
            </a:r>
          </a:p>
          <a:p>
            <a:pPr algn="just"/>
            <a:r>
              <a:rPr lang="en-US" dirty="0" smtClean="0">
                <a:latin typeface="Times New Roman" pitchFamily="18" charset="0"/>
                <a:cs typeface="Times New Roman" pitchFamily="18" charset="0"/>
              </a:rPr>
              <a:t>The primary path will be used until its energy falls below the energy of the backup path at which the backup path is used.</a:t>
            </a:r>
          </a:p>
          <a:p>
            <a:pPr algn="just"/>
            <a:r>
              <a:rPr lang="en-US" dirty="0" smtClean="0">
                <a:latin typeface="Times New Roman" pitchFamily="18" charset="0"/>
                <a:cs typeface="Times New Roman" pitchFamily="18" charset="0"/>
              </a:rPr>
              <a:t> Using this approach, the nodes in the primary path will not deplete their energy resources through continual use of the same route, hence achieving longer life.</a:t>
            </a:r>
          </a:p>
          <a:p>
            <a:pPr algn="just"/>
            <a:r>
              <a:rPr lang="en-US" dirty="0" smtClean="0">
                <a:latin typeface="Times New Roman" pitchFamily="18" charset="0"/>
                <a:cs typeface="Times New Roman" pitchFamily="18" charset="0"/>
              </a:rPr>
              <a:t> However, the path switching cost was not quantified in the paper.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algn="just"/>
            <a:r>
              <a:rPr lang="en-US" dirty="0" smtClean="0">
                <a:latin typeface="Times New Roman" pitchFamily="18" charset="0"/>
                <a:cs typeface="Times New Roman" pitchFamily="18" charset="0"/>
              </a:rPr>
              <a:t>Directed diffusion  is a good candidate for robust multipath routing and delivery.</a:t>
            </a:r>
          </a:p>
          <a:p>
            <a:pPr algn="just"/>
            <a:r>
              <a:rPr lang="en-US" dirty="0" smtClean="0">
                <a:latin typeface="Times New Roman" pitchFamily="18" charset="0"/>
                <a:cs typeface="Times New Roman" pitchFamily="18" charset="0"/>
              </a:rPr>
              <a:t>It has been found that the use of multipath routing provides viable alternative for energy efficient recovery from failures in WSN. </a:t>
            </a:r>
          </a:p>
          <a:p>
            <a:pPr algn="just"/>
            <a:r>
              <a:rPr lang="en-US" dirty="0" smtClean="0">
                <a:latin typeface="Times New Roman" pitchFamily="18" charset="0"/>
                <a:cs typeface="Times New Roman" pitchFamily="18" charset="0"/>
              </a:rPr>
              <a:t>The motivation of using these braided paths is to keep the cost of maintaining the </a:t>
            </a:r>
            <a:r>
              <a:rPr lang="en-US" dirty="0" err="1" smtClean="0">
                <a:latin typeface="Times New Roman" pitchFamily="18" charset="0"/>
                <a:cs typeface="Times New Roman" pitchFamily="18" charset="0"/>
              </a:rPr>
              <a:t>multipaths</a:t>
            </a:r>
            <a:r>
              <a:rPr lang="en-US" dirty="0" smtClean="0">
                <a:latin typeface="Times New Roman" pitchFamily="18" charset="0"/>
                <a:cs typeface="Times New Roman" pitchFamily="18" charset="0"/>
              </a:rPr>
              <a:t> low. </a:t>
            </a:r>
          </a:p>
          <a:p>
            <a:pPr algn="just"/>
            <a:r>
              <a:rPr lang="en-US" dirty="0" smtClean="0">
                <a:latin typeface="Times New Roman" pitchFamily="18" charset="0"/>
                <a:cs typeface="Times New Roman" pitchFamily="18" charset="0"/>
              </a:rPr>
              <a:t>The costs of alternate paths are comparable to the primary path because they tend to be much closer to the primary path.</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Query based routing </a:t>
            </a:r>
            <a:endParaRPr lang="en-US" dirty="0"/>
          </a:p>
        </p:txBody>
      </p:sp>
      <p:sp>
        <p:nvSpPr>
          <p:cNvPr id="3" name="Content Placeholder 2"/>
          <p:cNvSpPr>
            <a:spLocks noGrp="1"/>
          </p:cNvSpPr>
          <p:nvPr>
            <p:ph idx="1"/>
          </p:nvPr>
        </p:nvSpPr>
        <p:spPr>
          <a:xfrm>
            <a:off x="457200" y="533400"/>
            <a:ext cx="8229600" cy="5592763"/>
          </a:xfrm>
        </p:spPr>
        <p:txBody>
          <a:bodyPr>
            <a:normAutofit fontScale="62500" lnSpcReduction="20000"/>
          </a:bodyPr>
          <a:lstStyle/>
          <a:p>
            <a:pPr algn="just"/>
            <a:r>
              <a:rPr lang="en-US" dirty="0" smtClean="0">
                <a:latin typeface="Times New Roman" pitchFamily="18" charset="0"/>
                <a:cs typeface="Times New Roman" pitchFamily="18" charset="0"/>
              </a:rPr>
              <a:t>In this kind of routing, the destination nodes propagate a query for data (sensing task) from a node through the network and a node having this data sends the data which matches the query back to the node, which initiates the query.</a:t>
            </a:r>
          </a:p>
          <a:p>
            <a:pPr algn="just"/>
            <a:r>
              <a:rPr lang="en-US" dirty="0" smtClean="0">
                <a:latin typeface="Times New Roman" pitchFamily="18" charset="0"/>
                <a:cs typeface="Times New Roman" pitchFamily="18" charset="0"/>
              </a:rPr>
              <a:t> Usually these queries are described in natural language, or in high-level query languages.</a:t>
            </a:r>
          </a:p>
          <a:p>
            <a:pPr algn="just"/>
            <a:r>
              <a:rPr lang="en-US" dirty="0" smtClean="0">
                <a:latin typeface="Times New Roman" pitchFamily="18" charset="0"/>
                <a:cs typeface="Times New Roman" pitchFamily="18" charset="0"/>
              </a:rPr>
              <a:t> For example, client C1 may submit a query to node N1 and ask: Are there moving vehicles in battle space region 1?</a:t>
            </a:r>
          </a:p>
          <a:p>
            <a:pPr algn="just"/>
            <a:r>
              <a:rPr lang="en-US" dirty="0" smtClean="0">
                <a:latin typeface="Times New Roman" pitchFamily="18" charset="0"/>
                <a:cs typeface="Times New Roman" pitchFamily="18" charset="0"/>
              </a:rPr>
              <a:t>. All the nodes have tables consisting of the sensing tasks queries that they receive and send data which matches these tasks when they receive it.</a:t>
            </a:r>
          </a:p>
          <a:p>
            <a:pPr algn="just"/>
            <a:r>
              <a:rPr lang="en-US" dirty="0" smtClean="0">
                <a:latin typeface="Times New Roman" pitchFamily="18" charset="0"/>
                <a:cs typeface="Times New Roman" pitchFamily="18" charset="0"/>
              </a:rPr>
              <a:t> Directed diffusion  is an example of this type of routing. </a:t>
            </a:r>
          </a:p>
          <a:p>
            <a:pPr algn="just"/>
            <a:r>
              <a:rPr lang="en-US" dirty="0" smtClean="0">
                <a:latin typeface="Times New Roman" pitchFamily="18" charset="0"/>
                <a:cs typeface="Times New Roman" pitchFamily="18" charset="0"/>
              </a:rPr>
              <a:t>In directed diffusion, the BS node sends out interest messages to sensors. </a:t>
            </a:r>
          </a:p>
          <a:p>
            <a:pPr algn="just"/>
            <a:r>
              <a:rPr lang="en-US" dirty="0" smtClean="0">
                <a:latin typeface="Times New Roman" pitchFamily="18" charset="0"/>
                <a:cs typeface="Times New Roman" pitchFamily="18" charset="0"/>
              </a:rPr>
              <a:t>As the interest is propagated throughout the sensor network, the gradients from the source back to the BS are set up.</a:t>
            </a:r>
          </a:p>
          <a:p>
            <a:pPr algn="just"/>
            <a:r>
              <a:rPr lang="en-US" dirty="0" smtClean="0">
                <a:latin typeface="Times New Roman" pitchFamily="18" charset="0"/>
                <a:cs typeface="Times New Roman" pitchFamily="18" charset="0"/>
              </a:rPr>
              <a:t> When the source has data for the interest, the source sends the data along the interests gradient path.</a:t>
            </a:r>
          </a:p>
          <a:p>
            <a:pPr algn="just"/>
            <a:r>
              <a:rPr lang="en-US" dirty="0" smtClean="0">
                <a:latin typeface="Times New Roman" pitchFamily="18" charset="0"/>
                <a:cs typeface="Times New Roman" pitchFamily="18" charset="0"/>
              </a:rPr>
              <a:t> To lower energy consumption, data aggregation (e.g., duplicate suppression) is performed </a:t>
            </a:r>
            <a:r>
              <a:rPr lang="en-US" dirty="0" err="1" smtClean="0">
                <a:latin typeface="Times New Roman" pitchFamily="18" charset="0"/>
                <a:cs typeface="Times New Roman" pitchFamily="18" charset="0"/>
              </a:rPr>
              <a:t>enroute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smtClean="0"/>
              <a:t>Negotiation based routing protocols </a:t>
            </a:r>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algn="just"/>
            <a:r>
              <a:rPr lang="en-US" dirty="0" smtClean="0">
                <a:latin typeface="Times New Roman" pitchFamily="18" charset="0"/>
                <a:cs typeface="Times New Roman" pitchFamily="18" charset="0"/>
              </a:rPr>
              <a:t>These protocols use high level data descriptors in order to eliminate redundant data transmissions through negotiation. </a:t>
            </a:r>
          </a:p>
          <a:p>
            <a:pPr algn="just"/>
            <a:r>
              <a:rPr lang="en-US" dirty="0" smtClean="0">
                <a:latin typeface="Times New Roman" pitchFamily="18" charset="0"/>
                <a:cs typeface="Times New Roman" pitchFamily="18" charset="0"/>
              </a:rPr>
              <a:t>Communication decisions are also taken based on the resources that are available to them.</a:t>
            </a:r>
          </a:p>
          <a:p>
            <a:pPr algn="just"/>
            <a:r>
              <a:rPr lang="en-US" dirty="0" smtClean="0">
                <a:latin typeface="Times New Roman" pitchFamily="18" charset="0"/>
                <a:cs typeface="Times New Roman" pitchFamily="18" charset="0"/>
              </a:rPr>
              <a:t> The SPIN family protocols  are examples of negotiation based routing protocols. </a:t>
            </a:r>
          </a:p>
          <a:p>
            <a:pPr algn="just"/>
            <a:r>
              <a:rPr lang="en-US" dirty="0" smtClean="0">
                <a:latin typeface="Times New Roman" pitchFamily="18" charset="0"/>
                <a:cs typeface="Times New Roman" pitchFamily="18" charset="0"/>
              </a:rPr>
              <a:t>The motivation is that the use of flooding to disseminate data will produce implosion and overlap between the sent data, hence nodes will receive duplicate copies of the same data. </a:t>
            </a:r>
          </a:p>
          <a:p>
            <a:pPr algn="just"/>
            <a:r>
              <a:rPr lang="en-US" dirty="0" smtClean="0">
                <a:latin typeface="Times New Roman" pitchFamily="18" charset="0"/>
                <a:cs typeface="Times New Roman" pitchFamily="18" charset="0"/>
              </a:rPr>
              <a:t>This operation consumes more energy and more processing by sending the same data by different sensors. </a:t>
            </a:r>
          </a:p>
          <a:p>
            <a:pPr algn="just"/>
            <a:r>
              <a:rPr lang="en-US" dirty="0" smtClean="0">
                <a:latin typeface="Times New Roman" pitchFamily="18" charset="0"/>
                <a:cs typeface="Times New Roman" pitchFamily="18" charset="0"/>
              </a:rPr>
              <a:t>The SPIN protocols are designed to disseminate the data of one sensor to all other sensors assuming these sensors are potential base-stations. </a:t>
            </a:r>
          </a:p>
          <a:p>
            <a:pPr algn="just"/>
            <a:r>
              <a:rPr lang="en-US" dirty="0" smtClean="0">
                <a:latin typeface="Times New Roman" pitchFamily="18" charset="0"/>
                <a:cs typeface="Times New Roman" pitchFamily="18" charset="0"/>
              </a:rPr>
              <a:t>Hence, the main idea of negotiation based routing in WSNs is to suppress duplicate information and prevent redundant data from being sent to the next sensor or the base-station by conducting a series of negotiation messages before the real data transmission begins.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563562"/>
          </a:xfrm>
        </p:spPr>
        <p:txBody>
          <a:bodyPr>
            <a:normAutofit fontScale="90000"/>
          </a:bodyPr>
          <a:lstStyle/>
          <a:p>
            <a:r>
              <a:rPr lang="en-US" dirty="0" smtClean="0"/>
              <a:t> </a:t>
            </a:r>
            <a:r>
              <a:rPr lang="en-US" sz="3300" b="1" dirty="0" smtClean="0"/>
              <a:t>Routing Challenges and Design Issues in WSNs</a:t>
            </a:r>
            <a:endParaRPr lang="en-US" sz="3300" b="1"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smtClean="0">
                <a:latin typeface="Times New Roman" pitchFamily="18" charset="0"/>
                <a:cs typeface="Times New Roman" pitchFamily="18" charset="0"/>
              </a:rPr>
              <a:t>There are some major design challenges in wireless sensor networks due to lack of resources such as energy, bandwidth and storage of processing. While designing new routing protocols, the following essentials should be fulfilled by a network engineer.</a:t>
            </a:r>
          </a:p>
          <a:p>
            <a:pPr algn="just"/>
            <a:r>
              <a:rPr lang="en-US" b="1" dirty="0" smtClean="0">
                <a:latin typeface="Times New Roman" pitchFamily="18" charset="0"/>
                <a:cs typeface="Times New Roman" pitchFamily="18" charset="0"/>
              </a:rPr>
              <a:t>Complexity</a:t>
            </a:r>
          </a:p>
          <a:p>
            <a:pPr algn="just"/>
            <a:r>
              <a:rPr lang="en-US" dirty="0" smtClean="0">
                <a:latin typeface="Times New Roman" pitchFamily="18" charset="0"/>
                <a:cs typeface="Times New Roman" pitchFamily="18" charset="0"/>
              </a:rPr>
              <a:t>The complexity of a routing protocol may affect the performance of the entire wireless network. The reason behind is that we have inadequate hardware competences and we also face extreme energy limitations in wireless sensor networks.</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err="1" smtClean="0"/>
              <a:t>QoS</a:t>
            </a:r>
            <a:r>
              <a:rPr lang="en-US" dirty="0" smtClean="0"/>
              <a:t>-based routing</a:t>
            </a:r>
            <a:endParaRPr lang="en-US" dirty="0"/>
          </a:p>
        </p:txBody>
      </p:sp>
      <p:sp>
        <p:nvSpPr>
          <p:cNvPr id="3" name="Content Placeholder 2"/>
          <p:cNvSpPr>
            <a:spLocks noGrp="1"/>
          </p:cNvSpPr>
          <p:nvPr>
            <p:ph idx="1"/>
          </p:nvPr>
        </p:nvSpPr>
        <p:spPr>
          <a:xfrm>
            <a:off x="457200" y="457200"/>
            <a:ext cx="8229600" cy="5668963"/>
          </a:xfrm>
        </p:spPr>
        <p:txBody>
          <a:bodyPr/>
          <a:lstStyle/>
          <a:p>
            <a:pPr algn="just"/>
            <a:r>
              <a:rPr lang="en-US" dirty="0" smtClean="0">
                <a:latin typeface="Times New Roman" pitchFamily="18" charset="0"/>
                <a:cs typeface="Times New Roman" pitchFamily="18" charset="0"/>
              </a:rPr>
              <a:t>In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-based routing protocols, the network has to balance between energy consumption and data quality. In particular, the network has to satisfy certain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 metrics, e.g., delay, energy, bandwidth, etc. when delivering data to the BS.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Sequential Assignment Routing</a:t>
            </a:r>
            <a:endParaRPr lang="en-US" dirty="0"/>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algn="just"/>
            <a:r>
              <a:rPr lang="en-US" dirty="0" smtClean="0">
                <a:latin typeface="Times New Roman" pitchFamily="18" charset="0"/>
                <a:cs typeface="Times New Roman" pitchFamily="18" charset="0"/>
              </a:rPr>
              <a:t>Sequential Assignment Routing (SAR) is one of the first routing protocols for WSNs that introduces the notion of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 in the routing decisions.</a:t>
            </a:r>
          </a:p>
          <a:p>
            <a:pPr algn="just"/>
            <a:r>
              <a:rPr lang="en-US" dirty="0" smtClean="0">
                <a:latin typeface="Times New Roman" pitchFamily="18" charset="0"/>
                <a:cs typeface="Times New Roman" pitchFamily="18" charset="0"/>
              </a:rPr>
              <a:t> Routing decision in SAR is dependent on three factors: </a:t>
            </a:r>
          </a:p>
          <a:p>
            <a:pPr algn="just"/>
            <a:r>
              <a:rPr lang="en-US" dirty="0" smtClean="0">
                <a:latin typeface="Times New Roman" pitchFamily="18" charset="0"/>
                <a:cs typeface="Times New Roman" pitchFamily="18" charset="0"/>
              </a:rPr>
              <a:t>energy resources,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 on each path, and the priority level of each packet.</a:t>
            </a:r>
          </a:p>
          <a:p>
            <a:pPr algn="just"/>
            <a:r>
              <a:rPr lang="en-US" dirty="0" smtClean="0">
                <a:latin typeface="Times New Roman" pitchFamily="18" charset="0"/>
                <a:cs typeface="Times New Roman" pitchFamily="18" charset="0"/>
              </a:rPr>
              <a:t> To avoid single route failure, a multi-path approach is used and localized path restoration schemes are used.</a:t>
            </a:r>
          </a:p>
          <a:p>
            <a:pPr algn="just"/>
            <a:r>
              <a:rPr lang="en-US" dirty="0" smtClean="0">
                <a:latin typeface="Times New Roman" pitchFamily="18" charset="0"/>
                <a:cs typeface="Times New Roman" pitchFamily="18" charset="0"/>
              </a:rPr>
              <a:t> To create multiple paths from a source node, a tree rooted at the source node to the destination nodes (i.e., the set of base-stations (BSs)) is built. </a:t>
            </a:r>
          </a:p>
          <a:p>
            <a:pPr algn="just"/>
            <a:r>
              <a:rPr lang="en-US" dirty="0" smtClean="0">
                <a:latin typeface="Times New Roman" pitchFamily="18" charset="0"/>
                <a:cs typeface="Times New Roman" pitchFamily="18" charset="0"/>
              </a:rPr>
              <a:t>The paths of the tree are built while avoiding nodes with low energy or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 guarantees. </a:t>
            </a:r>
          </a:p>
          <a:p>
            <a:pPr algn="just"/>
            <a:r>
              <a:rPr lang="en-US" dirty="0" smtClean="0">
                <a:latin typeface="Times New Roman" pitchFamily="18" charset="0"/>
                <a:cs typeface="Times New Roman" pitchFamily="18" charset="0"/>
              </a:rPr>
              <a:t>At the end of this process, each sensor node will be part of multi-path tree.</a:t>
            </a:r>
          </a:p>
          <a:p>
            <a:pPr algn="just"/>
            <a:r>
              <a:rPr lang="en-US" dirty="0" smtClean="0">
                <a:latin typeface="Times New Roman" pitchFamily="18" charset="0"/>
                <a:cs typeface="Times New Roman" pitchFamily="18" charset="0"/>
              </a:rPr>
              <a:t> As such, SAR is table-driven multi-path protocol that aims to achieve energy efficiency and fault tolerance. </a:t>
            </a:r>
          </a:p>
          <a:p>
            <a:pPr algn="just"/>
            <a:r>
              <a:rPr lang="en-US" dirty="0" smtClean="0">
                <a:latin typeface="Times New Roman" pitchFamily="18" charset="0"/>
                <a:cs typeface="Times New Roman" pitchFamily="18" charset="0"/>
              </a:rPr>
              <a:t>In essence, SAR calculates a weighted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 metric as the product of the additive </a:t>
            </a:r>
            <a:r>
              <a:rPr lang="en-US" dirty="0" err="1" smtClean="0">
                <a:latin typeface="Times New Roman" pitchFamily="18" charset="0"/>
                <a:cs typeface="Times New Roman" pitchFamily="18" charset="0"/>
              </a:rPr>
              <a:t>QoS</a:t>
            </a:r>
            <a:r>
              <a:rPr lang="en-US" dirty="0" smtClean="0">
                <a:latin typeface="Times New Roman" pitchFamily="18" charset="0"/>
                <a:cs typeface="Times New Roman" pitchFamily="18" charset="0"/>
              </a:rPr>
              <a:t> metric and a weight coefficient associated with the priority level of the packet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Coherent and non-coherent processing</a:t>
            </a:r>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r>
              <a:rPr lang="en-US" dirty="0" smtClean="0">
                <a:latin typeface="Times New Roman" pitchFamily="18" charset="0"/>
                <a:cs typeface="Times New Roman" pitchFamily="18" charset="0"/>
              </a:rPr>
              <a:t>Data processing is a major component in the operation of wireless sensor networks.</a:t>
            </a:r>
          </a:p>
          <a:p>
            <a:pPr algn="just"/>
            <a:r>
              <a:rPr lang="en-US" dirty="0" smtClean="0">
                <a:latin typeface="Times New Roman" pitchFamily="18" charset="0"/>
                <a:cs typeface="Times New Roman" pitchFamily="18" charset="0"/>
              </a:rPr>
              <a:t> Hence, routing techniques employ different data processing techniques. </a:t>
            </a:r>
          </a:p>
          <a:p>
            <a:pPr algn="just"/>
            <a:r>
              <a:rPr lang="en-US" dirty="0" smtClean="0">
                <a:latin typeface="Times New Roman" pitchFamily="18" charset="0"/>
                <a:cs typeface="Times New Roman" pitchFamily="18" charset="0"/>
              </a:rPr>
              <a:t>In general, sensor nodes will cooperate with each other in processing different data flooded in the network area. </a:t>
            </a:r>
          </a:p>
          <a:p>
            <a:pPr algn="just"/>
            <a:r>
              <a:rPr lang="en-US" dirty="0" smtClean="0">
                <a:latin typeface="Times New Roman" pitchFamily="18" charset="0"/>
                <a:cs typeface="Times New Roman" pitchFamily="18" charset="0"/>
              </a:rPr>
              <a:t>Two examples of data processing techniques proposed in WSNs are coherent and non-coherent data processing-based routing .</a:t>
            </a:r>
          </a:p>
          <a:p>
            <a:pPr algn="just"/>
            <a:r>
              <a:rPr lang="en-US" dirty="0" smtClean="0">
                <a:latin typeface="Times New Roman" pitchFamily="18" charset="0"/>
                <a:cs typeface="Times New Roman" pitchFamily="18" charset="0"/>
              </a:rPr>
              <a:t> In non-coherent data processing routing, nodes will locally process the raw data before being sent to other nodes for further processing.</a:t>
            </a:r>
          </a:p>
          <a:p>
            <a:pPr algn="just"/>
            <a:r>
              <a:rPr lang="en-US" dirty="0" smtClean="0">
                <a:latin typeface="Times New Roman" pitchFamily="18" charset="0"/>
                <a:cs typeface="Times New Roman" pitchFamily="18" charset="0"/>
              </a:rPr>
              <a:t> The nodes that perform further processing are called the aggregators.</a:t>
            </a:r>
          </a:p>
          <a:p>
            <a:pPr algn="just"/>
            <a:r>
              <a:rPr lang="en-US" dirty="0" smtClean="0">
                <a:latin typeface="Times New Roman" pitchFamily="18" charset="0"/>
                <a:cs typeface="Times New Roman" pitchFamily="18" charset="0"/>
              </a:rPr>
              <a:t> In coherent routing, the data is forwarded to aggregators after minimum processing.</a:t>
            </a:r>
          </a:p>
          <a:p>
            <a:pPr algn="just"/>
            <a:r>
              <a:rPr lang="en-US" dirty="0" smtClean="0">
                <a:latin typeface="Times New Roman" pitchFamily="18" charset="0"/>
                <a:cs typeface="Times New Roman" pitchFamily="18" charset="0"/>
              </a:rPr>
              <a:t> The minimum processing typically includes tasks like time stamping, duplicate suppression, etc. </a:t>
            </a:r>
          </a:p>
          <a:p>
            <a:pPr algn="just"/>
            <a:r>
              <a:rPr lang="en-US" dirty="0" smtClean="0">
                <a:latin typeface="Times New Roman" pitchFamily="18" charset="0"/>
                <a:cs typeface="Times New Roman" pitchFamily="18" charset="0"/>
              </a:rPr>
              <a:t>To perform energy-efficient routing, coherent processing is normally selected.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400800"/>
          </a:xfrm>
        </p:spPr>
        <p:txBody>
          <a:bodyPr>
            <a:normAutofit fontScale="70000" lnSpcReduction="20000"/>
          </a:bodyPr>
          <a:lstStyle/>
          <a:p>
            <a:pPr algn="just"/>
            <a:r>
              <a:rPr lang="en-US" dirty="0" smtClean="0">
                <a:latin typeface="Times New Roman" pitchFamily="18" charset="0"/>
                <a:cs typeface="Times New Roman" pitchFamily="18" charset="0"/>
              </a:rPr>
              <a:t>Non-coherent functions have fairly low data traffic loading.</a:t>
            </a:r>
          </a:p>
          <a:p>
            <a:pPr algn="just"/>
            <a:r>
              <a:rPr lang="en-US" dirty="0" smtClean="0">
                <a:latin typeface="Times New Roman" pitchFamily="18" charset="0"/>
                <a:cs typeface="Times New Roman" pitchFamily="18" charset="0"/>
              </a:rPr>
              <a:t> On the other hand, since coherent processing generates long data streams, energy efficiency must be achieved by path optimality.</a:t>
            </a:r>
          </a:p>
          <a:p>
            <a:pPr algn="just"/>
            <a:r>
              <a:rPr lang="en-US" dirty="0" smtClean="0">
                <a:latin typeface="Times New Roman" pitchFamily="18" charset="0"/>
                <a:cs typeface="Times New Roman" pitchFamily="18" charset="0"/>
              </a:rPr>
              <a:t> In non-coherent processing, data processing incurs three phases: (1) Target detection, data collection, and preprocessing (2) Membership declaration, and (3) Central node election.</a:t>
            </a:r>
          </a:p>
          <a:p>
            <a:pPr algn="just"/>
            <a:r>
              <a:rPr lang="en-US" dirty="0" smtClean="0">
                <a:latin typeface="Times New Roman" pitchFamily="18" charset="0"/>
                <a:cs typeface="Times New Roman" pitchFamily="18" charset="0"/>
              </a:rPr>
              <a:t> During phase 1, a target is detected, its data collected and preprocessed.</a:t>
            </a:r>
          </a:p>
          <a:p>
            <a:pPr algn="just"/>
            <a:r>
              <a:rPr lang="en-US" dirty="0" smtClean="0">
                <a:latin typeface="Times New Roman" pitchFamily="18" charset="0"/>
                <a:cs typeface="Times New Roman" pitchFamily="18" charset="0"/>
              </a:rPr>
              <a:t> When a node decides to participate in a cooperative function, it will enter phase 2 and declare this intention to all neighbors. </a:t>
            </a:r>
          </a:p>
          <a:p>
            <a:pPr algn="just"/>
            <a:r>
              <a:rPr lang="en-US" dirty="0" smtClean="0">
                <a:latin typeface="Times New Roman" pitchFamily="18" charset="0"/>
                <a:cs typeface="Times New Roman" pitchFamily="18" charset="0"/>
              </a:rPr>
              <a:t>This should be done as soon as possible so that each sensor has a local understanding of the network topology. </a:t>
            </a:r>
          </a:p>
          <a:p>
            <a:pPr algn="just"/>
            <a:r>
              <a:rPr lang="en-US" dirty="0" smtClean="0">
                <a:latin typeface="Times New Roman" pitchFamily="18" charset="0"/>
                <a:cs typeface="Times New Roman" pitchFamily="18" charset="0"/>
              </a:rPr>
              <a:t>Phase 3 is the election of the central node. </a:t>
            </a:r>
          </a:p>
          <a:p>
            <a:pPr algn="just"/>
            <a:r>
              <a:rPr lang="en-US" dirty="0" smtClean="0">
                <a:latin typeface="Times New Roman" pitchFamily="18" charset="0"/>
                <a:cs typeface="Times New Roman" pitchFamily="18" charset="0"/>
              </a:rPr>
              <a:t>Since the central node is selected to perform more sophisticated information processing, it must have sufficient energy reserves and computational capability.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t>Sensor location</a:t>
            </a:r>
          </a:p>
          <a:p>
            <a:pPr algn="just"/>
            <a:r>
              <a:rPr lang="en-US" dirty="0" smtClean="0">
                <a:latin typeface="Times New Roman" pitchFamily="18" charset="0"/>
                <a:cs typeface="Times New Roman" pitchFamily="18" charset="0"/>
              </a:rPr>
              <a:t>Another major challenge that is faced by wireless sensor network designers is to correctly locate the sensor nodes. Most routing protocols use some localization technique to obtain knowledge concerning their locations. Global positioning system (GPS) receivers are used in some scenario.</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22012</TotalTime>
  <Words>10219</Words>
  <Application>Microsoft Office PowerPoint</Application>
  <PresentationFormat>On-screen Show (4:3)</PresentationFormat>
  <Paragraphs>379</Paragraphs>
  <Slides>83</Slides>
  <Notes>0</Notes>
  <HiddenSlides>3</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Routing Algorithms</vt:lpstr>
      <vt:lpstr>Models Of Wireless Sensor Networks</vt:lpstr>
      <vt:lpstr>Slide 3</vt:lpstr>
      <vt:lpstr>Slide 4</vt:lpstr>
      <vt:lpstr>Slide 5</vt:lpstr>
      <vt:lpstr>Slide 6</vt:lpstr>
      <vt:lpstr>Routing challenges in WSNs </vt:lpstr>
      <vt:lpstr> Routing Challenges and Design Issues in WSNs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Characteristics of WSN</vt:lpstr>
      <vt:lpstr>Slide 22</vt:lpstr>
      <vt:lpstr>Classification of Routing protocol</vt:lpstr>
      <vt:lpstr>Slide 24</vt:lpstr>
      <vt:lpstr>Network Structure Based Protocols</vt:lpstr>
      <vt:lpstr>Flat Routing</vt:lpstr>
      <vt:lpstr>  Flooding </vt:lpstr>
      <vt:lpstr>Slide 28</vt:lpstr>
      <vt:lpstr>Slide 29</vt:lpstr>
      <vt:lpstr>Sensor Protocols for Information via Negotiation (SPIN):</vt:lpstr>
      <vt:lpstr>Slide 31</vt:lpstr>
      <vt:lpstr>Slide 32</vt:lpstr>
      <vt:lpstr>Slide 33</vt:lpstr>
      <vt:lpstr>Slide 34</vt:lpstr>
      <vt:lpstr>Slide 35</vt:lpstr>
      <vt:lpstr>Slide 36</vt:lpstr>
      <vt:lpstr>Directed Diffusion</vt:lpstr>
      <vt:lpstr>Slide 38</vt:lpstr>
      <vt:lpstr>Slide 39</vt:lpstr>
      <vt:lpstr>Slide 40</vt:lpstr>
      <vt:lpstr>Slide 41</vt:lpstr>
      <vt:lpstr>Slide 42</vt:lpstr>
      <vt:lpstr>Rumor Routing</vt:lpstr>
      <vt:lpstr>Slide 44</vt:lpstr>
      <vt:lpstr>Minimum Cost Forwarding Algorithm (MCFA):</vt:lpstr>
      <vt:lpstr>Slide 46</vt:lpstr>
      <vt:lpstr>Initialization Mode</vt:lpstr>
      <vt:lpstr>Operational Mode</vt:lpstr>
      <vt:lpstr>Gradient-Based Routing:</vt:lpstr>
      <vt:lpstr>Slide 50</vt:lpstr>
      <vt:lpstr>Slide 51</vt:lpstr>
      <vt:lpstr>Slide 52</vt:lpstr>
      <vt:lpstr>Slide 53</vt:lpstr>
      <vt:lpstr>Energy Aware Routing:</vt:lpstr>
      <vt:lpstr>Slide 55</vt:lpstr>
      <vt:lpstr>Hierarchical  routing</vt:lpstr>
      <vt:lpstr>LEACH protocol</vt:lpstr>
      <vt:lpstr>Power-Efficient Gathering in Sensor Information Systems (PEGASIS)</vt:lpstr>
      <vt:lpstr>Slide 59</vt:lpstr>
      <vt:lpstr>Slide 60</vt:lpstr>
      <vt:lpstr>Slide 61</vt:lpstr>
      <vt:lpstr>Threshold-sensitive Energy Efficient Protocols (TEEN and APTEEN):</vt:lpstr>
      <vt:lpstr>Slide 63</vt:lpstr>
      <vt:lpstr>Slide 64</vt:lpstr>
      <vt:lpstr>Slide 65</vt:lpstr>
      <vt:lpstr>Slide 66</vt:lpstr>
      <vt:lpstr>Slide 67</vt:lpstr>
      <vt:lpstr>Location based routing protocols</vt:lpstr>
      <vt:lpstr>Geographic Adaptive Fidelity (GAF)</vt:lpstr>
      <vt:lpstr>Slide 70</vt:lpstr>
      <vt:lpstr>Geographic and Energy Aware Routing (GEAR):</vt:lpstr>
      <vt:lpstr>Slide 72</vt:lpstr>
      <vt:lpstr>Slide 73</vt:lpstr>
      <vt:lpstr>Routing Protocols based on Protocol Operation</vt:lpstr>
      <vt:lpstr>Multipath routing protocols</vt:lpstr>
      <vt:lpstr>Slide 76</vt:lpstr>
      <vt:lpstr>Slide 77</vt:lpstr>
      <vt:lpstr>Query based routing </vt:lpstr>
      <vt:lpstr>Negotiation based routing protocols </vt:lpstr>
      <vt:lpstr>QoS-based routing</vt:lpstr>
      <vt:lpstr>Sequential Assignment Routing</vt:lpstr>
      <vt:lpstr>Coherent and non-coherent processing</vt:lpstr>
      <vt:lpstr>Slide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medium access issues in IOT</dc:title>
  <dc:creator>sar</dc:creator>
  <cp:lastModifiedBy>Hp</cp:lastModifiedBy>
  <cp:revision>38</cp:revision>
  <dcterms:created xsi:type="dcterms:W3CDTF">2020-03-21T18:34:03Z</dcterms:created>
  <dcterms:modified xsi:type="dcterms:W3CDTF">2020-04-30T22:11:56Z</dcterms:modified>
</cp:coreProperties>
</file>