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7" r:id="rId3"/>
    <p:sldId id="378" r:id="rId4"/>
    <p:sldId id="379" r:id="rId5"/>
    <p:sldId id="380" r:id="rId6"/>
    <p:sldId id="381" r:id="rId7"/>
    <p:sldId id="382" r:id="rId8"/>
    <p:sldId id="257" r:id="rId9"/>
    <p:sldId id="261" r:id="rId10"/>
    <p:sldId id="260" r:id="rId11"/>
    <p:sldId id="258" r:id="rId12"/>
    <p:sldId id="267" r:id="rId13"/>
    <p:sldId id="262" r:id="rId14"/>
    <p:sldId id="263" r:id="rId15"/>
    <p:sldId id="264" r:id="rId16"/>
    <p:sldId id="265" r:id="rId17"/>
    <p:sldId id="266" r:id="rId18"/>
    <p:sldId id="268" r:id="rId19"/>
    <p:sldId id="279" r:id="rId20"/>
    <p:sldId id="269" r:id="rId21"/>
    <p:sldId id="270" r:id="rId22"/>
    <p:sldId id="271" r:id="rId23"/>
    <p:sldId id="272" r:id="rId24"/>
    <p:sldId id="280" r:id="rId25"/>
    <p:sldId id="281" r:id="rId26"/>
    <p:sldId id="298" r:id="rId27"/>
    <p:sldId id="297" r:id="rId28"/>
    <p:sldId id="296" r:id="rId29"/>
    <p:sldId id="295" r:id="rId30"/>
    <p:sldId id="294" r:id="rId31"/>
    <p:sldId id="293" r:id="rId32"/>
    <p:sldId id="323" r:id="rId33"/>
    <p:sldId id="324" r:id="rId34"/>
    <p:sldId id="325" r:id="rId35"/>
    <p:sldId id="326" r:id="rId36"/>
    <p:sldId id="327" r:id="rId37"/>
    <p:sldId id="292" r:id="rId38"/>
    <p:sldId id="291" r:id="rId39"/>
    <p:sldId id="290" r:id="rId40"/>
    <p:sldId id="28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29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688E52-1595-4B12-AF27-935558DC1C98}"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688E52-1595-4B12-AF27-935558DC1C98}" type="datetimeFigureOut">
              <a:rPr lang="en-US" smtClean="0"/>
              <a:pPr/>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C688E52-1595-4B12-AF27-935558DC1C98}"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688E52-1595-4B12-AF27-935558DC1C98}" type="datetimeFigureOut">
              <a:rPr lang="en-US" smtClean="0"/>
              <a:pPr/>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688E52-1595-4B12-AF27-935558DC1C98}" type="datetimeFigureOut">
              <a:rPr lang="en-US" smtClean="0"/>
              <a:pPr/>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88E52-1595-4B12-AF27-935558DC1C98}" type="datetimeFigureOut">
              <a:rPr lang="en-US" smtClean="0"/>
              <a:pPr/>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8E52-1595-4B12-AF27-935558DC1C98}"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688E52-1595-4B12-AF27-935558DC1C98}" type="datetimeFigureOut">
              <a:rPr lang="en-US" smtClean="0"/>
              <a:pPr/>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4AF18-94B1-4416-9D85-80BDB58E0E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88E52-1595-4B12-AF27-935558DC1C98}" type="datetimeFigureOut">
              <a:rPr lang="en-US" smtClean="0"/>
              <a:pPr/>
              <a:t>4/20/2020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4AF18-94B1-4416-9D85-80BDB58E0E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hyperlink" Target="https://cdn.sparkfun.com/assets/4/e/3/d/7/513bd09dce395f5a0a000000.png" TargetMode="External"/><Relationship Id="rId1" Type="http://schemas.openxmlformats.org/officeDocument/2006/relationships/slideLayout" Target="../slideLayouts/slideLayout2.xml"/><Relationship Id="rId6" Type="http://schemas.openxmlformats.org/officeDocument/2006/relationships/hyperlink" Target="https://cdn.sparkfun.com/assets/2/4/c/9/6/513bd09ece395fb009000001.png" TargetMode="External"/><Relationship Id="rId5" Type="http://schemas.openxmlformats.org/officeDocument/2006/relationships/image" Target="../media/image6.png"/><Relationship Id="rId4" Type="http://schemas.openxmlformats.org/officeDocument/2006/relationships/hyperlink" Target="https://cdn.sparkfun.com/assets/a/f/e/0/b/513bd09ece395fc409000000.p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arduino.cc/en/Tutorial/PW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heengineeringprojects.com/2018/10/introduction-to-led-light-emitting-diode.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theengineeringprojects.com/2018/06/introduction-to-arduino-uno.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rduino.cc/en/Reference/DigitalRead" TargetMode="External"/><Relationship Id="rId2" Type="http://schemas.openxmlformats.org/officeDocument/2006/relationships/hyperlink" Target="https://www.arduino.cc/en/Reference/PinMode" TargetMode="External"/><Relationship Id="rId1" Type="http://schemas.openxmlformats.org/officeDocument/2006/relationships/slideLayout" Target="../slideLayouts/slideLayout2.xml"/><Relationship Id="rId6" Type="http://schemas.openxmlformats.org/officeDocument/2006/relationships/hyperlink" Target="https://www.arduino.cc/en/Reference/AnalogWrite" TargetMode="External"/><Relationship Id="rId5" Type="http://schemas.openxmlformats.org/officeDocument/2006/relationships/hyperlink" Target="https://www.arduino.cc/en/Reference/AttachInterrupt" TargetMode="External"/><Relationship Id="rId4" Type="http://schemas.openxmlformats.org/officeDocument/2006/relationships/hyperlink" Target="https://www.arduino.cc/en/Reference/DigitalWrite"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iring.org.co/reference/libraries/Wire/index.html" TargetMode="External"/><Relationship Id="rId2" Type="http://schemas.openxmlformats.org/officeDocument/2006/relationships/hyperlink" Target="https://www.arduino.cc/en/Reference/AnalogRe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arduino.cc/en/Main/Hardwa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rduino.cc/en/Reference/AnalogRefer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Digital Output</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err="1"/>
              <a:t>Arduino</a:t>
            </a:r>
            <a:r>
              <a:rPr lang="en-US" dirty="0"/>
              <a:t> (</a:t>
            </a:r>
            <a:r>
              <a:rPr lang="en-US" dirty="0" err="1"/>
              <a:t>ATmega</a:t>
            </a:r>
            <a:r>
              <a:rPr lang="en-US" dirty="0"/>
              <a:t>) digital pins can be configured as output to drive output devices. We have to configure these pins to use as output.</a:t>
            </a:r>
          </a:p>
          <a:p>
            <a:r>
              <a:rPr lang="en-US" dirty="0"/>
              <a:t>To configure these pins, </a:t>
            </a:r>
            <a:r>
              <a:rPr lang="en-US" b="1" dirty="0" err="1"/>
              <a:t>pinMode</a:t>
            </a:r>
            <a:r>
              <a:rPr lang="en-US" b="1" dirty="0"/>
              <a:t> () </a:t>
            </a:r>
            <a:r>
              <a:rPr lang="en-US" dirty="0"/>
              <a:t>function is used</a:t>
            </a:r>
            <a:r>
              <a:rPr lang="en-US" b="1" dirty="0"/>
              <a:t> </a:t>
            </a:r>
            <a:r>
              <a:rPr lang="en-US" dirty="0"/>
              <a:t>which set direction of pin as input or output.</a:t>
            </a:r>
          </a:p>
          <a:p>
            <a:r>
              <a:rPr lang="en-US" b="1" dirty="0" err="1"/>
              <a:t>pinMode</a:t>
            </a:r>
            <a:r>
              <a:rPr lang="en-US" b="1" dirty="0"/>
              <a:t>(pin no, Mode)</a:t>
            </a:r>
            <a:endParaRPr lang="en-US" dirty="0"/>
          </a:p>
          <a:p>
            <a:r>
              <a:rPr lang="en-US" dirty="0"/>
              <a:t>This function is used to configure GPIO pin as input or output.</a:t>
            </a:r>
          </a:p>
          <a:p>
            <a:r>
              <a:rPr lang="en-US" dirty="0"/>
              <a:t>pin no</a:t>
            </a:r>
            <a:r>
              <a:rPr lang="en-US" b="1" dirty="0"/>
              <a:t> </a:t>
            </a:r>
            <a:r>
              <a:rPr lang="en-US" dirty="0"/>
              <a:t>number of pin whose mode we want to set.</a:t>
            </a:r>
          </a:p>
          <a:p>
            <a:r>
              <a:rPr lang="en-US" dirty="0"/>
              <a:t>Mode</a:t>
            </a:r>
            <a:r>
              <a:rPr lang="en-US" b="1" dirty="0"/>
              <a:t> </a:t>
            </a:r>
            <a:r>
              <a:rPr lang="en-US" dirty="0"/>
              <a:t>INPUT, OUTPUT or INPUT_PULLUP</a:t>
            </a:r>
          </a:p>
          <a:p>
            <a:r>
              <a:rPr lang="en-US" b="1" dirty="0"/>
              <a:t>E.g. </a:t>
            </a:r>
            <a:r>
              <a:rPr lang="en-US" dirty="0" err="1"/>
              <a:t>pinMode</a:t>
            </a:r>
            <a:r>
              <a:rPr lang="en-US" dirty="0"/>
              <a:t> (3, OUTPUT)  //set pin 3 as output</a:t>
            </a:r>
          </a:p>
          <a:p>
            <a:r>
              <a:rPr lang="en-US" dirty="0"/>
              <a:t>These </a:t>
            </a:r>
            <a:r>
              <a:rPr lang="en-US" dirty="0" err="1"/>
              <a:t>Arduino</a:t>
            </a:r>
            <a:r>
              <a:rPr lang="en-US" dirty="0"/>
              <a:t> (</a:t>
            </a:r>
            <a:r>
              <a:rPr lang="en-US" dirty="0" err="1"/>
              <a:t>ATmega</a:t>
            </a:r>
            <a:r>
              <a:rPr lang="en-US" dirty="0"/>
              <a:t>) pins can source or sink current up to 40 </a:t>
            </a:r>
            <a:r>
              <a:rPr lang="en-US" dirty="0" err="1"/>
              <a:t>mA</a:t>
            </a:r>
            <a:r>
              <a:rPr lang="en-US" dirty="0"/>
              <a:t> which is sufficient to drive led, LCD display but not sufficient for motors, relays, etc.</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err="1"/>
              <a:t>Arduino</a:t>
            </a:r>
            <a:r>
              <a:rPr lang="en-US" dirty="0"/>
              <a:t> (</a:t>
            </a:r>
            <a:r>
              <a:rPr lang="en-US" dirty="0" err="1"/>
              <a:t>ATmega</a:t>
            </a:r>
            <a:r>
              <a:rPr lang="en-US" dirty="0"/>
              <a:t>) digital pins can be configured as output to drive output devices. We have to configure these pins to use as output.</a:t>
            </a:r>
          </a:p>
          <a:p>
            <a:r>
              <a:rPr lang="en-US" dirty="0"/>
              <a:t>To configure these pins, </a:t>
            </a:r>
            <a:r>
              <a:rPr lang="en-US" b="1" dirty="0" err="1"/>
              <a:t>pinMode</a:t>
            </a:r>
            <a:r>
              <a:rPr lang="en-US" b="1" dirty="0"/>
              <a:t> () </a:t>
            </a:r>
            <a:r>
              <a:rPr lang="en-US" dirty="0"/>
              <a:t>function is used</a:t>
            </a:r>
            <a:r>
              <a:rPr lang="en-US" b="1" dirty="0"/>
              <a:t> </a:t>
            </a:r>
            <a:r>
              <a:rPr lang="en-US" dirty="0"/>
              <a:t>which set direction of pin as input or output.</a:t>
            </a:r>
          </a:p>
          <a:p>
            <a:r>
              <a:rPr lang="en-US" b="1" dirty="0" err="1"/>
              <a:t>pinMode</a:t>
            </a:r>
            <a:r>
              <a:rPr lang="en-US" b="1" dirty="0"/>
              <a:t>(pin no, Mode)</a:t>
            </a:r>
            <a:endParaRPr lang="en-US" dirty="0"/>
          </a:p>
          <a:p>
            <a:r>
              <a:rPr lang="en-US" dirty="0"/>
              <a:t>This function is used to configure GPIO pin as input or output.</a:t>
            </a:r>
          </a:p>
          <a:p>
            <a:r>
              <a:rPr lang="en-US" dirty="0"/>
              <a:t>pin no</a:t>
            </a:r>
            <a:r>
              <a:rPr lang="en-US" b="1" dirty="0"/>
              <a:t> </a:t>
            </a:r>
            <a:r>
              <a:rPr lang="en-US" dirty="0"/>
              <a:t>number of pin whose mode we want to set.</a:t>
            </a:r>
          </a:p>
          <a:p>
            <a:r>
              <a:rPr lang="en-US" dirty="0"/>
              <a:t>Mode</a:t>
            </a:r>
            <a:r>
              <a:rPr lang="en-US" b="1" dirty="0"/>
              <a:t> </a:t>
            </a:r>
            <a:r>
              <a:rPr lang="en-US" dirty="0"/>
              <a:t>INPUT, OUTPUT or INPUT_PULLUP</a:t>
            </a:r>
          </a:p>
          <a:p>
            <a:r>
              <a:rPr lang="en-US" b="1" dirty="0"/>
              <a:t>E.g. </a:t>
            </a:r>
            <a:r>
              <a:rPr lang="en-US" dirty="0" err="1"/>
              <a:t>pinMode</a:t>
            </a:r>
            <a:r>
              <a:rPr lang="en-US" dirty="0"/>
              <a:t> (3, OUTPUT)  //set pin 3 as output</a:t>
            </a:r>
          </a:p>
          <a:p>
            <a:r>
              <a:rPr lang="en-US" dirty="0"/>
              <a:t>These </a:t>
            </a:r>
            <a:r>
              <a:rPr lang="en-US" dirty="0" err="1"/>
              <a:t>Arduino</a:t>
            </a:r>
            <a:r>
              <a:rPr lang="en-US" dirty="0"/>
              <a:t> (</a:t>
            </a:r>
            <a:r>
              <a:rPr lang="en-US" dirty="0" err="1"/>
              <a:t>ATmega</a:t>
            </a:r>
            <a:r>
              <a:rPr lang="en-US" dirty="0"/>
              <a:t>) pins can source or sink current up to 40 </a:t>
            </a:r>
            <a:r>
              <a:rPr lang="en-US" dirty="0" err="1"/>
              <a:t>mA</a:t>
            </a:r>
            <a:r>
              <a:rPr lang="en-US" dirty="0"/>
              <a:t> which is sufficient to drive led, LCD display but not sufficient for motors, relays, etc.</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These pin produce output in terms of HIGH (5 V or 3.3 V) or LOW (0 V). We can set output on these pins using </a:t>
            </a:r>
            <a:r>
              <a:rPr lang="en-US" b="1" dirty="0" err="1"/>
              <a:t>digitalWrite</a:t>
            </a:r>
            <a:r>
              <a:rPr lang="en-US" b="1" dirty="0"/>
              <a:t> () </a:t>
            </a:r>
            <a:r>
              <a:rPr lang="en-US" dirty="0"/>
              <a:t>function.</a:t>
            </a:r>
          </a:p>
          <a:p>
            <a:r>
              <a:rPr lang="en-US" b="1" dirty="0" err="1"/>
              <a:t>digitalWrite</a:t>
            </a:r>
            <a:r>
              <a:rPr lang="en-US" b="1" dirty="0"/>
              <a:t> (pin no, Output value)</a:t>
            </a:r>
            <a:endParaRPr lang="en-US" dirty="0"/>
          </a:p>
          <a:p>
            <a:r>
              <a:rPr lang="en-US" dirty="0"/>
              <a:t>This function is used to set output as HIGH (5 V) or LOW (0 V)</a:t>
            </a:r>
          </a:p>
          <a:p>
            <a:r>
              <a:rPr lang="en-US" dirty="0"/>
              <a:t>pin no number of a pin whose mode we want to set.</a:t>
            </a:r>
          </a:p>
          <a:p>
            <a:r>
              <a:rPr lang="en-US" dirty="0"/>
              <a:t>Output value HIGH or LOW</a:t>
            </a:r>
          </a:p>
          <a:p>
            <a:r>
              <a:rPr lang="en-US" b="1" dirty="0"/>
              <a:t>E.g</a:t>
            </a:r>
            <a:r>
              <a:rPr lang="en-US" dirty="0"/>
              <a:t>. </a:t>
            </a:r>
            <a:r>
              <a:rPr lang="en-US" b="1" dirty="0" err="1"/>
              <a:t>digitalWrite</a:t>
            </a:r>
            <a:r>
              <a:rPr lang="en-US" b="1" dirty="0"/>
              <a:t> (3, HIGH)</a:t>
            </a:r>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Digital Input</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a:t>
            </a:r>
            <a:r>
              <a:rPr lang="en-US" dirty="0"/>
              <a:t>read data from senor or from any device/circuit, we need to configure digital pin as input. </a:t>
            </a:r>
            <a:r>
              <a:rPr lang="en-US" dirty="0" err="1"/>
              <a:t>Arduino</a:t>
            </a:r>
            <a:r>
              <a:rPr lang="en-US" dirty="0"/>
              <a:t> pin are set as digital input (default). So, there is no need to configure pin as input.</a:t>
            </a:r>
          </a:p>
          <a:p>
            <a:r>
              <a:rPr lang="en-US" dirty="0"/>
              <a:t>To configure pin as digital input, </a:t>
            </a:r>
            <a:r>
              <a:rPr lang="en-US" b="1" dirty="0" err="1"/>
              <a:t>pinMode</a:t>
            </a:r>
            <a:r>
              <a:rPr lang="en-US" b="1" dirty="0"/>
              <a:t> () </a:t>
            </a:r>
            <a:r>
              <a:rPr lang="en-US" dirty="0"/>
              <a:t>function is used. We can read data from GPIO pin using </a:t>
            </a:r>
            <a:r>
              <a:rPr lang="en-US" b="1" dirty="0" err="1"/>
              <a:t>digitalRead</a:t>
            </a:r>
            <a:r>
              <a:rPr lang="en-US" b="1" dirty="0"/>
              <a:t>() </a:t>
            </a:r>
            <a:r>
              <a:rPr lang="en-US" dirty="0"/>
              <a:t>function.</a:t>
            </a:r>
          </a:p>
          <a:p>
            <a:r>
              <a:rPr lang="en-US" b="1" dirty="0" err="1"/>
              <a:t>digitalRead</a:t>
            </a:r>
            <a:r>
              <a:rPr lang="en-US" b="1" dirty="0"/>
              <a:t>(pin)</a:t>
            </a:r>
            <a:endParaRPr lang="en-US" dirty="0"/>
          </a:p>
          <a:p>
            <a:r>
              <a:rPr lang="en-US" dirty="0"/>
              <a:t>It is used to read data from specified GPIO pin.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Blink LED Using </a:t>
            </a:r>
            <a:r>
              <a:rPr lang="en-US" dirty="0" err="1"/>
              <a:t>Arduino</a:t>
            </a:r>
            <a:r>
              <a:rPr lang="en-US" dirty="0"/>
              <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a:bodyPr>
          <a:lstStyle/>
          <a:p>
            <a:r>
              <a:rPr lang="en-US" sz="2200" dirty="0"/>
              <a:t>void setup</a:t>
            </a:r>
            <a:r>
              <a:rPr lang="en-US" sz="2200" dirty="0" smtClean="0"/>
              <a:t>()</a:t>
            </a:r>
          </a:p>
          <a:p>
            <a:r>
              <a:rPr lang="en-US" sz="2200" dirty="0" smtClean="0"/>
              <a:t> {</a:t>
            </a:r>
          </a:p>
          <a:p>
            <a:r>
              <a:rPr lang="en-US" sz="2200" dirty="0" smtClean="0"/>
              <a:t> </a:t>
            </a:r>
            <a:r>
              <a:rPr lang="en-US" sz="2200" dirty="0" err="1"/>
              <a:t>pinMode</a:t>
            </a:r>
            <a:r>
              <a:rPr lang="en-US" sz="2200" dirty="0"/>
              <a:t>(13, OUTPUT</a:t>
            </a:r>
            <a:r>
              <a:rPr lang="en-US" sz="2200" dirty="0" smtClean="0"/>
              <a:t>);           </a:t>
            </a:r>
            <a:r>
              <a:rPr lang="en-US" sz="2200" dirty="0"/>
              <a:t>// sets the digital pin 13 as </a:t>
            </a:r>
            <a:r>
              <a:rPr lang="en-US" sz="2200" dirty="0" smtClean="0"/>
              <a:t>output</a:t>
            </a:r>
          </a:p>
          <a:p>
            <a:r>
              <a:rPr lang="en-US" sz="2200" dirty="0" smtClean="0"/>
              <a:t> }</a:t>
            </a:r>
          </a:p>
          <a:p>
            <a:r>
              <a:rPr lang="en-US" sz="2200" dirty="0" smtClean="0"/>
              <a:t> </a:t>
            </a:r>
            <a:r>
              <a:rPr lang="en-US" sz="2200" dirty="0"/>
              <a:t>void loop() </a:t>
            </a:r>
            <a:endParaRPr lang="en-US" sz="2200" dirty="0" smtClean="0"/>
          </a:p>
          <a:p>
            <a:r>
              <a:rPr lang="en-US" sz="2200" dirty="0" smtClean="0"/>
              <a:t>{ </a:t>
            </a:r>
          </a:p>
          <a:p>
            <a:r>
              <a:rPr lang="en-US" sz="2200" dirty="0" err="1" smtClean="0"/>
              <a:t>digitalWrite</a:t>
            </a:r>
            <a:r>
              <a:rPr lang="en-US" sz="2200" dirty="0" smtClean="0"/>
              <a:t>(13</a:t>
            </a:r>
            <a:r>
              <a:rPr lang="en-US" sz="2200" dirty="0"/>
              <a:t>, HIGH); </a:t>
            </a:r>
            <a:r>
              <a:rPr lang="en-US" sz="2200" dirty="0" smtClean="0"/>
              <a:t>       // </a:t>
            </a:r>
            <a:r>
              <a:rPr lang="en-US" sz="2200" dirty="0"/>
              <a:t>sets the digital pin 13 on </a:t>
            </a:r>
            <a:endParaRPr lang="en-US" sz="2200" dirty="0" smtClean="0"/>
          </a:p>
          <a:p>
            <a:r>
              <a:rPr lang="en-US" sz="2200" dirty="0" smtClean="0"/>
              <a:t>delay(1000);                         </a:t>
            </a:r>
            <a:r>
              <a:rPr lang="en-US" sz="2200" dirty="0"/>
              <a:t>// waits for a </a:t>
            </a:r>
            <a:r>
              <a:rPr lang="en-US" sz="2200" dirty="0" smtClean="0"/>
              <a:t>second</a:t>
            </a:r>
          </a:p>
          <a:p>
            <a:r>
              <a:rPr lang="en-US" sz="2200" dirty="0" smtClean="0"/>
              <a:t> </a:t>
            </a:r>
            <a:r>
              <a:rPr lang="en-US" sz="2200" dirty="0" err="1"/>
              <a:t>digitalWrite</a:t>
            </a:r>
            <a:r>
              <a:rPr lang="en-US" sz="2200" dirty="0"/>
              <a:t>(13, LOW); </a:t>
            </a:r>
            <a:r>
              <a:rPr lang="en-US" sz="2200" dirty="0" smtClean="0"/>
              <a:t>    // </a:t>
            </a:r>
            <a:r>
              <a:rPr lang="en-US" sz="2200" dirty="0"/>
              <a:t>sets the digital pin 13 off </a:t>
            </a:r>
            <a:endParaRPr lang="en-US" sz="2200" dirty="0" smtClean="0"/>
          </a:p>
          <a:p>
            <a:r>
              <a:rPr lang="en-US" sz="2200" dirty="0" smtClean="0"/>
              <a:t>delay(1000</a:t>
            </a:r>
            <a:r>
              <a:rPr lang="en-US" sz="2200" dirty="0"/>
              <a:t>); </a:t>
            </a:r>
            <a:r>
              <a:rPr lang="en-US" sz="2200" dirty="0" smtClean="0"/>
              <a:t>                      // </a:t>
            </a:r>
            <a:r>
              <a:rPr lang="en-US" sz="2200" dirty="0"/>
              <a:t>waits for a </a:t>
            </a:r>
            <a:r>
              <a:rPr lang="en-US" sz="2200" dirty="0" smtClean="0"/>
              <a:t>second</a:t>
            </a:r>
          </a:p>
          <a:p>
            <a:r>
              <a:rPr lang="en-US" sz="2200" dirty="0" smtClean="0"/>
              <a:t> </a:t>
            </a:r>
            <a:r>
              <a:rPr lang="en-US" sz="2200" dirty="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Sequentially Turning LED ON-OF using </a:t>
            </a:r>
            <a:r>
              <a:rPr lang="en-US" dirty="0" err="1"/>
              <a:t>Arduino</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Let’s turn ON-OFF led sequentially. Here, first we will turn four LED ON one by one which means LED1 will ON first then LED1 and LED2 will ON and so on. When at last all four </a:t>
            </a:r>
            <a:r>
              <a:rPr lang="en-US" dirty="0" err="1"/>
              <a:t>leds</a:t>
            </a:r>
            <a:r>
              <a:rPr lang="en-US" dirty="0"/>
              <a:t> will get ON then turn them off in reverse sequence one by one. That means turn LED4 OFF then turn LED3 OFF and so on.</a:t>
            </a:r>
          </a:p>
          <a:p>
            <a:r>
              <a:rPr lang="en-US" dirty="0"/>
              <a:t>Four LED’s are connected to pin 0 – 3 of </a:t>
            </a:r>
            <a:r>
              <a:rPr lang="en-US" dirty="0" err="1"/>
              <a:t>Arduino</a:t>
            </a:r>
            <a:r>
              <a:rPr lang="en-US" dirty="0"/>
              <a:t> Uno.</a:t>
            </a:r>
          </a:p>
          <a:p>
            <a:r>
              <a:rPr lang="en-US" b="1" dirty="0"/>
              <a:t>Note: </a:t>
            </a:r>
            <a:r>
              <a:rPr lang="en-US" dirty="0"/>
              <a:t>While uploading program to </a:t>
            </a:r>
            <a:r>
              <a:rPr lang="en-US" dirty="0" err="1"/>
              <a:t>Arduino</a:t>
            </a:r>
            <a:r>
              <a:rPr lang="en-US" dirty="0"/>
              <a:t> just remove the connection of pin 0 and 1 as they are RXD and TXD pin which are used by serial communication for program uploading. When program uploaded successfully, then connect the connection of pin 0 and 1.</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6248400"/>
          </a:xfrm>
        </p:spPr>
        <p:txBody>
          <a:bodyPr>
            <a:normAutofit fontScale="77500" lnSpcReduction="20000"/>
          </a:bodyPr>
          <a:lstStyle/>
          <a:p>
            <a:r>
              <a:rPr lang="en-US" sz="2200" dirty="0"/>
              <a:t>void setup</a:t>
            </a:r>
            <a:r>
              <a:rPr lang="en-US" sz="2200" dirty="0" smtClean="0"/>
              <a:t>()</a:t>
            </a:r>
          </a:p>
          <a:p>
            <a:r>
              <a:rPr lang="en-US" sz="2200" dirty="0" smtClean="0"/>
              <a:t> {</a:t>
            </a:r>
          </a:p>
          <a:p>
            <a:r>
              <a:rPr lang="en-US" sz="2200" dirty="0" smtClean="0"/>
              <a:t> </a:t>
            </a:r>
            <a:r>
              <a:rPr lang="en-US" sz="2200" dirty="0"/>
              <a:t>//set </a:t>
            </a:r>
            <a:r>
              <a:rPr lang="en-US" sz="2200" dirty="0" err="1"/>
              <a:t>gpio</a:t>
            </a:r>
            <a:r>
              <a:rPr lang="en-US" sz="2200" dirty="0"/>
              <a:t> pin {0,1,2,3} as </a:t>
            </a:r>
            <a:r>
              <a:rPr lang="en-US" sz="2200" dirty="0" smtClean="0"/>
              <a:t>output</a:t>
            </a:r>
          </a:p>
          <a:p>
            <a:r>
              <a:rPr lang="en-US" sz="2200" dirty="0" smtClean="0"/>
              <a:t> </a:t>
            </a:r>
            <a:r>
              <a:rPr lang="en-US" sz="2200" dirty="0" err="1"/>
              <a:t>pinMode</a:t>
            </a:r>
            <a:r>
              <a:rPr lang="en-US" sz="2200" dirty="0"/>
              <a:t>(0, OUTPUT); </a:t>
            </a:r>
            <a:endParaRPr lang="en-US" sz="2200" dirty="0" smtClean="0"/>
          </a:p>
          <a:p>
            <a:r>
              <a:rPr lang="en-US" sz="2200" dirty="0" err="1" smtClean="0"/>
              <a:t>pinMode</a:t>
            </a:r>
            <a:r>
              <a:rPr lang="en-US" sz="2200" dirty="0" smtClean="0"/>
              <a:t>(1</a:t>
            </a:r>
            <a:r>
              <a:rPr lang="en-US" sz="2200" dirty="0"/>
              <a:t>, OUTPUT); </a:t>
            </a:r>
            <a:endParaRPr lang="en-US" sz="2200" dirty="0" smtClean="0"/>
          </a:p>
          <a:p>
            <a:r>
              <a:rPr lang="en-US" sz="2200" dirty="0" err="1" smtClean="0"/>
              <a:t>pinMode</a:t>
            </a:r>
            <a:r>
              <a:rPr lang="en-US" sz="2200" dirty="0" smtClean="0"/>
              <a:t>(2</a:t>
            </a:r>
            <a:r>
              <a:rPr lang="en-US" sz="2200" dirty="0"/>
              <a:t>, OUTPUT); </a:t>
            </a:r>
            <a:endParaRPr lang="en-US" sz="2200" dirty="0" smtClean="0"/>
          </a:p>
          <a:p>
            <a:r>
              <a:rPr lang="en-US" sz="2200" dirty="0" err="1" smtClean="0"/>
              <a:t>pinMode</a:t>
            </a:r>
            <a:r>
              <a:rPr lang="en-US" sz="2200" dirty="0" smtClean="0"/>
              <a:t>(3</a:t>
            </a:r>
            <a:r>
              <a:rPr lang="en-US" sz="2200" dirty="0"/>
              <a:t>, OUTPUT</a:t>
            </a:r>
            <a:r>
              <a:rPr lang="en-US" sz="2200" dirty="0" smtClean="0"/>
              <a:t>);</a:t>
            </a:r>
          </a:p>
          <a:p>
            <a:r>
              <a:rPr lang="en-US" sz="2200" dirty="0" smtClean="0"/>
              <a:t> }</a:t>
            </a:r>
          </a:p>
          <a:p>
            <a:r>
              <a:rPr lang="en-US" sz="2200" dirty="0" smtClean="0"/>
              <a:t> </a:t>
            </a:r>
            <a:r>
              <a:rPr lang="en-US" sz="2200" dirty="0"/>
              <a:t>void loop() </a:t>
            </a:r>
            <a:endParaRPr lang="en-US" sz="2200" dirty="0" smtClean="0"/>
          </a:p>
          <a:p>
            <a:r>
              <a:rPr lang="en-US" sz="2200" dirty="0" smtClean="0"/>
              <a:t>{ </a:t>
            </a:r>
          </a:p>
          <a:p>
            <a:r>
              <a:rPr lang="en-US" sz="2200" dirty="0" smtClean="0"/>
              <a:t>//</a:t>
            </a:r>
            <a:r>
              <a:rPr lang="en-US" sz="2200" dirty="0"/>
              <a:t>turn LED ON one by </a:t>
            </a:r>
            <a:r>
              <a:rPr lang="en-US" sz="2200" dirty="0" smtClean="0"/>
              <a:t>one</a:t>
            </a:r>
          </a:p>
          <a:p>
            <a:r>
              <a:rPr lang="en-US" sz="2200" dirty="0" smtClean="0"/>
              <a:t> </a:t>
            </a:r>
            <a:r>
              <a:rPr lang="en-US" sz="2200" dirty="0"/>
              <a:t>for(</a:t>
            </a:r>
            <a:r>
              <a:rPr lang="en-US" sz="2200" dirty="0" err="1"/>
              <a:t>int</a:t>
            </a:r>
            <a:r>
              <a:rPr lang="en-US" sz="2200" dirty="0"/>
              <a:t> </a:t>
            </a:r>
            <a:r>
              <a:rPr lang="en-US" sz="2200" dirty="0" err="1"/>
              <a:t>i</a:t>
            </a:r>
            <a:r>
              <a:rPr lang="en-US" sz="2200" dirty="0"/>
              <a:t>=0;i&lt;4;i</a:t>
            </a:r>
            <a:r>
              <a:rPr lang="en-US" sz="2200" dirty="0" smtClean="0"/>
              <a:t>++)</a:t>
            </a:r>
          </a:p>
          <a:p>
            <a:r>
              <a:rPr lang="en-US" sz="2200" dirty="0" smtClean="0"/>
              <a:t>{ </a:t>
            </a:r>
          </a:p>
          <a:p>
            <a:r>
              <a:rPr lang="en-US" sz="2200" dirty="0" err="1" smtClean="0"/>
              <a:t>digitalWrite</a:t>
            </a:r>
            <a:r>
              <a:rPr lang="en-US" sz="2200" dirty="0" smtClean="0"/>
              <a:t>(</a:t>
            </a:r>
            <a:r>
              <a:rPr lang="en-US" sz="2200" dirty="0" err="1" smtClean="0"/>
              <a:t>i</a:t>
            </a:r>
            <a:r>
              <a:rPr lang="en-US" sz="2200" dirty="0"/>
              <a:t>, HIGH); </a:t>
            </a:r>
            <a:endParaRPr lang="en-US" sz="2200" dirty="0" smtClean="0"/>
          </a:p>
          <a:p>
            <a:r>
              <a:rPr lang="en-US" sz="2200" dirty="0" smtClean="0"/>
              <a:t>delay(1000);</a:t>
            </a:r>
          </a:p>
          <a:p>
            <a:r>
              <a:rPr lang="en-US" sz="2200" dirty="0" smtClean="0"/>
              <a:t> </a:t>
            </a:r>
            <a:r>
              <a:rPr lang="en-US" sz="2200" dirty="0"/>
              <a:t>} //turn LED OFF one by one </a:t>
            </a:r>
            <a:endParaRPr lang="en-US" sz="2200" dirty="0" smtClean="0"/>
          </a:p>
          <a:p>
            <a:r>
              <a:rPr lang="en-US" sz="2200" dirty="0" smtClean="0"/>
              <a:t>for(</a:t>
            </a:r>
            <a:r>
              <a:rPr lang="en-US" sz="2200" dirty="0" err="1" smtClean="0"/>
              <a:t>int</a:t>
            </a:r>
            <a:r>
              <a:rPr lang="en-US" sz="2200" dirty="0" smtClean="0"/>
              <a:t> </a:t>
            </a:r>
            <a:r>
              <a:rPr lang="en-US" sz="2200" dirty="0" err="1"/>
              <a:t>i</a:t>
            </a:r>
            <a:r>
              <a:rPr lang="en-US" sz="2200" dirty="0"/>
              <a:t>=3;i&gt;=0;i-</a:t>
            </a:r>
            <a:r>
              <a:rPr lang="en-US" sz="2200" dirty="0" smtClean="0"/>
              <a:t>-)</a:t>
            </a:r>
          </a:p>
          <a:p>
            <a:r>
              <a:rPr lang="en-US" sz="2200" dirty="0" smtClean="0"/>
              <a:t>{ </a:t>
            </a:r>
          </a:p>
          <a:p>
            <a:r>
              <a:rPr lang="en-US" sz="2200" dirty="0" err="1" smtClean="0"/>
              <a:t>digitalWrite</a:t>
            </a:r>
            <a:r>
              <a:rPr lang="en-US" sz="2200" dirty="0" smtClean="0"/>
              <a:t>(</a:t>
            </a:r>
            <a:r>
              <a:rPr lang="en-US" sz="2200" dirty="0" err="1" smtClean="0"/>
              <a:t>i</a:t>
            </a:r>
            <a:r>
              <a:rPr lang="en-US" sz="2200" dirty="0"/>
              <a:t>, LOW); </a:t>
            </a:r>
            <a:endParaRPr lang="en-US" sz="2200" dirty="0" smtClean="0"/>
          </a:p>
          <a:p>
            <a:r>
              <a:rPr lang="en-US" sz="2200" dirty="0" smtClean="0"/>
              <a:t>delay(1000);</a:t>
            </a:r>
          </a:p>
          <a:p>
            <a:r>
              <a:rPr lang="en-US" sz="2200" dirty="0" smtClean="0"/>
              <a:t> }</a:t>
            </a:r>
          </a:p>
          <a:p>
            <a:r>
              <a:rPr lang="en-US" sz="2200" dirty="0" smtClean="0"/>
              <a:t> </a:t>
            </a:r>
            <a:r>
              <a:rPr lang="en-US" sz="2200" dirty="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Control LED via Switch using </a:t>
            </a:r>
            <a:r>
              <a:rPr lang="en-US" b="1" dirty="0" err="1"/>
              <a:t>Arduino</a:t>
            </a:r>
            <a:r>
              <a:rPr lang="en-US" dirty="0"/>
              <a:t/>
            </a:r>
            <a:br>
              <a:rPr lang="en-US" dirty="0"/>
            </a:br>
            <a:endParaRPr lang="en-US" dirty="0"/>
          </a:p>
        </p:txBody>
      </p:sp>
      <p:sp>
        <p:nvSpPr>
          <p:cNvPr id="3" name="Content Placeholder 2"/>
          <p:cNvSpPr>
            <a:spLocks noGrp="1"/>
          </p:cNvSpPr>
          <p:nvPr>
            <p:ph idx="1"/>
          </p:nvPr>
        </p:nvSpPr>
        <p:spPr>
          <a:xfrm>
            <a:off x="457200" y="533400"/>
            <a:ext cx="8229600" cy="5592763"/>
          </a:xfrm>
        </p:spPr>
        <p:txBody>
          <a:bodyPr>
            <a:normAutofit fontScale="92500"/>
          </a:bodyPr>
          <a:lstStyle/>
          <a:p>
            <a:r>
              <a:rPr lang="en-US" sz="2200" dirty="0" err="1"/>
              <a:t>int</a:t>
            </a:r>
            <a:r>
              <a:rPr lang="en-US" sz="2200" dirty="0"/>
              <a:t> </a:t>
            </a:r>
            <a:r>
              <a:rPr lang="en-US" sz="2200" dirty="0" err="1"/>
              <a:t>pushButton</a:t>
            </a:r>
            <a:r>
              <a:rPr lang="en-US" sz="2200" dirty="0"/>
              <a:t> = 2; </a:t>
            </a:r>
            <a:endParaRPr lang="en-US" sz="2200" dirty="0" smtClean="0"/>
          </a:p>
          <a:p>
            <a:r>
              <a:rPr lang="en-US" sz="2200" dirty="0" err="1" smtClean="0"/>
              <a:t>int</a:t>
            </a:r>
            <a:r>
              <a:rPr lang="en-US" sz="2200" dirty="0" smtClean="0"/>
              <a:t> </a:t>
            </a:r>
            <a:r>
              <a:rPr lang="en-US" sz="2200" dirty="0"/>
              <a:t>LED = 13</a:t>
            </a:r>
            <a:r>
              <a:rPr lang="en-US" sz="2200" dirty="0" smtClean="0"/>
              <a:t>;</a:t>
            </a:r>
          </a:p>
          <a:p>
            <a:r>
              <a:rPr lang="en-US" sz="2200" dirty="0" smtClean="0"/>
              <a:t> </a:t>
            </a:r>
            <a:r>
              <a:rPr lang="en-US" sz="2200" dirty="0"/>
              <a:t>void setup() </a:t>
            </a:r>
            <a:endParaRPr lang="en-US" sz="2200" dirty="0" smtClean="0"/>
          </a:p>
          <a:p>
            <a:r>
              <a:rPr lang="en-US" sz="2200" dirty="0" smtClean="0"/>
              <a:t>{ </a:t>
            </a:r>
          </a:p>
          <a:p>
            <a:r>
              <a:rPr lang="en-US" sz="2200" dirty="0" smtClean="0"/>
              <a:t>// </a:t>
            </a:r>
            <a:r>
              <a:rPr lang="en-US" sz="2200" dirty="0"/>
              <a:t>make the pushbutton's pin an input: </a:t>
            </a:r>
            <a:endParaRPr lang="en-US" sz="2200" dirty="0" smtClean="0"/>
          </a:p>
          <a:p>
            <a:r>
              <a:rPr lang="en-US" sz="2200" dirty="0" err="1" smtClean="0"/>
              <a:t>pinMode</a:t>
            </a:r>
            <a:r>
              <a:rPr lang="en-US" sz="2200" dirty="0" smtClean="0"/>
              <a:t>(</a:t>
            </a:r>
            <a:r>
              <a:rPr lang="en-US" sz="2200" dirty="0" err="1" smtClean="0"/>
              <a:t>pushButton</a:t>
            </a:r>
            <a:r>
              <a:rPr lang="en-US" sz="2200" dirty="0"/>
              <a:t>, INPUT_PULLUP); //</a:t>
            </a:r>
            <a:r>
              <a:rPr lang="en-US" sz="1600" dirty="0"/>
              <a:t>configure pin as input with </a:t>
            </a:r>
            <a:r>
              <a:rPr lang="en-US" sz="1600" dirty="0" err="1"/>
              <a:t>pullup</a:t>
            </a:r>
            <a:r>
              <a:rPr lang="en-US" sz="1600" dirty="0"/>
              <a:t> enabled </a:t>
            </a:r>
            <a:endParaRPr lang="en-US" sz="1600" dirty="0" smtClean="0"/>
          </a:p>
          <a:p>
            <a:r>
              <a:rPr lang="en-US" sz="2200" dirty="0" err="1" smtClean="0"/>
              <a:t>pinMode</a:t>
            </a:r>
            <a:r>
              <a:rPr lang="en-US" sz="2200" dirty="0" smtClean="0"/>
              <a:t>(LED</a:t>
            </a:r>
            <a:r>
              <a:rPr lang="en-US" sz="2200" dirty="0"/>
              <a:t>, OUTPUT); //configure pin as output </a:t>
            </a:r>
            <a:endParaRPr lang="en-US" sz="2200" dirty="0" smtClean="0"/>
          </a:p>
          <a:p>
            <a:r>
              <a:rPr lang="en-US" sz="2200" dirty="0" smtClean="0"/>
              <a:t>}</a:t>
            </a:r>
          </a:p>
          <a:p>
            <a:r>
              <a:rPr lang="en-US" sz="2200" dirty="0" smtClean="0"/>
              <a:t> </a:t>
            </a:r>
            <a:r>
              <a:rPr lang="en-US" sz="2200" dirty="0"/>
              <a:t>void loop</a:t>
            </a:r>
            <a:r>
              <a:rPr lang="en-US" sz="2200" dirty="0" smtClean="0"/>
              <a:t>()</a:t>
            </a:r>
          </a:p>
          <a:p>
            <a:r>
              <a:rPr lang="en-US" sz="2200" dirty="0" smtClean="0"/>
              <a:t> </a:t>
            </a:r>
            <a:r>
              <a:rPr lang="en-US" sz="2200" dirty="0"/>
              <a:t>{ // read the input pin: </a:t>
            </a:r>
            <a:endParaRPr lang="en-US" sz="2200" dirty="0" smtClean="0"/>
          </a:p>
          <a:p>
            <a:r>
              <a:rPr lang="en-US" sz="2200" dirty="0" err="1" smtClean="0"/>
              <a:t>int</a:t>
            </a:r>
            <a:r>
              <a:rPr lang="en-US" sz="2200" dirty="0" smtClean="0"/>
              <a:t> </a:t>
            </a:r>
            <a:r>
              <a:rPr lang="en-US" sz="2200" dirty="0" err="1"/>
              <a:t>buttonState</a:t>
            </a:r>
            <a:r>
              <a:rPr lang="en-US" sz="2200" dirty="0"/>
              <a:t> = </a:t>
            </a:r>
            <a:r>
              <a:rPr lang="en-US" sz="2200" dirty="0" err="1"/>
              <a:t>digitalRead</a:t>
            </a:r>
            <a:r>
              <a:rPr lang="en-US" sz="2200" dirty="0"/>
              <a:t>(</a:t>
            </a:r>
            <a:r>
              <a:rPr lang="en-US" sz="2200" dirty="0" err="1"/>
              <a:t>pushButton</a:t>
            </a:r>
            <a:r>
              <a:rPr lang="en-US" sz="2200" dirty="0"/>
              <a:t>); </a:t>
            </a:r>
            <a:endParaRPr lang="en-US" sz="2200" dirty="0" smtClean="0"/>
          </a:p>
          <a:p>
            <a:r>
              <a:rPr lang="en-US" sz="2200" dirty="0" err="1" smtClean="0"/>
              <a:t>digitalWrite</a:t>
            </a:r>
            <a:r>
              <a:rPr lang="en-US" sz="2200" dirty="0" smtClean="0"/>
              <a:t>(LED</a:t>
            </a:r>
            <a:r>
              <a:rPr lang="en-US" sz="2200" dirty="0"/>
              <a:t>, (!(</a:t>
            </a:r>
            <a:r>
              <a:rPr lang="en-US" sz="2200" dirty="0" err="1"/>
              <a:t>buttonState</a:t>
            </a:r>
            <a:r>
              <a:rPr lang="en-US" sz="2200" dirty="0"/>
              <a:t>))); //turn </a:t>
            </a:r>
            <a:r>
              <a:rPr lang="en-US" sz="2200" dirty="0" smtClean="0"/>
              <a:t>led </a:t>
            </a:r>
            <a:r>
              <a:rPr lang="en-US" sz="2200" dirty="0"/>
              <a:t>on when switch pressed </a:t>
            </a:r>
            <a:endParaRPr lang="en-US" sz="2200" dirty="0" smtClean="0"/>
          </a:p>
          <a:p>
            <a:r>
              <a:rPr lang="en-US" sz="2200" dirty="0" smtClean="0"/>
              <a:t>delay(1</a:t>
            </a:r>
            <a:r>
              <a:rPr lang="en-US" sz="2200" dirty="0"/>
              <a:t>); // delay in between reads for stability </a:t>
            </a:r>
            <a:endParaRPr lang="en-US" sz="2200" dirty="0" smtClean="0"/>
          </a:p>
          <a:p>
            <a:r>
              <a:rPr lang="en-US" sz="2200" dirty="0" smtClean="0"/>
              <a:t>}</a:t>
            </a:r>
            <a:endParaRPr lang="en-US" sz="2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ED control using switch"/>
          <p:cNvPicPr>
            <a:picLocks noChangeAspect="1" noChangeArrowheads="1"/>
          </p:cNvPicPr>
          <p:nvPr/>
        </p:nvPicPr>
        <p:blipFill>
          <a:blip r:embed="rId2" cstate="print"/>
          <a:srcRect/>
          <a:stretch>
            <a:fillRect/>
          </a:stretch>
        </p:blipFill>
        <p:spPr bwMode="auto">
          <a:xfrm>
            <a:off x="1600200" y="685800"/>
            <a:ext cx="6654751" cy="57150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I/O]</a:t>
            </a:r>
          </a:p>
        </p:txBody>
      </p:sp>
      <p:sp>
        <p:nvSpPr>
          <p:cNvPr id="3" name="Content Placeholder 2"/>
          <p:cNvSpPr>
            <a:spLocks noGrp="1"/>
          </p:cNvSpPr>
          <p:nvPr>
            <p:ph idx="1"/>
          </p:nvPr>
        </p:nvSpPr>
        <p:spPr/>
        <p:txBody>
          <a:bodyPr>
            <a:normAutofit fontScale="85000" lnSpcReduction="20000"/>
          </a:bodyPr>
          <a:lstStyle/>
          <a:p>
            <a:r>
              <a:rPr lang="en-US" dirty="0" err="1"/>
              <a:t>analogRead</a:t>
            </a:r>
            <a:r>
              <a:rPr lang="en-US" dirty="0"/>
              <a:t>()</a:t>
            </a:r>
          </a:p>
          <a:p>
            <a:r>
              <a:rPr lang="en-US" dirty="0" smtClean="0"/>
              <a:t>Reads </a:t>
            </a:r>
            <a:r>
              <a:rPr lang="en-US" dirty="0"/>
              <a:t>the value from the specified analog pin. </a:t>
            </a:r>
            <a:r>
              <a:rPr lang="en-US" dirty="0" err="1"/>
              <a:t>Arduino</a:t>
            </a:r>
            <a:r>
              <a:rPr lang="en-US" dirty="0"/>
              <a:t> boards contain a multichannel, 10-bit analog to digital converter. </a:t>
            </a:r>
            <a:endParaRPr lang="en-US" dirty="0" smtClean="0"/>
          </a:p>
          <a:p>
            <a:r>
              <a:rPr lang="en-US" dirty="0" smtClean="0"/>
              <a:t>This </a:t>
            </a:r>
            <a:r>
              <a:rPr lang="en-US" dirty="0"/>
              <a:t>means that it will map input voltages between 0 and the operating voltage(5V or 3.3V) into integer values between 0 and 1023</a:t>
            </a:r>
            <a:r>
              <a:rPr lang="en-US" dirty="0" smtClean="0"/>
              <a:t>.</a:t>
            </a:r>
          </a:p>
          <a:p>
            <a:r>
              <a:rPr lang="en-US" dirty="0" smtClean="0"/>
              <a:t> </a:t>
            </a:r>
            <a:r>
              <a:rPr lang="en-US" dirty="0"/>
              <a:t>On an </a:t>
            </a:r>
            <a:r>
              <a:rPr lang="en-US" dirty="0" err="1"/>
              <a:t>Arduino</a:t>
            </a:r>
            <a:r>
              <a:rPr lang="en-US" dirty="0"/>
              <a:t> UNO, for example, this yields a resolution between readings of: 5 volts / 1024 units or, 0.0049 volts (4.9 mV) per unit. See the table below for the usable pins, operating voltage and maximum resolution for some </a:t>
            </a:r>
            <a:r>
              <a:rPr lang="en-US" dirty="0" err="1"/>
              <a:t>Arduino</a:t>
            </a:r>
            <a:r>
              <a:rPr lang="en-US" dirty="0"/>
              <a:t> boards.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www.arduino.cc/en/uploads/Reference/arduino_board.png"/>
          <p:cNvPicPr>
            <a:picLocks noChangeAspect="1" noChangeArrowheads="1"/>
          </p:cNvPicPr>
          <p:nvPr/>
        </p:nvPicPr>
        <p:blipFill>
          <a:blip r:embed="rId2" cstate="print"/>
          <a:srcRect/>
          <a:stretch>
            <a:fillRect/>
          </a:stretch>
        </p:blipFill>
        <p:spPr bwMode="auto">
          <a:xfrm>
            <a:off x="914401" y="240983"/>
            <a:ext cx="7789778" cy="5550217"/>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ADC in </a:t>
            </a:r>
            <a:r>
              <a:rPr lang="en-US" dirty="0" err="1"/>
              <a:t>Arduino</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When we interface sensors to the microcontroller, the output of the sensor many of the times is analog in nature. But microcontroller processes digital signals.</a:t>
            </a:r>
          </a:p>
          <a:p>
            <a:r>
              <a:rPr lang="en-US" dirty="0"/>
              <a:t>Hence, we use ADC in between sensor and microcontroller. It converts an analog signal into digital and gives it to the microcontroller.</a:t>
            </a:r>
          </a:p>
          <a:p>
            <a:r>
              <a:rPr lang="en-US" dirty="0"/>
              <a:t>There are many applications of ADC like in a biometric application, Environment monitoring, Gas leakage detection etc.</a:t>
            </a:r>
          </a:p>
          <a:p>
            <a:r>
              <a:rPr lang="en-US" dirty="0" err="1"/>
              <a:t>Arduino</a:t>
            </a:r>
            <a:r>
              <a:rPr lang="en-US" dirty="0"/>
              <a:t> Uno has 6 0n-board ADC channels which can be used to read analog signal in the range 0-5V. </a:t>
            </a:r>
            <a:br>
              <a:rPr lang="en-US" dirty="0"/>
            </a:br>
            <a:r>
              <a:rPr lang="en-US" dirty="0"/>
              <a:t>It has 10-bit ADC means it will give digital value in the range of 0 – 1023 (2^10). This is called as resolution which indicates the number of discrete values it can produce over the range of analog values.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Relating ADC Value to Voltage</a:t>
            </a:r>
            <a:br>
              <a:rPr lang="en-US" dirty="0"/>
            </a:br>
            <a:endParaRPr lang="en-US" dirty="0"/>
          </a:p>
        </p:txBody>
      </p:sp>
      <p:sp>
        <p:nvSpPr>
          <p:cNvPr id="3" name="Content Placeholder 2"/>
          <p:cNvSpPr>
            <a:spLocks noGrp="1"/>
          </p:cNvSpPr>
          <p:nvPr>
            <p:ph idx="1"/>
          </p:nvPr>
        </p:nvSpPr>
        <p:spPr/>
        <p:txBody>
          <a:bodyPr/>
          <a:lstStyle/>
          <a:p>
            <a:r>
              <a:rPr lang="en-US" dirty="0"/>
              <a:t>The ADC reports a </a:t>
            </a:r>
            <a:r>
              <a:rPr lang="en-US" i="1" dirty="0" err="1"/>
              <a:t>ratiometric</a:t>
            </a:r>
            <a:r>
              <a:rPr lang="en-US" i="1" dirty="0"/>
              <a:t> value</a:t>
            </a:r>
            <a:r>
              <a:rPr lang="en-US" dirty="0"/>
              <a:t>. This means that the ADC assumes 5V is 1023 and anything less than 5V will be a ratio between 5V and 1023.</a:t>
            </a:r>
          </a:p>
          <a:p>
            <a:endParaRPr lang="en-US" dirty="0"/>
          </a:p>
        </p:txBody>
      </p:sp>
      <p:pic>
        <p:nvPicPr>
          <p:cNvPr id="4" name="Picture 3" descr="alt text"/>
          <p:cNvPicPr/>
          <p:nvPr/>
        </p:nvPicPr>
        <p:blipFill>
          <a:blip r:embed="rId2" cstate="print"/>
          <a:srcRect/>
          <a:stretch>
            <a:fillRect/>
          </a:stretch>
        </p:blipFill>
        <p:spPr bwMode="auto">
          <a:xfrm>
            <a:off x="1676400" y="4114800"/>
            <a:ext cx="5715000" cy="561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the analog voltage is 2.12V what will the ADC report as a value?</a:t>
            </a:r>
          </a:p>
        </p:txBody>
      </p:sp>
      <p:sp>
        <p:nvSpPr>
          <p:cNvPr id="3" name="Content Placeholder 2"/>
          <p:cNvSpPr>
            <a:spLocks noGrp="1"/>
          </p:cNvSpPr>
          <p:nvPr>
            <p:ph idx="1"/>
          </p:nvPr>
        </p:nvSpPr>
        <p:spPr/>
        <p:txBody>
          <a:bodyPr>
            <a:normAutofit/>
          </a:bodyPr>
          <a:lstStyle/>
          <a:p>
            <a:r>
              <a:rPr lang="en-US" dirty="0">
                <a:hlinkClick r:id="rId2"/>
              </a:rPr>
              <a:t/>
            </a:r>
            <a:br>
              <a:rPr lang="en-US" dirty="0">
                <a:hlinkClick r:id="rId2"/>
              </a:rPr>
            </a:br>
            <a:endParaRPr lang="en-US" dirty="0"/>
          </a:p>
          <a:p>
            <a:endParaRPr lang="en-US" dirty="0" smtClean="0"/>
          </a:p>
          <a:p>
            <a:endParaRPr lang="en-US" dirty="0"/>
          </a:p>
          <a:p>
            <a:pPr>
              <a:buNone/>
            </a:pPr>
            <a:endParaRPr lang="en-US" dirty="0" smtClean="0"/>
          </a:p>
          <a:p>
            <a:r>
              <a:rPr lang="en-US" dirty="0" smtClean="0"/>
              <a:t>The </a:t>
            </a:r>
            <a:r>
              <a:rPr lang="en-US" dirty="0"/>
              <a:t>ADC should report 434.</a:t>
            </a:r>
          </a:p>
          <a:p>
            <a:pPr>
              <a:buNone/>
            </a:pPr>
            <a:endParaRPr lang="en-US" dirty="0"/>
          </a:p>
          <a:p>
            <a:endParaRPr lang="en-US" dirty="0"/>
          </a:p>
        </p:txBody>
      </p:sp>
      <p:pic>
        <p:nvPicPr>
          <p:cNvPr id="4" name="Picture 3" descr="alt text">
            <a:hlinkClick r:id="rId2"/>
          </p:cNvPr>
          <p:cNvPicPr/>
          <p:nvPr/>
        </p:nvPicPr>
        <p:blipFill>
          <a:blip r:embed="rId3" cstate="print"/>
          <a:srcRect/>
          <a:stretch>
            <a:fillRect/>
          </a:stretch>
        </p:blipFill>
        <p:spPr bwMode="auto">
          <a:xfrm>
            <a:off x="1676400" y="1600200"/>
            <a:ext cx="2257425" cy="733425"/>
          </a:xfrm>
          <a:prstGeom prst="rect">
            <a:avLst/>
          </a:prstGeom>
          <a:noFill/>
          <a:ln w="9525">
            <a:noFill/>
            <a:miter lim="800000"/>
            <a:headEnd/>
            <a:tailEnd/>
          </a:ln>
        </p:spPr>
      </p:pic>
      <p:pic>
        <p:nvPicPr>
          <p:cNvPr id="5" name="Picture 4" descr="alt text">
            <a:hlinkClick r:id="rId4"/>
          </p:cNvPr>
          <p:cNvPicPr/>
          <p:nvPr/>
        </p:nvPicPr>
        <p:blipFill>
          <a:blip r:embed="rId5" cstate="print"/>
          <a:srcRect/>
          <a:stretch>
            <a:fillRect/>
          </a:stretch>
        </p:blipFill>
        <p:spPr bwMode="auto">
          <a:xfrm>
            <a:off x="1371600" y="2667000"/>
            <a:ext cx="2762250" cy="733425"/>
          </a:xfrm>
          <a:prstGeom prst="rect">
            <a:avLst/>
          </a:prstGeom>
          <a:noFill/>
          <a:ln w="9525">
            <a:noFill/>
            <a:miter lim="800000"/>
            <a:headEnd/>
            <a:tailEnd/>
          </a:ln>
        </p:spPr>
      </p:pic>
      <p:pic>
        <p:nvPicPr>
          <p:cNvPr id="6" name="Picture 5" descr="alt text">
            <a:hlinkClick r:id="rId6"/>
          </p:cNvPr>
          <p:cNvPicPr/>
          <p:nvPr/>
        </p:nvPicPr>
        <p:blipFill>
          <a:blip r:embed="rId7" cstate="print"/>
          <a:srcRect/>
          <a:stretch>
            <a:fillRect/>
          </a:stretch>
        </p:blipFill>
        <p:spPr bwMode="auto">
          <a:xfrm>
            <a:off x="1905000" y="3733800"/>
            <a:ext cx="1143000" cy="247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Functions for </a:t>
            </a:r>
            <a:r>
              <a:rPr lang="en-US" dirty="0" err="1" smtClean="0"/>
              <a:t>Arduino</a:t>
            </a:r>
            <a:r>
              <a:rPr lang="en-US" dirty="0" smtClean="0"/>
              <a:t> ADC</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b="1" dirty="0" err="1" smtClean="0"/>
              <a:t>analogRead</a:t>
            </a:r>
            <a:r>
              <a:rPr lang="en-US" b="1" dirty="0" smtClean="0"/>
              <a:t> </a:t>
            </a:r>
            <a:r>
              <a:rPr lang="en-US" b="1" dirty="0"/>
              <a:t>(pin)</a:t>
            </a:r>
            <a:endParaRPr lang="en-US" dirty="0"/>
          </a:p>
          <a:p>
            <a:r>
              <a:rPr lang="en-US" dirty="0"/>
              <a:t>This function is used to read analog value from specified analog pin.</a:t>
            </a:r>
          </a:p>
          <a:p>
            <a:r>
              <a:rPr lang="en-US" b="1" dirty="0"/>
              <a:t>pin - </a:t>
            </a:r>
            <a:r>
              <a:rPr lang="en-US" dirty="0"/>
              <a:t>number of analog pin which we want to read</a:t>
            </a:r>
          </a:p>
          <a:p>
            <a:r>
              <a:rPr lang="en-US" b="1" dirty="0"/>
              <a:t>returns - </a:t>
            </a:r>
            <a:r>
              <a:rPr lang="en-US" dirty="0"/>
              <a:t>digital value 0 – 1023</a:t>
            </a:r>
          </a:p>
          <a:p>
            <a:r>
              <a:rPr lang="en-US" b="1" dirty="0"/>
              <a:t>e.g. </a:t>
            </a:r>
            <a:r>
              <a:rPr lang="en-US" dirty="0" err="1"/>
              <a:t>analogRead</a:t>
            </a:r>
            <a:r>
              <a:rPr lang="en-US" dirty="0"/>
              <a:t>(A0) //read analog value at A0 channel</a:t>
            </a:r>
          </a:p>
          <a:p>
            <a:r>
              <a:rPr lang="en-US" b="1" dirty="0" err="1"/>
              <a:t>analogReference</a:t>
            </a:r>
            <a:r>
              <a:rPr lang="en-US" b="1" dirty="0"/>
              <a:t> (type)</a:t>
            </a:r>
            <a:endParaRPr lang="en-US" dirty="0"/>
          </a:p>
          <a:p>
            <a:r>
              <a:rPr lang="en-US" dirty="0"/>
              <a:t>This function is used for configuring the reference voltage used for analog input.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Read Analog value using </a:t>
            </a:r>
            <a:r>
              <a:rPr lang="en-US" dirty="0" err="1"/>
              <a:t>Arduino</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write a program to read varying analog value generated using potentiometer which is connected to A0 analog channel. Display the digital value on Serial monitor which we got from the </a:t>
            </a:r>
            <a:r>
              <a:rPr lang="en-US" dirty="0" err="1"/>
              <a:t>Arduino</a:t>
            </a:r>
            <a:r>
              <a:rPr lang="en-US" dirty="0"/>
              <a:t> ADC.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POT inteerface Arduino ADC"/>
          <p:cNvPicPr>
            <a:picLocks noChangeAspect="1" noChangeArrowheads="1"/>
          </p:cNvPicPr>
          <p:nvPr/>
        </p:nvPicPr>
        <p:blipFill>
          <a:blip r:embed="rId2" cstate="print"/>
          <a:srcRect/>
          <a:stretch>
            <a:fillRect/>
          </a:stretch>
        </p:blipFill>
        <p:spPr bwMode="auto">
          <a:xfrm>
            <a:off x="1600200" y="1066800"/>
            <a:ext cx="6096000" cy="4927601"/>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82562"/>
          </a:xfrm>
        </p:spPr>
        <p:txBody>
          <a:bodyPr>
            <a:normAutofit fontScale="90000"/>
          </a:bodyPr>
          <a:lstStyle/>
          <a:p>
            <a:endParaRPr lang="en-US" dirty="0"/>
          </a:p>
        </p:txBody>
      </p:sp>
      <p:sp>
        <p:nvSpPr>
          <p:cNvPr id="6" name="Content Placeholder 5"/>
          <p:cNvSpPr>
            <a:spLocks noGrp="1"/>
          </p:cNvSpPr>
          <p:nvPr>
            <p:ph idx="1"/>
          </p:nvPr>
        </p:nvSpPr>
        <p:spPr>
          <a:xfrm>
            <a:off x="457200" y="304800"/>
            <a:ext cx="8686800" cy="5821363"/>
          </a:xfrm>
        </p:spPr>
        <p:txBody>
          <a:bodyPr>
            <a:normAutofit/>
          </a:bodyPr>
          <a:lstStyle/>
          <a:p>
            <a:r>
              <a:rPr lang="en-US" sz="2200" dirty="0" err="1"/>
              <a:t>int</a:t>
            </a:r>
            <a:r>
              <a:rPr lang="en-US" sz="2200" dirty="0"/>
              <a:t> </a:t>
            </a:r>
            <a:r>
              <a:rPr lang="en-US" sz="2200" dirty="0" err="1"/>
              <a:t>sensorPin</a:t>
            </a:r>
            <a:r>
              <a:rPr lang="en-US" sz="2200" dirty="0"/>
              <a:t> = A0; // input pin for the potentiometer </a:t>
            </a:r>
            <a:endParaRPr lang="en-US" sz="2200" dirty="0" smtClean="0"/>
          </a:p>
          <a:p>
            <a:r>
              <a:rPr lang="en-US" sz="2200" dirty="0" err="1" smtClean="0"/>
              <a:t>int</a:t>
            </a:r>
            <a:r>
              <a:rPr lang="en-US" sz="2200" dirty="0" smtClean="0"/>
              <a:t> </a:t>
            </a:r>
            <a:r>
              <a:rPr lang="en-US" sz="2200" dirty="0" err="1"/>
              <a:t>digitalValue</a:t>
            </a:r>
            <a:r>
              <a:rPr lang="en-US" sz="2200" dirty="0"/>
              <a:t> = 0;// </a:t>
            </a:r>
            <a:r>
              <a:rPr lang="en-US" sz="1800" dirty="0"/>
              <a:t>variable to store the value coming from the sensor </a:t>
            </a:r>
            <a:endParaRPr lang="en-US" sz="1800" dirty="0" smtClean="0"/>
          </a:p>
          <a:p>
            <a:r>
              <a:rPr lang="en-US" sz="2200" dirty="0" smtClean="0"/>
              <a:t>void </a:t>
            </a:r>
            <a:r>
              <a:rPr lang="en-US" sz="2200" dirty="0"/>
              <a:t>setup() </a:t>
            </a:r>
            <a:endParaRPr lang="en-US" sz="2200" dirty="0" smtClean="0"/>
          </a:p>
          <a:p>
            <a:r>
              <a:rPr lang="en-US" sz="2200" dirty="0" smtClean="0"/>
              <a:t>{ </a:t>
            </a:r>
          </a:p>
          <a:p>
            <a:r>
              <a:rPr lang="en-US" sz="2200" dirty="0" err="1" smtClean="0"/>
              <a:t>Serial.begin</a:t>
            </a:r>
            <a:r>
              <a:rPr lang="en-US" sz="2200" dirty="0" smtClean="0"/>
              <a:t>(9600);</a:t>
            </a:r>
          </a:p>
          <a:p>
            <a:r>
              <a:rPr lang="en-US" sz="2200" dirty="0" smtClean="0"/>
              <a:t> </a:t>
            </a:r>
            <a:r>
              <a:rPr lang="en-US" sz="2200" dirty="0"/>
              <a:t>} </a:t>
            </a:r>
            <a:endParaRPr lang="en-US" sz="2200" dirty="0" smtClean="0"/>
          </a:p>
          <a:p>
            <a:r>
              <a:rPr lang="en-US" sz="2200" dirty="0" smtClean="0"/>
              <a:t>void </a:t>
            </a:r>
            <a:r>
              <a:rPr lang="en-US" sz="2200" dirty="0"/>
              <a:t>loop() </a:t>
            </a:r>
            <a:endParaRPr lang="en-US" sz="2200" dirty="0" smtClean="0"/>
          </a:p>
          <a:p>
            <a:r>
              <a:rPr lang="en-US" sz="2200" dirty="0" smtClean="0"/>
              <a:t>{ </a:t>
            </a:r>
          </a:p>
          <a:p>
            <a:r>
              <a:rPr lang="en-US" sz="2200" dirty="0" err="1" smtClean="0"/>
              <a:t>digitalValue</a:t>
            </a:r>
            <a:r>
              <a:rPr lang="en-US" sz="2200" dirty="0" smtClean="0"/>
              <a:t> </a:t>
            </a:r>
            <a:r>
              <a:rPr lang="en-US" sz="2200" dirty="0"/>
              <a:t>= </a:t>
            </a:r>
            <a:r>
              <a:rPr lang="en-US" sz="2200" dirty="0" err="1"/>
              <a:t>analogRead</a:t>
            </a:r>
            <a:r>
              <a:rPr lang="en-US" sz="2200" dirty="0"/>
              <a:t>(</a:t>
            </a:r>
            <a:r>
              <a:rPr lang="en-US" sz="2200" dirty="0" err="1"/>
              <a:t>sensorPin</a:t>
            </a:r>
            <a:r>
              <a:rPr lang="en-US" sz="2200" dirty="0"/>
              <a:t>);// </a:t>
            </a:r>
            <a:r>
              <a:rPr lang="en-US" sz="1600" dirty="0"/>
              <a:t>read the value from the analog channel </a:t>
            </a:r>
            <a:endParaRPr lang="en-US" sz="1600" dirty="0" smtClean="0"/>
          </a:p>
          <a:p>
            <a:r>
              <a:rPr lang="en-US" sz="2200" dirty="0" err="1" smtClean="0"/>
              <a:t>Serial.print</a:t>
            </a:r>
            <a:r>
              <a:rPr lang="en-US" sz="2200" dirty="0"/>
              <a:t>("digital value = </a:t>
            </a:r>
            <a:r>
              <a:rPr lang="en-US" sz="2200" dirty="0" smtClean="0"/>
              <a:t>");</a:t>
            </a:r>
          </a:p>
          <a:p>
            <a:r>
              <a:rPr lang="en-US" sz="2200" dirty="0" smtClean="0"/>
              <a:t> </a:t>
            </a:r>
            <a:r>
              <a:rPr lang="en-US" sz="2200" dirty="0" err="1"/>
              <a:t>Serial.println</a:t>
            </a:r>
            <a:r>
              <a:rPr lang="en-US" sz="2200" dirty="0"/>
              <a:t>(</a:t>
            </a:r>
            <a:r>
              <a:rPr lang="en-US" sz="2200" dirty="0" err="1"/>
              <a:t>digitalValue</a:t>
            </a:r>
            <a:r>
              <a:rPr lang="en-US" sz="2200" dirty="0"/>
              <a:t>); //print digital value on serial monitor delay(1000); </a:t>
            </a:r>
            <a:endParaRPr lang="en-US" sz="2200" dirty="0" smtClean="0"/>
          </a:p>
          <a:p>
            <a:r>
              <a:rPr lang="en-US" sz="2200" dirty="0" smtClean="0"/>
              <a:t>}</a:t>
            </a:r>
            <a:endParaRPr lang="en-US"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display ADC output"/>
          <p:cNvPicPr>
            <a:picLocks noChangeAspect="1" noChangeArrowheads="1"/>
          </p:cNvPicPr>
          <p:nvPr/>
        </p:nvPicPr>
        <p:blipFill>
          <a:blip r:embed="rId2" cstate="print"/>
          <a:srcRect/>
          <a:stretch>
            <a:fillRect/>
          </a:stretch>
        </p:blipFill>
        <p:spPr bwMode="auto">
          <a:xfrm>
            <a:off x="1523999" y="-49794"/>
            <a:ext cx="6934201" cy="5950140"/>
          </a:xfrm>
          <a:prstGeom prst="rect">
            <a:avLst/>
          </a:prstGeom>
          <a:noFill/>
        </p:spPr>
      </p:pic>
      <p:sp>
        <p:nvSpPr>
          <p:cNvPr id="5" name="TextBox 4"/>
          <p:cNvSpPr txBox="1"/>
          <p:nvPr/>
        </p:nvSpPr>
        <p:spPr>
          <a:xfrm>
            <a:off x="838200" y="5943601"/>
            <a:ext cx="8077200" cy="646331"/>
          </a:xfrm>
          <a:prstGeom prst="rect">
            <a:avLst/>
          </a:prstGeom>
          <a:noFill/>
        </p:spPr>
        <p:txBody>
          <a:bodyPr wrap="square" rtlCol="0">
            <a:spAutoFit/>
          </a:bodyPr>
          <a:lstStyle/>
          <a:p>
            <a:r>
              <a:rPr lang="en-US" b="1" dirty="0"/>
              <a:t>Note: </a:t>
            </a:r>
            <a:r>
              <a:rPr lang="en-US" dirty="0"/>
              <a:t>If nothing is connected to analog input channel then the </a:t>
            </a:r>
            <a:r>
              <a:rPr lang="en-US" dirty="0" err="1"/>
              <a:t>analogRead</a:t>
            </a:r>
            <a:r>
              <a:rPr lang="en-US" dirty="0"/>
              <a:t> () function return the noisy fluctuating value.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Analog Voltage using </a:t>
            </a:r>
            <a:r>
              <a:rPr lang="en-US" dirty="0" err="1" smtClean="0"/>
              <a:t>Arduino</a:t>
            </a:r>
            <a:r>
              <a:rPr lang="en-US" dirty="0" smtClean="0"/>
              <a:t> Uno</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a:t>
            </a:r>
            <a:r>
              <a:rPr lang="en-US" dirty="0"/>
              <a:t>ADC provide digital output which is proportional to analog value. To know what is input analog value, we need to convert this digital value back to analog value through program. To convert this digital value to analog input voltage,</a:t>
            </a:r>
          </a:p>
          <a:p>
            <a:r>
              <a:rPr lang="en-US" b="1" dirty="0" err="1"/>
              <a:t>Aout</a:t>
            </a:r>
            <a:r>
              <a:rPr lang="en-US" b="1" dirty="0"/>
              <a:t> = digital value * (</a:t>
            </a:r>
            <a:r>
              <a:rPr lang="en-US" b="1" dirty="0" err="1"/>
              <a:t>Vref</a:t>
            </a:r>
            <a:r>
              <a:rPr lang="en-US" b="1" dirty="0"/>
              <a:t>/2^n – 1)</a:t>
            </a:r>
            <a:endParaRPr lang="en-US" dirty="0"/>
          </a:p>
          <a:p>
            <a:r>
              <a:rPr lang="en-US" b="1" dirty="0"/>
              <a:t>e.g.</a:t>
            </a:r>
            <a:r>
              <a:rPr lang="en-US" dirty="0"/>
              <a:t> digital value = 512 and ADC is 10-bit with 5V </a:t>
            </a:r>
            <a:r>
              <a:rPr lang="en-US" dirty="0" err="1"/>
              <a:t>Vref</a:t>
            </a:r>
            <a:r>
              <a:rPr lang="en-US" dirty="0"/>
              <a:t>. But, we want to know that for what analog voltage it is giving respective digital value. Then,</a:t>
            </a:r>
          </a:p>
          <a:p>
            <a:r>
              <a:rPr lang="en-US" dirty="0" err="1"/>
              <a:t>Aout</a:t>
            </a:r>
            <a:r>
              <a:rPr lang="en-US" dirty="0"/>
              <a:t> = 512 * (5 V / 1023)</a:t>
            </a:r>
          </a:p>
          <a:p>
            <a:r>
              <a:rPr lang="en-US" dirty="0"/>
              <a:t>          = 2.5 V</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281"/>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55000" lnSpcReduction="20000"/>
          </a:bodyPr>
          <a:lstStyle/>
          <a:p>
            <a:r>
              <a:rPr lang="en-US" dirty="0" err="1"/>
              <a:t>int</a:t>
            </a:r>
            <a:r>
              <a:rPr lang="en-US" dirty="0"/>
              <a:t> </a:t>
            </a:r>
            <a:r>
              <a:rPr lang="en-US" dirty="0" err="1"/>
              <a:t>sensorPin</a:t>
            </a:r>
            <a:r>
              <a:rPr lang="en-US" dirty="0"/>
              <a:t> = A0; // select the input pin for the potentiometer </a:t>
            </a:r>
            <a:endParaRPr lang="en-US" dirty="0" smtClean="0"/>
          </a:p>
          <a:p>
            <a:r>
              <a:rPr lang="en-US" dirty="0" err="1" smtClean="0"/>
              <a:t>int</a:t>
            </a:r>
            <a:r>
              <a:rPr lang="en-US" dirty="0" smtClean="0"/>
              <a:t> </a:t>
            </a:r>
            <a:r>
              <a:rPr lang="en-US" dirty="0" err="1"/>
              <a:t>digitalValue</a:t>
            </a:r>
            <a:r>
              <a:rPr lang="en-US" dirty="0"/>
              <a:t> = 0; // variable to store the value coming from the </a:t>
            </a:r>
            <a:r>
              <a:rPr lang="en-US" dirty="0" smtClean="0"/>
              <a:t>sensor</a:t>
            </a:r>
          </a:p>
          <a:p>
            <a:r>
              <a:rPr lang="en-US" dirty="0" smtClean="0"/>
              <a:t> </a:t>
            </a:r>
            <a:r>
              <a:rPr lang="en-US" dirty="0"/>
              <a:t>float </a:t>
            </a:r>
            <a:r>
              <a:rPr lang="en-US" dirty="0" err="1"/>
              <a:t>analogVoltage</a:t>
            </a:r>
            <a:r>
              <a:rPr lang="en-US" dirty="0"/>
              <a:t> = 0.00; </a:t>
            </a:r>
            <a:endParaRPr lang="en-US" dirty="0" smtClean="0"/>
          </a:p>
          <a:p>
            <a:r>
              <a:rPr lang="en-US" dirty="0" smtClean="0"/>
              <a:t>void </a:t>
            </a:r>
            <a:r>
              <a:rPr lang="en-US" dirty="0"/>
              <a:t>setup</a:t>
            </a:r>
            <a:r>
              <a:rPr lang="en-US" dirty="0" smtClean="0"/>
              <a:t>()</a:t>
            </a:r>
          </a:p>
          <a:p>
            <a:r>
              <a:rPr lang="en-US" dirty="0" smtClean="0"/>
              <a:t> </a:t>
            </a:r>
            <a:r>
              <a:rPr lang="en-US" dirty="0"/>
              <a:t>{ </a:t>
            </a:r>
            <a:endParaRPr lang="en-US" dirty="0" smtClean="0"/>
          </a:p>
          <a:p>
            <a:r>
              <a:rPr lang="en-US" dirty="0" err="1" smtClean="0"/>
              <a:t>Serial.begin</a:t>
            </a:r>
            <a:r>
              <a:rPr lang="en-US" dirty="0" smtClean="0"/>
              <a:t>(9600);</a:t>
            </a:r>
          </a:p>
          <a:p>
            <a:r>
              <a:rPr lang="en-US" dirty="0" smtClean="0"/>
              <a:t> </a:t>
            </a:r>
            <a:r>
              <a:rPr lang="en-US" dirty="0"/>
              <a:t>} </a:t>
            </a:r>
            <a:endParaRPr lang="en-US" dirty="0" smtClean="0"/>
          </a:p>
          <a:p>
            <a:r>
              <a:rPr lang="en-US" dirty="0" smtClean="0"/>
              <a:t>void </a:t>
            </a:r>
            <a:r>
              <a:rPr lang="en-US" dirty="0"/>
              <a:t>loop</a:t>
            </a:r>
            <a:r>
              <a:rPr lang="en-US" dirty="0" smtClean="0"/>
              <a:t>()</a:t>
            </a:r>
          </a:p>
          <a:p>
            <a:r>
              <a:rPr lang="en-US" dirty="0" smtClean="0"/>
              <a:t> {</a:t>
            </a:r>
          </a:p>
          <a:p>
            <a:r>
              <a:rPr lang="en-US" dirty="0" smtClean="0"/>
              <a:t> </a:t>
            </a:r>
            <a:r>
              <a:rPr lang="en-US" dirty="0" err="1"/>
              <a:t>digitalValue</a:t>
            </a:r>
            <a:r>
              <a:rPr lang="en-US" dirty="0"/>
              <a:t> = </a:t>
            </a:r>
            <a:r>
              <a:rPr lang="en-US" dirty="0" err="1"/>
              <a:t>analogRead</a:t>
            </a:r>
            <a:r>
              <a:rPr lang="en-US" dirty="0"/>
              <a:t>(</a:t>
            </a:r>
            <a:r>
              <a:rPr lang="en-US" dirty="0" err="1"/>
              <a:t>sensorPin</a:t>
            </a:r>
            <a:r>
              <a:rPr lang="en-US" dirty="0"/>
              <a:t>);// read the value from the analog channel </a:t>
            </a:r>
            <a:endParaRPr lang="en-US" dirty="0" smtClean="0"/>
          </a:p>
          <a:p>
            <a:r>
              <a:rPr lang="en-US" dirty="0" err="1" smtClean="0"/>
              <a:t>Serial.print</a:t>
            </a:r>
            <a:r>
              <a:rPr lang="en-US" dirty="0"/>
              <a:t>("digital value = "); </a:t>
            </a:r>
            <a:endParaRPr lang="en-US" dirty="0" smtClean="0"/>
          </a:p>
          <a:p>
            <a:r>
              <a:rPr lang="en-US" dirty="0" err="1" smtClean="0"/>
              <a:t>Serial.print</a:t>
            </a:r>
            <a:r>
              <a:rPr lang="en-US" dirty="0" smtClean="0"/>
              <a:t>(</a:t>
            </a:r>
            <a:r>
              <a:rPr lang="en-US" dirty="0" err="1" smtClean="0"/>
              <a:t>digitalValue</a:t>
            </a:r>
            <a:r>
              <a:rPr lang="en-US" dirty="0"/>
              <a:t>); //print digital value on serial </a:t>
            </a:r>
            <a:r>
              <a:rPr lang="en-US" dirty="0" smtClean="0"/>
              <a:t>monitor</a:t>
            </a:r>
          </a:p>
          <a:p>
            <a:endParaRPr lang="en-US" dirty="0"/>
          </a:p>
          <a:p>
            <a:r>
              <a:rPr lang="en-US" dirty="0" smtClean="0"/>
              <a:t> </a:t>
            </a:r>
            <a:r>
              <a:rPr lang="en-US" dirty="0"/>
              <a:t>//convert digital value to analog voltage </a:t>
            </a:r>
            <a:endParaRPr lang="en-US" dirty="0" smtClean="0"/>
          </a:p>
          <a:p>
            <a:r>
              <a:rPr lang="en-US" dirty="0" err="1" smtClean="0"/>
              <a:t>analogVoltage</a:t>
            </a:r>
            <a:r>
              <a:rPr lang="en-US" dirty="0" smtClean="0"/>
              <a:t> </a:t>
            </a:r>
            <a:r>
              <a:rPr lang="en-US" dirty="0"/>
              <a:t>= (</a:t>
            </a:r>
            <a:r>
              <a:rPr lang="en-US" dirty="0" err="1"/>
              <a:t>digitalValue</a:t>
            </a:r>
            <a:r>
              <a:rPr lang="en-US" dirty="0"/>
              <a:t> * 5.00)/1023.00; </a:t>
            </a:r>
            <a:endParaRPr lang="en-US" dirty="0" smtClean="0"/>
          </a:p>
          <a:p>
            <a:r>
              <a:rPr lang="en-US" dirty="0" err="1" smtClean="0"/>
              <a:t>Serial.print</a:t>
            </a:r>
            <a:r>
              <a:rPr lang="en-US" dirty="0"/>
              <a:t>(" analog voltage = </a:t>
            </a:r>
            <a:r>
              <a:rPr lang="en-US" dirty="0" smtClean="0"/>
              <a:t>");</a:t>
            </a:r>
          </a:p>
          <a:p>
            <a:r>
              <a:rPr lang="en-US" dirty="0" smtClean="0"/>
              <a:t> </a:t>
            </a:r>
            <a:r>
              <a:rPr lang="en-US" dirty="0" err="1"/>
              <a:t>Serial.println</a:t>
            </a:r>
            <a:r>
              <a:rPr lang="en-US" dirty="0"/>
              <a:t>(</a:t>
            </a:r>
            <a:r>
              <a:rPr lang="en-US" dirty="0" err="1"/>
              <a:t>analogVoltage</a:t>
            </a:r>
            <a:r>
              <a:rPr lang="en-US" dirty="0"/>
              <a:t>); </a:t>
            </a:r>
            <a:endParaRPr lang="en-US" dirty="0" smtClean="0"/>
          </a:p>
          <a:p>
            <a:r>
              <a:rPr lang="en-US" dirty="0" smtClean="0"/>
              <a:t>delay(1000);</a:t>
            </a:r>
          </a:p>
          <a:p>
            <a:r>
              <a:rPr lang="en-US" dirty="0" smtClean="0"/>
              <a:t> </a:t>
            </a:r>
            <a:r>
              <a:rPr lang="en-US"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70000" lnSpcReduction="20000"/>
          </a:bodyPr>
          <a:lstStyle/>
          <a:p>
            <a:r>
              <a:rPr lang="en-US" dirty="0" smtClean="0"/>
              <a:t>Analog Reference pin (orange)</a:t>
            </a:r>
          </a:p>
          <a:p>
            <a:r>
              <a:rPr lang="en-US" dirty="0" smtClean="0"/>
              <a:t>Digital Ground (light green)</a:t>
            </a:r>
          </a:p>
          <a:p>
            <a:r>
              <a:rPr lang="en-US" dirty="0" smtClean="0"/>
              <a:t>Digital Pins 2-13 (green)</a:t>
            </a:r>
          </a:p>
          <a:p>
            <a:r>
              <a:rPr lang="en-US" dirty="0" smtClean="0"/>
              <a:t>Digital Pins 0-1/Serial In/Out - TX/RX (dark green) - </a:t>
            </a:r>
            <a:r>
              <a:rPr lang="en-US" i="1" dirty="0" smtClean="0"/>
              <a:t>These pins cannot be used for digital i/o (</a:t>
            </a:r>
            <a:r>
              <a:rPr lang="en-US" dirty="0" err="1" smtClean="0"/>
              <a:t>digitalRead</a:t>
            </a:r>
            <a:r>
              <a:rPr lang="en-US" i="1" dirty="0" smtClean="0"/>
              <a:t> and </a:t>
            </a:r>
            <a:r>
              <a:rPr lang="en-US" dirty="0" err="1" smtClean="0"/>
              <a:t>digitalWrite</a:t>
            </a:r>
            <a:r>
              <a:rPr lang="en-US" i="1" dirty="0" smtClean="0"/>
              <a:t>) if you are also using serial communication (e.g. </a:t>
            </a:r>
            <a:r>
              <a:rPr lang="en-US" dirty="0" err="1" smtClean="0"/>
              <a:t>Serial.begin</a:t>
            </a:r>
            <a:r>
              <a:rPr lang="en-US" i="1" dirty="0" smtClean="0"/>
              <a:t>)</a:t>
            </a:r>
            <a:r>
              <a:rPr lang="en-US" dirty="0" smtClean="0"/>
              <a:t>.</a:t>
            </a:r>
          </a:p>
          <a:p>
            <a:r>
              <a:rPr lang="en-US" dirty="0" smtClean="0"/>
              <a:t>Reset Button - S1 (dark blue)</a:t>
            </a:r>
          </a:p>
          <a:p>
            <a:r>
              <a:rPr lang="en-US" dirty="0" smtClean="0"/>
              <a:t>In-circuit Serial Programmer (blue-green)</a:t>
            </a:r>
          </a:p>
          <a:p>
            <a:r>
              <a:rPr lang="en-US" dirty="0" smtClean="0"/>
              <a:t>Analog In Pins 0-5 (light blue)</a:t>
            </a:r>
          </a:p>
          <a:p>
            <a:r>
              <a:rPr lang="en-US" dirty="0" smtClean="0"/>
              <a:t>Power and Ground Pins (power: orange, grounds: light orange)</a:t>
            </a:r>
          </a:p>
          <a:p>
            <a:r>
              <a:rPr lang="en-US" dirty="0" smtClean="0"/>
              <a:t>External Power Supply In (9-12VDC) - X1 (pink)</a:t>
            </a:r>
          </a:p>
          <a:p>
            <a:r>
              <a:rPr lang="en-US" dirty="0" smtClean="0"/>
              <a:t>Toggles External Power and USB Power (place jumper on two pins closest to desired supply) - SV1 (purple)</a:t>
            </a:r>
          </a:p>
          <a:p>
            <a:r>
              <a:rPr lang="en-US" dirty="0" smtClean="0"/>
              <a:t>USB (used for uploading sketches to the board and for serial communication between the board and the computer; can be used to power the board) (yellow)</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display input analog voltage"/>
          <p:cNvPicPr>
            <a:picLocks noChangeAspect="1" noChangeArrowheads="1"/>
          </p:cNvPicPr>
          <p:nvPr/>
        </p:nvPicPr>
        <p:blipFill>
          <a:blip r:embed="rId2" cstate="print"/>
          <a:srcRect/>
          <a:stretch>
            <a:fillRect/>
          </a:stretch>
        </p:blipFill>
        <p:spPr bwMode="auto">
          <a:xfrm>
            <a:off x="1066800" y="0"/>
            <a:ext cx="5810250" cy="4953001"/>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I/O]</a:t>
            </a:r>
          </a:p>
        </p:txBody>
      </p:sp>
      <p:sp>
        <p:nvSpPr>
          <p:cNvPr id="3" name="Content Placeholder 2"/>
          <p:cNvSpPr>
            <a:spLocks noGrp="1"/>
          </p:cNvSpPr>
          <p:nvPr>
            <p:ph idx="1"/>
          </p:nvPr>
        </p:nvSpPr>
        <p:spPr/>
        <p:txBody>
          <a:bodyPr>
            <a:normAutofit fontScale="92500"/>
          </a:bodyPr>
          <a:lstStyle/>
          <a:p>
            <a:r>
              <a:rPr lang="en-US" dirty="0" err="1"/>
              <a:t>analogWrite</a:t>
            </a:r>
            <a:r>
              <a:rPr lang="en-US" dirty="0" smtClean="0"/>
              <a:t>()</a:t>
            </a:r>
          </a:p>
          <a:p>
            <a:r>
              <a:rPr lang="en-US" dirty="0"/>
              <a:t>Writes an analog value (</a:t>
            </a:r>
            <a:r>
              <a:rPr lang="en-US" dirty="0">
                <a:hlinkClick r:id="rId2"/>
              </a:rPr>
              <a:t>PWM wave</a:t>
            </a:r>
            <a:r>
              <a:rPr lang="en-US" dirty="0"/>
              <a:t>) to a pin. Can be used to light a LED at varying </a:t>
            </a:r>
            <a:r>
              <a:rPr lang="en-US" dirty="0" err="1"/>
              <a:t>brightnesses</a:t>
            </a:r>
            <a:r>
              <a:rPr lang="en-US" dirty="0"/>
              <a:t> or drive a motor at various speeds. </a:t>
            </a:r>
            <a:endParaRPr lang="en-US" dirty="0" smtClean="0"/>
          </a:p>
          <a:p>
            <a:r>
              <a:rPr lang="en-US" dirty="0" smtClean="0"/>
              <a:t>After </a:t>
            </a:r>
            <a:r>
              <a:rPr lang="en-US" dirty="0"/>
              <a:t>a call to </a:t>
            </a:r>
            <a:r>
              <a:rPr lang="en-US" dirty="0" err="1"/>
              <a:t>analogWrite</a:t>
            </a:r>
            <a:r>
              <a:rPr lang="en-US" dirty="0"/>
              <a:t>(), the pin will generate a steady square wave of the specified duty cycle until the next call to </a:t>
            </a:r>
            <a:r>
              <a:rPr lang="en-US" dirty="0" err="1"/>
              <a:t>analogWrite</a:t>
            </a:r>
            <a:r>
              <a:rPr lang="en-US" dirty="0"/>
              <a:t>() (or a call to </a:t>
            </a:r>
            <a:r>
              <a:rPr lang="en-US" dirty="0" err="1"/>
              <a:t>digitalRead</a:t>
            </a:r>
            <a:r>
              <a:rPr lang="en-US" dirty="0"/>
              <a:t>() or </a:t>
            </a:r>
            <a:r>
              <a:rPr lang="en-US" dirty="0" err="1"/>
              <a:t>digitalWrite</a:t>
            </a:r>
            <a:r>
              <a:rPr lang="en-US" dirty="0"/>
              <a:t>() on the same pin).</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Pulse Width Modulation (PWM)</a:t>
            </a:r>
            <a:r>
              <a:rPr lang="en-US" dirty="0" smtClean="0"/>
              <a:t> is a technique by which width of a pulse is varied while keeping the frequency of the wave constant. It is a method for generating an analog signal using a digital source.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 PWM signal consists of two main components that define its </a:t>
            </a:r>
            <a:r>
              <a:rPr lang="en-US" dirty="0" err="1" smtClean="0"/>
              <a:t>behaviour</a:t>
            </a:r>
            <a:r>
              <a:rPr lang="en-US" dirty="0" smtClean="0"/>
              <a:t>: a </a:t>
            </a:r>
            <a:r>
              <a:rPr lang="en-US" b="1" dirty="0" smtClean="0"/>
              <a:t>duty cycle</a:t>
            </a:r>
            <a:r>
              <a:rPr lang="en-US" dirty="0" smtClean="0"/>
              <a:t> and a </a:t>
            </a:r>
            <a:r>
              <a:rPr lang="en-US" b="1" dirty="0" smtClean="0"/>
              <a:t>frequency</a:t>
            </a:r>
            <a:r>
              <a:rPr lang="en-US" dirty="0" smtClean="0"/>
              <a:t>.</a:t>
            </a:r>
          </a:p>
          <a:p>
            <a:r>
              <a:rPr lang="en-US" dirty="0" smtClean="0"/>
              <a:t>Duty Cycle of Signal</a:t>
            </a:r>
          </a:p>
          <a:p>
            <a:r>
              <a:rPr lang="en-US" dirty="0" smtClean="0"/>
              <a:t>A period of a pulse consists of an </a:t>
            </a:r>
            <a:r>
              <a:rPr lang="en-US" b="1" dirty="0" smtClean="0"/>
              <a:t>ON</a:t>
            </a:r>
            <a:r>
              <a:rPr lang="en-US" dirty="0" smtClean="0"/>
              <a:t> cycle (5V) and an </a:t>
            </a:r>
            <a:r>
              <a:rPr lang="en-US" b="1" dirty="0" smtClean="0"/>
              <a:t>OFF</a:t>
            </a:r>
            <a:r>
              <a:rPr lang="en-US" dirty="0" smtClean="0"/>
              <a:t> cycle (0V). The fraction for which the signal is ON over a period is known as a </a:t>
            </a:r>
            <a:r>
              <a:rPr lang="en-US" b="1" dirty="0" smtClean="0"/>
              <a:t>duty cycle</a:t>
            </a:r>
            <a:r>
              <a:rPr lang="en-US" dirty="0" smtClean="0"/>
              <a:t>.</a:t>
            </a:r>
          </a:p>
          <a:p>
            <a:endParaRPr lang="en-US" dirty="0" smtClean="0"/>
          </a:p>
          <a:p>
            <a:endParaRPr lang="en-US" dirty="0" smtClean="0"/>
          </a:p>
          <a:p>
            <a:r>
              <a:rPr lang="en-US" b="1" dirty="0" smtClean="0"/>
              <a:t>E.g.</a:t>
            </a:r>
            <a:r>
              <a:rPr lang="en-US" dirty="0" smtClean="0"/>
              <a:t> A pulse with a period of 10ms will remain ON (high) for 2ms.Therefore, duty cycle will be</a:t>
            </a:r>
          </a:p>
          <a:p>
            <a:r>
              <a:rPr lang="en-US" dirty="0" smtClean="0"/>
              <a:t>D = 2ms / 10ms = 20%</a:t>
            </a:r>
          </a:p>
          <a:p>
            <a:r>
              <a:rPr lang="en-US" dirty="0" smtClean="0"/>
              <a:t> </a:t>
            </a:r>
          </a:p>
          <a:p>
            <a:r>
              <a:rPr lang="en-US" dirty="0" smtClean="0"/>
              <a:t>Through PWM technique, we can control the power delivered to the load by using ON-OFF signal. The PWM signals can be used to control the speed of DC motors and to change the intensity of the LED.</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Duty Cycle Formula"/>
          <p:cNvPicPr>
            <a:picLocks noChangeAspect="1" noChangeArrowheads="1"/>
          </p:cNvPicPr>
          <p:nvPr/>
        </p:nvPicPr>
        <p:blipFill>
          <a:blip r:embed="rId2" cstate="print"/>
          <a:srcRect/>
          <a:stretch>
            <a:fillRect/>
          </a:stretch>
        </p:blipFill>
        <p:spPr bwMode="auto">
          <a:xfrm>
            <a:off x="2590800" y="0"/>
            <a:ext cx="2790825" cy="619126"/>
          </a:xfrm>
          <a:prstGeom prst="rect">
            <a:avLst/>
          </a:prstGeom>
          <a:noFill/>
        </p:spPr>
      </p:pic>
      <p:pic>
        <p:nvPicPr>
          <p:cNvPr id="80900" name="Picture 4" descr="signal with distinct duty cycle"/>
          <p:cNvPicPr>
            <a:picLocks noChangeAspect="1" noChangeArrowheads="1"/>
          </p:cNvPicPr>
          <p:nvPr/>
        </p:nvPicPr>
        <p:blipFill>
          <a:blip r:embed="rId3" cstate="print"/>
          <a:srcRect/>
          <a:stretch>
            <a:fillRect/>
          </a:stretch>
        </p:blipFill>
        <p:spPr bwMode="auto">
          <a:xfrm>
            <a:off x="914400" y="533400"/>
            <a:ext cx="7620000" cy="61150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smtClean="0"/>
              <a:t>Frequency of Signal</a:t>
            </a:r>
          </a:p>
          <a:p>
            <a:r>
              <a:rPr lang="en-US" dirty="0" smtClean="0"/>
              <a:t>The frequency of a signal determines how fast the PWM completes a cycle (i.e. 1000 Hz would be 1000 cycles per second) which means how fast it switches between ON (high) and OFF (low) states. By repeating this ON-OFF pattern at a fast-enough rate, and with a certain duty cycle, the output will appear to behave like a constant voltage analog signal when providing power to devices.</a:t>
            </a:r>
          </a:p>
          <a:p>
            <a:r>
              <a:rPr lang="en-US" b="1" dirty="0" smtClean="0"/>
              <a:t>Example: </a:t>
            </a:r>
            <a:r>
              <a:rPr lang="en-US" dirty="0" smtClean="0"/>
              <a:t>If we want to create a 2V analog signal for a given digital source that can be either high (on) at 5V, or low (off) at 0V, we can use PWM with a duty cycle of 40%. It will provide output 5V for 40% of the time. If the digital signal is cycled fast enough, then the voltage seen at the output appears to be the average voltage. If the digital low is 0V (which is usually the case) then the average voltage can be calculated by taking the digital high voltage multiplied by the duty cycle, or 5V x 0.4 = 2V.</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dirty="0" smtClean="0"/>
              <a:t>LED fading using </a:t>
            </a:r>
            <a:r>
              <a:rPr lang="en-US" b="1" dirty="0" err="1" smtClean="0"/>
              <a:t>Arduino</a:t>
            </a:r>
            <a:r>
              <a:rPr lang="en-US" b="1" dirty="0" smtClean="0"/>
              <a:t> PWM</a:t>
            </a:r>
            <a:endParaRPr lang="en-US" dirty="0"/>
          </a:p>
        </p:txBody>
      </p:sp>
      <p:sp>
        <p:nvSpPr>
          <p:cNvPr id="3" name="Content Placeholder 2"/>
          <p:cNvSpPr>
            <a:spLocks noGrp="1"/>
          </p:cNvSpPr>
          <p:nvPr>
            <p:ph idx="1"/>
          </p:nvPr>
        </p:nvSpPr>
        <p:spPr>
          <a:xfrm>
            <a:off x="533400" y="457200"/>
            <a:ext cx="8229600" cy="6202363"/>
          </a:xfrm>
        </p:spPr>
        <p:txBody>
          <a:bodyPr>
            <a:normAutofit fontScale="62500" lnSpcReduction="20000"/>
          </a:bodyPr>
          <a:lstStyle/>
          <a:p>
            <a:endParaRPr lang="en-US" dirty="0" smtClean="0"/>
          </a:p>
          <a:p>
            <a:r>
              <a:rPr lang="en-US" dirty="0" err="1" smtClean="0"/>
              <a:t>int</a:t>
            </a:r>
            <a:r>
              <a:rPr lang="en-US" dirty="0" smtClean="0"/>
              <a:t> led = 6; // the PWM pin the LED is attached to </a:t>
            </a:r>
          </a:p>
          <a:p>
            <a:r>
              <a:rPr lang="en-US" dirty="0" err="1" smtClean="0"/>
              <a:t>int</a:t>
            </a:r>
            <a:r>
              <a:rPr lang="en-US" dirty="0" smtClean="0"/>
              <a:t> brightness = 0; // how bright the LED is</a:t>
            </a:r>
          </a:p>
          <a:p>
            <a:r>
              <a:rPr lang="en-US" dirty="0" smtClean="0"/>
              <a:t> </a:t>
            </a:r>
            <a:r>
              <a:rPr lang="en-US" dirty="0" err="1" smtClean="0"/>
              <a:t>int</a:t>
            </a:r>
            <a:r>
              <a:rPr lang="en-US" dirty="0" smtClean="0"/>
              <a:t> </a:t>
            </a:r>
            <a:r>
              <a:rPr lang="en-US" dirty="0" err="1" smtClean="0"/>
              <a:t>fadeAmount</a:t>
            </a:r>
            <a:r>
              <a:rPr lang="en-US" dirty="0" smtClean="0"/>
              <a:t> = 5; // how many points to fade the LED by </a:t>
            </a:r>
          </a:p>
          <a:p>
            <a:r>
              <a:rPr lang="en-US" dirty="0" smtClean="0"/>
              <a:t>void setup()</a:t>
            </a:r>
          </a:p>
          <a:p>
            <a:r>
              <a:rPr lang="en-US" dirty="0" smtClean="0"/>
              <a:t> { </a:t>
            </a:r>
          </a:p>
          <a:p>
            <a:r>
              <a:rPr lang="en-US" dirty="0" err="1" smtClean="0"/>
              <a:t>pinMode</a:t>
            </a:r>
            <a:r>
              <a:rPr lang="en-US" dirty="0" smtClean="0"/>
              <a:t>(led, OUTPUT); </a:t>
            </a:r>
            <a:r>
              <a:rPr lang="en-US" sz="2600" dirty="0" smtClean="0"/>
              <a:t>// declare </a:t>
            </a:r>
            <a:r>
              <a:rPr lang="en-US" sz="2600" dirty="0" err="1" smtClean="0"/>
              <a:t>pwm</a:t>
            </a:r>
            <a:r>
              <a:rPr lang="en-US" sz="2600" dirty="0" smtClean="0"/>
              <a:t> pin to be an output:</a:t>
            </a:r>
          </a:p>
          <a:p>
            <a:r>
              <a:rPr lang="en-US" sz="2600" dirty="0" smtClean="0"/>
              <a:t> </a:t>
            </a:r>
            <a:r>
              <a:rPr lang="en-US" dirty="0" smtClean="0"/>
              <a:t>}</a:t>
            </a:r>
          </a:p>
          <a:p>
            <a:r>
              <a:rPr lang="en-US" dirty="0" smtClean="0"/>
              <a:t> void loop()</a:t>
            </a:r>
          </a:p>
          <a:p>
            <a:r>
              <a:rPr lang="en-US" dirty="0" smtClean="0"/>
              <a:t> {</a:t>
            </a:r>
          </a:p>
          <a:p>
            <a:r>
              <a:rPr lang="en-US" dirty="0" smtClean="0"/>
              <a:t> </a:t>
            </a:r>
            <a:r>
              <a:rPr lang="en-US" dirty="0" err="1" smtClean="0"/>
              <a:t>analogWrite</a:t>
            </a:r>
            <a:r>
              <a:rPr lang="en-US" dirty="0" smtClean="0"/>
              <a:t>(led, brightness); // set the brightness of led </a:t>
            </a:r>
          </a:p>
          <a:p>
            <a:r>
              <a:rPr lang="en-US" dirty="0" smtClean="0"/>
              <a:t>// change the brightness for next time through the loop:</a:t>
            </a:r>
          </a:p>
          <a:p>
            <a:r>
              <a:rPr lang="en-US" dirty="0" smtClean="0"/>
              <a:t> brightness = brightness + </a:t>
            </a:r>
            <a:r>
              <a:rPr lang="en-US" dirty="0" err="1" smtClean="0"/>
              <a:t>fadeAmount</a:t>
            </a:r>
            <a:r>
              <a:rPr lang="en-US" dirty="0" smtClean="0"/>
              <a:t>; // reverse the direction of</a:t>
            </a:r>
          </a:p>
          <a:p>
            <a:r>
              <a:rPr lang="en-US" dirty="0" smtClean="0"/>
              <a:t> //the fading at the ends of the fade:</a:t>
            </a:r>
          </a:p>
          <a:p>
            <a:r>
              <a:rPr lang="en-US" dirty="0" smtClean="0"/>
              <a:t> if (brightness &lt;= 0 || brightness &gt;= 255)</a:t>
            </a:r>
          </a:p>
          <a:p>
            <a:r>
              <a:rPr lang="en-US" dirty="0" smtClean="0"/>
              <a:t> {</a:t>
            </a:r>
          </a:p>
          <a:p>
            <a:r>
              <a:rPr lang="en-US" dirty="0" smtClean="0"/>
              <a:t> </a:t>
            </a:r>
            <a:r>
              <a:rPr lang="en-US" dirty="0" err="1" smtClean="0"/>
              <a:t>fadeAmount</a:t>
            </a:r>
            <a:r>
              <a:rPr lang="en-US" dirty="0" smtClean="0"/>
              <a:t> = -</a:t>
            </a:r>
            <a:r>
              <a:rPr lang="en-US" dirty="0" err="1" smtClean="0"/>
              <a:t>fadeAmount</a:t>
            </a:r>
            <a:r>
              <a:rPr lang="en-US" dirty="0" smtClean="0"/>
              <a:t>; </a:t>
            </a:r>
          </a:p>
          <a:p>
            <a:r>
              <a:rPr lang="en-US" dirty="0" smtClean="0"/>
              <a:t>}</a:t>
            </a:r>
          </a:p>
          <a:p>
            <a:r>
              <a:rPr lang="en-US" dirty="0" smtClean="0"/>
              <a:t> delay(30); </a:t>
            </a:r>
            <a:r>
              <a:rPr lang="en-US" sz="2300" dirty="0" smtClean="0"/>
              <a:t>// wait for 30 milliseconds to see the dimming effect</a:t>
            </a:r>
            <a:r>
              <a:rPr lang="en-US" dirty="0" smtClean="0"/>
              <a:t> </a:t>
            </a:r>
          </a:p>
          <a:p>
            <a:r>
              <a:rPr lang="en-US" dirty="0" smtClean="0"/>
              <a: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US" dirty="0"/>
              <a:t>The PWM pins are 8-bit pins, terming that you can set the duty cycle somewhere between 0 -255</a:t>
            </a:r>
            <a:r>
              <a:rPr lang="en-US" dirty="0" smtClean="0"/>
              <a:t>.</a:t>
            </a:r>
          </a:p>
          <a:p>
            <a:r>
              <a:rPr lang="en-US" dirty="0"/>
              <a:t>The duty cycle is described as the amount time the signal switches between ON and OFF condition. It is mainly written in percentage.</a:t>
            </a:r>
          </a:p>
          <a:p>
            <a:r>
              <a:rPr lang="en-US" dirty="0"/>
              <a:t>If the signal remains turned ON half of the total duty cycle and OFF in another half, then the duty cycle will be 50</a:t>
            </a:r>
            <a:r>
              <a:rPr lang="en-US" dirty="0" smtClean="0"/>
              <a:t>%.</a:t>
            </a:r>
          </a:p>
          <a:p>
            <a:r>
              <a:rPr lang="en-US" dirty="0"/>
              <a:t>The </a:t>
            </a:r>
            <a:r>
              <a:rPr lang="en-US" dirty="0" err="1"/>
              <a:t>analogWrite</a:t>
            </a:r>
            <a:r>
              <a:rPr lang="en-US" dirty="0"/>
              <a:t> comes handy when you plan to control the motor speed or the intensity of any </a:t>
            </a:r>
            <a:r>
              <a:rPr lang="en-US" u="sng" dirty="0">
                <a:hlinkClick r:id="rId2"/>
              </a:rPr>
              <a:t>LED</a:t>
            </a:r>
            <a:r>
              <a:rPr lang="en-US" dirty="0" smtClean="0"/>
              <a:t>.</a:t>
            </a:r>
          </a:p>
          <a:p>
            <a:r>
              <a:rPr lang="en-US" dirty="0"/>
              <a:t>The value you write on the PWM pins will control the speed.</a:t>
            </a:r>
          </a:p>
          <a:p>
            <a:r>
              <a:rPr lang="en-US" dirty="0"/>
              <a:t>For example, if you intend to run the motor at full speed, you will set the value 255 i.e. the maximum value it can handle that will ultimately run the motor at full speed.</a:t>
            </a:r>
          </a:p>
          <a:p>
            <a:endParaRPr lang="en-US" dirty="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304800"/>
            <a:ext cx="8229600" cy="5821363"/>
          </a:xfrm>
        </p:spPr>
        <p:txBody>
          <a:bodyPr/>
          <a:lstStyle/>
          <a:p>
            <a:r>
              <a:rPr lang="en-US" dirty="0"/>
              <a:t>Similarly, setting value as “0” will be sending no signal and motor won’t start.</a:t>
            </a:r>
          </a:p>
          <a:p>
            <a:r>
              <a:rPr lang="en-US" dirty="0"/>
              <a:t>And if the motor requires to be run at half speed, then you will set the value 127 or 128 –  half of the maximum value that will cause the motor to be running at half speed.</a:t>
            </a:r>
          </a:p>
          <a:p>
            <a:r>
              <a:rPr lang="en-US" u="sng" dirty="0" err="1">
                <a:hlinkClick r:id="rId2"/>
              </a:rPr>
              <a:t>Arduino</a:t>
            </a:r>
            <a:r>
              <a:rPr lang="en-US" u="sng" dirty="0">
                <a:hlinkClick r:id="rId2"/>
              </a:rPr>
              <a:t> Uno</a:t>
            </a:r>
            <a:r>
              <a:rPr lang="en-US" dirty="0"/>
              <a:t> comes with PWM pins available on digital pin number 3,5,6 and 9,10,11</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8762"/>
          </a:xfrm>
        </p:spPr>
        <p:txBody>
          <a:bodyPr>
            <a:normAutofit fontScale="90000"/>
          </a:bodyPr>
          <a:lstStyle/>
          <a:p>
            <a:endParaRPr lang="en-US" dirty="0"/>
          </a:p>
        </p:txBody>
      </p:sp>
      <p:sp>
        <p:nvSpPr>
          <p:cNvPr id="3" name="Content Placeholder 2"/>
          <p:cNvSpPr>
            <a:spLocks noGrp="1"/>
          </p:cNvSpPr>
          <p:nvPr>
            <p:ph idx="1"/>
          </p:nvPr>
        </p:nvSpPr>
        <p:spPr>
          <a:xfrm>
            <a:off x="457200" y="228600"/>
            <a:ext cx="8229600" cy="5897563"/>
          </a:xfrm>
        </p:spPr>
        <p:txBody>
          <a:bodyPr/>
          <a:lstStyle/>
          <a:p>
            <a:r>
              <a:rPr lang="en-US" dirty="0" err="1"/>
              <a:t>analogWrite</a:t>
            </a:r>
            <a:r>
              <a:rPr lang="en-US" dirty="0"/>
              <a:t>(</a:t>
            </a:r>
            <a:r>
              <a:rPr lang="en-US" dirty="0" err="1"/>
              <a:t>int</a:t>
            </a:r>
            <a:r>
              <a:rPr lang="en-US" dirty="0"/>
              <a:t> pin, </a:t>
            </a:r>
            <a:r>
              <a:rPr lang="en-US" dirty="0" err="1"/>
              <a:t>int</a:t>
            </a:r>
            <a:r>
              <a:rPr lang="en-US" dirty="0"/>
              <a:t> value);</a:t>
            </a:r>
          </a:p>
          <a:p>
            <a:r>
              <a:rPr lang="en-US" dirty="0"/>
              <a:t>where:</a:t>
            </a:r>
          </a:p>
          <a:p>
            <a:r>
              <a:rPr lang="en-US" dirty="0"/>
              <a:t>“pin” is the pin number you are targeting.</a:t>
            </a:r>
          </a:p>
          <a:p>
            <a:r>
              <a:rPr lang="en-US" dirty="0"/>
              <a:t>“value” is the duty cycle that can be set anywhere between 0  to 255 where former indicates the OFF condition and later indicates the system is running at full speed.</a:t>
            </a:r>
          </a:p>
          <a:p>
            <a:r>
              <a:rPr lang="en-US" b="1" dirty="0"/>
              <a:t>Example</a:t>
            </a:r>
          </a:p>
          <a:p>
            <a:r>
              <a:rPr lang="en-US" dirty="0" err="1"/>
              <a:t>analogWrite</a:t>
            </a:r>
            <a:r>
              <a:rPr lang="en-US" dirty="0"/>
              <a:t>(10, 175);</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Digital Pins</a:t>
            </a:r>
            <a:br>
              <a:rPr lang="en-US" dirty="0" smtClean="0"/>
            </a:br>
            <a:endParaRPr lang="en-US" dirty="0"/>
          </a:p>
        </p:txBody>
      </p:sp>
      <p:sp>
        <p:nvSpPr>
          <p:cNvPr id="3" name="Content Placeholder 2"/>
          <p:cNvSpPr>
            <a:spLocks noGrp="1"/>
          </p:cNvSpPr>
          <p:nvPr>
            <p:ph idx="1"/>
          </p:nvPr>
        </p:nvSpPr>
        <p:spPr>
          <a:xfrm>
            <a:off x="457200" y="533400"/>
            <a:ext cx="8229600" cy="5592763"/>
          </a:xfrm>
        </p:spPr>
        <p:txBody>
          <a:bodyPr>
            <a:noAutofit/>
          </a:bodyPr>
          <a:lstStyle/>
          <a:p>
            <a:r>
              <a:rPr lang="en-US" sz="1700" dirty="0" smtClean="0"/>
              <a:t>In addition to the specific functions listed below, the digital pins on an </a:t>
            </a:r>
            <a:r>
              <a:rPr lang="en-US" sz="1700" dirty="0" err="1" smtClean="0"/>
              <a:t>Arduino</a:t>
            </a:r>
            <a:r>
              <a:rPr lang="en-US" sz="1700" dirty="0" smtClean="0"/>
              <a:t> board can be used for general purpose input and output via the </a:t>
            </a:r>
            <a:r>
              <a:rPr lang="en-US" sz="1700" dirty="0" err="1" smtClean="0">
                <a:hlinkClick r:id="rId2"/>
              </a:rPr>
              <a:t>pinMode</a:t>
            </a:r>
            <a:r>
              <a:rPr lang="en-US" sz="1700" dirty="0" smtClean="0">
                <a:hlinkClick r:id="rId2"/>
              </a:rPr>
              <a:t>()</a:t>
            </a:r>
            <a:r>
              <a:rPr lang="en-US" sz="1700" dirty="0" smtClean="0"/>
              <a:t>, </a:t>
            </a:r>
            <a:r>
              <a:rPr lang="en-US" sz="1700" dirty="0" err="1" smtClean="0">
                <a:hlinkClick r:id="rId3"/>
              </a:rPr>
              <a:t>digitalRead</a:t>
            </a:r>
            <a:r>
              <a:rPr lang="en-US" sz="1700" dirty="0" smtClean="0">
                <a:hlinkClick r:id="rId3"/>
              </a:rPr>
              <a:t>()</a:t>
            </a:r>
            <a:r>
              <a:rPr lang="en-US" sz="1700" dirty="0" smtClean="0"/>
              <a:t>, and </a:t>
            </a:r>
            <a:r>
              <a:rPr lang="en-US" sz="1700" dirty="0" err="1" smtClean="0">
                <a:hlinkClick r:id="rId4"/>
              </a:rPr>
              <a:t>digitalWrite</a:t>
            </a:r>
            <a:r>
              <a:rPr lang="en-US" sz="1700" dirty="0" smtClean="0">
                <a:hlinkClick r:id="rId4"/>
              </a:rPr>
              <a:t>()</a:t>
            </a:r>
            <a:r>
              <a:rPr lang="en-US" sz="1700" dirty="0" smtClean="0"/>
              <a:t> commands. Each pin has an internal pull-up resistor which can be turned on and off using </a:t>
            </a:r>
            <a:r>
              <a:rPr lang="en-US" sz="1700" dirty="0" err="1" smtClean="0"/>
              <a:t>digitalWrite</a:t>
            </a:r>
            <a:r>
              <a:rPr lang="en-US" sz="1700" dirty="0" smtClean="0"/>
              <a:t>() (w/ a value of HIGH or LOW, respectively) when the pin is configured as an input. The maximum current per pin is 40 </a:t>
            </a:r>
            <a:r>
              <a:rPr lang="en-US" sz="1700" dirty="0" err="1" smtClean="0"/>
              <a:t>mA</a:t>
            </a:r>
            <a:r>
              <a:rPr lang="en-US" sz="1700" dirty="0" smtClean="0"/>
              <a:t>.</a:t>
            </a:r>
          </a:p>
          <a:p>
            <a:r>
              <a:rPr lang="en-US" sz="1700" dirty="0" smtClean="0"/>
              <a:t>Serial: 0 (RX) and 1 (TX). Used to receive (RX) and transmit (TX) TTL serial data. On the </a:t>
            </a:r>
            <a:r>
              <a:rPr lang="en-US" sz="1700" dirty="0" err="1" smtClean="0"/>
              <a:t>Arduino</a:t>
            </a:r>
            <a:r>
              <a:rPr lang="en-US" sz="1700" dirty="0" smtClean="0"/>
              <a:t> </a:t>
            </a:r>
            <a:r>
              <a:rPr lang="en-US" sz="1700" dirty="0" err="1" smtClean="0"/>
              <a:t>Diecimila</a:t>
            </a:r>
            <a:r>
              <a:rPr lang="en-US" sz="1700" dirty="0" smtClean="0"/>
              <a:t>, these pins are connected to the corresponding pins of the FTDI USB-to-TTL Serial chip. On the </a:t>
            </a:r>
            <a:r>
              <a:rPr lang="en-US" sz="1700" dirty="0" err="1" smtClean="0"/>
              <a:t>Arduino</a:t>
            </a:r>
            <a:r>
              <a:rPr lang="en-US" sz="1700" dirty="0" smtClean="0"/>
              <a:t> BT, they are connected to the corresponding pins of the WT11 Bluetooth module. On the </a:t>
            </a:r>
            <a:r>
              <a:rPr lang="en-US" sz="1700" dirty="0" err="1" smtClean="0"/>
              <a:t>Arduino</a:t>
            </a:r>
            <a:r>
              <a:rPr lang="en-US" sz="1700" dirty="0" smtClean="0"/>
              <a:t> Mini and </a:t>
            </a:r>
            <a:r>
              <a:rPr lang="en-US" sz="1700" dirty="0" err="1" smtClean="0"/>
              <a:t>LilyPad</a:t>
            </a:r>
            <a:r>
              <a:rPr lang="en-US" sz="1700" dirty="0" smtClean="0"/>
              <a:t> </a:t>
            </a:r>
            <a:r>
              <a:rPr lang="en-US" sz="1700" dirty="0" err="1" smtClean="0"/>
              <a:t>Arduino</a:t>
            </a:r>
            <a:r>
              <a:rPr lang="en-US" sz="1700" dirty="0" smtClean="0"/>
              <a:t>, they are intended for use with an external TTL serial module (e.g. the Mini-USB Adapter).</a:t>
            </a:r>
          </a:p>
          <a:p>
            <a:r>
              <a:rPr lang="en-US" sz="1700" dirty="0" smtClean="0"/>
              <a:t>External Interrupts: 2 and 3. These pins can be configured to trigger an interrupt on a low value, a rising or falling edge, or a change in value. See the </a:t>
            </a:r>
            <a:r>
              <a:rPr lang="en-US" sz="1700" dirty="0" err="1" smtClean="0">
                <a:hlinkClick r:id="rId5"/>
              </a:rPr>
              <a:t>attachInterrupt</a:t>
            </a:r>
            <a:r>
              <a:rPr lang="en-US" sz="1700" dirty="0" smtClean="0">
                <a:hlinkClick r:id="rId5"/>
              </a:rPr>
              <a:t>()</a:t>
            </a:r>
            <a:r>
              <a:rPr lang="en-US" sz="1700" dirty="0" smtClean="0"/>
              <a:t> function for details.</a:t>
            </a:r>
          </a:p>
          <a:p>
            <a:r>
              <a:rPr lang="en-US" sz="1700" dirty="0" smtClean="0"/>
              <a:t>PWM: 3, 5, 6, 9, 10, and 11. Provide 8-bit PWM output with the </a:t>
            </a:r>
            <a:r>
              <a:rPr lang="en-US" sz="1700" dirty="0" err="1" smtClean="0">
                <a:hlinkClick r:id="rId6"/>
              </a:rPr>
              <a:t>analogWrite</a:t>
            </a:r>
            <a:r>
              <a:rPr lang="en-US" sz="1700" dirty="0" smtClean="0">
                <a:hlinkClick r:id="rId6"/>
              </a:rPr>
              <a:t>()</a:t>
            </a:r>
            <a:r>
              <a:rPr lang="en-US" sz="1700" dirty="0" smtClean="0"/>
              <a:t> function. On boards with an ATmega8, PWM output is available only on pins 9, 10, and 11.</a:t>
            </a:r>
          </a:p>
          <a:p>
            <a:r>
              <a:rPr lang="en-US" sz="1700" dirty="0" smtClean="0"/>
              <a:t>BT Reset: 7. (</a:t>
            </a:r>
            <a:r>
              <a:rPr lang="en-US" sz="1700" dirty="0" err="1" smtClean="0"/>
              <a:t>Arduino</a:t>
            </a:r>
            <a:r>
              <a:rPr lang="en-US" sz="1700" dirty="0" smtClean="0"/>
              <a:t> BT-only) Connected to the reset line of the </a:t>
            </a:r>
            <a:r>
              <a:rPr lang="en-US" sz="1700" dirty="0" err="1" smtClean="0"/>
              <a:t>bluetooth</a:t>
            </a:r>
            <a:r>
              <a:rPr lang="en-US" sz="1700" dirty="0" smtClean="0"/>
              <a:t> module.</a:t>
            </a:r>
          </a:p>
          <a:p>
            <a:r>
              <a:rPr lang="en-US" sz="1700" dirty="0" smtClean="0"/>
              <a:t>SPI: 10 (SS), 11 (MOSI), 12 (MISO), 13 (SCK). These pins support SPI communication, which, although provided by the underlying hardware, is not currently included in the </a:t>
            </a:r>
            <a:r>
              <a:rPr lang="en-US" sz="1700" dirty="0" err="1" smtClean="0"/>
              <a:t>Arduino</a:t>
            </a:r>
            <a:r>
              <a:rPr lang="en-US" sz="1700" dirty="0" smtClean="0"/>
              <a:t> language.</a:t>
            </a:r>
          </a:p>
          <a:p>
            <a:r>
              <a:rPr lang="en-US" sz="1700" dirty="0" smtClean="0"/>
              <a:t>LED: 13. On the </a:t>
            </a:r>
            <a:r>
              <a:rPr lang="en-US" sz="1700" dirty="0" err="1" smtClean="0"/>
              <a:t>Diecimila</a:t>
            </a:r>
            <a:r>
              <a:rPr lang="en-US" sz="1700" dirty="0" smtClean="0"/>
              <a:t> and </a:t>
            </a:r>
            <a:r>
              <a:rPr lang="en-US" sz="1700" dirty="0" err="1" smtClean="0"/>
              <a:t>LilyPad</a:t>
            </a:r>
            <a:r>
              <a:rPr lang="en-US" sz="1700" dirty="0" smtClean="0"/>
              <a:t>, there is a built-in LED connected to digital pin 13. When the pin is HIGH value, the LED is on, when the pin is LOW, it's off.</a:t>
            </a:r>
          </a:p>
          <a:p>
            <a:endParaRPr lang="en-US" sz="17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US" dirty="0" err="1" smtClean="0"/>
              <a:t>int</a:t>
            </a:r>
            <a:r>
              <a:rPr lang="en-US" dirty="0" smtClean="0"/>
              <a:t> </a:t>
            </a:r>
            <a:r>
              <a:rPr lang="en-US" dirty="0" err="1" smtClean="0"/>
              <a:t>PWMControl</a:t>
            </a:r>
            <a:r>
              <a:rPr lang="en-US" dirty="0" smtClean="0"/>
              <a:t>= 6; </a:t>
            </a:r>
          </a:p>
          <a:p>
            <a:r>
              <a:rPr lang="en-US" dirty="0" err="1" smtClean="0"/>
              <a:t>int</a:t>
            </a:r>
            <a:r>
              <a:rPr lang="en-US" dirty="0" smtClean="0"/>
              <a:t> </a:t>
            </a:r>
            <a:r>
              <a:rPr lang="en-US" dirty="0" err="1" smtClean="0"/>
              <a:t>PWM_Input</a:t>
            </a:r>
            <a:r>
              <a:rPr lang="en-US" dirty="0" smtClean="0"/>
              <a:t> = A0;</a:t>
            </a:r>
          </a:p>
          <a:p>
            <a:r>
              <a:rPr lang="en-US" dirty="0" smtClean="0"/>
              <a:t> </a:t>
            </a:r>
            <a:r>
              <a:rPr lang="en-US" dirty="0" err="1" smtClean="0"/>
              <a:t>int</a:t>
            </a:r>
            <a:r>
              <a:rPr lang="en-US" dirty="0" smtClean="0"/>
              <a:t> </a:t>
            </a:r>
            <a:r>
              <a:rPr lang="en-US" dirty="0" err="1" smtClean="0"/>
              <a:t>PWM_Value</a:t>
            </a:r>
            <a:r>
              <a:rPr lang="en-US" dirty="0" smtClean="0"/>
              <a:t> = 0; </a:t>
            </a:r>
          </a:p>
          <a:p>
            <a:r>
              <a:rPr lang="en-US" dirty="0" smtClean="0"/>
              <a:t>void setup()</a:t>
            </a:r>
          </a:p>
          <a:p>
            <a:r>
              <a:rPr lang="en-US" dirty="0" smtClean="0"/>
              <a:t> {</a:t>
            </a:r>
          </a:p>
          <a:p>
            <a:r>
              <a:rPr lang="en-US" dirty="0" smtClean="0"/>
              <a:t> </a:t>
            </a:r>
            <a:r>
              <a:rPr lang="en-US" dirty="0" err="1" smtClean="0"/>
              <a:t>pinMode</a:t>
            </a:r>
            <a:r>
              <a:rPr lang="en-US" dirty="0" smtClean="0"/>
              <a:t>(</a:t>
            </a:r>
            <a:r>
              <a:rPr lang="en-US" dirty="0" err="1" smtClean="0"/>
              <a:t>PWMControl</a:t>
            </a:r>
            <a:r>
              <a:rPr lang="en-US" dirty="0" smtClean="0"/>
              <a:t>, OUTPUT); </a:t>
            </a:r>
          </a:p>
          <a:p>
            <a:r>
              <a:rPr lang="en-US" dirty="0" err="1" smtClean="0"/>
              <a:t>pinMode</a:t>
            </a:r>
            <a:r>
              <a:rPr lang="en-US" dirty="0" smtClean="0"/>
              <a:t>(</a:t>
            </a:r>
            <a:r>
              <a:rPr lang="en-US" dirty="0" err="1" smtClean="0"/>
              <a:t>PWM_Input</a:t>
            </a:r>
            <a:r>
              <a:rPr lang="en-US" dirty="0" smtClean="0"/>
              <a:t>, INPUT); </a:t>
            </a:r>
          </a:p>
          <a:p>
            <a:r>
              <a:rPr lang="en-US" dirty="0" err="1" smtClean="0"/>
              <a:t>Serial.begin</a:t>
            </a:r>
            <a:r>
              <a:rPr lang="en-US" dirty="0" smtClean="0"/>
              <a:t>(9600); </a:t>
            </a:r>
          </a:p>
          <a:p>
            <a:r>
              <a:rPr lang="en-US" dirty="0" smtClean="0"/>
              <a:t>} </a:t>
            </a:r>
          </a:p>
          <a:p>
            <a:r>
              <a:rPr lang="en-US" dirty="0" smtClean="0"/>
              <a:t>void loop()</a:t>
            </a:r>
          </a:p>
          <a:p>
            <a:r>
              <a:rPr lang="en-US" dirty="0" smtClean="0"/>
              <a:t> { </a:t>
            </a:r>
          </a:p>
          <a:p>
            <a:r>
              <a:rPr lang="en-US" dirty="0" err="1" smtClean="0"/>
              <a:t>PWM_Value</a:t>
            </a:r>
            <a:r>
              <a:rPr lang="en-US" dirty="0" smtClean="0"/>
              <a:t> = </a:t>
            </a:r>
            <a:r>
              <a:rPr lang="en-US" dirty="0" err="1" smtClean="0"/>
              <a:t>analogRead</a:t>
            </a:r>
            <a:r>
              <a:rPr lang="en-US" dirty="0" smtClean="0"/>
              <a:t>(</a:t>
            </a:r>
            <a:r>
              <a:rPr lang="en-US" dirty="0" err="1" smtClean="0"/>
              <a:t>PWM_Input</a:t>
            </a:r>
            <a:r>
              <a:rPr lang="en-US" dirty="0" smtClean="0"/>
              <a:t>); </a:t>
            </a:r>
          </a:p>
          <a:p>
            <a:r>
              <a:rPr lang="en-US" dirty="0" err="1" smtClean="0"/>
              <a:t>PWM_Value</a:t>
            </a:r>
            <a:r>
              <a:rPr lang="en-US" dirty="0" smtClean="0"/>
              <a:t> = map(</a:t>
            </a:r>
            <a:r>
              <a:rPr lang="en-US" dirty="0" err="1" smtClean="0"/>
              <a:t>PWM_Value</a:t>
            </a:r>
            <a:r>
              <a:rPr lang="en-US" dirty="0" smtClean="0"/>
              <a:t>, 0, 1023, 0, 255); </a:t>
            </a:r>
            <a:r>
              <a:rPr lang="en-US" dirty="0" err="1" smtClean="0"/>
              <a:t>analogWrite</a:t>
            </a:r>
            <a:r>
              <a:rPr lang="en-US" dirty="0" smtClean="0"/>
              <a:t>(</a:t>
            </a:r>
            <a:r>
              <a:rPr lang="en-US" dirty="0" err="1" smtClean="0"/>
              <a:t>PWMControl</a:t>
            </a:r>
            <a:r>
              <a:rPr lang="en-US" dirty="0" smtClean="0"/>
              <a:t>, </a:t>
            </a:r>
            <a:r>
              <a:rPr lang="en-US" dirty="0" err="1" smtClean="0"/>
              <a:t>PWM_Value</a:t>
            </a:r>
            <a:r>
              <a:rPr lang="en-US" dirty="0" smtClean="0"/>
              <a:t>);</a:t>
            </a:r>
          </a:p>
          <a:p>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Analog Pins</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addition to the specific functions listed below, the analog input pins support 10-bit analog-to-digital conversion (ADC) using the </a:t>
            </a:r>
            <a:r>
              <a:rPr lang="en-US" dirty="0" err="1" smtClean="0">
                <a:hlinkClick r:id="rId2"/>
              </a:rPr>
              <a:t>analogRead</a:t>
            </a:r>
            <a:r>
              <a:rPr lang="en-US" dirty="0" smtClean="0">
                <a:hlinkClick r:id="rId2"/>
              </a:rPr>
              <a:t>()</a:t>
            </a:r>
            <a:r>
              <a:rPr lang="en-US" dirty="0" smtClean="0"/>
              <a:t> function. Most of the analog inputs can also be used as digital pins: analog input 0 as digital pin 14 through analog input 5 as digital pin 19. Analog inputs 6 and 7 (present on the Mini and BT) cannot be used as digital pins.</a:t>
            </a:r>
          </a:p>
          <a:p>
            <a:r>
              <a:rPr lang="en-US" dirty="0" smtClean="0"/>
              <a:t>I</a:t>
            </a:r>
            <a:r>
              <a:rPr lang="en-US" baseline="30000" dirty="0" smtClean="0"/>
              <a:t>2</a:t>
            </a:r>
            <a:r>
              <a:rPr lang="en-US" dirty="0" smtClean="0"/>
              <a:t>C: 4 (SDA) and 5 (SCL). Support I</a:t>
            </a:r>
            <a:r>
              <a:rPr lang="en-US" baseline="30000" dirty="0" smtClean="0"/>
              <a:t>2</a:t>
            </a:r>
            <a:r>
              <a:rPr lang="en-US" dirty="0" smtClean="0"/>
              <a:t>C (TWI) communication using the </a:t>
            </a:r>
            <a:r>
              <a:rPr lang="en-US" dirty="0" smtClean="0">
                <a:hlinkClick r:id="rId3"/>
              </a:rPr>
              <a:t>Wire library</a:t>
            </a:r>
            <a:r>
              <a:rPr lang="en-US" dirty="0" smtClean="0"/>
              <a:t> (documentation on the Wiring website).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Power Pins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VIN (sometimes </a:t>
            </a:r>
            <a:r>
              <a:rPr lang="en-US" dirty="0" err="1" smtClean="0"/>
              <a:t>labelled</a:t>
            </a:r>
            <a:r>
              <a:rPr lang="en-US" dirty="0" smtClean="0"/>
              <a:t> "9V"). The input voltage to the </a:t>
            </a:r>
            <a:r>
              <a:rPr lang="en-US" dirty="0" err="1" smtClean="0"/>
              <a:t>Arduino</a:t>
            </a:r>
            <a:r>
              <a:rPr lang="en-US" dirty="0" smtClean="0"/>
              <a:t> board when it's using an external power source (as opposed to 5 volts from the USB connection or other regulated power source). You can supply voltage through this pin, or, if supplying voltage via the power jack, access it through this pin. Note that different boards accept different input voltages ranges, please see the </a:t>
            </a:r>
            <a:r>
              <a:rPr lang="en-US" dirty="0" smtClean="0">
                <a:hlinkClick r:id="rId2"/>
              </a:rPr>
              <a:t>documentation for your board</a:t>
            </a:r>
            <a:r>
              <a:rPr lang="en-US" dirty="0" smtClean="0"/>
              <a:t>. Also note that the </a:t>
            </a:r>
            <a:r>
              <a:rPr lang="en-US" dirty="0" err="1" smtClean="0"/>
              <a:t>LilyPad</a:t>
            </a:r>
            <a:r>
              <a:rPr lang="en-US" dirty="0" smtClean="0"/>
              <a:t> has no VIN pin and accepts only a regulated input.</a:t>
            </a:r>
          </a:p>
          <a:p>
            <a:r>
              <a:rPr lang="en-US" dirty="0" smtClean="0"/>
              <a:t>5V. The regulated power supply used to power the microcontroller and other components on the board. This can come either from VIN via an on-board regulator, or be supplied by USB or another regulated 5V supply.</a:t>
            </a:r>
          </a:p>
          <a:p>
            <a:r>
              <a:rPr lang="en-US" dirty="0" smtClean="0"/>
              <a:t>3V3. (</a:t>
            </a:r>
            <a:r>
              <a:rPr lang="en-US" dirty="0" err="1" smtClean="0"/>
              <a:t>Diecimila</a:t>
            </a:r>
            <a:r>
              <a:rPr lang="en-US" dirty="0" smtClean="0"/>
              <a:t>-only) A 3.3 volt supply generated by the on-board FTDI chip.</a:t>
            </a:r>
          </a:p>
          <a:p>
            <a:r>
              <a:rPr lang="en-US" dirty="0" smtClean="0"/>
              <a:t>GND. Ground pins.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Pins</a:t>
            </a:r>
            <a:br>
              <a:rPr lang="en-US" dirty="0" smtClean="0"/>
            </a:br>
            <a:endParaRPr lang="en-US" dirty="0"/>
          </a:p>
        </p:txBody>
      </p:sp>
      <p:sp>
        <p:nvSpPr>
          <p:cNvPr id="3" name="Content Placeholder 2"/>
          <p:cNvSpPr>
            <a:spLocks noGrp="1"/>
          </p:cNvSpPr>
          <p:nvPr>
            <p:ph idx="1"/>
          </p:nvPr>
        </p:nvSpPr>
        <p:spPr/>
        <p:txBody>
          <a:bodyPr/>
          <a:lstStyle/>
          <a:p>
            <a:r>
              <a:rPr lang="en-US" dirty="0" smtClean="0"/>
              <a:t>AREF. Reference voltage for the analog inputs. Used with </a:t>
            </a:r>
            <a:r>
              <a:rPr lang="en-US" dirty="0" err="1" smtClean="0">
                <a:hlinkClick r:id="rId2"/>
              </a:rPr>
              <a:t>analogReference</a:t>
            </a:r>
            <a:r>
              <a:rPr lang="en-US" dirty="0" smtClean="0"/>
              <a:t>().</a:t>
            </a:r>
          </a:p>
          <a:p>
            <a:r>
              <a:rPr lang="en-US" dirty="0" smtClean="0"/>
              <a:t>Reset. (</a:t>
            </a:r>
            <a:r>
              <a:rPr lang="en-US" dirty="0" err="1" smtClean="0"/>
              <a:t>Diecimila</a:t>
            </a:r>
            <a:r>
              <a:rPr lang="en-US" dirty="0" smtClean="0"/>
              <a:t>-only) Bring this line LOW to reset the microcontroller. Typically used to add a reset button to shields which block the one on the board.</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Digital GPIO of </a:t>
            </a:r>
            <a:r>
              <a:rPr lang="en-US" dirty="0" err="1"/>
              <a:t>Arduino</a:t>
            </a:r>
            <a:r>
              <a:rPr lang="en-US" dirty="0"/>
              <a:t/>
            </a:r>
            <a:br>
              <a:rPr lang="en-US" dirty="0"/>
            </a:b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b="1" dirty="0"/>
              <a:t>G</a:t>
            </a:r>
            <a:r>
              <a:rPr lang="en-US" dirty="0"/>
              <a:t>eneral-</a:t>
            </a:r>
            <a:r>
              <a:rPr lang="en-US" b="1" dirty="0"/>
              <a:t>P</a:t>
            </a:r>
            <a:r>
              <a:rPr lang="en-US" dirty="0"/>
              <a:t>urpose </a:t>
            </a:r>
            <a:r>
              <a:rPr lang="en-US" b="1" dirty="0"/>
              <a:t>I</a:t>
            </a:r>
            <a:r>
              <a:rPr lang="en-US" dirty="0"/>
              <a:t>nput </a:t>
            </a:r>
            <a:r>
              <a:rPr lang="en-US" b="1" dirty="0"/>
              <a:t>O</a:t>
            </a:r>
            <a:r>
              <a:rPr lang="en-US" dirty="0"/>
              <a:t>utput (GPIO) is a digital pin of an IC. It can be used as input or output for interfacing devices.</a:t>
            </a:r>
          </a:p>
          <a:p>
            <a:r>
              <a:rPr lang="en-US" dirty="0"/>
              <a:t>If we want to read switch’s state, sensor data, etc then we need to configure it as input. And if we want to control the LED brightness, motor rotation, show text on display, etc then we need to configure it as output</a:t>
            </a:r>
            <a:r>
              <a:rPr lang="en-US" dirty="0" smtClean="0"/>
              <a:t>.</a:t>
            </a:r>
          </a:p>
          <a:p>
            <a:r>
              <a:rPr lang="en-US" dirty="0" err="1"/>
              <a:t>Arduino</a:t>
            </a:r>
            <a:r>
              <a:rPr lang="en-US" dirty="0"/>
              <a:t> Uno board has various digital IO pins which can be used for input/output devices. Following image shows the digital IO pins of </a:t>
            </a:r>
            <a:r>
              <a:rPr lang="en-US" dirty="0" err="1"/>
              <a:t>Arduino</a:t>
            </a:r>
            <a:r>
              <a:rPr lang="en-US" dirty="0"/>
              <a:t> </a:t>
            </a:r>
            <a:r>
              <a:rPr lang="en-US" dirty="0" smtClean="0"/>
              <a:t>Uno</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Arduino GPIO Pins"/>
          <p:cNvPicPr>
            <a:picLocks noChangeAspect="1" noChangeArrowheads="1"/>
          </p:cNvPicPr>
          <p:nvPr/>
        </p:nvPicPr>
        <p:blipFill>
          <a:blip r:embed="rId2" cstate="print"/>
          <a:srcRect/>
          <a:stretch>
            <a:fillRect/>
          </a:stretch>
        </p:blipFill>
        <p:spPr bwMode="auto">
          <a:xfrm>
            <a:off x="1143000" y="0"/>
            <a:ext cx="6725478" cy="644525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14214</TotalTime>
  <Words>1584</Words>
  <Application>Microsoft Office PowerPoint</Application>
  <PresentationFormat>On-screen Show (4:3)</PresentationFormat>
  <Paragraphs>250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Digital Pins </vt:lpstr>
      <vt:lpstr>Analog Pins </vt:lpstr>
      <vt:lpstr>Power Pins </vt:lpstr>
      <vt:lpstr>Other Pins </vt:lpstr>
      <vt:lpstr>Digital GPIO of Arduino </vt:lpstr>
      <vt:lpstr>Slide 9</vt:lpstr>
      <vt:lpstr>Digital Output </vt:lpstr>
      <vt:lpstr>Slide 11</vt:lpstr>
      <vt:lpstr>Slide 12</vt:lpstr>
      <vt:lpstr>Digital Input </vt:lpstr>
      <vt:lpstr>Blink LED Using Arduino </vt:lpstr>
      <vt:lpstr>Sequentially Turning LED ON-OF using Arduino </vt:lpstr>
      <vt:lpstr>Slide 16</vt:lpstr>
      <vt:lpstr>Control LED via Switch using Arduino </vt:lpstr>
      <vt:lpstr>Slide 18</vt:lpstr>
      <vt:lpstr>[Analog I/O]</vt:lpstr>
      <vt:lpstr>ADC in Arduino </vt:lpstr>
      <vt:lpstr>Relating ADC Value to Voltage </vt:lpstr>
      <vt:lpstr>If the analog voltage is 2.12V what will the ADC report as a value?</vt:lpstr>
      <vt:lpstr>Functions for Arduino ADC </vt:lpstr>
      <vt:lpstr>Read Analog value using Arduino </vt:lpstr>
      <vt:lpstr>Slide 25</vt:lpstr>
      <vt:lpstr>Slide 26</vt:lpstr>
      <vt:lpstr>Slide 27</vt:lpstr>
      <vt:lpstr>Read Analog Voltage using Arduino Uno </vt:lpstr>
      <vt:lpstr>Slide 29</vt:lpstr>
      <vt:lpstr>Slide 30</vt:lpstr>
      <vt:lpstr>Analog I/O]</vt:lpstr>
      <vt:lpstr>Slide 32</vt:lpstr>
      <vt:lpstr>Slide 33</vt:lpstr>
      <vt:lpstr>Slide 34</vt:lpstr>
      <vt:lpstr>Slide 35</vt:lpstr>
      <vt:lpstr>LED fading using Arduino PWM</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dc:creator>
  <cp:lastModifiedBy>sar</cp:lastModifiedBy>
  <cp:revision>25</cp:revision>
  <dcterms:created xsi:type="dcterms:W3CDTF">2020-03-11T17:40:46Z</dcterms:created>
  <dcterms:modified xsi:type="dcterms:W3CDTF">2020-04-23T10:11:18Z</dcterms:modified>
</cp:coreProperties>
</file>