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35" r:id="rId3"/>
    <p:sldId id="331" r:id="rId4"/>
    <p:sldId id="340" r:id="rId5"/>
    <p:sldId id="339" r:id="rId6"/>
    <p:sldId id="338" r:id="rId7"/>
    <p:sldId id="337" r:id="rId8"/>
    <p:sldId id="336" r:id="rId9"/>
    <p:sldId id="330" r:id="rId10"/>
    <p:sldId id="341" r:id="rId11"/>
    <p:sldId id="359" r:id="rId12"/>
    <p:sldId id="358" r:id="rId13"/>
    <p:sldId id="357" r:id="rId14"/>
    <p:sldId id="356" r:id="rId15"/>
    <p:sldId id="355" r:id="rId16"/>
    <p:sldId id="354" r:id="rId17"/>
    <p:sldId id="353" r:id="rId18"/>
    <p:sldId id="352" r:id="rId19"/>
    <p:sldId id="351" r:id="rId20"/>
    <p:sldId id="350" r:id="rId21"/>
    <p:sldId id="349" r:id="rId22"/>
    <p:sldId id="348" r:id="rId23"/>
    <p:sldId id="347" r:id="rId24"/>
    <p:sldId id="346" r:id="rId25"/>
    <p:sldId id="345" r:id="rId26"/>
    <p:sldId id="344" r:id="rId27"/>
    <p:sldId id="343" r:id="rId28"/>
    <p:sldId id="372" r:id="rId29"/>
    <p:sldId id="342" r:id="rId30"/>
    <p:sldId id="371" r:id="rId31"/>
    <p:sldId id="370" r:id="rId32"/>
    <p:sldId id="369" r:id="rId33"/>
    <p:sldId id="368" r:id="rId34"/>
    <p:sldId id="367" r:id="rId35"/>
    <p:sldId id="366" r:id="rId36"/>
    <p:sldId id="373" r:id="rId37"/>
    <p:sldId id="365" r:id="rId38"/>
    <p:sldId id="376" r:id="rId39"/>
    <p:sldId id="375" r:id="rId40"/>
    <p:sldId id="374" r:id="rId41"/>
    <p:sldId id="364" r:id="rId42"/>
    <p:sldId id="363" r:id="rId43"/>
    <p:sldId id="362" r:id="rId44"/>
    <p:sldId id="361" r:id="rId45"/>
    <p:sldId id="36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8E52-1595-4B12-AF27-935558DC1C98}"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88E52-1595-4B12-AF27-935558DC1C98}"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88E52-1595-4B12-AF27-935558DC1C98}"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88E52-1595-4B12-AF27-935558DC1C98}" type="datetimeFigureOut">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88E52-1595-4B12-AF27-935558DC1C98}"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88E52-1595-4B12-AF27-935558DC1C98}" type="datetimeFigureOut">
              <a:rPr lang="en-US" smtClean="0"/>
              <a:pPr/>
              <a:t>4/23/2020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4AF18-94B1-4416-9D85-80BDB58E0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Arduino</a:t>
            </a:r>
            <a:r>
              <a:rPr lang="en-US" dirty="0" smtClean="0"/>
              <a:t> I2C</a:t>
            </a:r>
            <a:br>
              <a:rPr lang="en-US" dirty="0" smtClean="0"/>
            </a:br>
            <a:endParaRPr lang="en-US" dirty="0"/>
          </a:p>
        </p:txBody>
      </p:sp>
      <p:sp>
        <p:nvSpPr>
          <p:cNvPr id="3" name="Content Placeholder 2"/>
          <p:cNvSpPr>
            <a:spLocks noGrp="1"/>
          </p:cNvSpPr>
          <p:nvPr>
            <p:ph idx="1"/>
          </p:nvPr>
        </p:nvSpPr>
        <p:spPr>
          <a:xfrm>
            <a:off x="457200" y="533400"/>
            <a:ext cx="8229600" cy="5592763"/>
          </a:xfrm>
        </p:spPr>
        <p:txBody>
          <a:bodyPr>
            <a:normAutofit/>
          </a:bodyPr>
          <a:lstStyle/>
          <a:p>
            <a:pPr algn="just"/>
            <a:r>
              <a:rPr lang="en-US" dirty="0" smtClean="0">
                <a:latin typeface="Times New Roman" pitchFamily="18" charset="0"/>
                <a:cs typeface="Times New Roman" pitchFamily="18" charset="0"/>
              </a:rPr>
              <a:t>I2C (Inter-Integrated Circuit) is serial bus interface connection protocol. It is also called as TWI (two wire interface) since it uses only two wires for communication. Those two wires are SDA (serial data) and SCL (serial clock).</a:t>
            </a:r>
          </a:p>
          <a:p>
            <a:pPr algn="just"/>
            <a:r>
              <a:rPr lang="en-US" dirty="0" smtClean="0">
                <a:latin typeface="Times New Roman" pitchFamily="18" charset="0"/>
                <a:cs typeface="Times New Roman" pitchFamily="18" charset="0"/>
              </a:rPr>
              <a:t>I2C is an acknowledgment-based communication protocol i.e. transmitter checks for an acknowledgment from the receiver after transmitting data to know whether data is received by receiver successfully.</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smtClean="0"/>
              <a:t/>
            </a:r>
            <a:br>
              <a:rPr lang="en-US" b="1" dirty="0" smtClean="0"/>
            </a:br>
            <a:r>
              <a:rPr lang="en-US" b="1" dirty="0" smtClean="0"/>
              <a:t>Protocol</a:t>
            </a:r>
            <a:br>
              <a:rPr lang="en-US" b="1" dirty="0" smtClean="0"/>
            </a:br>
            <a:endParaRPr lang="en-US" dirty="0"/>
          </a:p>
        </p:txBody>
      </p:sp>
      <p:sp>
        <p:nvSpPr>
          <p:cNvPr id="3" name="Content Placeholder 2"/>
          <p:cNvSpPr>
            <a:spLocks noGrp="1"/>
          </p:cNvSpPr>
          <p:nvPr>
            <p:ph idx="1"/>
          </p:nvPr>
        </p:nvSpPr>
        <p:spPr>
          <a:xfrm>
            <a:off x="457200" y="533400"/>
            <a:ext cx="8229600" cy="6096000"/>
          </a:xfrm>
        </p:spPr>
        <p:txBody>
          <a:bodyPr>
            <a:normAutofit fontScale="92500" lnSpcReduction="20000"/>
          </a:bodyPr>
          <a:lstStyle/>
          <a:p>
            <a:pPr algn="just"/>
            <a:r>
              <a:rPr lang="en-US" dirty="0" smtClean="0">
                <a:latin typeface="Times New Roman" pitchFamily="18" charset="0"/>
                <a:cs typeface="Times New Roman" pitchFamily="18" charset="0"/>
              </a:rPr>
              <a:t>The data signal is transferred in sequences of 8 bits.</a:t>
            </a:r>
          </a:p>
          <a:p>
            <a:pPr algn="just"/>
            <a:r>
              <a:rPr lang="en-US" dirty="0" smtClean="0">
                <a:latin typeface="Times New Roman" pitchFamily="18" charset="0"/>
                <a:cs typeface="Times New Roman" pitchFamily="18" charset="0"/>
              </a:rPr>
              <a:t> So after a special start condition occurs comes the first 8 bits sequence which indicates the address of the slave to which the data is being sent. </a:t>
            </a:r>
          </a:p>
          <a:p>
            <a:pPr algn="just"/>
            <a:r>
              <a:rPr lang="en-US" dirty="0" smtClean="0">
                <a:latin typeface="Times New Roman" pitchFamily="18" charset="0"/>
                <a:cs typeface="Times New Roman" pitchFamily="18" charset="0"/>
              </a:rPr>
              <a:t>After each 8 bits sequence follows a bit called Acknowledge. After the first Acknowledge bit in most cases comes another addressing sequence but this time for the internal registers of the slave device.</a:t>
            </a:r>
          </a:p>
          <a:p>
            <a:pPr algn="just"/>
            <a:r>
              <a:rPr lang="en-US" dirty="0" smtClean="0">
                <a:latin typeface="Times New Roman" pitchFamily="18" charset="0"/>
                <a:cs typeface="Times New Roman" pitchFamily="18" charset="0"/>
              </a:rPr>
              <a:t> After the addressing sequences follows the data sequences as many until the data is completely sent and it ends with a special stop condition.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I2C-Communcation-Protocol"/>
          <p:cNvPicPr>
            <a:picLocks noChangeAspect="1" noChangeArrowheads="1"/>
          </p:cNvPicPr>
          <p:nvPr/>
        </p:nvPicPr>
        <p:blipFill>
          <a:blip r:embed="rId2" cstate="print"/>
          <a:srcRect/>
          <a:stretch>
            <a:fillRect/>
          </a:stretch>
        </p:blipFill>
        <p:spPr bwMode="auto">
          <a:xfrm>
            <a:off x="-57513" y="2133601"/>
            <a:ext cx="9201513" cy="1219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324600"/>
          </a:xfrm>
        </p:spPr>
        <p:txBody>
          <a:bodyPr>
            <a:normAutofit fontScale="70000" lnSpcReduction="20000"/>
          </a:bodyPr>
          <a:lstStyle/>
          <a:p>
            <a:pPr algn="just"/>
            <a:r>
              <a:rPr lang="en-US" dirty="0" smtClean="0">
                <a:latin typeface="Times New Roman" pitchFamily="18" charset="0"/>
                <a:cs typeface="Times New Roman" pitchFamily="18" charset="0"/>
              </a:rPr>
              <a:t>The start condition occurs when data line drops low while the clock line is still high. After this the clock starts and each data bit is transferred during each clock pulse.</a:t>
            </a:r>
          </a:p>
          <a:p>
            <a:pPr algn="just"/>
            <a:r>
              <a:rPr lang="en-US" dirty="0" smtClean="0">
                <a:latin typeface="Times New Roman" pitchFamily="18" charset="0"/>
                <a:cs typeface="Times New Roman" pitchFamily="18" charset="0"/>
              </a:rPr>
              <a:t>The device addressing sequence stars with the most significant bit (MSB) first and ends with the least significant bit (LSB) and it’s actually composed of 7 bits because the 8</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bit is used for indicating whether the master will write to the slave (logic low) or read from it (logic high).</a:t>
            </a:r>
          </a:p>
          <a:p>
            <a:pPr algn="just"/>
            <a:r>
              <a:rPr lang="en-US" dirty="0" smtClean="0">
                <a:latin typeface="Times New Roman" pitchFamily="18" charset="0"/>
                <a:cs typeface="Times New Roman" pitchFamily="18" charset="0"/>
              </a:rPr>
              <a:t>The next bit AKC/ NACK is used by the slave device to indicate whether it has successfully received the previous sequence of bits.</a:t>
            </a:r>
          </a:p>
          <a:p>
            <a:pPr algn="just"/>
            <a:r>
              <a:rPr lang="en-US" dirty="0" smtClean="0">
                <a:latin typeface="Times New Roman" pitchFamily="18" charset="0"/>
                <a:cs typeface="Times New Roman" pitchFamily="18" charset="0"/>
              </a:rPr>
              <a:t> So at this time the master device hands the control of the SDA line over to the slave device and if the slave device has successfully received the previous sequence it will pull the SDA line down to the condition called Acknowledge. </a:t>
            </a:r>
          </a:p>
          <a:p>
            <a:pPr algn="just"/>
            <a:r>
              <a:rPr lang="en-US" dirty="0" smtClean="0">
                <a:latin typeface="Times New Roman" pitchFamily="18" charset="0"/>
                <a:cs typeface="Times New Roman" pitchFamily="18" charset="0"/>
              </a:rPr>
              <a:t>If the slave does not pull the SDA line down, the condition is called Not Acknowledge, and means that it didn’t successfully received the previous sequence which can be caused by several reasons. For example, the slave might be busy, might not understand the received data or command, cannot receive any more data and so on. In such a case the master device decides how it will proceed.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I2C-Bits-Protocol"/>
          <p:cNvPicPr>
            <a:picLocks noChangeAspect="1" noChangeArrowheads="1"/>
          </p:cNvPicPr>
          <p:nvPr/>
        </p:nvPicPr>
        <p:blipFill>
          <a:blip r:embed="rId2" cstate="print"/>
          <a:srcRect/>
          <a:stretch>
            <a:fillRect/>
          </a:stretch>
        </p:blipFill>
        <p:spPr bwMode="auto">
          <a:xfrm>
            <a:off x="685800" y="304800"/>
            <a:ext cx="7620000" cy="1562100"/>
          </a:xfrm>
          <a:prstGeom prst="rect">
            <a:avLst/>
          </a:prstGeom>
          <a:noFill/>
        </p:spPr>
      </p:pic>
      <p:pic>
        <p:nvPicPr>
          <p:cNvPr id="101380" name="Picture 4" descr="I2C-Bits-Protocol_ADXL-X-Axis-Example"/>
          <p:cNvPicPr>
            <a:picLocks noChangeAspect="1" noChangeArrowheads="1"/>
          </p:cNvPicPr>
          <p:nvPr/>
        </p:nvPicPr>
        <p:blipFill>
          <a:blip r:embed="rId3" cstate="print"/>
          <a:srcRect/>
          <a:stretch>
            <a:fillRect/>
          </a:stretch>
        </p:blipFill>
        <p:spPr bwMode="auto">
          <a:xfrm>
            <a:off x="381000" y="2743200"/>
            <a:ext cx="7620000" cy="14478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latin typeface="Times New Roman" pitchFamily="18" charset="0"/>
                <a:cs typeface="Times New Roman" pitchFamily="18" charset="0"/>
              </a:rPr>
              <a:t>After the addressing, the data transfer sequences begin either from the master or the slave depending of the selected mode at the R/W bit. </a:t>
            </a:r>
          </a:p>
          <a:p>
            <a:pPr algn="just"/>
            <a:r>
              <a:rPr lang="en-US" dirty="0" smtClean="0">
                <a:latin typeface="Times New Roman" pitchFamily="18" charset="0"/>
                <a:cs typeface="Times New Roman" pitchFamily="18" charset="0"/>
              </a:rPr>
              <a:t>After the data is completely sent, the transfer will end with a stop condition which occurs when the SDA line goes from low to high while the SCL line is high.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I2C and </a:t>
            </a:r>
            <a:r>
              <a:rPr lang="en-US" b="1" dirty="0" err="1" smtClean="0"/>
              <a:t>Arduino</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lstStyle/>
          <a:p>
            <a:pPr algn="just"/>
            <a:r>
              <a:rPr lang="en-US" dirty="0" smtClean="0">
                <a:latin typeface="Times New Roman" pitchFamily="18" charset="0"/>
                <a:cs typeface="Times New Roman" pitchFamily="18" charset="0"/>
              </a:rPr>
              <a:t>As an example I will use the GY-80 breakout board which consists 5 different sensors and the GY-521 breakout board which consists 3 different sensors. So we can get data from 8 different sensors with just two wires with the I2C bus.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GY---80-and-GY---521-Addresses"/>
          <p:cNvPicPr>
            <a:picLocks noChangeAspect="1" noChangeArrowheads="1"/>
          </p:cNvPicPr>
          <p:nvPr/>
        </p:nvPicPr>
        <p:blipFill>
          <a:blip r:embed="rId2" cstate="print"/>
          <a:srcRect/>
          <a:stretch>
            <a:fillRect/>
          </a:stretch>
        </p:blipFill>
        <p:spPr bwMode="auto">
          <a:xfrm>
            <a:off x="838200" y="914400"/>
            <a:ext cx="7214016" cy="36671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I2C-and-Arduino-Circuit-Schematics"/>
          <p:cNvPicPr>
            <a:picLocks noChangeAspect="1" noChangeArrowheads="1"/>
          </p:cNvPicPr>
          <p:nvPr/>
        </p:nvPicPr>
        <p:blipFill>
          <a:blip r:embed="rId2" cstate="print"/>
          <a:srcRect/>
          <a:stretch>
            <a:fillRect/>
          </a:stretch>
        </p:blipFill>
        <p:spPr bwMode="auto">
          <a:xfrm>
            <a:off x="762000" y="289560"/>
            <a:ext cx="6858000" cy="512064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r>
              <a:rPr lang="en-US" dirty="0" smtClean="0">
                <a:latin typeface="Times New Roman" pitchFamily="18" charset="0"/>
                <a:cs typeface="Times New Roman" pitchFamily="18" charset="0"/>
              </a:rPr>
              <a:t>Here’s how we will connect the boards. The Serial Clock pin of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Board will be connected to the Serial Clock pins of the two breakout boards, the same goes for the Serial Data pins and we will power the boards with the </a:t>
            </a:r>
            <a:r>
              <a:rPr lang="en-US" dirty="0" err="1" smtClean="0">
                <a:latin typeface="Times New Roman" pitchFamily="18" charset="0"/>
                <a:cs typeface="Times New Roman" pitchFamily="18" charset="0"/>
              </a:rPr>
              <a:t>Gnd</a:t>
            </a:r>
            <a:r>
              <a:rPr lang="en-US" dirty="0" smtClean="0">
                <a:latin typeface="Times New Roman" pitchFamily="18" charset="0"/>
                <a:cs typeface="Times New Roman" pitchFamily="18" charset="0"/>
              </a:rPr>
              <a:t> and the 5V pin from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Board.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latin typeface="Times New Roman" pitchFamily="18" charset="0"/>
                <a:cs typeface="Times New Roman" pitchFamily="18" charset="0"/>
              </a:rPr>
              <a:t>Now in order to communicate with these chips or sensors we need to know their unique addresses.</a:t>
            </a:r>
          </a:p>
          <a:p>
            <a:pPr algn="just"/>
            <a:r>
              <a:rPr lang="en-US" dirty="0" smtClean="0">
                <a:latin typeface="Times New Roman" pitchFamily="18" charset="0"/>
                <a:cs typeface="Times New Roman" pitchFamily="18" charset="0"/>
              </a:rPr>
              <a:t> We can find them from the datasheets of the sensors.</a:t>
            </a:r>
          </a:p>
          <a:p>
            <a:pPr algn="just"/>
            <a:r>
              <a:rPr lang="en-US" dirty="0" smtClean="0">
                <a:latin typeface="Times New Roman" pitchFamily="18" charset="0"/>
                <a:cs typeface="Times New Roman" pitchFamily="18" charset="0"/>
              </a:rPr>
              <a:t> For the GY-80 breakout board we have the following 4 addresses: a hexadecimal 0x53 for the 3 Axis Accelerometer sensor, a hexadecimal 0x69 for the 3 Axis Gyro, a hexadecimal 0x1E for the 3 Axis Magnetometer and a hexadecimal 0x77 for the Barometer and Thermometer sensor. </a:t>
            </a:r>
          </a:p>
          <a:p>
            <a:pPr algn="just"/>
            <a:r>
              <a:rPr lang="en-US" dirty="0" smtClean="0">
                <a:latin typeface="Times New Roman" pitchFamily="18" charset="0"/>
                <a:cs typeface="Times New Roman" pitchFamily="18" charset="0"/>
              </a:rPr>
              <a:t>For the GY-521 breakout board we have only one address and that’s a hexadecimal 0x68.</a:t>
            </a:r>
          </a:p>
          <a:p>
            <a:pPr algn="just"/>
            <a:r>
              <a:rPr lang="en-US" dirty="0" smtClean="0">
                <a:latin typeface="Times New Roman" pitchFamily="18" charset="0"/>
                <a:cs typeface="Times New Roman" pitchFamily="18" charset="0"/>
              </a:rPr>
              <a:t> We can also get or check the addresses using the I2C Scanner sketch which can be found from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official website. </a:t>
            </a:r>
          </a:p>
          <a:p>
            <a:pPr algn="just"/>
            <a:r>
              <a:rPr lang="en-US" dirty="0" smtClean="0">
                <a:latin typeface="Times New Roman" pitchFamily="18" charset="0"/>
                <a:cs typeface="Times New Roman" pitchFamily="18" charset="0"/>
              </a:rPr>
              <a:t>So here if we upload and run that sketch, we will get the addresses of the connected devices on the I2C bus.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553200"/>
          </a:xfrm>
        </p:spPr>
        <p:txBody>
          <a:bodyPr>
            <a:normAutofit fontScale="62500" lnSpcReduction="20000"/>
          </a:bodyPr>
          <a:lstStyle/>
          <a:p>
            <a:r>
              <a:rPr lang="en-US" dirty="0" smtClean="0">
                <a:latin typeface="Times New Roman" pitchFamily="18" charset="0"/>
                <a:cs typeface="Times New Roman" pitchFamily="18" charset="0"/>
              </a:rPr>
              <a:t>I2Cworks in two modes namely,</a:t>
            </a:r>
          </a:p>
          <a:p>
            <a:r>
              <a:rPr lang="en-US" dirty="0" smtClean="0">
                <a:latin typeface="Times New Roman" pitchFamily="18" charset="0"/>
                <a:cs typeface="Times New Roman" pitchFamily="18" charset="0"/>
              </a:rPr>
              <a:t>Master mode</a:t>
            </a:r>
          </a:p>
          <a:p>
            <a:r>
              <a:rPr lang="en-US" dirty="0" smtClean="0">
                <a:latin typeface="Times New Roman" pitchFamily="18" charset="0"/>
                <a:cs typeface="Times New Roman" pitchFamily="18" charset="0"/>
              </a:rPr>
              <a:t>Slave mode</a:t>
            </a:r>
          </a:p>
          <a:p>
            <a:r>
              <a:rPr lang="en-US" b="1" dirty="0" smtClean="0">
                <a:latin typeface="Times New Roman" pitchFamily="18" charset="0"/>
                <a:cs typeface="Times New Roman" pitchFamily="18" charset="0"/>
              </a:rPr>
              <a:t>SDA</a:t>
            </a:r>
            <a:r>
              <a:rPr lang="en-US" dirty="0" smtClean="0">
                <a:latin typeface="Times New Roman" pitchFamily="18" charset="0"/>
                <a:cs typeface="Times New Roman" pitchFamily="18" charset="0"/>
              </a:rPr>
              <a:t> (serial data) wire is used for data exchange in between the master and slave device.</a:t>
            </a:r>
          </a:p>
          <a:p>
            <a:r>
              <a:rPr lang="en-US" b="1" dirty="0" smtClean="0">
                <a:latin typeface="Times New Roman" pitchFamily="18" charset="0"/>
                <a:cs typeface="Times New Roman" pitchFamily="18" charset="0"/>
              </a:rPr>
              <a:t>SCL</a:t>
            </a:r>
            <a:r>
              <a:rPr lang="en-US" dirty="0" smtClean="0">
                <a:latin typeface="Times New Roman" pitchFamily="18" charset="0"/>
                <a:cs typeface="Times New Roman" pitchFamily="18" charset="0"/>
              </a:rPr>
              <a:t> (serial clock) is used for the synchronous clock in between master and slave device.</a:t>
            </a:r>
          </a:p>
          <a:p>
            <a:r>
              <a:rPr lang="en-US" dirty="0" smtClean="0">
                <a:latin typeface="Times New Roman" pitchFamily="18" charset="0"/>
                <a:cs typeface="Times New Roman" pitchFamily="18" charset="0"/>
              </a:rPr>
              <a:t>Master device initiates communication with a slave device. It requires a slave device’s address to initiate conversation. The slave device responds to a master device when it is addressed by a master device.</a:t>
            </a:r>
          </a:p>
          <a:p>
            <a:r>
              <a:rPr lang="en-US" dirty="0" smtClean="0">
                <a:latin typeface="Times New Roman" pitchFamily="18" charset="0"/>
                <a:cs typeface="Times New Roman" pitchFamily="18" charset="0"/>
              </a:rPr>
              <a:t>The I2C device has 7-bit or 10-bit unique address. So, to access these devices, a master must address them by the 7-bit or 10-bit unique address.</a:t>
            </a:r>
          </a:p>
          <a:p>
            <a:r>
              <a:rPr lang="en-US" dirty="0" smtClean="0">
                <a:latin typeface="Times New Roman" pitchFamily="18" charset="0"/>
                <a:cs typeface="Times New Roman" pitchFamily="18" charset="0"/>
              </a:rPr>
              <a:t>I2C is used in many applications like reading RTC (Real-time clock), accessing external EEPROM memory. It is also used in sensor modules like a gyro, magnetometer etc.</a:t>
            </a:r>
          </a:p>
          <a:p>
            <a:r>
              <a:rPr lang="en-US" dirty="0" smtClean="0">
                <a:latin typeface="Times New Roman" pitchFamily="18" charset="0"/>
                <a:cs typeface="Times New Roman" pitchFamily="18" charset="0"/>
              </a:rPr>
              <a:t>I2C protocol uses 2 lines for communication:</a:t>
            </a:r>
          </a:p>
          <a:p>
            <a:r>
              <a:rPr lang="en-US" b="1" dirty="0" smtClean="0">
                <a:latin typeface="Times New Roman" pitchFamily="18" charset="0"/>
                <a:cs typeface="Times New Roman" pitchFamily="18" charset="0"/>
              </a:rPr>
              <a:t>Serial Clock (SCL): </a:t>
            </a:r>
            <a:r>
              <a:rPr lang="en-US" dirty="0" smtClean="0">
                <a:latin typeface="Times New Roman" pitchFamily="18" charset="0"/>
                <a:cs typeface="Times New Roman" pitchFamily="18" charset="0"/>
              </a:rPr>
              <a:t>It is a clock signal. Data will be sent to other devices on clock tick event. Only master device has control over this SCL line.</a:t>
            </a:r>
          </a:p>
          <a:p>
            <a:r>
              <a:rPr lang="en-US" b="1" dirty="0" smtClean="0">
                <a:latin typeface="Times New Roman" pitchFamily="18" charset="0"/>
                <a:cs typeface="Times New Roman" pitchFamily="18" charset="0"/>
              </a:rPr>
              <a:t>Serial Data (SDA): </a:t>
            </a:r>
            <a:r>
              <a:rPr lang="en-US" dirty="0" smtClean="0">
                <a:latin typeface="Times New Roman" pitchFamily="18" charset="0"/>
                <a:cs typeface="Times New Roman" pitchFamily="18" charset="0"/>
              </a:rPr>
              <a:t>It is a serial data line which is used for exchanging data between master and slave device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i2c_scanner</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lstStyle/>
          <a:p>
            <a:pPr algn="just"/>
            <a:r>
              <a:rPr lang="en-US" dirty="0" smtClean="0">
                <a:latin typeface="Times New Roman" pitchFamily="18" charset="0"/>
                <a:cs typeface="Times New Roman" pitchFamily="18" charset="0"/>
              </a:rPr>
              <a:t>The sketch shows the 7-bit addresses of the found devices as hexadecimal values. That value can be used for the "</a:t>
            </a:r>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 function which uses the 7-bit address. Some datasheets use the 8-bit address and some example sketches use decimal addresses.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152400"/>
            <a:ext cx="8229600" cy="6705600"/>
          </a:xfrm>
        </p:spPr>
        <p:txBody>
          <a:bodyPr>
            <a:normAutofit fontScale="25000" lnSpcReduction="20000"/>
          </a:bodyPr>
          <a:lstStyle/>
          <a:p>
            <a:r>
              <a:rPr lang="en-US" dirty="0" smtClean="0"/>
              <a:t>#include &lt;</a:t>
            </a:r>
            <a:r>
              <a:rPr lang="en-US" dirty="0" err="1" smtClean="0"/>
              <a:t>Wire.h</a:t>
            </a:r>
            <a:r>
              <a:rPr lang="en-US" dirty="0" smtClean="0"/>
              <a:t>&gt;</a:t>
            </a:r>
          </a:p>
          <a:p>
            <a:r>
              <a:rPr lang="en-US" dirty="0" smtClean="0"/>
              <a:t>  </a:t>
            </a:r>
          </a:p>
          <a:p>
            <a:r>
              <a:rPr lang="en-US" dirty="0" smtClean="0"/>
              <a:t>void setup()</a:t>
            </a:r>
          </a:p>
          <a:p>
            <a:r>
              <a:rPr lang="en-US" dirty="0" smtClean="0"/>
              <a:t>{</a:t>
            </a:r>
          </a:p>
          <a:p>
            <a:r>
              <a:rPr lang="en-US" dirty="0" smtClean="0"/>
              <a:t>  </a:t>
            </a:r>
            <a:r>
              <a:rPr lang="en-US" dirty="0" err="1" smtClean="0"/>
              <a:t>Wire.begin</a:t>
            </a:r>
            <a:r>
              <a:rPr lang="en-US" dirty="0" smtClean="0"/>
              <a:t>();</a:t>
            </a:r>
          </a:p>
          <a:p>
            <a:r>
              <a:rPr lang="en-US" dirty="0" smtClean="0"/>
              <a:t> </a:t>
            </a:r>
          </a:p>
          <a:p>
            <a:r>
              <a:rPr lang="en-US" dirty="0" smtClean="0"/>
              <a:t>  </a:t>
            </a:r>
            <a:r>
              <a:rPr lang="en-US" dirty="0" err="1" smtClean="0"/>
              <a:t>Serial.begin</a:t>
            </a:r>
            <a:r>
              <a:rPr lang="en-US" dirty="0" smtClean="0"/>
              <a:t>(9600);</a:t>
            </a:r>
          </a:p>
          <a:p>
            <a:r>
              <a:rPr lang="en-US" dirty="0" smtClean="0"/>
              <a:t>  while (!Serial);             // Leonardo: wait for serial monitor</a:t>
            </a:r>
          </a:p>
          <a:p>
            <a:r>
              <a:rPr lang="en-US" dirty="0" smtClean="0"/>
              <a:t>  </a:t>
            </a:r>
            <a:r>
              <a:rPr lang="en-US" dirty="0" err="1" smtClean="0"/>
              <a:t>Serial.println</a:t>
            </a:r>
            <a:r>
              <a:rPr lang="en-US" dirty="0" smtClean="0"/>
              <a:t>("\nI2C Scanner");</a:t>
            </a:r>
          </a:p>
          <a:p>
            <a:r>
              <a:rPr lang="en-US" dirty="0" smtClean="0"/>
              <a:t>}</a:t>
            </a:r>
          </a:p>
          <a:p>
            <a:r>
              <a:rPr lang="en-US" dirty="0" smtClean="0"/>
              <a:t>  </a:t>
            </a:r>
          </a:p>
          <a:p>
            <a:r>
              <a:rPr lang="en-US" dirty="0" smtClean="0"/>
              <a:t>void loop()</a:t>
            </a:r>
          </a:p>
          <a:p>
            <a:r>
              <a:rPr lang="en-US" dirty="0" smtClean="0"/>
              <a:t>{</a:t>
            </a:r>
          </a:p>
          <a:p>
            <a:r>
              <a:rPr lang="en-US" dirty="0" smtClean="0"/>
              <a:t>  byte error, address;</a:t>
            </a:r>
          </a:p>
          <a:p>
            <a:r>
              <a:rPr lang="en-US" dirty="0" smtClean="0"/>
              <a:t>  </a:t>
            </a:r>
            <a:r>
              <a:rPr lang="en-US" dirty="0" err="1" smtClean="0"/>
              <a:t>int</a:t>
            </a:r>
            <a:r>
              <a:rPr lang="en-US" dirty="0" smtClean="0"/>
              <a:t> </a:t>
            </a:r>
            <a:r>
              <a:rPr lang="en-US" dirty="0" err="1" smtClean="0"/>
              <a:t>nDevices</a:t>
            </a:r>
            <a:r>
              <a:rPr lang="en-US" dirty="0" smtClean="0"/>
              <a:t>;</a:t>
            </a:r>
          </a:p>
          <a:p>
            <a:r>
              <a:rPr lang="en-US" dirty="0" smtClean="0"/>
              <a:t> </a:t>
            </a:r>
          </a:p>
          <a:p>
            <a:r>
              <a:rPr lang="en-US" dirty="0" smtClean="0"/>
              <a:t>  </a:t>
            </a:r>
            <a:r>
              <a:rPr lang="en-US" dirty="0" err="1" smtClean="0"/>
              <a:t>Serial.println</a:t>
            </a:r>
            <a:r>
              <a:rPr lang="en-US" dirty="0" smtClean="0"/>
              <a:t>("Scanning...");</a:t>
            </a:r>
          </a:p>
          <a:p>
            <a:r>
              <a:rPr lang="en-US" dirty="0" smtClean="0"/>
              <a:t> </a:t>
            </a:r>
          </a:p>
          <a:p>
            <a:r>
              <a:rPr lang="en-US" dirty="0" smtClean="0"/>
              <a:t>  </a:t>
            </a:r>
            <a:r>
              <a:rPr lang="en-US" dirty="0" err="1" smtClean="0"/>
              <a:t>nDevices</a:t>
            </a:r>
            <a:r>
              <a:rPr lang="en-US" dirty="0" smtClean="0"/>
              <a:t> = 0;</a:t>
            </a:r>
          </a:p>
          <a:p>
            <a:r>
              <a:rPr lang="en-US" dirty="0" smtClean="0"/>
              <a:t>  for(address = 1; address &lt; 127; address++ )</a:t>
            </a:r>
          </a:p>
          <a:p>
            <a:r>
              <a:rPr lang="en-US" dirty="0" smtClean="0"/>
              <a:t>  {</a:t>
            </a:r>
          </a:p>
          <a:p>
            <a:r>
              <a:rPr lang="en-US" dirty="0" smtClean="0"/>
              <a:t>    // The i2c_scanner uses the return value of</a:t>
            </a:r>
          </a:p>
          <a:p>
            <a:r>
              <a:rPr lang="en-US" dirty="0" smtClean="0"/>
              <a:t>    // the </a:t>
            </a:r>
            <a:r>
              <a:rPr lang="en-US" dirty="0" err="1" smtClean="0"/>
              <a:t>Write.endTransmisstion</a:t>
            </a:r>
            <a:r>
              <a:rPr lang="en-US" dirty="0" smtClean="0"/>
              <a:t> to see if</a:t>
            </a:r>
          </a:p>
          <a:p>
            <a:r>
              <a:rPr lang="en-US" dirty="0" smtClean="0"/>
              <a:t>    // a device did acknowledge to the address.</a:t>
            </a:r>
          </a:p>
          <a:p>
            <a:r>
              <a:rPr lang="en-US" dirty="0" smtClean="0"/>
              <a:t>    </a:t>
            </a:r>
            <a:r>
              <a:rPr lang="en-US" dirty="0" err="1" smtClean="0"/>
              <a:t>Wire.beginTransmission</a:t>
            </a:r>
            <a:r>
              <a:rPr lang="en-US" dirty="0" smtClean="0"/>
              <a:t>(address);</a:t>
            </a:r>
          </a:p>
          <a:p>
            <a:r>
              <a:rPr lang="en-US" dirty="0" smtClean="0"/>
              <a:t>    error = </a:t>
            </a:r>
            <a:r>
              <a:rPr lang="en-US" dirty="0" err="1" smtClean="0"/>
              <a:t>Wire.endTransmission</a:t>
            </a:r>
            <a:r>
              <a:rPr lang="en-US" dirty="0" smtClean="0"/>
              <a:t>();</a:t>
            </a:r>
          </a:p>
          <a:p>
            <a:r>
              <a:rPr lang="en-US" dirty="0" smtClean="0"/>
              <a:t> </a:t>
            </a:r>
          </a:p>
          <a:p>
            <a:r>
              <a:rPr lang="en-US" dirty="0" smtClean="0"/>
              <a:t>    if (error == 0)</a:t>
            </a:r>
          </a:p>
          <a:p>
            <a:r>
              <a:rPr lang="en-US" dirty="0" smtClean="0"/>
              <a:t>    {</a:t>
            </a:r>
          </a:p>
          <a:p>
            <a:r>
              <a:rPr lang="en-US" dirty="0" smtClean="0"/>
              <a:t>      </a:t>
            </a:r>
            <a:r>
              <a:rPr lang="en-US" dirty="0" err="1" smtClean="0"/>
              <a:t>Serial.print</a:t>
            </a:r>
            <a:r>
              <a:rPr lang="en-US" dirty="0" smtClean="0"/>
              <a:t>("I2C device found at address 0x");</a:t>
            </a:r>
          </a:p>
          <a:p>
            <a:r>
              <a:rPr lang="en-US" dirty="0" smtClean="0"/>
              <a:t>      if (address&lt;16)</a:t>
            </a:r>
          </a:p>
          <a:p>
            <a:r>
              <a:rPr lang="en-US" dirty="0" smtClean="0"/>
              <a:t>        </a:t>
            </a:r>
            <a:r>
              <a:rPr lang="en-US" dirty="0" err="1" smtClean="0"/>
              <a:t>Serial.print</a:t>
            </a:r>
            <a:r>
              <a:rPr lang="en-US" dirty="0" smtClean="0"/>
              <a:t>("0");</a:t>
            </a:r>
          </a:p>
          <a:p>
            <a:r>
              <a:rPr lang="en-US" dirty="0" smtClean="0"/>
              <a:t>      </a:t>
            </a:r>
            <a:r>
              <a:rPr lang="en-US" dirty="0" err="1" smtClean="0"/>
              <a:t>Serial.print</a:t>
            </a:r>
            <a:r>
              <a:rPr lang="en-US" dirty="0" smtClean="0"/>
              <a:t>(</a:t>
            </a:r>
            <a:r>
              <a:rPr lang="en-US" dirty="0" err="1" smtClean="0"/>
              <a:t>address,HEX</a:t>
            </a:r>
            <a:r>
              <a:rPr lang="en-US" dirty="0" smtClean="0"/>
              <a:t>);</a:t>
            </a:r>
          </a:p>
          <a:p>
            <a:r>
              <a:rPr lang="en-US" dirty="0" smtClean="0"/>
              <a:t>      </a:t>
            </a:r>
            <a:r>
              <a:rPr lang="en-US" dirty="0" err="1" smtClean="0"/>
              <a:t>Serial.println</a:t>
            </a:r>
            <a:r>
              <a:rPr lang="en-US" dirty="0" smtClean="0"/>
              <a:t>("  !");</a:t>
            </a:r>
          </a:p>
          <a:p>
            <a:r>
              <a:rPr lang="en-US" dirty="0" smtClean="0"/>
              <a:t> </a:t>
            </a:r>
          </a:p>
          <a:p>
            <a:r>
              <a:rPr lang="en-US" dirty="0" smtClean="0"/>
              <a:t>      </a:t>
            </a:r>
            <a:r>
              <a:rPr lang="en-US" dirty="0" err="1" smtClean="0"/>
              <a:t>nDevices</a:t>
            </a:r>
            <a:r>
              <a:rPr lang="en-US" dirty="0" smtClean="0"/>
              <a:t>++;</a:t>
            </a:r>
          </a:p>
          <a:p>
            <a:r>
              <a:rPr lang="en-US" dirty="0" smtClean="0"/>
              <a:t>    }</a:t>
            </a:r>
          </a:p>
          <a:p>
            <a:r>
              <a:rPr lang="en-US" dirty="0" smtClean="0"/>
              <a:t>    else if (error==4)</a:t>
            </a:r>
          </a:p>
          <a:p>
            <a:r>
              <a:rPr lang="en-US" dirty="0" smtClean="0"/>
              <a:t>    {</a:t>
            </a:r>
          </a:p>
          <a:p>
            <a:r>
              <a:rPr lang="en-US" dirty="0" smtClean="0"/>
              <a:t>      </a:t>
            </a:r>
            <a:r>
              <a:rPr lang="en-US" dirty="0" err="1" smtClean="0"/>
              <a:t>Serial.print</a:t>
            </a:r>
            <a:r>
              <a:rPr lang="en-US" dirty="0" smtClean="0"/>
              <a:t>("Unknown error at address 0x");</a:t>
            </a:r>
          </a:p>
          <a:p>
            <a:r>
              <a:rPr lang="en-US" dirty="0" smtClean="0"/>
              <a:t>      if (address&lt;16)</a:t>
            </a:r>
          </a:p>
          <a:p>
            <a:r>
              <a:rPr lang="en-US" dirty="0" smtClean="0"/>
              <a:t>        </a:t>
            </a:r>
            <a:r>
              <a:rPr lang="en-US" dirty="0" err="1" smtClean="0"/>
              <a:t>Serial.print</a:t>
            </a:r>
            <a:r>
              <a:rPr lang="en-US" dirty="0" smtClean="0"/>
              <a:t>("0");</a:t>
            </a:r>
          </a:p>
          <a:p>
            <a:r>
              <a:rPr lang="en-US" dirty="0" smtClean="0"/>
              <a:t>      </a:t>
            </a:r>
            <a:r>
              <a:rPr lang="en-US" dirty="0" err="1" smtClean="0"/>
              <a:t>Serial.println</a:t>
            </a:r>
            <a:r>
              <a:rPr lang="en-US" dirty="0" smtClean="0"/>
              <a:t>(</a:t>
            </a:r>
            <a:r>
              <a:rPr lang="en-US" dirty="0" err="1" smtClean="0"/>
              <a:t>address,HEX</a:t>
            </a:r>
            <a:r>
              <a:rPr lang="en-US" dirty="0" smtClean="0"/>
              <a:t>);</a:t>
            </a:r>
          </a:p>
          <a:p>
            <a:r>
              <a:rPr lang="en-US" dirty="0" smtClean="0"/>
              <a:t>    }    </a:t>
            </a:r>
          </a:p>
          <a:p>
            <a:r>
              <a:rPr lang="en-US" dirty="0" smtClean="0"/>
              <a:t>  }</a:t>
            </a:r>
          </a:p>
          <a:p>
            <a:r>
              <a:rPr lang="en-US" dirty="0" smtClean="0"/>
              <a:t>  if (</a:t>
            </a:r>
            <a:r>
              <a:rPr lang="en-US" dirty="0" err="1" smtClean="0"/>
              <a:t>nDevices</a:t>
            </a:r>
            <a:r>
              <a:rPr lang="en-US" dirty="0" smtClean="0"/>
              <a:t> == 0)</a:t>
            </a:r>
          </a:p>
          <a:p>
            <a:r>
              <a:rPr lang="en-US" dirty="0" smtClean="0"/>
              <a:t>    </a:t>
            </a:r>
            <a:r>
              <a:rPr lang="en-US" dirty="0" err="1" smtClean="0"/>
              <a:t>Serial.println</a:t>
            </a:r>
            <a:r>
              <a:rPr lang="en-US" dirty="0" smtClean="0"/>
              <a:t>("No I2C devices found\n");</a:t>
            </a:r>
          </a:p>
          <a:p>
            <a:r>
              <a:rPr lang="en-US" dirty="0" smtClean="0"/>
              <a:t>  else</a:t>
            </a:r>
          </a:p>
          <a:p>
            <a:r>
              <a:rPr lang="en-US" dirty="0" smtClean="0"/>
              <a:t>    </a:t>
            </a:r>
            <a:r>
              <a:rPr lang="en-US" dirty="0" err="1" smtClean="0"/>
              <a:t>Serial.println</a:t>
            </a:r>
            <a:r>
              <a:rPr lang="en-US" dirty="0" smtClean="0"/>
              <a:t>("done\n");</a:t>
            </a:r>
          </a:p>
          <a:p>
            <a:r>
              <a:rPr lang="en-US" dirty="0" smtClean="0"/>
              <a:t> </a:t>
            </a:r>
          </a:p>
          <a:p>
            <a:r>
              <a:rPr lang="en-US" dirty="0" smtClean="0"/>
              <a:t>  delay(5000);           // wait 5 seconds for next scan</a:t>
            </a:r>
          </a:p>
          <a:p>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I2C functions for </a:t>
            </a:r>
            <a:r>
              <a:rPr lang="en-US" dirty="0" err="1" smtClean="0"/>
              <a:t>Arduino</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b="1" dirty="0" err="1" smtClean="0">
                <a:latin typeface="Times New Roman" pitchFamily="18" charset="0"/>
                <a:cs typeface="Times New Roman" pitchFamily="18" charset="0"/>
              </a:rPr>
              <a:t>Wire.write</a:t>
            </a:r>
            <a:r>
              <a:rPr lang="en-US" b="1" dirty="0" smtClean="0">
                <a:latin typeface="Times New Roman" pitchFamily="18" charset="0"/>
                <a:cs typeface="Times New Roman" pitchFamily="18" charset="0"/>
              </a:rPr>
              <a:t> (data)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used to write (transmit) data to the master or slave device.</a:t>
            </a:r>
          </a:p>
          <a:p>
            <a:pPr lvl="1"/>
            <a:r>
              <a:rPr lang="en-US" b="1" dirty="0" smtClean="0">
                <a:latin typeface="Times New Roman" pitchFamily="18" charset="0"/>
                <a:cs typeface="Times New Roman" pitchFamily="18" charset="0"/>
              </a:rPr>
              <a:t>Parameter</a:t>
            </a:r>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data</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can be single byte value, string, array of data.</a:t>
            </a:r>
          </a:p>
          <a:p>
            <a:pPr lvl="1"/>
            <a:r>
              <a:rPr lang="en-US" b="1" dirty="0" smtClean="0">
                <a:latin typeface="Times New Roman" pitchFamily="18" charset="0"/>
                <a:cs typeface="Times New Roman" pitchFamily="18" charset="0"/>
              </a:rPr>
              <a:t>Returns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No. of bytes written</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e.g.    </a:t>
            </a:r>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(7);</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//send data byte</a:t>
            </a:r>
          </a:p>
          <a:p>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(“i2c”);</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//send string to slave device</a:t>
            </a:r>
          </a:p>
          <a:p>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(a, 6);</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//here a is an array</a:t>
            </a:r>
          </a:p>
          <a:p>
            <a:r>
              <a:rPr lang="en-US" b="1" dirty="0" err="1" smtClean="0">
                <a:latin typeface="Times New Roman" pitchFamily="18" charset="0"/>
                <a:cs typeface="Times New Roman" pitchFamily="18" charset="0"/>
              </a:rPr>
              <a:t>Wire.available</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function is used by a master or slave to check the requested data is available or not. It returns the no. of bytes available.</a:t>
            </a:r>
          </a:p>
          <a:p>
            <a:r>
              <a:rPr lang="en-US" b="1" dirty="0" err="1" smtClean="0">
                <a:latin typeface="Times New Roman" pitchFamily="18" charset="0"/>
                <a:cs typeface="Times New Roman" pitchFamily="18" charset="0"/>
              </a:rPr>
              <a:t>Wire.read</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used to read the requested data by master from slave or read the data transmitted from a master to a slave.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Functions for </a:t>
            </a:r>
            <a:r>
              <a:rPr lang="en-US" dirty="0" err="1" smtClean="0"/>
              <a:t>Arduino</a:t>
            </a:r>
            <a:r>
              <a:rPr lang="en-US" dirty="0" smtClean="0"/>
              <a:t> I2C Master</a:t>
            </a:r>
            <a:br>
              <a:rPr lang="en-US" dirty="0" smtClean="0"/>
            </a:br>
            <a:endParaRPr lang="en-US" dirty="0"/>
          </a:p>
        </p:txBody>
      </p:sp>
      <p:sp>
        <p:nvSpPr>
          <p:cNvPr id="3" name="Content Placeholder 2"/>
          <p:cNvSpPr>
            <a:spLocks noGrp="1"/>
          </p:cNvSpPr>
          <p:nvPr>
            <p:ph idx="1"/>
          </p:nvPr>
        </p:nvSpPr>
        <p:spPr>
          <a:xfrm>
            <a:off x="457200" y="381000"/>
            <a:ext cx="8229600" cy="6324600"/>
          </a:xfrm>
        </p:spPr>
        <p:txBody>
          <a:bodyPr>
            <a:normAutofit fontScale="92500" lnSpcReduction="20000"/>
          </a:bodyPr>
          <a:lstStyle/>
          <a:p>
            <a:r>
              <a:rPr lang="en-US" b="1" dirty="0" smtClean="0">
                <a:latin typeface="Times New Roman" pitchFamily="18" charset="0"/>
                <a:cs typeface="Times New Roman" pitchFamily="18" charset="0"/>
              </a:rPr>
              <a:t>Note: </a:t>
            </a:r>
            <a:r>
              <a:rPr lang="en-US" dirty="0" smtClean="0">
                <a:latin typeface="Times New Roman" pitchFamily="18" charset="0"/>
                <a:cs typeface="Times New Roman" pitchFamily="18" charset="0"/>
              </a:rPr>
              <a:t>Every I2C slave device has unique address. While communicating using I2C protocol, this slave address needs to be used by Master.</a:t>
            </a:r>
          </a:p>
          <a:p>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has </a:t>
            </a:r>
            <a:r>
              <a:rPr lang="en-US" b="1" dirty="0" smtClean="0">
                <a:latin typeface="Times New Roman" pitchFamily="18" charset="0"/>
                <a:cs typeface="Times New Roman" pitchFamily="18" charset="0"/>
              </a:rPr>
              <a:t>Wire Library </a:t>
            </a:r>
            <a:r>
              <a:rPr lang="en-US" dirty="0" smtClean="0">
                <a:latin typeface="Times New Roman" pitchFamily="18" charset="0"/>
                <a:cs typeface="Times New Roman" pitchFamily="18" charset="0"/>
              </a:rPr>
              <a:t>which allows us to communicate with I2C devices.</a:t>
            </a:r>
          </a:p>
          <a:p>
            <a:r>
              <a:rPr lang="en-US" b="1" dirty="0" err="1" smtClean="0">
                <a:latin typeface="Times New Roman" pitchFamily="18" charset="0"/>
                <a:cs typeface="Times New Roman" pitchFamily="18" charset="0"/>
              </a:rPr>
              <a:t>Wire.begin</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initiates the Wire library and joins the bus as a master.</a:t>
            </a:r>
          </a:p>
          <a:p>
            <a:r>
              <a:rPr lang="en-US" b="1" dirty="0" err="1" smtClean="0">
                <a:latin typeface="Times New Roman" pitchFamily="18" charset="0"/>
                <a:cs typeface="Times New Roman" pitchFamily="18" charset="0"/>
              </a:rPr>
              <a:t>Wire.beginTransmission</a:t>
            </a:r>
            <a:r>
              <a:rPr lang="en-US" b="1" dirty="0" smtClean="0">
                <a:latin typeface="Times New Roman" pitchFamily="18" charset="0"/>
                <a:cs typeface="Times New Roman" pitchFamily="18" charset="0"/>
              </a:rPr>
              <a:t> (slave address)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function begins a transmission with the I2C slave device having specified slave address.</a:t>
            </a:r>
          </a:p>
          <a:p>
            <a:r>
              <a:rPr lang="en-US" dirty="0" smtClean="0">
                <a:latin typeface="Times New Roman" pitchFamily="18" charset="0"/>
                <a:cs typeface="Times New Roman" pitchFamily="18" charset="0"/>
              </a:rPr>
              <a:t>            slave address 7-bit address of device with which we want to communicate.</a:t>
            </a:r>
          </a:p>
          <a:p>
            <a:r>
              <a:rPr lang="en-US" dirty="0" smtClean="0">
                <a:latin typeface="Times New Roman" pitchFamily="18" charset="0"/>
                <a:cs typeface="Times New Roman" pitchFamily="18" charset="0"/>
              </a:rPr>
              <a:t>e.g. </a:t>
            </a:r>
            <a:r>
              <a:rPr lang="en-US" dirty="0" err="1" smtClean="0">
                <a:latin typeface="Times New Roman" pitchFamily="18" charset="0"/>
                <a:cs typeface="Times New Roman" pitchFamily="18" charset="0"/>
              </a:rPr>
              <a:t>Wire.beginTransmission</a:t>
            </a:r>
            <a:r>
              <a:rPr lang="en-US" dirty="0" smtClean="0">
                <a:latin typeface="Times New Roman" pitchFamily="18" charset="0"/>
                <a:cs typeface="Times New Roman" pitchFamily="18" charset="0"/>
              </a:rPr>
              <a:t> (50)</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//begin transmission with slave having address 50</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Autofit/>
          </a:bodyPr>
          <a:lstStyle/>
          <a:p>
            <a:r>
              <a:rPr lang="en-US" sz="1600" b="1" dirty="0" smtClean="0">
                <a:latin typeface="Times New Roman" pitchFamily="18" charset="0"/>
                <a:cs typeface="Times New Roman" pitchFamily="18" charset="0"/>
              </a:rPr>
              <a:t>Wire. </a:t>
            </a:r>
            <a:r>
              <a:rPr lang="en-US" sz="1600" b="1" dirty="0" err="1" smtClean="0">
                <a:latin typeface="Times New Roman" pitchFamily="18" charset="0"/>
                <a:cs typeface="Times New Roman" pitchFamily="18" charset="0"/>
              </a:rPr>
              <a:t>requestFrom</a:t>
            </a:r>
            <a:r>
              <a:rPr lang="en-US" sz="1600" b="1" dirty="0" smtClean="0">
                <a:latin typeface="Times New Roman" pitchFamily="18" charset="0"/>
                <a:cs typeface="Times New Roman" pitchFamily="18" charset="0"/>
              </a:rPr>
              <a:t>(address, no of byte)</a:t>
            </a:r>
            <a:r>
              <a:rPr lang="en-US" sz="1600" dirty="0" smtClean="0">
                <a:latin typeface="Times New Roman" pitchFamily="18" charset="0"/>
                <a:cs typeface="Times New Roman" pitchFamily="18" charset="0"/>
              </a:rPr>
              <a:t> OR </a:t>
            </a:r>
          </a:p>
          <a:p>
            <a:r>
              <a:rPr lang="en-US" sz="1600" b="1" dirty="0" smtClean="0">
                <a:latin typeface="Times New Roman" pitchFamily="18" charset="0"/>
                <a:cs typeface="Times New Roman" pitchFamily="18" charset="0"/>
              </a:rPr>
              <a:t>Wire. </a:t>
            </a:r>
            <a:r>
              <a:rPr lang="en-US" sz="1600" b="1" dirty="0" err="1" smtClean="0">
                <a:latin typeface="Times New Roman" pitchFamily="18" charset="0"/>
                <a:cs typeface="Times New Roman" pitchFamily="18" charset="0"/>
              </a:rPr>
              <a:t>requestFrom</a:t>
            </a:r>
            <a:r>
              <a:rPr lang="en-US" sz="1600" b="1" dirty="0" smtClean="0">
                <a:latin typeface="Times New Roman" pitchFamily="18" charset="0"/>
                <a:cs typeface="Times New Roman" pitchFamily="18" charset="0"/>
              </a:rPr>
              <a:t>(address, no of byte, stop)</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This function is used by master to request or receive data from slave device. </a:t>
            </a:r>
          </a:p>
          <a:p>
            <a:r>
              <a:rPr lang="en-US" sz="1600" dirty="0" smtClean="0">
                <a:latin typeface="Times New Roman" pitchFamily="18" charset="0"/>
                <a:cs typeface="Times New Roman" pitchFamily="18" charset="0"/>
              </a:rPr>
              <a:t>The requested data can be read by using </a:t>
            </a:r>
            <a:r>
              <a:rPr lang="en-US" sz="1600" dirty="0" err="1" smtClean="0">
                <a:latin typeface="Times New Roman" pitchFamily="18" charset="0"/>
                <a:cs typeface="Times New Roman" pitchFamily="18" charset="0"/>
              </a:rPr>
              <a:t>Wire.read</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Parameters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Address </a:t>
            </a:r>
            <a:r>
              <a:rPr lang="en-US" sz="1600" dirty="0" err="1" smtClean="0">
                <a:latin typeface="Times New Roman" pitchFamily="18" charset="0"/>
                <a:cs typeface="Times New Roman" pitchFamily="18" charset="0"/>
              </a:rPr>
              <a:t>address</a:t>
            </a:r>
            <a:r>
              <a:rPr lang="en-US" sz="1600" dirty="0" smtClean="0">
                <a:latin typeface="Times New Roman" pitchFamily="18" charset="0"/>
                <a:cs typeface="Times New Roman" pitchFamily="18" charset="0"/>
              </a:rPr>
              <a:t> of device with which we want to communicate</a:t>
            </a:r>
          </a:p>
          <a:p>
            <a:r>
              <a:rPr lang="en-US" sz="1600" dirty="0" smtClean="0">
                <a:latin typeface="Times New Roman" pitchFamily="18" charset="0"/>
                <a:cs typeface="Times New Roman" pitchFamily="18" charset="0"/>
              </a:rPr>
              <a:t>                        No. of byte no. of byte needs to request</a:t>
            </a:r>
          </a:p>
          <a:p>
            <a:r>
              <a:rPr lang="en-US" sz="1600" dirty="0" smtClean="0">
                <a:latin typeface="Times New Roman" pitchFamily="18" charset="0"/>
                <a:cs typeface="Times New Roman" pitchFamily="18" charset="0"/>
              </a:rPr>
              <a:t>                        Stop It is a Boolean.</a:t>
            </a:r>
          </a:p>
          <a:p>
            <a:r>
              <a:rPr lang="en-US" sz="1600" b="1" i="1" dirty="0" smtClean="0">
                <a:latin typeface="Times New Roman" pitchFamily="18" charset="0"/>
                <a:cs typeface="Times New Roman" pitchFamily="18" charset="0"/>
              </a:rPr>
              <a:t>true</a:t>
            </a:r>
            <a:r>
              <a:rPr lang="en-US" sz="1600" dirty="0" smtClean="0">
                <a:latin typeface="Times New Roman" pitchFamily="18" charset="0"/>
                <a:cs typeface="Times New Roman" pitchFamily="18" charset="0"/>
              </a:rPr>
              <a:t> - send a stop message after the request, releasing the bus,</a:t>
            </a:r>
          </a:p>
          <a:p>
            <a:r>
              <a:rPr lang="en-US" sz="1600" b="1" i="1" dirty="0" smtClean="0">
                <a:latin typeface="Times New Roman" pitchFamily="18" charset="0"/>
                <a:cs typeface="Times New Roman" pitchFamily="18" charset="0"/>
              </a:rPr>
              <a:t>false</a:t>
            </a:r>
            <a:r>
              <a:rPr lang="en-US" sz="1600" dirty="0" smtClean="0">
                <a:latin typeface="Times New Roman" pitchFamily="18" charset="0"/>
                <a:cs typeface="Times New Roman" pitchFamily="18" charset="0"/>
              </a:rPr>
              <a:t> - continually send a restart after the request, keeping the connection active</a:t>
            </a:r>
          </a:p>
          <a:p>
            <a:r>
              <a:rPr lang="en-US" sz="1600" b="1" dirty="0" smtClean="0">
                <a:latin typeface="Times New Roman" pitchFamily="18" charset="0"/>
                <a:cs typeface="Times New Roman" pitchFamily="18" charset="0"/>
              </a:rPr>
              <a:t>            Returns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No. of bytes returned from slave device.</a:t>
            </a:r>
          </a:p>
          <a:p>
            <a:r>
              <a:rPr lang="en-US" sz="1600" b="1" dirty="0"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Wire.requestFrom</a:t>
            </a:r>
            <a:r>
              <a:rPr lang="en-US" sz="1600" dirty="0" smtClean="0">
                <a:latin typeface="Times New Roman" pitchFamily="18" charset="0"/>
                <a:cs typeface="Times New Roman" pitchFamily="18" charset="0"/>
              </a:rPr>
              <a:t>(50, 4)             //request 4 no. of bytes from slave having address 50</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Wire.requestFrom</a:t>
            </a:r>
            <a:r>
              <a:rPr lang="en-US" sz="1600" dirty="0" smtClean="0">
                <a:latin typeface="Times New Roman" pitchFamily="18" charset="0"/>
                <a:cs typeface="Times New Roman" pitchFamily="18" charset="0"/>
              </a:rPr>
              <a:t>(50, 4, true)    //will stop receiving data after 4 bytes, releasing bus</a:t>
            </a:r>
          </a:p>
          <a:p>
            <a:r>
              <a:rPr lang="en-US" sz="1600" b="1" dirty="0" err="1" smtClean="0">
                <a:latin typeface="Times New Roman" pitchFamily="18" charset="0"/>
                <a:cs typeface="Times New Roman" pitchFamily="18" charset="0"/>
              </a:rPr>
              <a:t>Wire.endTransmission</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It ends a transmission to a slave device that was begun by </a:t>
            </a:r>
            <a:r>
              <a:rPr lang="en-US" sz="1600" dirty="0" err="1" smtClean="0">
                <a:latin typeface="Times New Roman" pitchFamily="18" charset="0"/>
                <a:cs typeface="Times New Roman" pitchFamily="18" charset="0"/>
              </a:rPr>
              <a:t>beginTransmission</a:t>
            </a:r>
            <a:r>
              <a:rPr lang="en-US" sz="1600" dirty="0" smtClean="0">
                <a:latin typeface="Times New Roman" pitchFamily="18" charset="0"/>
                <a:cs typeface="Times New Roman" pitchFamily="18" charset="0"/>
              </a:rPr>
              <a:t>() and transmits the bytes that were queued by write().</a:t>
            </a:r>
          </a:p>
          <a:p>
            <a:r>
              <a:rPr lang="en-US" sz="1600" b="1" dirty="0" smtClean="0">
                <a:latin typeface="Times New Roman" pitchFamily="18" charset="0"/>
                <a:cs typeface="Times New Roman" pitchFamily="18" charset="0"/>
              </a:rPr>
              <a:t>Returns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Return byte which indicate the status of transmission</a:t>
            </a: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Functions for </a:t>
            </a:r>
            <a:r>
              <a:rPr lang="en-US" dirty="0" err="1" smtClean="0"/>
              <a:t>Arduino</a:t>
            </a:r>
            <a:r>
              <a:rPr lang="en-US" dirty="0" smtClean="0"/>
              <a:t> I2C Slave</a:t>
            </a:r>
            <a:br>
              <a:rPr lang="en-US" dirty="0" smtClean="0"/>
            </a:br>
            <a:endParaRPr lang="en-US" dirty="0"/>
          </a:p>
        </p:txBody>
      </p:sp>
      <p:sp>
        <p:nvSpPr>
          <p:cNvPr id="3" name="Content Placeholder 2"/>
          <p:cNvSpPr>
            <a:spLocks noGrp="1"/>
          </p:cNvSpPr>
          <p:nvPr>
            <p:ph idx="1"/>
          </p:nvPr>
        </p:nvSpPr>
        <p:spPr>
          <a:xfrm>
            <a:off x="457200" y="533400"/>
            <a:ext cx="8229600" cy="5592763"/>
          </a:xfrm>
        </p:spPr>
        <p:txBody>
          <a:bodyPr/>
          <a:lstStyle/>
          <a:p>
            <a:r>
              <a:rPr lang="en-US" b="1" dirty="0" err="1" smtClean="0">
                <a:latin typeface="Times New Roman" pitchFamily="18" charset="0"/>
                <a:cs typeface="Times New Roman" pitchFamily="18" charset="0"/>
              </a:rPr>
              <a:t>Wire.begin</a:t>
            </a:r>
            <a:r>
              <a:rPr lang="en-US" b="1" dirty="0" smtClean="0">
                <a:latin typeface="Times New Roman" pitchFamily="18" charset="0"/>
                <a:cs typeface="Times New Roman" pitchFamily="18" charset="0"/>
              </a:rPr>
              <a:t> (address)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initiates the Wire library and joins the I2C bus as a slave with specified address.</a:t>
            </a:r>
          </a:p>
          <a:p>
            <a:r>
              <a:rPr lang="en-US" b="1" dirty="0" smtClean="0">
                <a:latin typeface="Times New Roman" pitchFamily="18" charset="0"/>
                <a:cs typeface="Times New Roman" pitchFamily="18" charset="0"/>
              </a:rPr>
              <a:t>            Parameter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Address 7-bit slave address, if not specified then join the bus as master</a:t>
            </a:r>
          </a:p>
          <a:p>
            <a:r>
              <a:rPr lang="en-US" b="1" dirty="0" err="1" smtClean="0">
                <a:latin typeface="Times New Roman" pitchFamily="18" charset="0"/>
                <a:cs typeface="Times New Roman" pitchFamily="18" charset="0"/>
              </a:rPr>
              <a:t>Wire.onReceive</a:t>
            </a:r>
            <a:r>
              <a:rPr lang="en-US" b="1" dirty="0" smtClean="0">
                <a:latin typeface="Times New Roman" pitchFamily="18" charset="0"/>
                <a:cs typeface="Times New Roman" pitchFamily="18" charset="0"/>
              </a:rPr>
              <a:t>(handler)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handler function to be called when a slave device receives a transmitted data from a master.</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latin typeface="Times New Roman" pitchFamily="18" charset="0"/>
                <a:cs typeface="Times New Roman" pitchFamily="18" charset="0"/>
              </a:rPr>
              <a:t>void setup()</a:t>
            </a:r>
          </a:p>
          <a:p>
            <a:r>
              <a:rPr lang="en-US" dirty="0" smtClean="0">
                <a:latin typeface="Times New Roman" pitchFamily="18" charset="0"/>
                <a:cs typeface="Times New Roman" pitchFamily="18" charset="0"/>
              </a:rPr>
              <a:t> { </a:t>
            </a:r>
          </a:p>
          <a:p>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(8); // join i2c bus with address #8 </a:t>
            </a:r>
            <a:r>
              <a:rPr lang="en-US" dirty="0" err="1" smtClean="0">
                <a:latin typeface="Times New Roman" pitchFamily="18" charset="0"/>
                <a:cs typeface="Times New Roman" pitchFamily="18" charset="0"/>
              </a:rPr>
              <a:t>Wire.onReceive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receiveEvent</a:t>
            </a:r>
            <a:r>
              <a:rPr lang="en-US" dirty="0" smtClean="0">
                <a:latin typeface="Times New Roman" pitchFamily="18" charset="0"/>
                <a:cs typeface="Times New Roman" pitchFamily="18" charset="0"/>
              </a:rPr>
              <a:t>); // register event </a:t>
            </a:r>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 // </a:t>
            </a:r>
            <a:r>
              <a:rPr lang="en-US" sz="2500" dirty="0" smtClean="0">
                <a:latin typeface="Times New Roman" pitchFamily="18" charset="0"/>
                <a:cs typeface="Times New Roman" pitchFamily="18" charset="0"/>
              </a:rPr>
              <a:t>start serial for output</a:t>
            </a:r>
          </a:p>
          <a:p>
            <a:r>
              <a:rPr lang="en-US" dirty="0" smtClean="0">
                <a:latin typeface="Times New Roman" pitchFamily="18" charset="0"/>
                <a:cs typeface="Times New Roman" pitchFamily="18" charset="0"/>
              </a:rPr>
              <a:t> } </a:t>
            </a:r>
          </a:p>
          <a:p>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receiveEvent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howmany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while (1 &lt; </a:t>
            </a:r>
            <a:r>
              <a:rPr lang="en-US" dirty="0" err="1" smtClean="0">
                <a:latin typeface="Times New Roman" pitchFamily="18" charset="0"/>
                <a:cs typeface="Times New Roman" pitchFamily="18" charset="0"/>
              </a:rPr>
              <a:t>Wire.available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 loop through all but the last </a:t>
            </a:r>
          </a:p>
          <a:p>
            <a:r>
              <a:rPr lang="en-US" dirty="0" smtClean="0">
                <a:latin typeface="Times New Roman" pitchFamily="18" charset="0"/>
                <a:cs typeface="Times New Roman" pitchFamily="18" charset="0"/>
              </a:rPr>
              <a:t>char c = </a:t>
            </a:r>
            <a:r>
              <a:rPr lang="en-US" dirty="0" err="1" smtClean="0">
                <a:latin typeface="Times New Roman" pitchFamily="18" charset="0"/>
                <a:cs typeface="Times New Roman" pitchFamily="18" charset="0"/>
              </a:rPr>
              <a:t>Wire.read</a:t>
            </a:r>
            <a:r>
              <a:rPr lang="en-US" dirty="0" smtClean="0">
                <a:latin typeface="Times New Roman" pitchFamily="18" charset="0"/>
                <a:cs typeface="Times New Roman" pitchFamily="18" charset="0"/>
              </a:rPr>
              <a:t>(); // </a:t>
            </a:r>
            <a:r>
              <a:rPr lang="en-US" sz="2200" dirty="0" smtClean="0">
                <a:latin typeface="Times New Roman" pitchFamily="18" charset="0"/>
                <a:cs typeface="Times New Roman" pitchFamily="18" charset="0"/>
              </a:rPr>
              <a:t>receive byte as a character</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(c); // print the character</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latin typeface="Times New Roman" pitchFamily="18" charset="0"/>
                <a:cs typeface="Times New Roman" pitchFamily="18" charset="0"/>
              </a:rPr>
              <a:t>Wire.onRequest</a:t>
            </a:r>
            <a:r>
              <a:rPr lang="en-US" b="1" dirty="0" smtClean="0">
                <a:latin typeface="Times New Roman" pitchFamily="18" charset="0"/>
                <a:cs typeface="Times New Roman" pitchFamily="18" charset="0"/>
              </a:rPr>
              <a:t> (handler)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Handler function to be called when master requests from slave device, takes no parameters and returns nothing.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19800"/>
          </a:xfrm>
        </p:spPr>
        <p:txBody>
          <a:bodyPr>
            <a:normAutofit fontScale="77500" lnSpcReduction="20000"/>
          </a:bodyPr>
          <a:lstStyle/>
          <a:p>
            <a:r>
              <a:rPr lang="en-US" dirty="0" smtClean="0">
                <a:latin typeface="Times New Roman" pitchFamily="18" charset="0"/>
                <a:cs typeface="Times New Roman" pitchFamily="18" charset="0"/>
              </a:rPr>
              <a:t>void setup()</a:t>
            </a:r>
          </a:p>
          <a:p>
            <a:r>
              <a:rPr lang="en-US" dirty="0" smtClean="0">
                <a:latin typeface="Times New Roman" pitchFamily="18" charset="0"/>
                <a:cs typeface="Times New Roman" pitchFamily="18" charset="0"/>
              </a:rPr>
              <a:t> { </a:t>
            </a:r>
          </a:p>
          <a:p>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(8); // join i2c bus with address #8 </a:t>
            </a:r>
            <a:r>
              <a:rPr lang="en-US" dirty="0" err="1" smtClean="0">
                <a:latin typeface="Times New Roman" pitchFamily="18" charset="0"/>
                <a:cs typeface="Times New Roman" pitchFamily="18" charset="0"/>
              </a:rPr>
              <a:t>Wire.onRequest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requestEvent</a:t>
            </a:r>
            <a:r>
              <a:rPr lang="en-US" dirty="0" smtClean="0">
                <a:latin typeface="Times New Roman" pitchFamily="18" charset="0"/>
                <a:cs typeface="Times New Roman" pitchFamily="18" charset="0"/>
              </a:rPr>
              <a:t>); // register event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void loop()</a:t>
            </a:r>
          </a:p>
          <a:p>
            <a:r>
              <a:rPr lang="en-US" dirty="0" smtClean="0">
                <a:latin typeface="Times New Roman" pitchFamily="18" charset="0"/>
                <a:cs typeface="Times New Roman" pitchFamily="18" charset="0"/>
              </a:rPr>
              <a:t> { delay(100); </a:t>
            </a:r>
          </a:p>
          <a:p>
            <a:r>
              <a:rPr lang="en-US" dirty="0" smtClean="0">
                <a:latin typeface="Times New Roman" pitchFamily="18" charset="0"/>
                <a:cs typeface="Times New Roman" pitchFamily="18" charset="0"/>
              </a:rPr>
              <a:t>} // function that executes whenever data is requested</a:t>
            </a:r>
          </a:p>
          <a:p>
            <a:r>
              <a:rPr lang="en-US" dirty="0" smtClean="0">
                <a:latin typeface="Times New Roman" pitchFamily="18" charset="0"/>
                <a:cs typeface="Times New Roman" pitchFamily="18" charset="0"/>
              </a:rPr>
              <a:t> //by master</a:t>
            </a:r>
          </a:p>
          <a:p>
            <a:r>
              <a:rPr lang="en-US" dirty="0" smtClean="0">
                <a:latin typeface="Times New Roman" pitchFamily="18" charset="0"/>
                <a:cs typeface="Times New Roman" pitchFamily="18" charset="0"/>
              </a:rPr>
              <a:t> // this function is registered as an event, see setup ()</a:t>
            </a:r>
          </a:p>
          <a:p>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requestEvent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("hello "); // respond with message of</a:t>
            </a:r>
          </a:p>
          <a:p>
            <a:r>
              <a:rPr lang="en-US" dirty="0" smtClean="0">
                <a:latin typeface="Times New Roman" pitchFamily="18" charset="0"/>
                <a:cs typeface="Times New Roman" pitchFamily="18" charset="0"/>
              </a:rPr>
              <a:t> //6 bytes as expected by master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300" dirty="0" smtClean="0"/>
              <a:t/>
            </a:r>
            <a:br>
              <a:rPr lang="en-US" sz="3300" dirty="0" smtClean="0"/>
            </a:br>
            <a:r>
              <a:rPr lang="en-US" sz="3300" dirty="0" smtClean="0"/>
              <a:t>I2C Communication between Two </a:t>
            </a:r>
            <a:r>
              <a:rPr lang="en-US" sz="3300" dirty="0" err="1" smtClean="0"/>
              <a:t>Arduino</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Transfer data from master to the slave device. Here, we will use two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one as master and other as slave.</a:t>
            </a:r>
          </a:p>
          <a:p>
            <a:pPr algn="just"/>
            <a:r>
              <a:rPr lang="en-US" dirty="0" smtClean="0">
                <a:latin typeface="Times New Roman" pitchFamily="18" charset="0"/>
                <a:cs typeface="Times New Roman" pitchFamily="18" charset="0"/>
              </a:rPr>
              <a:t>we will be using the built-in example of Wire library provided by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along with their IDE for I2C communication.</a:t>
            </a:r>
          </a:p>
          <a:p>
            <a:pPr algn="just"/>
            <a:r>
              <a:rPr lang="en-US" dirty="0" smtClean="0">
                <a:latin typeface="Times New Roman" pitchFamily="18" charset="0"/>
                <a:cs typeface="Times New Roman" pitchFamily="18" charset="0"/>
              </a:rPr>
              <a:t>From Wire library, we are using here </a:t>
            </a:r>
            <a:r>
              <a:rPr lang="en-US" dirty="0" err="1" smtClean="0">
                <a:latin typeface="Times New Roman" pitchFamily="18" charset="0"/>
                <a:cs typeface="Times New Roman" pitchFamily="18" charset="0"/>
              </a:rPr>
              <a:t>master_writer</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as master and </a:t>
            </a:r>
            <a:r>
              <a:rPr lang="en-US" dirty="0" err="1" smtClean="0">
                <a:latin typeface="Times New Roman" pitchFamily="18" charset="0"/>
                <a:cs typeface="Times New Roman" pitchFamily="18" charset="0"/>
              </a:rPr>
              <a:t>slave_receiver</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as a slave. This example will transfer number from master to slave and slave display it on a serial monitor.</a:t>
            </a:r>
          </a:p>
          <a:p>
            <a:pPr algn="just"/>
            <a:r>
              <a:rPr lang="en-US" dirty="0" smtClean="0">
                <a:latin typeface="Times New Roman" pitchFamily="18" charset="0"/>
                <a:cs typeface="Times New Roman" pitchFamily="18" charset="0"/>
              </a:rPr>
              <a:t>You can use this library from</a:t>
            </a:r>
          </a:p>
          <a:p>
            <a:pPr algn="just"/>
            <a:r>
              <a:rPr lang="en-US" b="1" dirty="0" smtClean="0">
                <a:latin typeface="Times New Roman" pitchFamily="18" charset="0"/>
                <a:cs typeface="Times New Roman" pitchFamily="18" charset="0"/>
              </a:rPr>
              <a:t>File -&gt; Examples -&gt; Wire -&gt; </a:t>
            </a:r>
            <a:r>
              <a:rPr lang="en-US" b="1" dirty="0" err="1" smtClean="0">
                <a:latin typeface="Times New Roman" pitchFamily="18" charset="0"/>
                <a:cs typeface="Times New Roman" pitchFamily="18" charset="0"/>
              </a:rPr>
              <a:t>master_writer</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File -&gt; Examples -&gt; Wire -&gt; </a:t>
            </a:r>
            <a:r>
              <a:rPr lang="en-US" b="1" dirty="0" err="1" smtClean="0">
                <a:latin typeface="Times New Roman" pitchFamily="18" charset="0"/>
                <a:cs typeface="Times New Roman" pitchFamily="18" charset="0"/>
              </a:rPr>
              <a:t>master_receiver</a:t>
            </a:r>
            <a:endParaRPr lang="en-US" dirty="0" smtClean="0">
              <a:latin typeface="Times New Roman" pitchFamily="18" charset="0"/>
              <a:cs typeface="Times New Roman" pitchFamily="18" charset="0"/>
            </a:endParaRPr>
          </a:p>
          <a:p>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i2c communication"/>
          <p:cNvPicPr>
            <a:picLocks noChangeAspect="1" noChangeArrowheads="1"/>
          </p:cNvPicPr>
          <p:nvPr/>
        </p:nvPicPr>
        <p:blipFill>
          <a:blip r:embed="rId2" cstate="print"/>
          <a:srcRect/>
          <a:stretch>
            <a:fillRect/>
          </a:stretch>
        </p:blipFill>
        <p:spPr bwMode="auto">
          <a:xfrm>
            <a:off x="1981200" y="533400"/>
            <a:ext cx="5559425" cy="39243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i2c communication between two arduino"/>
          <p:cNvPicPr>
            <a:picLocks noChangeAspect="1" noChangeArrowheads="1"/>
          </p:cNvPicPr>
          <p:nvPr/>
        </p:nvPicPr>
        <p:blipFill>
          <a:blip r:embed="rId2" cstate="print"/>
          <a:srcRect/>
          <a:stretch>
            <a:fillRect/>
          </a:stretch>
        </p:blipFill>
        <p:spPr bwMode="auto">
          <a:xfrm>
            <a:off x="42742" y="990600"/>
            <a:ext cx="9101258" cy="39909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t>Sketch for </a:t>
            </a:r>
            <a:r>
              <a:rPr lang="en-US" b="1" dirty="0" err="1" smtClean="0"/>
              <a:t>Arduino</a:t>
            </a:r>
            <a:r>
              <a:rPr lang="en-US" b="1" dirty="0" smtClean="0"/>
              <a:t> as a master writer</a:t>
            </a:r>
            <a:endParaRPr lang="en-US" dirty="0"/>
          </a:p>
        </p:txBody>
      </p:sp>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Wire.h</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void setup()</a:t>
            </a: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join i2c bus (address optional for master)</a:t>
            </a:r>
          </a:p>
          <a:p>
            <a:r>
              <a:rPr lang="en-US" dirty="0" smtClean="0">
                <a:latin typeface="Times New Roman" pitchFamily="18" charset="0"/>
                <a:cs typeface="Times New Roman" pitchFamily="18" charset="0"/>
              </a:rPr>
              <a:t> } </a:t>
            </a:r>
          </a:p>
          <a:p>
            <a:r>
              <a:rPr lang="en-US" dirty="0" smtClean="0">
                <a:latin typeface="Times New Roman" pitchFamily="18" charset="0"/>
                <a:cs typeface="Times New Roman" pitchFamily="18" charset="0"/>
              </a:rPr>
              <a:t>byte x = 0; </a:t>
            </a:r>
          </a:p>
          <a:p>
            <a:r>
              <a:rPr lang="en-US" dirty="0" smtClean="0">
                <a:latin typeface="Times New Roman" pitchFamily="18" charset="0"/>
                <a:cs typeface="Times New Roman" pitchFamily="18" charset="0"/>
              </a:rPr>
              <a:t>void loop()</a:t>
            </a:r>
          </a:p>
          <a:p>
            <a:r>
              <a:rPr lang="en-US" dirty="0" smtClean="0">
                <a:latin typeface="Times New Roman" pitchFamily="18" charset="0"/>
                <a:cs typeface="Times New Roman" pitchFamily="18" charset="0"/>
              </a:rPr>
              <a:t> { </a:t>
            </a:r>
          </a:p>
          <a:p>
            <a:r>
              <a:rPr lang="en-US" dirty="0" err="1" smtClean="0">
                <a:latin typeface="Times New Roman" pitchFamily="18" charset="0"/>
                <a:cs typeface="Times New Roman" pitchFamily="18" charset="0"/>
              </a:rPr>
              <a:t>Wire.beginTransmission</a:t>
            </a:r>
            <a:r>
              <a:rPr lang="en-US" dirty="0" smtClean="0">
                <a:latin typeface="Times New Roman" pitchFamily="18" charset="0"/>
                <a:cs typeface="Times New Roman" pitchFamily="18" charset="0"/>
              </a:rPr>
              <a:t>(8); // transmit to device #8</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("x is "); // sends five bytes </a:t>
            </a:r>
          </a:p>
          <a:p>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(x);</a:t>
            </a:r>
          </a:p>
          <a:p>
            <a:r>
              <a:rPr lang="en-US" dirty="0" smtClean="0">
                <a:latin typeface="Times New Roman" pitchFamily="18" charset="0"/>
                <a:cs typeface="Times New Roman" pitchFamily="18" charset="0"/>
              </a:rPr>
              <a:t> // sends one byte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Wire.endTransmission</a:t>
            </a:r>
            <a:r>
              <a:rPr lang="en-US" dirty="0" smtClean="0">
                <a:latin typeface="Times New Roman" pitchFamily="18" charset="0"/>
                <a:cs typeface="Times New Roman" pitchFamily="18" charset="0"/>
              </a:rPr>
              <a:t>(); // stop transmitting </a:t>
            </a:r>
          </a:p>
          <a:p>
            <a:r>
              <a:rPr lang="en-US" dirty="0" smtClean="0">
                <a:latin typeface="Times New Roman" pitchFamily="18" charset="0"/>
                <a:cs typeface="Times New Roman" pitchFamily="18" charset="0"/>
              </a:rPr>
              <a:t>x++;</a:t>
            </a:r>
          </a:p>
          <a:p>
            <a:r>
              <a:rPr lang="en-US" dirty="0" smtClean="0">
                <a:latin typeface="Times New Roman" pitchFamily="18" charset="0"/>
                <a:cs typeface="Times New Roman" pitchFamily="18" charset="0"/>
              </a:rPr>
              <a:t> delay(500);</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b="1" dirty="0" smtClean="0"/>
              <a:t>Sketch for </a:t>
            </a:r>
            <a:r>
              <a:rPr lang="en-US" b="1" dirty="0" err="1" smtClean="0"/>
              <a:t>Arduino</a:t>
            </a:r>
            <a:r>
              <a:rPr lang="en-US" b="1" dirty="0" smtClean="0"/>
              <a:t> as Slave receiver</a:t>
            </a:r>
            <a:endParaRPr lang="en-US" dirty="0"/>
          </a:p>
        </p:txBody>
      </p:sp>
      <p:sp>
        <p:nvSpPr>
          <p:cNvPr id="3" name="Content Placeholder 2"/>
          <p:cNvSpPr>
            <a:spLocks noGrp="1"/>
          </p:cNvSpPr>
          <p:nvPr>
            <p:ph idx="1"/>
          </p:nvPr>
        </p:nvSpPr>
        <p:spPr>
          <a:xfrm>
            <a:off x="457200" y="762000"/>
            <a:ext cx="8229600" cy="5364163"/>
          </a:xfrm>
        </p:spPr>
        <p:txBody>
          <a:bodyPr>
            <a:normAutofit fontScale="475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Wire.h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void setup()</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(8); // join i2c bus with address #8 </a:t>
            </a:r>
          </a:p>
          <a:p>
            <a:r>
              <a:rPr lang="en-US" dirty="0" err="1" smtClean="0">
                <a:latin typeface="Times New Roman" pitchFamily="18" charset="0"/>
                <a:cs typeface="Times New Roman" pitchFamily="18" charset="0"/>
              </a:rPr>
              <a:t>Wire.onReceive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receiveEvent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register event </a:t>
            </a:r>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 </a:t>
            </a:r>
          </a:p>
          <a:p>
            <a:r>
              <a:rPr lang="en-US" dirty="0" smtClean="0">
                <a:latin typeface="Times New Roman" pitchFamily="18" charset="0"/>
                <a:cs typeface="Times New Roman" pitchFamily="18" charset="0"/>
              </a:rPr>
              <a:t>// start serial for output </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void loop()</a:t>
            </a:r>
          </a:p>
          <a:p>
            <a:r>
              <a:rPr lang="en-US" dirty="0" smtClean="0">
                <a:latin typeface="Times New Roman" pitchFamily="18" charset="0"/>
                <a:cs typeface="Times New Roman" pitchFamily="18" charset="0"/>
              </a:rPr>
              <a:t> { delay(100);</a:t>
            </a:r>
          </a:p>
          <a:p>
            <a:r>
              <a:rPr lang="en-US" dirty="0" smtClean="0">
                <a:latin typeface="Times New Roman" pitchFamily="18" charset="0"/>
                <a:cs typeface="Times New Roman" pitchFamily="18" charset="0"/>
              </a:rPr>
              <a:t> } // function that executes whenever data is received from master </a:t>
            </a:r>
          </a:p>
          <a:p>
            <a:r>
              <a:rPr lang="en-US" dirty="0" smtClean="0">
                <a:latin typeface="Times New Roman" pitchFamily="18" charset="0"/>
                <a:cs typeface="Times New Roman" pitchFamily="18" charset="0"/>
              </a:rPr>
              <a:t>// this function is registered as an event, see setup()</a:t>
            </a:r>
          </a:p>
          <a:p>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receiveEvent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howMany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while (1 &lt; </a:t>
            </a:r>
            <a:r>
              <a:rPr lang="en-US" dirty="0" err="1" smtClean="0">
                <a:latin typeface="Times New Roman" pitchFamily="18" charset="0"/>
                <a:cs typeface="Times New Roman" pitchFamily="18" charset="0"/>
              </a:rPr>
              <a:t>Wire.available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a:t>
            </a:r>
          </a:p>
          <a:p>
            <a:r>
              <a:rPr lang="en-US" dirty="0" smtClean="0">
                <a:latin typeface="Times New Roman" pitchFamily="18" charset="0"/>
                <a:cs typeface="Times New Roman" pitchFamily="18" charset="0"/>
              </a:rPr>
              <a:t>// loop through all but the last</a:t>
            </a:r>
          </a:p>
          <a:p>
            <a:r>
              <a:rPr lang="en-US" dirty="0" smtClean="0">
                <a:latin typeface="Times New Roman" pitchFamily="18" charset="0"/>
                <a:cs typeface="Times New Roman" pitchFamily="18" charset="0"/>
              </a:rPr>
              <a:t> char c = </a:t>
            </a:r>
            <a:r>
              <a:rPr lang="en-US" dirty="0" err="1" smtClean="0">
                <a:latin typeface="Times New Roman" pitchFamily="18" charset="0"/>
                <a:cs typeface="Times New Roman" pitchFamily="18" charset="0"/>
              </a:rPr>
              <a:t>Wire.read</a:t>
            </a:r>
            <a:r>
              <a:rPr lang="en-US" dirty="0" smtClean="0">
                <a:latin typeface="Times New Roman" pitchFamily="18" charset="0"/>
                <a:cs typeface="Times New Roman" pitchFamily="18" charset="0"/>
              </a:rPr>
              <a:t>(); // receive byte as a character</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(c); // print the character</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Wire.read</a:t>
            </a:r>
            <a:r>
              <a:rPr lang="en-US" dirty="0" smtClean="0">
                <a:latin typeface="Times New Roman" pitchFamily="18" charset="0"/>
                <a:cs typeface="Times New Roman" pitchFamily="18" charset="0"/>
              </a:rPr>
              <a:t>(); // receive byte as an integer</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(x); // print the integer</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Slave output"/>
          <p:cNvPicPr>
            <a:picLocks noChangeAspect="1" noChangeArrowheads="1"/>
          </p:cNvPicPr>
          <p:nvPr/>
        </p:nvPicPr>
        <p:blipFill>
          <a:blip r:embed="rId2" cstate="print"/>
          <a:srcRect/>
          <a:stretch>
            <a:fillRect/>
          </a:stretch>
        </p:blipFill>
        <p:spPr bwMode="auto">
          <a:xfrm>
            <a:off x="533400" y="990600"/>
            <a:ext cx="6105525" cy="41052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Two-way communication between two </a:t>
            </a:r>
            <a:r>
              <a:rPr lang="en-US" dirty="0" err="1" smtClean="0"/>
              <a:t>Arduino</a:t>
            </a:r>
            <a:r>
              <a:rPr lang="en-US" dirty="0" smtClean="0"/>
              <a:t> using I2C</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Let’s write a program where we will send Hello message to slave and slave will respond back to the received message with Hi. Two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Unos</a:t>
            </a:r>
            <a:r>
              <a:rPr lang="en-US" dirty="0" smtClean="0">
                <a:latin typeface="Times New Roman" pitchFamily="18" charset="0"/>
                <a:cs typeface="Times New Roman" pitchFamily="18" charset="0"/>
              </a:rPr>
              <a:t> are used as master and Slave.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87362"/>
          </a:xfrm>
        </p:spPr>
        <p:txBody>
          <a:bodyPr>
            <a:normAutofit fontScale="90000"/>
          </a:bodyPr>
          <a:lstStyle/>
          <a:p>
            <a:r>
              <a:rPr lang="en-US" b="1" dirty="0" smtClean="0"/>
              <a:t>Sketch for Master</a:t>
            </a:r>
            <a:endParaRPr lang="en-US" dirty="0"/>
          </a:p>
        </p:txBody>
      </p:sp>
      <p:sp>
        <p:nvSpPr>
          <p:cNvPr id="3" name="Content Placeholder 2"/>
          <p:cNvSpPr>
            <a:spLocks noGrp="1"/>
          </p:cNvSpPr>
          <p:nvPr>
            <p:ph idx="1"/>
          </p:nvPr>
        </p:nvSpPr>
        <p:spPr>
          <a:xfrm>
            <a:off x="457200" y="457200"/>
            <a:ext cx="8229600" cy="6400800"/>
          </a:xfrm>
        </p:spPr>
        <p:txBody>
          <a:bodyPr>
            <a:normAutofit fontScale="70000" lnSpcReduction="20000"/>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Wire.h</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void setup()</a:t>
            </a:r>
          </a:p>
          <a:p>
            <a:r>
              <a:rPr lang="en-US" dirty="0" smtClean="0">
                <a:latin typeface="Times New Roman" pitchFamily="18" charset="0"/>
                <a:cs typeface="Times New Roman" pitchFamily="18" charset="0"/>
              </a:rPr>
              <a:t> { </a:t>
            </a:r>
          </a:p>
          <a:p>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 /* begin serial comm. */ </a:t>
            </a:r>
            <a:r>
              <a:rPr lang="en-US" dirty="0" err="1" smtClean="0">
                <a:latin typeface="Times New Roman" pitchFamily="18" charset="0"/>
                <a:cs typeface="Times New Roman" pitchFamily="18" charset="0"/>
              </a:rPr>
              <a:t>Wire.begin</a:t>
            </a:r>
            <a:r>
              <a:rPr lang="en-US" dirty="0" smtClean="0">
                <a:latin typeface="Times New Roman" pitchFamily="18" charset="0"/>
                <a:cs typeface="Times New Roman" pitchFamily="18" charset="0"/>
              </a:rPr>
              <a:t>(); /* join i2c bus as master */ </a:t>
            </a:r>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("I am I2C Master");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void loop()</a:t>
            </a: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Wire.beginTransmission</a:t>
            </a:r>
            <a:r>
              <a:rPr lang="en-US" dirty="0" smtClean="0">
                <a:latin typeface="Times New Roman" pitchFamily="18" charset="0"/>
                <a:cs typeface="Times New Roman" pitchFamily="18" charset="0"/>
              </a:rPr>
              <a:t>(8); /* begin with device address 8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Wire.write</a:t>
            </a:r>
            <a:r>
              <a:rPr lang="en-US" dirty="0" smtClean="0">
                <a:latin typeface="Times New Roman" pitchFamily="18" charset="0"/>
                <a:cs typeface="Times New Roman" pitchFamily="18" charset="0"/>
              </a:rPr>
              <a:t>("Hello Slave"); /* sends hello string */ </a:t>
            </a:r>
            <a:r>
              <a:rPr lang="en-US" dirty="0" err="1" smtClean="0">
                <a:latin typeface="Times New Roman" pitchFamily="18" charset="0"/>
                <a:cs typeface="Times New Roman" pitchFamily="18" charset="0"/>
              </a:rPr>
              <a:t>Wire.endTransmission</a:t>
            </a:r>
            <a:r>
              <a:rPr lang="en-US" dirty="0" smtClean="0">
                <a:latin typeface="Times New Roman" pitchFamily="18" charset="0"/>
                <a:cs typeface="Times New Roman" pitchFamily="18" charset="0"/>
              </a:rPr>
              <a:t>(); /* stop transmitting */ </a:t>
            </a:r>
            <a:r>
              <a:rPr lang="en-US" dirty="0" err="1" smtClean="0">
                <a:latin typeface="Times New Roman" pitchFamily="18" charset="0"/>
                <a:cs typeface="Times New Roman" pitchFamily="18" charset="0"/>
              </a:rPr>
              <a:t>Wire.requestFrom</a:t>
            </a:r>
            <a:r>
              <a:rPr lang="en-US" dirty="0" smtClean="0">
                <a:latin typeface="Times New Roman" pitchFamily="18" charset="0"/>
                <a:cs typeface="Times New Roman" pitchFamily="18" charset="0"/>
              </a:rPr>
              <a:t>(8, 9); /* request &amp; read data of size 9 from slave */</a:t>
            </a:r>
          </a:p>
          <a:p>
            <a:r>
              <a:rPr lang="en-US" dirty="0" smtClean="0">
                <a:latin typeface="Times New Roman" pitchFamily="18" charset="0"/>
                <a:cs typeface="Times New Roman" pitchFamily="18" charset="0"/>
              </a:rPr>
              <a:t> while(</a:t>
            </a:r>
            <a:r>
              <a:rPr lang="en-US" dirty="0" err="1" smtClean="0">
                <a:latin typeface="Times New Roman" pitchFamily="18" charset="0"/>
                <a:cs typeface="Times New Roman" pitchFamily="18" charset="0"/>
              </a:rPr>
              <a:t>Wire.available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char c = </a:t>
            </a:r>
            <a:r>
              <a:rPr lang="en-US" dirty="0" err="1" smtClean="0">
                <a:latin typeface="Times New Roman" pitchFamily="18" charset="0"/>
                <a:cs typeface="Times New Roman" pitchFamily="18" charset="0"/>
              </a:rPr>
              <a:t>Wire.read</a:t>
            </a:r>
            <a:r>
              <a:rPr lang="en-US" dirty="0" smtClean="0">
                <a:latin typeface="Times New Roman" pitchFamily="18" charset="0"/>
                <a:cs typeface="Times New Roman" pitchFamily="18" charset="0"/>
              </a:rPr>
              <a:t>();/* read data received from slave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(c);</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delay(1000);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Sketch for Slave</a:t>
            </a:r>
            <a:endParaRPr lang="en-US" dirty="0"/>
          </a:p>
        </p:txBody>
      </p:sp>
      <p:sp>
        <p:nvSpPr>
          <p:cNvPr id="3" name="Content Placeholder 2"/>
          <p:cNvSpPr>
            <a:spLocks noGrp="1"/>
          </p:cNvSpPr>
          <p:nvPr>
            <p:ph idx="1"/>
          </p:nvPr>
        </p:nvSpPr>
        <p:spPr>
          <a:xfrm>
            <a:off x="533400" y="762000"/>
            <a:ext cx="8229600" cy="5867400"/>
          </a:xfrm>
        </p:spPr>
        <p:txBody>
          <a:bodyPr>
            <a:noAutofit/>
          </a:bodyPr>
          <a:lstStyle/>
          <a:p>
            <a:r>
              <a:rPr lang="en-US" sz="1500" dirty="0" smtClean="0">
                <a:latin typeface="Times New Roman" pitchFamily="18" charset="0"/>
                <a:cs typeface="Times New Roman" pitchFamily="18" charset="0"/>
              </a:rPr>
              <a:t>#include &lt;</a:t>
            </a:r>
            <a:r>
              <a:rPr lang="en-US" sz="1500" dirty="0" err="1" smtClean="0">
                <a:latin typeface="Times New Roman" pitchFamily="18" charset="0"/>
                <a:cs typeface="Times New Roman" pitchFamily="18" charset="0"/>
              </a:rPr>
              <a:t>Wire.h</a:t>
            </a:r>
            <a:r>
              <a:rPr lang="en-US" sz="1500" dirty="0" smtClean="0">
                <a:latin typeface="Times New Roman" pitchFamily="18" charset="0"/>
                <a:cs typeface="Times New Roman" pitchFamily="18" charset="0"/>
              </a:rPr>
              <a:t>&gt; </a:t>
            </a:r>
          </a:p>
          <a:p>
            <a:r>
              <a:rPr lang="en-US" sz="1500" dirty="0" smtClean="0">
                <a:latin typeface="Times New Roman" pitchFamily="18" charset="0"/>
                <a:cs typeface="Times New Roman" pitchFamily="18" charset="0"/>
              </a:rPr>
              <a:t>void setup() </a:t>
            </a:r>
          </a:p>
          <a:p>
            <a:r>
              <a:rPr lang="en-US" sz="1500" dirty="0" smtClean="0">
                <a:latin typeface="Times New Roman" pitchFamily="18" charset="0"/>
                <a:cs typeface="Times New Roman" pitchFamily="18" charset="0"/>
              </a:rPr>
              <a:t>{ </a:t>
            </a:r>
          </a:p>
          <a:p>
            <a:r>
              <a:rPr lang="en-US" sz="1500" dirty="0" err="1" smtClean="0">
                <a:latin typeface="Times New Roman" pitchFamily="18" charset="0"/>
                <a:cs typeface="Times New Roman" pitchFamily="18" charset="0"/>
              </a:rPr>
              <a:t>Wire.begin</a:t>
            </a:r>
            <a:r>
              <a:rPr lang="en-US" sz="1500" dirty="0" smtClean="0">
                <a:latin typeface="Times New Roman" pitchFamily="18" charset="0"/>
                <a:cs typeface="Times New Roman" pitchFamily="18" charset="0"/>
              </a:rPr>
              <a:t>(8); /* join i2c bus with address 8 */ </a:t>
            </a:r>
          </a:p>
          <a:p>
            <a:r>
              <a:rPr lang="en-US" sz="1500" dirty="0" err="1" smtClean="0">
                <a:latin typeface="Times New Roman" pitchFamily="18" charset="0"/>
                <a:cs typeface="Times New Roman" pitchFamily="18" charset="0"/>
              </a:rPr>
              <a:t>Wire.onReceive</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receiveEvent</a:t>
            </a:r>
            <a:r>
              <a:rPr lang="en-US" sz="1500" dirty="0" smtClean="0">
                <a:latin typeface="Times New Roman" pitchFamily="18" charset="0"/>
                <a:cs typeface="Times New Roman" pitchFamily="18" charset="0"/>
              </a:rPr>
              <a:t>); /* register receive event */</a:t>
            </a:r>
          </a:p>
          <a:p>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Wire.onRequest</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requestEvent</a:t>
            </a:r>
            <a:r>
              <a:rPr lang="en-US" sz="1500" dirty="0" smtClean="0">
                <a:latin typeface="Times New Roman" pitchFamily="18" charset="0"/>
                <a:cs typeface="Times New Roman" pitchFamily="18" charset="0"/>
              </a:rPr>
              <a:t>); /* register request event */ </a:t>
            </a:r>
          </a:p>
          <a:p>
            <a:r>
              <a:rPr lang="en-US" sz="1500" dirty="0" err="1" smtClean="0">
                <a:latin typeface="Times New Roman" pitchFamily="18" charset="0"/>
                <a:cs typeface="Times New Roman" pitchFamily="18" charset="0"/>
              </a:rPr>
              <a:t>Serial.begin</a:t>
            </a:r>
            <a:r>
              <a:rPr lang="en-US" sz="1500" dirty="0" smtClean="0">
                <a:latin typeface="Times New Roman" pitchFamily="18" charset="0"/>
                <a:cs typeface="Times New Roman" pitchFamily="18" charset="0"/>
              </a:rPr>
              <a:t>(9600); /* start serial comm. */</a:t>
            </a:r>
          </a:p>
          <a:p>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Serial.println</a:t>
            </a:r>
            <a:r>
              <a:rPr lang="en-US" sz="1500" dirty="0" smtClean="0">
                <a:latin typeface="Times New Roman" pitchFamily="18" charset="0"/>
                <a:cs typeface="Times New Roman" pitchFamily="18" charset="0"/>
              </a:rPr>
              <a:t>("I am I2C Slave");</a:t>
            </a:r>
          </a:p>
          <a:p>
            <a:r>
              <a:rPr lang="en-US" sz="1500" dirty="0" smtClean="0">
                <a:latin typeface="Times New Roman" pitchFamily="18" charset="0"/>
                <a:cs typeface="Times New Roman" pitchFamily="18" charset="0"/>
              </a:rPr>
              <a:t> } </a:t>
            </a:r>
          </a:p>
          <a:p>
            <a:r>
              <a:rPr lang="en-US" sz="1500" dirty="0" smtClean="0">
                <a:latin typeface="Times New Roman" pitchFamily="18" charset="0"/>
                <a:cs typeface="Times New Roman" pitchFamily="18" charset="0"/>
              </a:rPr>
              <a:t>void loop()</a:t>
            </a:r>
          </a:p>
          <a:p>
            <a:r>
              <a:rPr lang="en-US" sz="1500" dirty="0" smtClean="0">
                <a:latin typeface="Times New Roman" pitchFamily="18" charset="0"/>
                <a:cs typeface="Times New Roman" pitchFamily="18" charset="0"/>
              </a:rPr>
              <a:t> { delay(100); </a:t>
            </a:r>
          </a:p>
          <a:p>
            <a:r>
              <a:rPr lang="en-US" sz="1500" dirty="0" smtClean="0">
                <a:latin typeface="Times New Roman" pitchFamily="18" charset="0"/>
                <a:cs typeface="Times New Roman" pitchFamily="18" charset="0"/>
              </a:rPr>
              <a:t>} // function that executes whenever data is received from master </a:t>
            </a:r>
          </a:p>
          <a:p>
            <a:r>
              <a:rPr lang="en-US" sz="1500" dirty="0" smtClean="0">
                <a:latin typeface="Times New Roman" pitchFamily="18" charset="0"/>
                <a:cs typeface="Times New Roman" pitchFamily="18" charset="0"/>
              </a:rPr>
              <a:t>void </a:t>
            </a:r>
            <a:r>
              <a:rPr lang="en-US" sz="1500" dirty="0" err="1" smtClean="0">
                <a:latin typeface="Times New Roman" pitchFamily="18" charset="0"/>
                <a:cs typeface="Times New Roman" pitchFamily="18" charset="0"/>
              </a:rPr>
              <a:t>receiveEvent</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howMany</a:t>
            </a:r>
            <a:r>
              <a:rPr lang="en-US" sz="1500" dirty="0" smtClean="0">
                <a:latin typeface="Times New Roman" pitchFamily="18" charset="0"/>
                <a:cs typeface="Times New Roman" pitchFamily="18" charset="0"/>
              </a:rPr>
              <a:t>)</a:t>
            </a:r>
          </a:p>
          <a:p>
            <a:r>
              <a:rPr lang="en-US" sz="1500" dirty="0" smtClean="0">
                <a:latin typeface="Times New Roman" pitchFamily="18" charset="0"/>
                <a:cs typeface="Times New Roman" pitchFamily="18" charset="0"/>
              </a:rPr>
              <a:t> { while (0 &lt;</a:t>
            </a:r>
            <a:r>
              <a:rPr lang="en-US" sz="1500" dirty="0" err="1" smtClean="0">
                <a:latin typeface="Times New Roman" pitchFamily="18" charset="0"/>
                <a:cs typeface="Times New Roman" pitchFamily="18" charset="0"/>
              </a:rPr>
              <a:t>Wire.available</a:t>
            </a:r>
            <a:r>
              <a:rPr lang="en-US" sz="1500" dirty="0" smtClean="0">
                <a:latin typeface="Times New Roman" pitchFamily="18" charset="0"/>
                <a:cs typeface="Times New Roman" pitchFamily="18" charset="0"/>
              </a:rPr>
              <a:t>())</a:t>
            </a:r>
          </a:p>
          <a:p>
            <a:r>
              <a:rPr lang="en-US" sz="1500" dirty="0" smtClean="0">
                <a:latin typeface="Times New Roman" pitchFamily="18" charset="0"/>
                <a:cs typeface="Times New Roman" pitchFamily="18" charset="0"/>
              </a:rPr>
              <a:t> { char c = </a:t>
            </a:r>
            <a:r>
              <a:rPr lang="en-US" sz="1500" dirty="0" err="1" smtClean="0">
                <a:latin typeface="Times New Roman" pitchFamily="18" charset="0"/>
                <a:cs typeface="Times New Roman" pitchFamily="18" charset="0"/>
              </a:rPr>
              <a:t>Wire.read</a:t>
            </a:r>
            <a:r>
              <a:rPr lang="en-US" sz="1500" dirty="0" smtClean="0">
                <a:latin typeface="Times New Roman" pitchFamily="18" charset="0"/>
                <a:cs typeface="Times New Roman" pitchFamily="18" charset="0"/>
              </a:rPr>
              <a:t>(); /* receive byte as a character */</a:t>
            </a:r>
          </a:p>
          <a:p>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Serial.print</a:t>
            </a:r>
            <a:r>
              <a:rPr lang="en-US" sz="1500" dirty="0" smtClean="0">
                <a:latin typeface="Times New Roman" pitchFamily="18" charset="0"/>
                <a:cs typeface="Times New Roman" pitchFamily="18" charset="0"/>
              </a:rPr>
              <a:t>(c); /* print the character */ </a:t>
            </a:r>
          </a:p>
          <a:p>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Serial.println</a:t>
            </a:r>
            <a:r>
              <a:rPr lang="en-US" sz="1500" dirty="0" smtClean="0">
                <a:latin typeface="Times New Roman" pitchFamily="18" charset="0"/>
                <a:cs typeface="Times New Roman" pitchFamily="18" charset="0"/>
              </a:rPr>
              <a:t>(); /* to newline */</a:t>
            </a:r>
          </a:p>
          <a:p>
            <a:r>
              <a:rPr lang="en-US" sz="1500" dirty="0" smtClean="0">
                <a:latin typeface="Times New Roman" pitchFamily="18" charset="0"/>
                <a:cs typeface="Times New Roman" pitchFamily="18" charset="0"/>
              </a:rPr>
              <a:t> } // function that executes whenever data is requested from master </a:t>
            </a:r>
          </a:p>
          <a:p>
            <a:r>
              <a:rPr lang="en-US" sz="1500" dirty="0" smtClean="0">
                <a:latin typeface="Times New Roman" pitchFamily="18" charset="0"/>
                <a:cs typeface="Times New Roman" pitchFamily="18" charset="0"/>
              </a:rPr>
              <a:t>void </a:t>
            </a:r>
            <a:r>
              <a:rPr lang="en-US" sz="1500" dirty="0" err="1" smtClean="0">
                <a:latin typeface="Times New Roman" pitchFamily="18" charset="0"/>
                <a:cs typeface="Times New Roman" pitchFamily="18" charset="0"/>
              </a:rPr>
              <a:t>requestEvent</a:t>
            </a:r>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 </a:t>
            </a:r>
          </a:p>
          <a:p>
            <a:r>
              <a:rPr lang="en-US" sz="1500" dirty="0" err="1" smtClean="0">
                <a:latin typeface="Times New Roman" pitchFamily="18" charset="0"/>
                <a:cs typeface="Times New Roman" pitchFamily="18" charset="0"/>
              </a:rPr>
              <a:t>Wire.write</a:t>
            </a:r>
            <a:r>
              <a:rPr lang="en-US" sz="1500" dirty="0" smtClean="0">
                <a:latin typeface="Times New Roman" pitchFamily="18" charset="0"/>
                <a:cs typeface="Times New Roman" pitchFamily="18" charset="0"/>
              </a:rPr>
              <a:t>("Hi Master"); /*send string on request */ </a:t>
            </a:r>
          </a:p>
          <a:p>
            <a:r>
              <a:rPr lang="en-US" sz="1500" dirty="0" smtClean="0">
                <a:latin typeface="Times New Roman" pitchFamily="18" charset="0"/>
                <a:cs typeface="Times New Roman" pitchFamily="18" charset="0"/>
              </a:rPr>
              <a:t>}</a:t>
            </a:r>
            <a:endParaRPr lang="en-US" sz="1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display received data from slave"/>
          <p:cNvPicPr>
            <a:picLocks noChangeAspect="1" noChangeArrowheads="1"/>
          </p:cNvPicPr>
          <p:nvPr/>
        </p:nvPicPr>
        <p:blipFill>
          <a:blip r:embed="rId2" cstate="print"/>
          <a:srcRect/>
          <a:stretch>
            <a:fillRect/>
          </a:stretch>
        </p:blipFill>
        <p:spPr bwMode="auto">
          <a:xfrm>
            <a:off x="1828800" y="1752600"/>
            <a:ext cx="4781550" cy="4200526"/>
          </a:xfrm>
          <a:prstGeom prst="rect">
            <a:avLst/>
          </a:prstGeom>
          <a:noFill/>
        </p:spPr>
      </p:pic>
      <p:sp>
        <p:nvSpPr>
          <p:cNvPr id="5" name="TextBox 4"/>
          <p:cNvSpPr txBox="1"/>
          <p:nvPr/>
        </p:nvSpPr>
        <p:spPr>
          <a:xfrm>
            <a:off x="838200" y="762000"/>
            <a:ext cx="7696200" cy="369332"/>
          </a:xfrm>
          <a:prstGeom prst="rect">
            <a:avLst/>
          </a:prstGeom>
          <a:noFill/>
        </p:spPr>
        <p:txBody>
          <a:bodyPr wrap="square" rtlCol="0">
            <a:spAutoFit/>
          </a:bodyPr>
          <a:lstStyle/>
          <a:p>
            <a:r>
              <a:rPr lang="en-US" b="1" dirty="0" smtClean="0"/>
              <a:t>Master’s Serial Monitor Output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display output received from master"/>
          <p:cNvPicPr>
            <a:picLocks noChangeAspect="1" noChangeArrowheads="1"/>
          </p:cNvPicPr>
          <p:nvPr/>
        </p:nvPicPr>
        <p:blipFill>
          <a:blip r:embed="rId2" cstate="print"/>
          <a:srcRect/>
          <a:stretch>
            <a:fillRect/>
          </a:stretch>
        </p:blipFill>
        <p:spPr bwMode="auto">
          <a:xfrm>
            <a:off x="1143000" y="2286000"/>
            <a:ext cx="6124575" cy="4133850"/>
          </a:xfrm>
          <a:prstGeom prst="rect">
            <a:avLst/>
          </a:prstGeom>
          <a:noFill/>
        </p:spPr>
      </p:pic>
      <p:sp>
        <p:nvSpPr>
          <p:cNvPr id="5" name="TextBox 4"/>
          <p:cNvSpPr txBox="1"/>
          <p:nvPr/>
        </p:nvSpPr>
        <p:spPr>
          <a:xfrm>
            <a:off x="1676400" y="1066800"/>
            <a:ext cx="6324600" cy="923330"/>
          </a:xfrm>
          <a:prstGeom prst="rect">
            <a:avLst/>
          </a:prstGeom>
          <a:noFill/>
        </p:spPr>
        <p:txBody>
          <a:bodyPr wrap="square" rtlCol="0">
            <a:spAutoFit/>
          </a:bodyPr>
          <a:lstStyle/>
          <a:p>
            <a:r>
              <a:rPr lang="en-US" b="1" dirty="0" smtClean="0"/>
              <a:t>Slave’s Serial Monitor Output</a:t>
            </a: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300" dirty="0" smtClean="0"/>
              <a:t/>
            </a:r>
            <a:br>
              <a:rPr lang="en-US" sz="3300" dirty="0" smtClean="0"/>
            </a:br>
            <a:r>
              <a:rPr lang="en-US" sz="3300" dirty="0" smtClean="0"/>
              <a:t/>
            </a:r>
            <a:br>
              <a:rPr lang="en-US" sz="3300" dirty="0" smtClean="0"/>
            </a:br>
            <a:r>
              <a:rPr lang="en-US" sz="3300" b="1" dirty="0" smtClean="0"/>
              <a:t>Adding a New Library to </a:t>
            </a:r>
            <a:r>
              <a:rPr lang="en-US" sz="3300" b="1" dirty="0" err="1" smtClean="0"/>
              <a:t>Arduino</a:t>
            </a:r>
            <a:r>
              <a:rPr lang="en-US" sz="3300" b="1" dirty="0" smtClean="0"/>
              <a:t> IDE and Using It</a:t>
            </a:r>
            <a:br>
              <a:rPr lang="en-US" sz="3300" b="1" dirty="0" smtClean="0"/>
            </a:br>
            <a:r>
              <a:rPr lang="en-US" sz="3300"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smtClean="0">
                <a:latin typeface="Times New Roman" pitchFamily="18" charset="0"/>
                <a:cs typeface="Times New Roman" pitchFamily="18" charset="0"/>
              </a:rPr>
              <a:t>how to add a library for MPU6050 (Gyroscope + Accelerometer + Temperature) module.</a:t>
            </a:r>
          </a:p>
          <a:p>
            <a:r>
              <a:rPr lang="en-US" dirty="0" smtClean="0">
                <a:latin typeface="Times New Roman" pitchFamily="18" charset="0"/>
                <a:cs typeface="Times New Roman" pitchFamily="18" charset="0"/>
              </a:rPr>
              <a:t>using </a:t>
            </a:r>
            <a:r>
              <a:rPr lang="en-US" dirty="0" err="1" smtClean="0">
                <a:latin typeface="Times New Roman" pitchFamily="18" charset="0"/>
                <a:cs typeface="Times New Roman" pitchFamily="18" charset="0"/>
              </a:rPr>
              <a:t>Korneliusz</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Jarzebski’s</a:t>
            </a:r>
            <a:r>
              <a:rPr lang="en-US" dirty="0" smtClean="0">
                <a:latin typeface="Times New Roman" pitchFamily="18" charset="0"/>
                <a:cs typeface="Times New Roman" pitchFamily="18" charset="0"/>
              </a:rPr>
              <a:t> MPU6050 library from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Download and extract the library and add its folder in the libraries folder of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a:t>
            </a:r>
          </a:p>
          <a:p>
            <a:r>
              <a:rPr lang="en-US" dirty="0" smtClean="0">
                <a:latin typeface="Times New Roman" pitchFamily="18" charset="0"/>
                <a:cs typeface="Times New Roman" pitchFamily="18" charset="0"/>
              </a:rPr>
              <a:t>The library folder in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already consists of many libraries like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GSM, etc. Hence, their folders are present from the time of download of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Arduino i2c pins"/>
          <p:cNvPicPr>
            <a:picLocks noChangeAspect="1" noChangeArrowheads="1"/>
          </p:cNvPicPr>
          <p:nvPr/>
        </p:nvPicPr>
        <p:blipFill>
          <a:blip r:embed="rId2" cstate="print"/>
          <a:srcRect/>
          <a:stretch>
            <a:fillRect/>
          </a:stretch>
        </p:blipFill>
        <p:spPr bwMode="auto">
          <a:xfrm>
            <a:off x="2286000" y="533400"/>
            <a:ext cx="4957997" cy="5486401"/>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descr="Adding Library"/>
          <p:cNvPicPr>
            <a:picLocks noChangeAspect="1" noChangeArrowheads="1"/>
          </p:cNvPicPr>
          <p:nvPr/>
        </p:nvPicPr>
        <p:blipFill>
          <a:blip r:embed="rId2" cstate="print"/>
          <a:srcRect/>
          <a:stretch>
            <a:fillRect/>
          </a:stretch>
        </p:blipFill>
        <p:spPr bwMode="auto">
          <a:xfrm>
            <a:off x="1143000" y="685800"/>
            <a:ext cx="7086600" cy="628130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pPr algn="just"/>
            <a:r>
              <a:rPr lang="en-US" dirty="0" smtClean="0">
                <a:latin typeface="Times New Roman" pitchFamily="18" charset="0"/>
                <a:cs typeface="Times New Roman" pitchFamily="18" charset="0"/>
              </a:rPr>
              <a:t>Once this is done, open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 We can find the examples from the added library in the Examples tab under Examples for any board as shown below.</a:t>
            </a:r>
          </a:p>
          <a:p>
            <a:pPr algn="just"/>
            <a:r>
              <a:rPr lang="en-US" b="1" dirty="0" smtClean="0">
                <a:latin typeface="Times New Roman" pitchFamily="18" charset="0"/>
                <a:cs typeface="Times New Roman" pitchFamily="18" charset="0"/>
              </a:rPr>
              <a:t>Note :</a:t>
            </a:r>
            <a:r>
              <a:rPr lang="en-US" dirty="0" smtClean="0">
                <a:latin typeface="Times New Roman" pitchFamily="18" charset="0"/>
                <a:cs typeface="Times New Roman" pitchFamily="18" charset="0"/>
              </a:rPr>
              <a:t> If you had the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IDE open while adding any library, you will need to close the IDE and open it again for it to appear in the Examples tab.</a:t>
            </a:r>
          </a:p>
          <a:p>
            <a:pPr algn="just"/>
            <a:r>
              <a:rPr lang="en-US"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Library Examples"/>
          <p:cNvPicPr>
            <a:picLocks noChangeAspect="1" noChangeArrowheads="1"/>
          </p:cNvPicPr>
          <p:nvPr/>
        </p:nvPicPr>
        <p:blipFill>
          <a:blip r:embed="rId2" cstate="print"/>
          <a:srcRect/>
          <a:stretch>
            <a:fillRect/>
          </a:stretch>
        </p:blipFill>
        <p:spPr bwMode="auto">
          <a:xfrm>
            <a:off x="1219200" y="-609600"/>
            <a:ext cx="5934075" cy="718185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lgn="just"/>
            <a:r>
              <a:rPr lang="en-US" dirty="0" smtClean="0">
                <a:latin typeface="Times New Roman" pitchFamily="18" charset="0"/>
                <a:cs typeface="Times New Roman" pitchFamily="18" charset="0"/>
              </a:rPr>
              <a:t>We can select any one of the example sketches from the added library. For example, we can select MPU6050_accel_simple sketch and directly upload it to our board just like we do for built-in examples.</a:t>
            </a:r>
          </a:p>
          <a:p>
            <a:pPr algn="just"/>
            <a:r>
              <a:rPr lang="en-US" dirty="0" smtClean="0">
                <a:latin typeface="Times New Roman" pitchFamily="18" charset="0"/>
                <a:cs typeface="Times New Roman" pitchFamily="18" charset="0"/>
              </a:rPr>
              <a:t>It is also possible to use the functions defined in this library by simply including the header file for this library in the application sketch that we create.</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Header File"/>
          <p:cNvPicPr>
            <a:picLocks noChangeAspect="1" noChangeArrowheads="1"/>
          </p:cNvPicPr>
          <p:nvPr/>
        </p:nvPicPr>
        <p:blipFill>
          <a:blip r:embed="rId2" cstate="print"/>
          <a:srcRect/>
          <a:stretch>
            <a:fillRect/>
          </a:stretch>
        </p:blipFill>
        <p:spPr bwMode="auto">
          <a:xfrm>
            <a:off x="609600" y="685800"/>
            <a:ext cx="7029450" cy="5191126"/>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Just like we include standard libraries like </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string.h</a:t>
            </a:r>
            <a:r>
              <a:rPr lang="en-US" dirty="0" smtClean="0">
                <a:latin typeface="Times New Roman" pitchFamily="18" charset="0"/>
                <a:cs typeface="Times New Roman" pitchFamily="18" charset="0"/>
              </a:rPr>
              <a:t>, etc.; include the MPU6050.h in your application sketch.</a:t>
            </a:r>
          </a:p>
          <a:p>
            <a:pPr algn="just"/>
            <a:r>
              <a:rPr lang="en-US" dirty="0" smtClean="0">
                <a:latin typeface="Times New Roman" pitchFamily="18" charset="0"/>
                <a:cs typeface="Times New Roman" pitchFamily="18" charset="0"/>
              </a:rPr>
              <a:t>Once this is done, we can use any of the functions that are declared in the MPU6050.h file (defined in the MPU6050.cpp file) in our application sketch.</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a:t>
            </a:r>
            <a:r>
              <a:rPr lang="en-US" dirty="0" err="1" smtClean="0"/>
              <a:t>Arduino</a:t>
            </a:r>
            <a:r>
              <a:rPr lang="en-US" dirty="0" smtClean="0"/>
              <a:t> Uno board has only one I2C module, but it provides these SDA and SCL line at two different locations.</a:t>
            </a:r>
            <a:br>
              <a:rPr lang="en-US" dirty="0" smtClean="0"/>
            </a:br>
            <a:r>
              <a:rPr lang="en-US" b="1" dirty="0" smtClean="0"/>
              <a:t>Note:</a:t>
            </a:r>
            <a:r>
              <a:rPr lang="en-US" dirty="0" smtClean="0"/>
              <a:t> While communicating with devices using I2C communication protocol, pull-up resistors should be used. The value of pull-up resistors may vary depend upon devices used.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smtClean="0">
                <a:latin typeface="Times New Roman" pitchFamily="18" charset="0"/>
                <a:cs typeface="Times New Roman" pitchFamily="18" charset="0"/>
              </a:rPr>
              <a:t>The I2C communication bus is very popular and broadly used by many electronic devices because it can be easily implemented in many electronic designs which require communication between a master and multiple slave devices or even multiple master devices. </a:t>
            </a:r>
          </a:p>
          <a:p>
            <a:pPr algn="just"/>
            <a:r>
              <a:rPr lang="en-US" dirty="0" smtClean="0">
                <a:latin typeface="Times New Roman" pitchFamily="18" charset="0"/>
                <a:cs typeface="Times New Roman" pitchFamily="18" charset="0"/>
              </a:rPr>
              <a:t>The easy implementations comes with the fact that only two wires are required for communication between up to almost 128 (112) devices when using 7 bits addressing and up to almost 1024 (1008) devices when using 10 bits addressing.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I2C-Communication-Overview1"/>
          <p:cNvPicPr>
            <a:picLocks noChangeAspect="1" noChangeArrowheads="1"/>
          </p:cNvPicPr>
          <p:nvPr/>
        </p:nvPicPr>
        <p:blipFill>
          <a:blip r:embed="rId2" cstate="print"/>
          <a:srcRect/>
          <a:stretch>
            <a:fillRect/>
          </a:stretch>
        </p:blipFill>
        <p:spPr bwMode="auto">
          <a:xfrm>
            <a:off x="533400" y="1752600"/>
            <a:ext cx="6667500" cy="311467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How It Works</a:t>
            </a:r>
            <a:br>
              <a:rPr lang="en-US" b="1" dirty="0" smtClean="0"/>
            </a:br>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r>
              <a:rPr lang="en-US" dirty="0" smtClean="0">
                <a:latin typeface="Times New Roman" pitchFamily="18" charset="0"/>
                <a:cs typeface="Times New Roman" pitchFamily="18" charset="0"/>
              </a:rPr>
              <a:t>How is it possible, a communication between so many devices with just to wires? Well each device has a preset ID or a unique device address so the master can choose with which devices will be communicating.</a:t>
            </a:r>
          </a:p>
          <a:p>
            <a:pPr algn="just"/>
            <a:r>
              <a:rPr lang="en-US" dirty="0" smtClean="0">
                <a:latin typeface="Times New Roman" pitchFamily="18" charset="0"/>
                <a:cs typeface="Times New Roman" pitchFamily="18" charset="0"/>
              </a:rPr>
              <a:t>The two wires, or lines are called Serial Clock (or SCL) and Serial Data (or SDA).  The SCL line is the clock signal which synchronize the data transfer between the devices on the I2C bus and it’s generated by the master device. The other line is the SDA line which carries the data.</a:t>
            </a:r>
          </a:p>
          <a:p>
            <a:pPr algn="just"/>
            <a:r>
              <a:rPr lang="en-US" dirty="0" smtClean="0">
                <a:latin typeface="Times New Roman" pitchFamily="18" charset="0"/>
                <a:cs typeface="Times New Roman" pitchFamily="18" charset="0"/>
              </a:rPr>
              <a:t>The two lines are “open-drain” which means that pull up resistors needs to be attached to them so that the lines are high because the devices on the I2C bus are active low. Commonly used values for the resistors are from 2K for higher speeds at about 400 kbps, to 10K for lower speed at about 100 kbps.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I2C-Communication--How-It-Works"/>
          <p:cNvPicPr>
            <a:picLocks noChangeAspect="1" noChangeArrowheads="1"/>
          </p:cNvPicPr>
          <p:nvPr/>
        </p:nvPicPr>
        <p:blipFill>
          <a:blip r:embed="rId2" cstate="print"/>
          <a:srcRect/>
          <a:stretch>
            <a:fillRect/>
          </a:stretch>
        </p:blipFill>
        <p:spPr bwMode="auto">
          <a:xfrm>
            <a:off x="838200" y="914400"/>
            <a:ext cx="6667500" cy="375285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9631</TotalTime>
  <Words>1717</Words>
  <Application>Microsoft Office PowerPoint</Application>
  <PresentationFormat>On-screen Show (4:3)</PresentationFormat>
  <Paragraphs>276</Paragraphs>
  <Slides>45</Slides>
  <Notes>0</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Arduino I2C </vt:lpstr>
      <vt:lpstr>Slide 2</vt:lpstr>
      <vt:lpstr>Slide 3</vt:lpstr>
      <vt:lpstr>Slide 4</vt:lpstr>
      <vt:lpstr>Slide 5</vt:lpstr>
      <vt:lpstr>Slide 6</vt:lpstr>
      <vt:lpstr>Slide 7</vt:lpstr>
      <vt:lpstr>How It Works </vt:lpstr>
      <vt:lpstr>Slide 9</vt:lpstr>
      <vt:lpstr> Protocol </vt:lpstr>
      <vt:lpstr>Slide 11</vt:lpstr>
      <vt:lpstr>Slide 12</vt:lpstr>
      <vt:lpstr>Slide 13</vt:lpstr>
      <vt:lpstr>Slide 14</vt:lpstr>
      <vt:lpstr>I2C and Arduino </vt:lpstr>
      <vt:lpstr>Slide 16</vt:lpstr>
      <vt:lpstr>Slide 17</vt:lpstr>
      <vt:lpstr>Slide 18</vt:lpstr>
      <vt:lpstr>Slide 19</vt:lpstr>
      <vt:lpstr>i2c_scanner </vt:lpstr>
      <vt:lpstr>Slide 21</vt:lpstr>
      <vt:lpstr>I2C functions for Arduino </vt:lpstr>
      <vt:lpstr>Functions for Arduino I2C Master </vt:lpstr>
      <vt:lpstr>Slide 24</vt:lpstr>
      <vt:lpstr>Functions for Arduino I2C Slave </vt:lpstr>
      <vt:lpstr>Slide 26</vt:lpstr>
      <vt:lpstr>Slide 27</vt:lpstr>
      <vt:lpstr>Slide 28</vt:lpstr>
      <vt:lpstr> I2C Communication between Two Arduino </vt:lpstr>
      <vt:lpstr>Slide 30</vt:lpstr>
      <vt:lpstr>Sketch for Arduino as a master writer</vt:lpstr>
      <vt:lpstr>Sketch for Arduino as Slave receiver</vt:lpstr>
      <vt:lpstr>Slide 33</vt:lpstr>
      <vt:lpstr>Two-way communication between two Arduino using I2C </vt:lpstr>
      <vt:lpstr>Sketch for Master</vt:lpstr>
      <vt:lpstr>Sketch for Slave</vt:lpstr>
      <vt:lpstr>Slide 37</vt:lpstr>
      <vt:lpstr>Slide 38</vt:lpstr>
      <vt:lpstr>  Adding a New Library to Arduino IDE and Using It   </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sar</cp:lastModifiedBy>
  <cp:revision>25</cp:revision>
  <dcterms:created xsi:type="dcterms:W3CDTF">2020-03-11T17:40:46Z</dcterms:created>
  <dcterms:modified xsi:type="dcterms:W3CDTF">2020-04-23T10:17:12Z</dcterms:modified>
</cp:coreProperties>
</file>