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7" r:id="rId3"/>
    <p:sldId id="299" r:id="rId4"/>
    <p:sldId id="288" r:id="rId5"/>
    <p:sldId id="286" r:id="rId6"/>
    <p:sldId id="285" r:id="rId7"/>
    <p:sldId id="284" r:id="rId8"/>
    <p:sldId id="283" r:id="rId9"/>
    <p:sldId id="282" r:id="rId10"/>
    <p:sldId id="273" r:id="rId11"/>
    <p:sldId id="274" r:id="rId12"/>
    <p:sldId id="275" r:id="rId13"/>
    <p:sldId id="276" r:id="rId14"/>
    <p:sldId id="277" r:id="rId15"/>
    <p:sldId id="278" r:id="rId16"/>
    <p:sldId id="300" r:id="rId17"/>
    <p:sldId id="315" r:id="rId18"/>
    <p:sldId id="328" r:id="rId19"/>
    <p:sldId id="314" r:id="rId20"/>
    <p:sldId id="313" r:id="rId21"/>
    <p:sldId id="312" r:id="rId22"/>
    <p:sldId id="311" r:id="rId23"/>
    <p:sldId id="310" r:id="rId24"/>
    <p:sldId id="309" r:id="rId25"/>
    <p:sldId id="308" r:id="rId26"/>
    <p:sldId id="307" r:id="rId27"/>
    <p:sldId id="306" r:id="rId28"/>
    <p:sldId id="305" r:id="rId29"/>
    <p:sldId id="304" r:id="rId30"/>
    <p:sldId id="303" r:id="rId31"/>
    <p:sldId id="301" r:id="rId32"/>
    <p:sldId id="302" r:id="rId33"/>
    <p:sldId id="329" r:id="rId34"/>
    <p:sldId id="334" r:id="rId35"/>
    <p:sldId id="33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72" autoAdjust="0"/>
    <p:restoredTop sz="94660"/>
  </p:normalViewPr>
  <p:slideViewPr>
    <p:cSldViewPr>
      <p:cViewPr>
        <p:scale>
          <a:sx n="73" d="100"/>
          <a:sy n="73" d="100"/>
        </p:scale>
        <p:origin x="-1872" y="-52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688E52-1595-4B12-AF27-935558DC1C98}"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4AF18-94B1-4416-9D85-80BDB58E0EF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688E52-1595-4B12-AF27-935558DC1C98}"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4AF18-94B1-4416-9D85-80BDB58E0E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688E52-1595-4B12-AF27-935558DC1C98}"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4AF18-94B1-4416-9D85-80BDB58E0E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688E52-1595-4B12-AF27-935558DC1C98}"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4AF18-94B1-4416-9D85-80BDB58E0E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688E52-1595-4B12-AF27-935558DC1C98}"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4AF18-94B1-4416-9D85-80BDB58E0EF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688E52-1595-4B12-AF27-935558DC1C98}" type="datetimeFigureOut">
              <a:rPr lang="en-US" smtClean="0"/>
              <a:pPr/>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4AF18-94B1-4416-9D85-80BDB58E0E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688E52-1595-4B12-AF27-935558DC1C98}" type="datetimeFigureOut">
              <a:rPr lang="en-US" smtClean="0"/>
              <a:pPr/>
              <a:t>5/1/2020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64AF18-94B1-4416-9D85-80BDB58E0E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688E52-1595-4B12-AF27-935558DC1C98}" type="datetimeFigureOut">
              <a:rPr lang="en-US" smtClean="0"/>
              <a:pPr/>
              <a:t>5/1/2020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64AF18-94B1-4416-9D85-80BDB58E0E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88E52-1595-4B12-AF27-935558DC1C98}" type="datetimeFigureOut">
              <a:rPr lang="en-US" smtClean="0"/>
              <a:pPr/>
              <a:t>5/1/2020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64AF18-94B1-4416-9D85-80BDB58E0E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688E52-1595-4B12-AF27-935558DC1C98}" type="datetimeFigureOut">
              <a:rPr lang="en-US" smtClean="0"/>
              <a:pPr/>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4AF18-94B1-4416-9D85-80BDB58E0E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688E52-1595-4B12-AF27-935558DC1C98}" type="datetimeFigureOut">
              <a:rPr lang="en-US" smtClean="0"/>
              <a:pPr/>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4AF18-94B1-4416-9D85-80BDB58E0EF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688E52-1595-4B12-AF27-935558DC1C98}" type="datetimeFigureOut">
              <a:rPr lang="en-US" smtClean="0"/>
              <a:pPr/>
              <a:t>5/1/2020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4AF18-94B1-4416-9D85-80BDB58E0EF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err="1" smtClean="0"/>
              <a:t>Arduino</a:t>
            </a:r>
            <a:r>
              <a:rPr lang="en-US" dirty="0" smtClean="0"/>
              <a:t> Serial Monitor</a:t>
            </a:r>
            <a:br>
              <a:rPr lang="en-US" dirty="0" smtClean="0"/>
            </a:br>
            <a:endParaRPr lang="en-US" dirty="0"/>
          </a:p>
        </p:txBody>
      </p:sp>
      <p:sp>
        <p:nvSpPr>
          <p:cNvPr id="3" name="Content Placeholder 2"/>
          <p:cNvSpPr>
            <a:spLocks noGrp="1"/>
          </p:cNvSpPr>
          <p:nvPr>
            <p:ph idx="1"/>
          </p:nvPr>
        </p:nvSpPr>
        <p:spPr/>
        <p:txBody>
          <a:bodyPr/>
          <a:lstStyle/>
          <a:p>
            <a:pPr algn="just"/>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IDE has integrated serial monitor which can be used to watch serial data.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After </a:t>
            </a:r>
            <a:r>
              <a:rPr lang="en-US" dirty="0">
                <a:latin typeface="Times New Roman" pitchFamily="18" charset="0"/>
                <a:cs typeface="Times New Roman" pitchFamily="18" charset="0"/>
              </a:rPr>
              <a:t>uploading program to the </a:t>
            </a:r>
            <a:r>
              <a:rPr lang="en-US" dirty="0" err="1">
                <a:latin typeface="Times New Roman" pitchFamily="18" charset="0"/>
                <a:cs typeface="Times New Roman" pitchFamily="18" charset="0"/>
              </a:rPr>
              <a:t>Arduino</a:t>
            </a:r>
            <a:r>
              <a:rPr lang="en-US" dirty="0">
                <a:latin typeface="Times New Roman" pitchFamily="18" charset="0"/>
                <a:cs typeface="Times New Roman" pitchFamily="18" charset="0"/>
              </a:rPr>
              <a:t>, open Serial Monitor to watch Serial data. </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Functions Used for Serial Communication</a:t>
            </a:r>
            <a:br>
              <a:rPr lang="en-US" dirty="0"/>
            </a:br>
            <a:endParaRPr lang="en-US" dirty="0"/>
          </a:p>
        </p:txBody>
      </p:sp>
      <p:sp>
        <p:nvSpPr>
          <p:cNvPr id="3" name="Content Placeholder 2"/>
          <p:cNvSpPr>
            <a:spLocks noGrp="1"/>
          </p:cNvSpPr>
          <p:nvPr>
            <p:ph idx="1"/>
          </p:nvPr>
        </p:nvSpPr>
        <p:spPr>
          <a:xfrm>
            <a:off x="457200" y="838200"/>
            <a:ext cx="8229600" cy="5287963"/>
          </a:xfrm>
        </p:spPr>
        <p:txBody>
          <a:bodyPr>
            <a:normAutofit fontScale="47500" lnSpcReduction="20000"/>
          </a:bodyPr>
          <a:lstStyle/>
          <a:p>
            <a:r>
              <a:rPr lang="en-US" b="1" dirty="0" err="1">
                <a:latin typeface="Times New Roman" pitchFamily="18" charset="0"/>
                <a:cs typeface="Times New Roman" pitchFamily="18" charset="0"/>
              </a:rPr>
              <a:t>Serial.begin</a:t>
            </a:r>
            <a:r>
              <a:rPr lang="en-US" b="1" dirty="0">
                <a:latin typeface="Times New Roman" pitchFamily="18" charset="0"/>
                <a:cs typeface="Times New Roman" pitchFamily="18" charset="0"/>
              </a:rPr>
              <a:t> (baud rate)</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function is used to initiate the serial communication with baud rate.</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e.g.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Serial.begin</a:t>
            </a:r>
            <a:r>
              <a:rPr lang="en-US" dirty="0">
                <a:latin typeface="Times New Roman" pitchFamily="18" charset="0"/>
                <a:cs typeface="Times New Roman" pitchFamily="18" charset="0"/>
              </a:rPr>
              <a:t>(9600)</a:t>
            </a:r>
          </a:p>
          <a:p>
            <a:r>
              <a:rPr lang="en-US" b="1" dirty="0" err="1">
                <a:latin typeface="Times New Roman" pitchFamily="18" charset="0"/>
                <a:cs typeface="Times New Roman" pitchFamily="18" charset="0"/>
              </a:rPr>
              <a:t>Serial.print</a:t>
            </a:r>
            <a:r>
              <a:rPr lang="en-US" b="1" dirty="0">
                <a:latin typeface="Times New Roman" pitchFamily="18" charset="0"/>
                <a:cs typeface="Times New Roman" pitchFamily="18" charset="0"/>
              </a:rPr>
              <a:t> (data, format type (optional))</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It sends ASCII character on serial port so human can read it easily. This function converts the data to </a:t>
            </a:r>
            <a:r>
              <a:rPr lang="en-US" dirty="0" err="1">
                <a:latin typeface="Times New Roman" pitchFamily="18" charset="0"/>
                <a:cs typeface="Times New Roman" pitchFamily="18" charset="0"/>
              </a:rPr>
              <a:t>ascii</a:t>
            </a:r>
            <a:r>
              <a:rPr lang="en-US" dirty="0">
                <a:latin typeface="Times New Roman" pitchFamily="18" charset="0"/>
                <a:cs typeface="Times New Roman" pitchFamily="18" charset="0"/>
              </a:rPr>
              <a:t> character and then send (print) it.</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e.g.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Serial.print</a:t>
            </a:r>
            <a:r>
              <a:rPr lang="en-US" dirty="0">
                <a:latin typeface="Times New Roman" pitchFamily="18" charset="0"/>
                <a:cs typeface="Times New Roman" pitchFamily="18" charset="0"/>
              </a:rPr>
              <a:t> (123);</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Serial.print</a:t>
            </a:r>
            <a:r>
              <a:rPr lang="en-US" dirty="0">
                <a:latin typeface="Times New Roman" pitchFamily="18" charset="0"/>
                <a:cs typeface="Times New Roman" pitchFamily="18" charset="0"/>
              </a:rPr>
              <a:t> (“123”);</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Serial.print</a:t>
            </a:r>
            <a:r>
              <a:rPr lang="en-US" dirty="0">
                <a:latin typeface="Times New Roman" pitchFamily="18" charset="0"/>
                <a:cs typeface="Times New Roman" pitchFamily="18" charset="0"/>
              </a:rPr>
              <a:t> (12, HEX)</a:t>
            </a:r>
          </a:p>
          <a:p>
            <a:r>
              <a:rPr lang="en-US" b="1" dirty="0" err="1">
                <a:latin typeface="Times New Roman" pitchFamily="18" charset="0"/>
                <a:cs typeface="Times New Roman" pitchFamily="18" charset="0"/>
              </a:rPr>
              <a:t>Serial.println</a:t>
            </a:r>
            <a:r>
              <a:rPr lang="en-US" b="1" dirty="0">
                <a:latin typeface="Times New Roman" pitchFamily="18" charset="0"/>
                <a:cs typeface="Times New Roman" pitchFamily="18" charset="0"/>
              </a:rPr>
              <a:t> (data, format type (optional))</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It sends ASCII character on serial port followed by carriage return.</a:t>
            </a:r>
          </a:p>
          <a:p>
            <a:r>
              <a:rPr lang="en-US" b="1" dirty="0" err="1">
                <a:latin typeface="Times New Roman" pitchFamily="18" charset="0"/>
                <a:cs typeface="Times New Roman" pitchFamily="18" charset="0"/>
              </a:rPr>
              <a:t>Serial.write</a:t>
            </a:r>
            <a:r>
              <a:rPr lang="en-US" b="1" dirty="0">
                <a:latin typeface="Times New Roman" pitchFamily="18" charset="0"/>
                <a:cs typeface="Times New Roman" pitchFamily="18" charset="0"/>
              </a:rPr>
              <a:t>()</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function writes binary data to the serial port. It returns number of byte written.</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e.g.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Serial.write</a:t>
            </a:r>
            <a:r>
              <a:rPr lang="en-US" dirty="0">
                <a:latin typeface="Times New Roman" pitchFamily="18" charset="0"/>
                <a:cs typeface="Times New Roman" pitchFamily="18" charset="0"/>
              </a:rPr>
              <a:t> (65); // it writes actual byte to serial port</a:t>
            </a:r>
          </a:p>
          <a:p>
            <a:r>
              <a:rPr lang="en-US" b="1" dirty="0" err="1">
                <a:latin typeface="Times New Roman" pitchFamily="18" charset="0"/>
                <a:cs typeface="Times New Roman" pitchFamily="18" charset="0"/>
              </a:rPr>
              <a:t>Serial.available</a:t>
            </a:r>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function returns the number of bytes available to read.</a:t>
            </a:r>
          </a:p>
          <a:p>
            <a:r>
              <a:rPr lang="en-US" b="1" dirty="0" err="1">
                <a:latin typeface="Times New Roman" pitchFamily="18" charset="0"/>
                <a:cs typeface="Times New Roman" pitchFamily="18" charset="0"/>
              </a:rPr>
              <a:t>Serial.read</a:t>
            </a:r>
            <a:r>
              <a:rPr lang="en-US" b="1" dirty="0">
                <a:latin typeface="Times New Roman" pitchFamily="18" charset="0"/>
                <a:cs typeface="Times New Roman" pitchFamily="18" charset="0"/>
              </a:rPr>
              <a:t>()</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function is used to read data serially.</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e.g.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received_data</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Serial.read</a:t>
            </a:r>
            <a:r>
              <a:rPr lang="en-US" dirty="0">
                <a:latin typeface="Times New Roman" pitchFamily="18" charset="0"/>
                <a:cs typeface="Times New Roman" pitchFamily="18" charset="0"/>
              </a:rPr>
              <a:t>()</a:t>
            </a:r>
          </a:p>
          <a:p>
            <a:r>
              <a:rPr lang="en-US" b="1" dirty="0" err="1">
                <a:latin typeface="Times New Roman" pitchFamily="18" charset="0"/>
                <a:cs typeface="Times New Roman" pitchFamily="18" charset="0"/>
              </a:rPr>
              <a:t>Serial.readString</a:t>
            </a:r>
            <a:r>
              <a:rPr lang="en-US" b="1" dirty="0">
                <a:latin typeface="Times New Roman" pitchFamily="18" charset="0"/>
                <a:cs typeface="Times New Roman" pitchFamily="18" charset="0"/>
              </a:rPr>
              <a:t>()</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function is used to read the received string.</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e.g.</a:t>
            </a:r>
            <a:r>
              <a:rPr lang="en-US" dirty="0">
                <a:latin typeface="Times New Roman" pitchFamily="18" charset="0"/>
                <a:cs typeface="Times New Roman" pitchFamily="18" charset="0"/>
              </a:rPr>
              <a:t> String </a:t>
            </a:r>
            <a:r>
              <a:rPr lang="en-US" dirty="0" err="1">
                <a:latin typeface="Times New Roman" pitchFamily="18" charset="0"/>
                <a:cs typeface="Times New Roman" pitchFamily="18" charset="0"/>
              </a:rPr>
              <a:t>received_data</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Serial.readString</a:t>
            </a:r>
            <a:r>
              <a:rPr lang="en-US" dirty="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Transmit Data Serially to Computer</a:t>
            </a:r>
          </a:p>
        </p:txBody>
      </p:sp>
      <p:sp>
        <p:nvSpPr>
          <p:cNvPr id="3" name="Content Placeholder 2"/>
          <p:cNvSpPr>
            <a:spLocks noGrp="1"/>
          </p:cNvSpPr>
          <p:nvPr>
            <p:ph idx="1"/>
          </p:nvPr>
        </p:nvSpPr>
        <p:spPr/>
        <p:txBody>
          <a:bodyPr>
            <a:normAutofit fontScale="92500"/>
          </a:bodyPr>
          <a:lstStyle/>
          <a:p>
            <a:r>
              <a:rPr lang="en-US" dirty="0">
                <a:latin typeface="Times New Roman" pitchFamily="18" charset="0"/>
                <a:cs typeface="Times New Roman" pitchFamily="18" charset="0"/>
              </a:rPr>
              <a:t>void setup</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Serial.begin</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(9600); //</a:t>
            </a:r>
            <a:r>
              <a:rPr lang="en-US" sz="1700" dirty="0">
                <a:latin typeface="Times New Roman" pitchFamily="18" charset="0"/>
                <a:cs typeface="Times New Roman" pitchFamily="18" charset="0"/>
              </a:rPr>
              <a:t>initiate serial communication with 9600 baud </a:t>
            </a:r>
            <a:r>
              <a:rPr lang="en-US" sz="1700" dirty="0" smtClean="0">
                <a:latin typeface="Times New Roman" pitchFamily="18" charset="0"/>
                <a:cs typeface="Times New Roman" pitchFamily="18" charset="0"/>
              </a:rPr>
              <a:t>rate</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void loop</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Serial.println</a:t>
            </a:r>
            <a:r>
              <a:rPr lang="en-US" dirty="0">
                <a:latin typeface="Times New Roman" pitchFamily="18" charset="0"/>
                <a:cs typeface="Times New Roman" pitchFamily="18" charset="0"/>
              </a:rPr>
              <a:t>("hello"); //send data to </a:t>
            </a:r>
            <a:r>
              <a:rPr lang="en-US" dirty="0" smtClean="0">
                <a:latin typeface="Times New Roman" pitchFamily="18" charset="0"/>
                <a:cs typeface="Times New Roman" pitchFamily="18" charset="0"/>
              </a:rPr>
              <a:t>computer</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delay(1000</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ransmit date serially to pc"/>
          <p:cNvPicPr>
            <a:picLocks noChangeAspect="1" noChangeArrowheads="1"/>
          </p:cNvPicPr>
          <p:nvPr/>
        </p:nvPicPr>
        <p:blipFill>
          <a:blip r:embed="rId2" cstate="print"/>
          <a:srcRect/>
          <a:stretch>
            <a:fillRect/>
          </a:stretch>
        </p:blipFill>
        <p:spPr bwMode="auto">
          <a:xfrm>
            <a:off x="2133600" y="405204"/>
            <a:ext cx="5638800" cy="4633522"/>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000" dirty="0"/>
              <a:t>Read data serially from PC and display on Serial Monitor</a:t>
            </a:r>
            <a:br>
              <a:rPr lang="en-US" sz="3000" dirty="0"/>
            </a:br>
            <a:endParaRPr lang="en-US" sz="3000" dirty="0"/>
          </a:p>
        </p:txBody>
      </p:sp>
      <p:sp>
        <p:nvSpPr>
          <p:cNvPr id="3" name="Content Placeholder 2"/>
          <p:cNvSpPr>
            <a:spLocks noGrp="1"/>
          </p:cNvSpPr>
          <p:nvPr>
            <p:ph idx="1"/>
          </p:nvPr>
        </p:nvSpPr>
        <p:spPr>
          <a:xfrm>
            <a:off x="457200" y="838200"/>
            <a:ext cx="8229600" cy="5287963"/>
          </a:xfrm>
        </p:spPr>
        <p:txBody>
          <a:bodyPr>
            <a:normAutofit fontScale="77500" lnSpcReduction="20000"/>
          </a:bodyPr>
          <a:lstStyle/>
          <a:p>
            <a:r>
              <a:rPr lang="en-US" dirty="0">
                <a:latin typeface="Times New Roman" pitchFamily="18" charset="0"/>
                <a:cs typeface="Times New Roman" pitchFamily="18" charset="0"/>
              </a:rPr>
              <a:t>char </a:t>
            </a:r>
            <a:r>
              <a:rPr lang="en-US" dirty="0" err="1">
                <a:latin typeface="Times New Roman" pitchFamily="18" charset="0"/>
                <a:cs typeface="Times New Roman" pitchFamily="18" charset="0"/>
              </a:rPr>
              <a:t>received_data</a:t>
            </a:r>
            <a:r>
              <a:rPr lang="en-US" dirty="0">
                <a:latin typeface="Times New Roman" pitchFamily="18" charset="0"/>
                <a:cs typeface="Times New Roman" pitchFamily="18" charset="0"/>
              </a:rPr>
              <a:t>; //</a:t>
            </a:r>
            <a:r>
              <a:rPr lang="en-US" sz="2800" dirty="0">
                <a:latin typeface="Times New Roman" pitchFamily="18" charset="0"/>
                <a:cs typeface="Times New Roman" pitchFamily="18" charset="0"/>
              </a:rPr>
              <a:t>variable to store read data </a:t>
            </a:r>
            <a:endParaRPr lang="en-US" sz="28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void </a:t>
            </a:r>
            <a:r>
              <a:rPr lang="en-US" dirty="0">
                <a:latin typeface="Times New Roman" pitchFamily="18" charset="0"/>
                <a:cs typeface="Times New Roman" pitchFamily="18" charset="0"/>
              </a:rPr>
              <a:t>setup</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Serial.begin</a:t>
            </a:r>
            <a:r>
              <a:rPr lang="en-US" dirty="0" smtClean="0">
                <a:latin typeface="Times New Roman" pitchFamily="18" charset="0"/>
                <a:cs typeface="Times New Roman" pitchFamily="18" charset="0"/>
              </a:rPr>
              <a:t>(9600</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void </a:t>
            </a:r>
            <a:r>
              <a:rPr lang="en-US" dirty="0">
                <a:latin typeface="Times New Roman" pitchFamily="18" charset="0"/>
                <a:cs typeface="Times New Roman" pitchFamily="18" charset="0"/>
              </a:rPr>
              <a:t>loop</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if(</a:t>
            </a:r>
            <a:r>
              <a:rPr lang="en-US" dirty="0" err="1" smtClean="0">
                <a:latin typeface="Times New Roman" pitchFamily="18" charset="0"/>
                <a:cs typeface="Times New Roman" pitchFamily="18" charset="0"/>
              </a:rPr>
              <a:t>Serial.available</a:t>
            </a:r>
            <a:r>
              <a:rPr lang="en-US" dirty="0">
                <a:latin typeface="Times New Roman" pitchFamily="18" charset="0"/>
                <a:cs typeface="Times New Roman" pitchFamily="18" charset="0"/>
              </a:rPr>
              <a:t>()&gt;0) //check for any data </a:t>
            </a:r>
            <a:r>
              <a:rPr lang="en-US" dirty="0" smtClean="0">
                <a:latin typeface="Times New Roman" pitchFamily="18" charset="0"/>
                <a:cs typeface="Times New Roman" pitchFamily="18" charset="0"/>
              </a:rPr>
              <a:t>received</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received_data</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Serial.read</a:t>
            </a:r>
            <a:r>
              <a:rPr lang="en-US" dirty="0">
                <a:latin typeface="Times New Roman" pitchFamily="18" charset="0"/>
                <a:cs typeface="Times New Roman" pitchFamily="18" charset="0"/>
              </a:rPr>
              <a:t>(); //read received data </a:t>
            </a:r>
            <a:r>
              <a:rPr lang="en-US" dirty="0" err="1">
                <a:latin typeface="Times New Roman" pitchFamily="18" charset="0"/>
                <a:cs typeface="Times New Roman" pitchFamily="18" charset="0"/>
              </a:rPr>
              <a:t>Serial.print</a:t>
            </a:r>
            <a:r>
              <a:rPr lang="en-US" dirty="0">
                <a:latin typeface="Times New Roman" pitchFamily="18" charset="0"/>
                <a:cs typeface="Times New Roman" pitchFamily="18" charset="0"/>
              </a:rPr>
              <a:t>("received data is: "); </a:t>
            </a:r>
            <a:r>
              <a:rPr lang="en-US" dirty="0" err="1">
                <a:latin typeface="Times New Roman" pitchFamily="18" charset="0"/>
                <a:cs typeface="Times New Roman" pitchFamily="18" charset="0"/>
              </a:rPr>
              <a:t>Serial.println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received_data</a:t>
            </a:r>
            <a:r>
              <a:rPr lang="en-US" dirty="0">
                <a:latin typeface="Times New Roman" pitchFamily="18" charset="0"/>
                <a:cs typeface="Times New Roman" pitchFamily="18" charset="0"/>
              </a:rPr>
              <a:t>); //display received </a:t>
            </a:r>
            <a:r>
              <a:rPr lang="en-US" dirty="0" smtClean="0">
                <a:latin typeface="Times New Roman" pitchFamily="18" charset="0"/>
                <a:cs typeface="Times New Roman" pitchFamily="18" charset="0"/>
              </a:rPr>
              <a:t>data</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Read transmitted String from PC</a:t>
            </a:r>
            <a:br>
              <a:rPr lang="en-US" dirty="0"/>
            </a:br>
            <a:endParaRPr lang="en-US" dirty="0"/>
          </a:p>
        </p:txBody>
      </p:sp>
      <p:sp>
        <p:nvSpPr>
          <p:cNvPr id="3" name="Content Placeholder 2"/>
          <p:cNvSpPr>
            <a:spLocks noGrp="1"/>
          </p:cNvSpPr>
          <p:nvPr>
            <p:ph idx="1"/>
          </p:nvPr>
        </p:nvSpPr>
        <p:spPr>
          <a:xfrm>
            <a:off x="457200" y="685800"/>
            <a:ext cx="8229600" cy="5440363"/>
          </a:xfrm>
        </p:spPr>
        <p:txBody>
          <a:bodyPr>
            <a:normAutofit fontScale="77500" lnSpcReduction="20000"/>
          </a:bodyPr>
          <a:lstStyle/>
          <a:p>
            <a:r>
              <a:rPr lang="en-US" dirty="0">
                <a:latin typeface="Times New Roman" pitchFamily="18" charset="0"/>
                <a:cs typeface="Times New Roman" pitchFamily="18" charset="0"/>
              </a:rPr>
              <a:t>String </a:t>
            </a:r>
            <a:r>
              <a:rPr lang="en-US" dirty="0" err="1">
                <a:latin typeface="Times New Roman" pitchFamily="18" charset="0"/>
                <a:cs typeface="Times New Roman" pitchFamily="18" charset="0"/>
              </a:rPr>
              <a:t>receive_buffer</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void setup</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Serial.begin</a:t>
            </a:r>
            <a:r>
              <a:rPr lang="en-US" dirty="0" smtClean="0">
                <a:latin typeface="Times New Roman" pitchFamily="18" charset="0"/>
                <a:cs typeface="Times New Roman" pitchFamily="18" charset="0"/>
              </a:rPr>
              <a:t>(9600</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void loop</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if(</a:t>
            </a:r>
            <a:r>
              <a:rPr lang="en-US" dirty="0" err="1">
                <a:latin typeface="Times New Roman" pitchFamily="18" charset="0"/>
                <a:cs typeface="Times New Roman" pitchFamily="18" charset="0"/>
              </a:rPr>
              <a:t>Serial.available</a:t>
            </a:r>
            <a:r>
              <a:rPr lang="en-US" dirty="0">
                <a:latin typeface="Times New Roman" pitchFamily="18" charset="0"/>
                <a:cs typeface="Times New Roman" pitchFamily="18" charset="0"/>
              </a:rPr>
              <a:t>()&gt;0) //check for any data </a:t>
            </a:r>
            <a:r>
              <a:rPr lang="en-US" dirty="0" smtClean="0">
                <a:latin typeface="Times New Roman" pitchFamily="18" charset="0"/>
                <a:cs typeface="Times New Roman" pitchFamily="18" charset="0"/>
              </a:rPr>
              <a:t>received</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receive_buffer</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Serial.readString</a:t>
            </a:r>
            <a:r>
              <a:rPr lang="en-US" dirty="0">
                <a:latin typeface="Times New Roman" pitchFamily="18" charset="0"/>
                <a:cs typeface="Times New Roman" pitchFamily="18" charset="0"/>
              </a:rPr>
              <a:t>(); //read received data </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Serial.print</a:t>
            </a:r>
            <a:r>
              <a:rPr lang="en-US" dirty="0">
                <a:latin typeface="Times New Roman" pitchFamily="18" charset="0"/>
                <a:cs typeface="Times New Roman" pitchFamily="18" charset="0"/>
              </a:rPr>
              <a:t>("received data is: "); </a:t>
            </a:r>
            <a:r>
              <a:rPr lang="en-US" dirty="0" err="1">
                <a:latin typeface="Times New Roman" pitchFamily="18" charset="0"/>
                <a:cs typeface="Times New Roman" pitchFamily="18" charset="0"/>
              </a:rPr>
              <a:t>Serial.println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receive_buffer</a:t>
            </a:r>
            <a:r>
              <a:rPr lang="en-US" dirty="0">
                <a:latin typeface="Times New Roman" pitchFamily="18" charset="0"/>
                <a:cs typeface="Times New Roman" pitchFamily="18" charset="0"/>
              </a:rPr>
              <a:t>); //display received </a:t>
            </a:r>
            <a:r>
              <a:rPr lang="en-US" dirty="0" smtClean="0">
                <a:latin typeface="Times New Roman" pitchFamily="18" charset="0"/>
                <a:cs typeface="Times New Roman" pitchFamily="18" charset="0"/>
              </a:rPr>
              <a:t>data</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300" dirty="0"/>
              <a:t>Control LED ON-OFF from PC using </a:t>
            </a:r>
            <a:r>
              <a:rPr lang="en-US" sz="3300" dirty="0" err="1"/>
              <a:t>Arduino</a:t>
            </a:r>
            <a:r>
              <a:rPr lang="en-US" dirty="0"/>
              <a:t/>
            </a:r>
            <a:br>
              <a:rPr lang="en-US" dirty="0"/>
            </a:br>
            <a:endParaRPr lang="en-US" dirty="0"/>
          </a:p>
        </p:txBody>
      </p:sp>
      <p:sp>
        <p:nvSpPr>
          <p:cNvPr id="3" name="Content Placeholder 2"/>
          <p:cNvSpPr>
            <a:spLocks noGrp="1"/>
          </p:cNvSpPr>
          <p:nvPr>
            <p:ph idx="1"/>
          </p:nvPr>
        </p:nvSpPr>
        <p:spPr>
          <a:xfrm>
            <a:off x="457200" y="609600"/>
            <a:ext cx="8229600" cy="5516563"/>
          </a:xfrm>
        </p:spPr>
        <p:txBody>
          <a:bodyPr>
            <a:normAutofit fontScale="47500" lnSpcReduction="20000"/>
          </a:bodyPr>
          <a:lstStyle/>
          <a:p>
            <a:r>
              <a:rPr lang="en-US" dirty="0">
                <a:latin typeface="Times New Roman" pitchFamily="18" charset="0"/>
                <a:cs typeface="Times New Roman" pitchFamily="18" charset="0"/>
              </a:rPr>
              <a:t>char </a:t>
            </a:r>
            <a:r>
              <a:rPr lang="en-US" dirty="0" err="1">
                <a:latin typeface="Times New Roman" pitchFamily="18" charset="0"/>
                <a:cs typeface="Times New Roman" pitchFamily="18" charset="0"/>
              </a:rPr>
              <a:t>received_data</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void </a:t>
            </a:r>
            <a:r>
              <a:rPr lang="en-US" dirty="0">
                <a:latin typeface="Times New Roman" pitchFamily="18" charset="0"/>
                <a:cs typeface="Times New Roman" pitchFamily="18" charset="0"/>
              </a:rPr>
              <a:t>setup</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Serial.begin</a:t>
            </a:r>
            <a:r>
              <a:rPr lang="en-US" dirty="0">
                <a:latin typeface="Times New Roman" pitchFamily="18" charset="0"/>
                <a:cs typeface="Times New Roman" pitchFamily="18" charset="0"/>
              </a:rPr>
              <a:t>(9600</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pinMode</a:t>
            </a:r>
            <a:r>
              <a:rPr lang="en-US" dirty="0">
                <a:latin typeface="Times New Roman" pitchFamily="18" charset="0"/>
                <a:cs typeface="Times New Roman" pitchFamily="18" charset="0"/>
              </a:rPr>
              <a:t>(13, OUTPUT</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void </a:t>
            </a:r>
            <a:r>
              <a:rPr lang="en-US" dirty="0">
                <a:latin typeface="Times New Roman" pitchFamily="18" charset="0"/>
                <a:cs typeface="Times New Roman" pitchFamily="18" charset="0"/>
              </a:rPr>
              <a:t>loop</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if(</a:t>
            </a:r>
            <a:r>
              <a:rPr lang="en-US" dirty="0" err="1" smtClean="0">
                <a:latin typeface="Times New Roman" pitchFamily="18" charset="0"/>
                <a:cs typeface="Times New Roman" pitchFamily="18" charset="0"/>
              </a:rPr>
              <a:t>Serial.available</a:t>
            </a:r>
            <a:r>
              <a:rPr lang="en-US" dirty="0">
                <a:latin typeface="Times New Roman" pitchFamily="18" charset="0"/>
                <a:cs typeface="Times New Roman" pitchFamily="18" charset="0"/>
              </a:rPr>
              <a:t>()&gt;0</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//read serial data </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received_data</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(char)</a:t>
            </a:r>
            <a:r>
              <a:rPr lang="en-US" dirty="0" err="1">
                <a:latin typeface="Times New Roman" pitchFamily="18" charset="0"/>
                <a:cs typeface="Times New Roman" pitchFamily="18" charset="0"/>
              </a:rPr>
              <a:t>Serial.read</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Serial.print</a:t>
            </a:r>
            <a:r>
              <a:rPr lang="en-US" dirty="0">
                <a:latin typeface="Times New Roman" pitchFamily="18" charset="0"/>
                <a:cs typeface="Times New Roman" pitchFamily="18" charset="0"/>
              </a:rPr>
              <a:t>("received data is: "); //check for received command for action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if(</a:t>
            </a:r>
            <a:r>
              <a:rPr lang="en-US" dirty="0" err="1" smtClean="0">
                <a:latin typeface="Times New Roman" pitchFamily="18" charset="0"/>
                <a:cs typeface="Times New Roman" pitchFamily="18" charset="0"/>
              </a:rPr>
              <a:t>received_data</a:t>
            </a:r>
            <a:r>
              <a:rPr lang="en-US" dirty="0">
                <a:latin typeface="Times New Roman" pitchFamily="18" charset="0"/>
                <a:cs typeface="Times New Roman" pitchFamily="18" charset="0"/>
              </a:rPr>
              <a:t>=='1</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digitalWrite</a:t>
            </a:r>
            <a:r>
              <a:rPr lang="en-US" dirty="0">
                <a:latin typeface="Times New Roman" pitchFamily="18" charset="0"/>
                <a:cs typeface="Times New Roman" pitchFamily="18" charset="0"/>
              </a:rPr>
              <a:t>(13, HIGH</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Serial.println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received_data</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else if(</a:t>
            </a:r>
            <a:r>
              <a:rPr lang="en-US" dirty="0" err="1">
                <a:latin typeface="Times New Roman" pitchFamily="18" charset="0"/>
                <a:cs typeface="Times New Roman" pitchFamily="18" charset="0"/>
              </a:rPr>
              <a:t>received_data</a:t>
            </a:r>
            <a:r>
              <a:rPr lang="en-US" dirty="0">
                <a:latin typeface="Times New Roman" pitchFamily="18" charset="0"/>
                <a:cs typeface="Times New Roman" pitchFamily="18" charset="0"/>
              </a:rPr>
              <a:t>=='0</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digitalWrite</a:t>
            </a:r>
            <a:r>
              <a:rPr lang="en-US" dirty="0">
                <a:latin typeface="Times New Roman" pitchFamily="18" charset="0"/>
                <a:cs typeface="Times New Roman" pitchFamily="18" charset="0"/>
              </a:rPr>
              <a:t>(13, LOW</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Serial.println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received_data</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else </a:t>
            </a:r>
            <a:r>
              <a:rPr lang="en-US" dirty="0" err="1">
                <a:latin typeface="Times New Roman" pitchFamily="18" charset="0"/>
                <a:cs typeface="Times New Roman" pitchFamily="18" charset="0"/>
              </a:rPr>
              <a:t>Serial.println</a:t>
            </a:r>
            <a:r>
              <a:rPr lang="en-US" dirty="0">
                <a:latin typeface="Times New Roman" pitchFamily="18" charset="0"/>
                <a:cs typeface="Times New Roman" pitchFamily="18" charset="0"/>
              </a:rPr>
              <a:t>(" invalid</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Serial Peripheral Interface (SPI)</a:t>
            </a:r>
            <a:br>
              <a:rPr lang="en-US" dirty="0" smtClean="0"/>
            </a:br>
            <a:endParaRPr lang="en-US" dirty="0"/>
          </a:p>
        </p:txBody>
      </p:sp>
      <p:sp>
        <p:nvSpPr>
          <p:cNvPr id="3" name="Content Placeholder 2"/>
          <p:cNvSpPr>
            <a:spLocks noGrp="1"/>
          </p:cNvSpPr>
          <p:nvPr>
            <p:ph idx="1"/>
          </p:nvPr>
        </p:nvSpPr>
        <p:spPr>
          <a:xfrm>
            <a:off x="457200" y="457200"/>
            <a:ext cx="8229600" cy="6400800"/>
          </a:xfrm>
        </p:spPr>
        <p:txBody>
          <a:bodyPr>
            <a:noAutofit/>
          </a:bodyPr>
          <a:lstStyle/>
          <a:p>
            <a:pPr algn="just"/>
            <a:r>
              <a:rPr lang="en-US" sz="1700" dirty="0" smtClean="0">
                <a:latin typeface="Times New Roman" pitchFamily="18" charset="0"/>
                <a:cs typeface="Times New Roman" pitchFamily="18" charset="0"/>
              </a:rPr>
              <a:t>Serial Peripheral Interface (SPI) is a synchronous serial data protocol used by microcontrollers for communicating with one or more peripheral devices quickly over short distances. It can also be used for communication between two microcontrollers.</a:t>
            </a:r>
          </a:p>
          <a:p>
            <a:pPr algn="just"/>
            <a:r>
              <a:rPr lang="en-US" sz="1700" dirty="0" smtClean="0">
                <a:latin typeface="Times New Roman" pitchFamily="18" charset="0"/>
                <a:cs typeface="Times New Roman" pitchFamily="18" charset="0"/>
              </a:rPr>
              <a:t>With an SPI connection there is always one master device (usually a microcontroller) which controls the peripheral devices. Typically there are three lines common to all the devices:</a:t>
            </a:r>
          </a:p>
          <a:p>
            <a:pPr algn="just"/>
            <a:r>
              <a:rPr lang="en-US" sz="1700" dirty="0" smtClean="0">
                <a:latin typeface="Times New Roman" pitchFamily="18" charset="0"/>
                <a:cs typeface="Times New Roman" pitchFamily="18" charset="0"/>
              </a:rPr>
              <a:t>MISO (Master In Slave Out) - The Slave line for sending data to the master,</a:t>
            </a:r>
          </a:p>
          <a:p>
            <a:pPr algn="just"/>
            <a:r>
              <a:rPr lang="en-US" sz="1700" dirty="0" smtClean="0">
                <a:latin typeface="Times New Roman" pitchFamily="18" charset="0"/>
                <a:cs typeface="Times New Roman" pitchFamily="18" charset="0"/>
              </a:rPr>
              <a:t>MOSI (Master Out Slave In) - The Master line for sending data to the peripherals,</a:t>
            </a:r>
          </a:p>
          <a:p>
            <a:pPr algn="just"/>
            <a:r>
              <a:rPr lang="en-US" sz="1700" dirty="0" smtClean="0">
                <a:latin typeface="Times New Roman" pitchFamily="18" charset="0"/>
                <a:cs typeface="Times New Roman" pitchFamily="18" charset="0"/>
              </a:rPr>
              <a:t>SCK (Serial Clock) - The clock pulses which synchronize data transmission generated by the master</a:t>
            </a:r>
          </a:p>
          <a:p>
            <a:pPr algn="just"/>
            <a:r>
              <a:rPr lang="en-US" sz="1700" dirty="0" smtClean="0">
                <a:latin typeface="Times New Roman" pitchFamily="18" charset="0"/>
                <a:cs typeface="Times New Roman" pitchFamily="18" charset="0"/>
              </a:rPr>
              <a:t>and one line specific for every device:</a:t>
            </a:r>
          </a:p>
          <a:p>
            <a:pPr algn="just"/>
            <a:r>
              <a:rPr lang="en-US" sz="1700" dirty="0" smtClean="0">
                <a:latin typeface="Times New Roman" pitchFamily="18" charset="0"/>
                <a:cs typeface="Times New Roman" pitchFamily="18" charset="0"/>
              </a:rPr>
              <a:t>SS (Slave Select) - the pin on each device that the master can use to enable and disable specific devices.</a:t>
            </a:r>
          </a:p>
          <a:p>
            <a:pPr algn="just"/>
            <a:r>
              <a:rPr lang="en-US" sz="1700" dirty="0" smtClean="0">
                <a:latin typeface="Times New Roman" pitchFamily="18" charset="0"/>
                <a:cs typeface="Times New Roman" pitchFamily="18" charset="0"/>
              </a:rPr>
              <a:t>When a device's Slave Select pin is low, it communicates with the master. When it's high, it ignores the master. This allows you to have multiple SPI devices sharing the same MISO, MOSI, and CLK lines.</a:t>
            </a:r>
          </a:p>
          <a:p>
            <a:pPr algn="just"/>
            <a:r>
              <a:rPr lang="it-IT" sz="1700" dirty="0" smtClean="0">
                <a:latin typeface="Times New Roman" pitchFamily="18" charset="0"/>
                <a:cs typeface="Times New Roman" pitchFamily="18" charset="0"/>
              </a:rPr>
              <a:t>SPI: 10 (SS), 11 (MOSI), 12 (MISO), 13 (SCK). </a:t>
            </a:r>
            <a:endParaRPr lang="en-US" sz="1700" dirty="0" smtClean="0">
              <a:latin typeface="Times New Roman" pitchFamily="18" charset="0"/>
              <a:cs typeface="Times New Roman" pitchFamily="18" charset="0"/>
            </a:endParaRPr>
          </a:p>
          <a:p>
            <a:pPr algn="just"/>
            <a:r>
              <a:rPr lang="en-US" sz="1700" dirty="0" smtClean="0">
                <a:latin typeface="Times New Roman" pitchFamily="18" charset="0"/>
                <a:cs typeface="Times New Roman" pitchFamily="18" charset="0"/>
              </a:rPr>
              <a:t>It is, however, possible to use any pin as the Slave Select (SS) for the devices.</a:t>
            </a:r>
          </a:p>
          <a:p>
            <a:pPr algn="just"/>
            <a:endParaRPr lang="en-US" sz="1700" dirty="0" smtClean="0">
              <a:latin typeface="Times New Roman" pitchFamily="18" charset="0"/>
              <a:cs typeface="Times New Roman" pitchFamily="18" charset="0"/>
            </a:endParaRPr>
          </a:p>
          <a:p>
            <a:pPr algn="just"/>
            <a:endParaRPr lang="en-US" sz="1700" dirty="0" smtClean="0">
              <a:latin typeface="Times New Roman" pitchFamily="18" charset="0"/>
              <a:cs typeface="Times New Roman" pitchFamily="18" charset="0"/>
            </a:endParaRPr>
          </a:p>
          <a:p>
            <a:endParaRPr lang="en-US" sz="1900" dirty="0" smtClean="0"/>
          </a:p>
          <a:p>
            <a:endParaRPr lang="en-US" sz="1900" dirty="0" smtClean="0"/>
          </a:p>
          <a:p>
            <a:endParaRPr lang="en-US" sz="1900" dirty="0" smtClean="0"/>
          </a:p>
          <a:p>
            <a:endParaRPr lang="en-US" sz="19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457200"/>
            <a:ext cx="8229600" cy="5668963"/>
          </a:xfrm>
        </p:spPr>
        <p:txBody>
          <a:bodyPr>
            <a:normAutofit fontScale="77500" lnSpcReduction="20000"/>
          </a:bodyPr>
          <a:lstStyle/>
          <a:p>
            <a:endParaRPr lang="en-US" dirty="0" smtClean="0"/>
          </a:p>
          <a:p>
            <a:r>
              <a:rPr lang="en-US" dirty="0" smtClean="0">
                <a:latin typeface="Times New Roman" pitchFamily="18" charset="0"/>
                <a:cs typeface="Times New Roman" pitchFamily="18" charset="0"/>
              </a:rPr>
              <a:t>To use this library</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SPI.h</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To write code for a new SPI device you need to note a few things:</a:t>
            </a:r>
          </a:p>
          <a:p>
            <a:pPr algn="just"/>
            <a:r>
              <a:rPr lang="en-US" dirty="0" smtClean="0">
                <a:latin typeface="Times New Roman" pitchFamily="18" charset="0"/>
                <a:cs typeface="Times New Roman" pitchFamily="18" charset="0"/>
              </a:rPr>
              <a:t>What is the maximum SPI speed your device can use? This is controlled by the first parameter in </a:t>
            </a:r>
            <a:r>
              <a:rPr lang="en-US" dirty="0" err="1" smtClean="0">
                <a:latin typeface="Times New Roman" pitchFamily="18" charset="0"/>
                <a:cs typeface="Times New Roman" pitchFamily="18" charset="0"/>
              </a:rPr>
              <a:t>SPISettings</a:t>
            </a:r>
            <a:r>
              <a:rPr lang="en-US" dirty="0" smtClean="0">
                <a:latin typeface="Times New Roman" pitchFamily="18" charset="0"/>
                <a:cs typeface="Times New Roman" pitchFamily="18" charset="0"/>
              </a:rPr>
              <a:t>. If you are using a chip rated at 15 MHz, use 15000000.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will automatically use the best speed that is equal to or less than the number you use with </a:t>
            </a:r>
            <a:r>
              <a:rPr lang="en-US" dirty="0" err="1" smtClean="0">
                <a:latin typeface="Times New Roman" pitchFamily="18" charset="0"/>
                <a:cs typeface="Times New Roman" pitchFamily="18" charset="0"/>
              </a:rPr>
              <a:t>SPISettings</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Is data shifted in Most Significant Bit (MSB) or Least Significant Bit (LSB) first? This is controlled by second </a:t>
            </a:r>
            <a:r>
              <a:rPr lang="en-US" dirty="0" err="1" smtClean="0">
                <a:latin typeface="Times New Roman" pitchFamily="18" charset="0"/>
                <a:cs typeface="Times New Roman" pitchFamily="18" charset="0"/>
              </a:rPr>
              <a:t>SPISettings</a:t>
            </a:r>
            <a:r>
              <a:rPr lang="en-US" dirty="0" smtClean="0">
                <a:latin typeface="Times New Roman" pitchFamily="18" charset="0"/>
                <a:cs typeface="Times New Roman" pitchFamily="18" charset="0"/>
              </a:rPr>
              <a:t> parameter, either MSBFIRST or LSBFIRST. Most SPI chips use MSB first data order.</a:t>
            </a:r>
          </a:p>
          <a:p>
            <a:pPr algn="just"/>
            <a:r>
              <a:rPr lang="en-US" dirty="0" smtClean="0">
                <a:latin typeface="Times New Roman" pitchFamily="18" charset="0"/>
                <a:cs typeface="Times New Roman" pitchFamily="18" charset="0"/>
              </a:rPr>
              <a:t>Is the data clock idle when high or low? Are samples on the rising or falling edge of clock pulses? These modes are controlled by the third parameter in </a:t>
            </a:r>
            <a:r>
              <a:rPr lang="en-US" dirty="0" err="1" smtClean="0">
                <a:latin typeface="Times New Roman" pitchFamily="18" charset="0"/>
                <a:cs typeface="Times New Roman" pitchFamily="18" charset="0"/>
              </a:rPr>
              <a:t>SPISettings</a:t>
            </a:r>
            <a:r>
              <a:rPr lang="en-US" dirty="0" smtClean="0">
                <a:latin typeface="Times New Roman" pitchFamily="18" charset="0"/>
                <a:cs typeface="Times New Roman" pitchFamily="18" charset="0"/>
              </a:rPr>
              <a:t>.</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Connecting Multiple Slave Devices</a:t>
            </a:r>
            <a:br>
              <a:rPr lang="en-US" dirty="0" smtClean="0"/>
            </a:br>
            <a:endParaRPr lang="en-US" dirty="0"/>
          </a:p>
        </p:txBody>
      </p:sp>
      <p:sp>
        <p:nvSpPr>
          <p:cNvPr id="3" name="Content Placeholder 2"/>
          <p:cNvSpPr>
            <a:spLocks noGrp="1"/>
          </p:cNvSpPr>
          <p:nvPr>
            <p:ph idx="1"/>
          </p:nvPr>
        </p:nvSpPr>
        <p:spPr>
          <a:xfrm>
            <a:off x="457200" y="609600"/>
            <a:ext cx="8229600" cy="6248400"/>
          </a:xfrm>
        </p:spPr>
        <p:txBody>
          <a:bodyPr>
            <a:normAutofit fontScale="47500" lnSpcReduction="20000"/>
          </a:bodyPr>
          <a:lstStyle/>
          <a:p>
            <a:pPr algn="just"/>
            <a:r>
              <a:rPr lang="en-US" sz="3800" dirty="0" smtClean="0">
                <a:latin typeface="Times New Roman" pitchFamily="18" charset="0"/>
                <a:cs typeface="Times New Roman" pitchFamily="18" charset="0"/>
              </a:rPr>
              <a:t>In SPI, a master can communicate with a single or multiple slaves. For applications using multiple slaves, the following configurations are possible:</a:t>
            </a:r>
          </a:p>
          <a:p>
            <a:pPr algn="just"/>
            <a:r>
              <a:rPr lang="en-US" sz="3800" b="1" dirty="0" smtClean="0">
                <a:latin typeface="Times New Roman" pitchFamily="18" charset="0"/>
                <a:cs typeface="Times New Roman" pitchFamily="18" charset="0"/>
              </a:rPr>
              <a:t>Independent slaves.</a:t>
            </a:r>
            <a:r>
              <a:rPr lang="en-US" sz="3800" dirty="0" smtClean="0">
                <a:latin typeface="Times New Roman" pitchFamily="18" charset="0"/>
                <a:cs typeface="Times New Roman" pitchFamily="18" charset="0"/>
              </a:rPr>
              <a:t> This is a most common configuration of the SPI bus. The MOSI, MISO and SCK lines of all slaves are interconnected. The SS line of every slave device is connected to a separate pin of SPI master device. Since the MISO pins of the slaves are connected together, they are required to be </a:t>
            </a:r>
            <a:r>
              <a:rPr lang="en-US" sz="3800" dirty="0" err="1" smtClean="0">
                <a:latin typeface="Times New Roman" pitchFamily="18" charset="0"/>
                <a:cs typeface="Times New Roman" pitchFamily="18" charset="0"/>
              </a:rPr>
              <a:t>tristate</a:t>
            </a:r>
            <a:r>
              <a:rPr lang="en-US" sz="3800" dirty="0" smtClean="0">
                <a:latin typeface="Times New Roman" pitchFamily="18" charset="0"/>
                <a:cs typeface="Times New Roman" pitchFamily="18" charset="0"/>
              </a:rPr>
              <a:t> pins (high, low or high-impedance).</a:t>
            </a:r>
          </a:p>
          <a:p>
            <a:pPr algn="just"/>
            <a:r>
              <a:rPr lang="en-US" sz="3800" dirty="0" smtClean="0">
                <a:latin typeface="Times New Roman" pitchFamily="18" charset="0"/>
                <a:cs typeface="Times New Roman" pitchFamily="18" charset="0"/>
              </a:rPr>
              <a:t>To select the slave, the master pulls the corresponding SS line low. Only one slave can be selected.</a:t>
            </a:r>
          </a:p>
          <a:p>
            <a:pPr algn="just"/>
            <a:endParaRPr lang="en-US" sz="3800" dirty="0" smtClean="0">
              <a:latin typeface="Times New Roman" pitchFamily="18" charset="0"/>
              <a:cs typeface="Times New Roman" pitchFamily="18" charset="0"/>
            </a:endParaRPr>
          </a:p>
          <a:p>
            <a:pPr algn="just" fontAlgn="base"/>
            <a:r>
              <a:rPr lang="en-US" sz="3800" dirty="0" smtClean="0">
                <a:latin typeface="Times New Roman" pitchFamily="18" charset="0"/>
                <a:cs typeface="Times New Roman" pitchFamily="18" charset="0"/>
              </a:rPr>
              <a:t>"Tristate" means a state of high impedance. A pin can either pull to 0 V (sinking current, generally), pull to 5 V (sourcing current, generally), or become high impedance, like an input.</a:t>
            </a:r>
          </a:p>
          <a:p>
            <a:pPr algn="just" fontAlgn="base"/>
            <a:endParaRPr lang="en-US" sz="3800" dirty="0" smtClean="0">
              <a:latin typeface="Times New Roman" pitchFamily="18" charset="0"/>
              <a:cs typeface="Times New Roman" pitchFamily="18" charset="0"/>
            </a:endParaRPr>
          </a:p>
          <a:p>
            <a:pPr algn="just" fontAlgn="base"/>
            <a:r>
              <a:rPr lang="en-US" sz="3800" dirty="0" smtClean="0">
                <a:latin typeface="Times New Roman" pitchFamily="18" charset="0"/>
                <a:cs typeface="Times New Roman" pitchFamily="18" charset="0"/>
              </a:rPr>
              <a:t>The idea is that if a pin is in high impedance state, it can be pulled to high or low by an external device without much current flow. You see this kind of thing on bidirectional serial lines, where sometimes a pin is an output and sometimes an input. When it's an input, it's "</a:t>
            </a:r>
            <a:r>
              <a:rPr lang="en-US" sz="3800" dirty="0" err="1" smtClean="0">
                <a:latin typeface="Times New Roman" pitchFamily="18" charset="0"/>
                <a:cs typeface="Times New Roman" pitchFamily="18" charset="0"/>
              </a:rPr>
              <a:t>tristated</a:t>
            </a:r>
            <a:r>
              <a:rPr lang="en-US" sz="3800" dirty="0" smtClean="0">
                <a:latin typeface="Times New Roman" pitchFamily="18" charset="0"/>
                <a:cs typeface="Times New Roman" pitchFamily="18" charset="0"/>
              </a:rPr>
              <a:t>," allowing the external chip to control its logic level.</a:t>
            </a:r>
          </a:p>
          <a:p>
            <a:pPr algn="just"/>
            <a:endParaRPr lang="en-US" sz="3800" dirty="0" smtClean="0">
              <a:latin typeface="Times New Roman" pitchFamily="18" charset="0"/>
              <a:cs typeface="Times New Roman" pitchFamily="18" charset="0"/>
            </a:endParaRPr>
          </a:p>
          <a:p>
            <a:pPr algn="just"/>
            <a:r>
              <a:rPr lang="en-US" sz="3800" dirty="0" smtClean="0">
                <a:latin typeface="Times New Roman" pitchFamily="18" charset="0"/>
                <a:cs typeface="Times New Roman" pitchFamily="18" charset="0"/>
              </a:rPr>
              <a:t>The idea of tri-state is to allow multiple output devices to share a single bus. For example, multiple RAM/ROM chips can be connected to a data bus. Only the selected chip will have active outputs (high or low), the other chips (not selected) will have all their outputs set to the hi </a:t>
            </a:r>
            <a:r>
              <a:rPr lang="en-US" sz="3800" dirty="0" err="1" smtClean="0">
                <a:latin typeface="Times New Roman" pitchFamily="18" charset="0"/>
                <a:cs typeface="Times New Roman" pitchFamily="18" charset="0"/>
              </a:rPr>
              <a:t>impedence</a:t>
            </a:r>
            <a:r>
              <a:rPr lang="en-US" sz="3800" dirty="0" smtClean="0">
                <a:latin typeface="Times New Roman" pitchFamily="18" charset="0"/>
                <a:cs typeface="Times New Roman" pitchFamily="18" charset="0"/>
              </a:rPr>
              <a:t> state (the third state).</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https://www.arduino.cc/en/uploads/Reference/arduino_board.png"/>
          <p:cNvPicPr>
            <a:picLocks noChangeAspect="1" noChangeArrowheads="1"/>
          </p:cNvPicPr>
          <p:nvPr/>
        </p:nvPicPr>
        <p:blipFill>
          <a:blip r:embed="rId2" cstate="print"/>
          <a:srcRect/>
          <a:stretch>
            <a:fillRect/>
          </a:stretch>
        </p:blipFill>
        <p:spPr bwMode="auto">
          <a:xfrm>
            <a:off x="914401" y="240983"/>
            <a:ext cx="7789778" cy="5550217"/>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SPI Independent multiple slaves"/>
          <p:cNvPicPr>
            <a:picLocks noChangeAspect="1" noChangeArrowheads="1"/>
          </p:cNvPicPr>
          <p:nvPr/>
        </p:nvPicPr>
        <p:blipFill>
          <a:blip r:embed="rId2" cstate="print"/>
          <a:srcRect/>
          <a:stretch>
            <a:fillRect/>
          </a:stretch>
        </p:blipFill>
        <p:spPr bwMode="auto">
          <a:xfrm>
            <a:off x="838200" y="914400"/>
            <a:ext cx="5829300" cy="481965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s://www.arduino.cc/en/uploads/Reference/ICSPHeader.jpg"/>
          <p:cNvPicPr>
            <a:picLocks noChangeAspect="1" noChangeArrowheads="1"/>
          </p:cNvPicPr>
          <p:nvPr/>
        </p:nvPicPr>
        <p:blipFill>
          <a:blip r:embed="rId2" cstate="print"/>
          <a:srcRect/>
          <a:stretch>
            <a:fillRect/>
          </a:stretch>
        </p:blipFill>
        <p:spPr bwMode="auto">
          <a:xfrm>
            <a:off x="1261157" y="2381402"/>
            <a:ext cx="6206443" cy="2342998"/>
          </a:xfrm>
          <a:prstGeom prst="rect">
            <a:avLst/>
          </a:prstGeom>
          <a:noFill/>
        </p:spPr>
      </p:pic>
      <p:sp>
        <p:nvSpPr>
          <p:cNvPr id="5" name="TextBox 4"/>
          <p:cNvSpPr txBox="1"/>
          <p:nvPr/>
        </p:nvSpPr>
        <p:spPr>
          <a:xfrm>
            <a:off x="685800" y="838200"/>
            <a:ext cx="8458200" cy="646331"/>
          </a:xfrm>
          <a:prstGeom prst="rect">
            <a:avLst/>
          </a:prstGeom>
          <a:noFill/>
        </p:spPr>
        <p:txBody>
          <a:bodyPr wrap="square" rtlCol="0">
            <a:spAutoFit/>
          </a:bodyPr>
          <a:lstStyle/>
          <a:p>
            <a:r>
              <a:rPr lang="en-US" dirty="0" smtClean="0"/>
              <a:t>Note that MISO, MOSI, and SCK are available in a consistent physical location on the ICSP header; this is useful, for example, in designing a shield that works on every board.</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SPI signals</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algn="just" fontAlgn="base"/>
            <a:r>
              <a:rPr lang="en-US" dirty="0" smtClean="0">
                <a:latin typeface="Times New Roman" pitchFamily="18" charset="0"/>
                <a:cs typeface="Times New Roman" pitchFamily="18" charset="0"/>
              </a:rPr>
              <a:t>In a full-blown SPI system you will have four signal lines:</a:t>
            </a:r>
          </a:p>
          <a:p>
            <a:pPr algn="just" fontAlgn="base"/>
            <a:r>
              <a:rPr lang="en-US" dirty="0" smtClean="0">
                <a:latin typeface="Times New Roman" pitchFamily="18" charset="0"/>
                <a:cs typeface="Times New Roman" pitchFamily="18" charset="0"/>
              </a:rPr>
              <a:t>Master Out, Slave In (</a:t>
            </a:r>
            <a:r>
              <a:rPr lang="en-US" b="1" dirty="0" smtClean="0">
                <a:latin typeface="Times New Roman" pitchFamily="18" charset="0"/>
                <a:cs typeface="Times New Roman" pitchFamily="18" charset="0"/>
              </a:rPr>
              <a:t>MOSI</a:t>
            </a:r>
            <a:r>
              <a:rPr lang="en-US" dirty="0" smtClean="0">
                <a:latin typeface="Times New Roman" pitchFamily="18" charset="0"/>
                <a:cs typeface="Times New Roman" pitchFamily="18" charset="0"/>
              </a:rPr>
              <a:t>) - which is the data going from the master to the slave</a:t>
            </a:r>
          </a:p>
          <a:p>
            <a:pPr algn="just" fontAlgn="base"/>
            <a:r>
              <a:rPr lang="en-US" dirty="0" smtClean="0">
                <a:latin typeface="Times New Roman" pitchFamily="18" charset="0"/>
                <a:cs typeface="Times New Roman" pitchFamily="18" charset="0"/>
              </a:rPr>
              <a:t>Master In, Slave Out (</a:t>
            </a:r>
            <a:r>
              <a:rPr lang="en-US" b="1" dirty="0" smtClean="0">
                <a:latin typeface="Times New Roman" pitchFamily="18" charset="0"/>
                <a:cs typeface="Times New Roman" pitchFamily="18" charset="0"/>
              </a:rPr>
              <a:t>MISO</a:t>
            </a:r>
            <a:r>
              <a:rPr lang="en-US" dirty="0" smtClean="0">
                <a:latin typeface="Times New Roman" pitchFamily="18" charset="0"/>
                <a:cs typeface="Times New Roman" pitchFamily="18" charset="0"/>
              </a:rPr>
              <a:t>) - which is the data going from the slave to the master</a:t>
            </a:r>
          </a:p>
          <a:p>
            <a:pPr algn="just" fontAlgn="base"/>
            <a:r>
              <a:rPr lang="en-US" dirty="0" smtClean="0">
                <a:latin typeface="Times New Roman" pitchFamily="18" charset="0"/>
                <a:cs typeface="Times New Roman" pitchFamily="18" charset="0"/>
              </a:rPr>
              <a:t>Serial Clock (</a:t>
            </a:r>
            <a:r>
              <a:rPr lang="en-US" b="1" dirty="0" smtClean="0">
                <a:latin typeface="Times New Roman" pitchFamily="18" charset="0"/>
                <a:cs typeface="Times New Roman" pitchFamily="18" charset="0"/>
              </a:rPr>
              <a:t>SCK</a:t>
            </a:r>
            <a:r>
              <a:rPr lang="en-US" dirty="0" smtClean="0">
                <a:latin typeface="Times New Roman" pitchFamily="18" charset="0"/>
                <a:cs typeface="Times New Roman" pitchFamily="18" charset="0"/>
              </a:rPr>
              <a:t>) - when this toggles both the master and the slave sample the next bit</a:t>
            </a:r>
          </a:p>
          <a:p>
            <a:pPr algn="just" fontAlgn="base"/>
            <a:r>
              <a:rPr lang="en-US" dirty="0" smtClean="0">
                <a:latin typeface="Times New Roman" pitchFamily="18" charset="0"/>
                <a:cs typeface="Times New Roman" pitchFamily="18" charset="0"/>
              </a:rPr>
              <a:t>Slave Select (</a:t>
            </a:r>
            <a:r>
              <a:rPr lang="en-US" b="1" dirty="0" smtClean="0">
                <a:latin typeface="Times New Roman" pitchFamily="18" charset="0"/>
                <a:cs typeface="Times New Roman" pitchFamily="18" charset="0"/>
              </a:rPr>
              <a:t>SS</a:t>
            </a:r>
            <a:r>
              <a:rPr lang="en-US" dirty="0" smtClean="0">
                <a:latin typeface="Times New Roman" pitchFamily="18" charset="0"/>
                <a:cs typeface="Times New Roman" pitchFamily="18" charset="0"/>
              </a:rPr>
              <a:t>) - this tells a particular slave to go "active"</a:t>
            </a:r>
          </a:p>
          <a:p>
            <a:pPr algn="just" fontAlgn="base"/>
            <a:r>
              <a:rPr lang="en-US" dirty="0" smtClean="0">
                <a:latin typeface="Times New Roman" pitchFamily="18" charset="0"/>
                <a:cs typeface="Times New Roman" pitchFamily="18" charset="0"/>
              </a:rPr>
              <a:t>When multiple slaves are connected to the MISO signal they are expected to tri-state (keep at high impedance) that MISO line until they are selected by Slave Select being asserted. Normally Slave Select (SS) goes low to assert it. That is, it is active low. Once a particular slave is selected it should configure the MISO line as an output so it can send data to the master.</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SPI protocol showing 4 signals"/>
          <p:cNvPicPr>
            <a:picLocks noChangeAspect="1" noChangeArrowheads="1"/>
          </p:cNvPicPr>
          <p:nvPr/>
        </p:nvPicPr>
        <p:blipFill>
          <a:blip r:embed="rId2" cstate="print"/>
          <a:srcRect/>
          <a:stretch>
            <a:fillRect/>
          </a:stretch>
        </p:blipFill>
        <p:spPr bwMode="auto">
          <a:xfrm>
            <a:off x="683780" y="11430"/>
            <a:ext cx="6860020" cy="646557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Timing</a:t>
            </a:r>
            <a:br>
              <a:rPr lang="en-US" dirty="0" smtClean="0"/>
            </a:br>
            <a:endParaRPr lang="en-US" dirty="0"/>
          </a:p>
        </p:txBody>
      </p:sp>
      <p:sp>
        <p:nvSpPr>
          <p:cNvPr id="3" name="Content Placeholder 2"/>
          <p:cNvSpPr>
            <a:spLocks noGrp="1"/>
          </p:cNvSpPr>
          <p:nvPr>
            <p:ph idx="1"/>
          </p:nvPr>
        </p:nvSpPr>
        <p:spPr>
          <a:xfrm>
            <a:off x="457200" y="838200"/>
            <a:ext cx="8229600" cy="5715000"/>
          </a:xfrm>
        </p:spPr>
        <p:txBody>
          <a:bodyPr>
            <a:normAutofit fontScale="70000" lnSpcReduction="20000"/>
          </a:bodyPr>
          <a:lstStyle/>
          <a:p>
            <a:pPr algn="just" fontAlgn="base"/>
            <a:r>
              <a:rPr lang="en-US" dirty="0" smtClean="0">
                <a:latin typeface="Times New Roman" pitchFamily="18" charset="0"/>
                <a:cs typeface="Times New Roman" pitchFamily="18" charset="0"/>
              </a:rPr>
              <a:t>The sequence of events is:</a:t>
            </a:r>
          </a:p>
          <a:p>
            <a:pPr algn="just" fontAlgn="base"/>
            <a:r>
              <a:rPr lang="en-US" dirty="0" smtClean="0">
                <a:latin typeface="Times New Roman" pitchFamily="18" charset="0"/>
                <a:cs typeface="Times New Roman" pitchFamily="18" charset="0"/>
              </a:rPr>
              <a:t>SS goes low to assert it and activate the slave</a:t>
            </a:r>
          </a:p>
          <a:p>
            <a:pPr algn="just" fontAlgn="base"/>
            <a:r>
              <a:rPr lang="en-US" dirty="0" smtClean="0">
                <a:latin typeface="Times New Roman" pitchFamily="18" charset="0"/>
                <a:cs typeface="Times New Roman" pitchFamily="18" charset="0"/>
              </a:rPr>
              <a:t>The SCK line toggles to indicate when the data lines should be sampled</a:t>
            </a:r>
          </a:p>
          <a:p>
            <a:pPr algn="just" fontAlgn="base"/>
            <a:r>
              <a:rPr lang="en-US" dirty="0" smtClean="0">
                <a:latin typeface="Times New Roman" pitchFamily="18" charset="0"/>
                <a:cs typeface="Times New Roman" pitchFamily="18" charset="0"/>
              </a:rPr>
              <a:t>The data is sampled by both master and slave on the </a:t>
            </a:r>
            <a:r>
              <a:rPr lang="en-US" b="1" dirty="0" smtClean="0">
                <a:latin typeface="Times New Roman" pitchFamily="18" charset="0"/>
                <a:cs typeface="Times New Roman" pitchFamily="18" charset="0"/>
              </a:rPr>
              <a:t>leading</a:t>
            </a:r>
            <a:r>
              <a:rPr lang="en-US" dirty="0" smtClean="0">
                <a:latin typeface="Times New Roman" pitchFamily="18" charset="0"/>
                <a:cs typeface="Times New Roman" pitchFamily="18" charset="0"/>
              </a:rPr>
              <a:t> edge of SCK (using the default clock phase)</a:t>
            </a:r>
          </a:p>
          <a:p>
            <a:pPr algn="just" fontAlgn="base"/>
            <a:r>
              <a:rPr lang="en-US" dirty="0" smtClean="0">
                <a:latin typeface="Times New Roman" pitchFamily="18" charset="0"/>
                <a:cs typeface="Times New Roman" pitchFamily="18" charset="0"/>
              </a:rPr>
              <a:t>Both master and slave prepare for the next bit on the </a:t>
            </a:r>
            <a:r>
              <a:rPr lang="en-US" b="1" dirty="0" smtClean="0">
                <a:latin typeface="Times New Roman" pitchFamily="18" charset="0"/>
                <a:cs typeface="Times New Roman" pitchFamily="18" charset="0"/>
              </a:rPr>
              <a:t>trailing</a:t>
            </a:r>
            <a:r>
              <a:rPr lang="en-US" dirty="0" smtClean="0">
                <a:latin typeface="Times New Roman" pitchFamily="18" charset="0"/>
                <a:cs typeface="Times New Roman" pitchFamily="18" charset="0"/>
              </a:rPr>
              <a:t> edge of SCK (using the default clock phase), by changing MISO / MOSI if necessary</a:t>
            </a:r>
          </a:p>
          <a:p>
            <a:pPr algn="just" fontAlgn="base"/>
            <a:r>
              <a:rPr lang="en-US" dirty="0" smtClean="0">
                <a:latin typeface="Times New Roman" pitchFamily="18" charset="0"/>
                <a:cs typeface="Times New Roman" pitchFamily="18" charset="0"/>
              </a:rPr>
              <a:t>Once the transmission is over (possibly after multiple bytes have been sent) then SS goes high to de-assert it</a:t>
            </a:r>
          </a:p>
          <a:p>
            <a:pPr algn="just" fontAlgn="base"/>
            <a:r>
              <a:rPr lang="en-US" dirty="0" smtClean="0">
                <a:latin typeface="Times New Roman" pitchFamily="18" charset="0"/>
                <a:cs typeface="Times New Roman" pitchFamily="18" charset="0"/>
              </a:rPr>
              <a:t>Note that:</a:t>
            </a:r>
          </a:p>
          <a:p>
            <a:pPr algn="just" fontAlgn="base"/>
            <a:r>
              <a:rPr lang="en-US" dirty="0" smtClean="0">
                <a:latin typeface="Times New Roman" pitchFamily="18" charset="0"/>
                <a:cs typeface="Times New Roman" pitchFamily="18" charset="0"/>
              </a:rPr>
              <a:t>The most significant bit is sent first (by default)</a:t>
            </a:r>
          </a:p>
          <a:p>
            <a:pPr algn="just" fontAlgn="base"/>
            <a:r>
              <a:rPr lang="en-US" dirty="0" smtClean="0">
                <a:latin typeface="Times New Roman" pitchFamily="18" charset="0"/>
                <a:cs typeface="Times New Roman" pitchFamily="18" charset="0"/>
              </a:rPr>
              <a:t>Data is sent and received at the same instant (full duplex)</a:t>
            </a:r>
          </a:p>
          <a:p>
            <a:pPr algn="just" fontAlgn="base"/>
            <a:r>
              <a:rPr lang="en-US" dirty="0" smtClean="0">
                <a:latin typeface="Times New Roman" pitchFamily="18" charset="0"/>
                <a:cs typeface="Times New Roman" pitchFamily="18" charset="0"/>
              </a:rPr>
              <a:t>Because data is sent and received on the same clock pulse it is not possible for the slave to respond to the master immediately. SPI protocols usually expect the master to request data on one transmission, and get a response on a subsequent one.</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34962"/>
          </a:xfrm>
        </p:spPr>
        <p:txBody>
          <a:bodyPr>
            <a:noAutofit/>
          </a:bodyPr>
          <a:lstStyle/>
          <a:p>
            <a:r>
              <a:rPr lang="en-US" sz="2500" b="1" dirty="0" smtClean="0"/>
              <a:t>Example of sending only (ignoring any incoming data):</a:t>
            </a:r>
            <a:endParaRPr lang="en-US" sz="2500" b="1" dirty="0"/>
          </a:p>
        </p:txBody>
      </p:sp>
      <p:sp>
        <p:nvSpPr>
          <p:cNvPr id="3" name="Content Placeholder 2"/>
          <p:cNvSpPr>
            <a:spLocks noGrp="1"/>
          </p:cNvSpPr>
          <p:nvPr>
            <p:ph idx="1"/>
          </p:nvPr>
        </p:nvSpPr>
        <p:spPr>
          <a:xfrm>
            <a:off x="457200" y="381000"/>
            <a:ext cx="8229600" cy="5745163"/>
          </a:xfrm>
        </p:spPr>
        <p:txBody>
          <a:bodyPr>
            <a:normAutofit fontScale="70000" lnSpcReduction="20000"/>
          </a:bodyPr>
          <a:lstStyle/>
          <a:p>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SPI.h</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 void setup (void)</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digitalWrite</a:t>
            </a:r>
            <a:r>
              <a:rPr lang="en-US" dirty="0" smtClean="0">
                <a:latin typeface="Times New Roman" pitchFamily="18" charset="0"/>
                <a:cs typeface="Times New Roman" pitchFamily="18" charset="0"/>
              </a:rPr>
              <a:t>(SS, HIGH); // ensure SS stays high</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SPI.begin</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 // end of setup</a:t>
            </a:r>
          </a:p>
          <a:p>
            <a:r>
              <a:rPr lang="en-US" dirty="0" smtClean="0">
                <a:latin typeface="Times New Roman" pitchFamily="18" charset="0"/>
                <a:cs typeface="Times New Roman" pitchFamily="18" charset="0"/>
              </a:rPr>
              <a:t> void loop (void)</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byte c; // enable Slave Select</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digitalWrite</a:t>
            </a:r>
            <a:r>
              <a:rPr lang="en-US" dirty="0" smtClean="0">
                <a:latin typeface="Times New Roman" pitchFamily="18" charset="0"/>
                <a:cs typeface="Times New Roman" pitchFamily="18" charset="0"/>
              </a:rPr>
              <a:t>(SS, LOW); // SS is pin 10</a:t>
            </a:r>
          </a:p>
          <a:p>
            <a:r>
              <a:rPr lang="en-US" dirty="0" smtClean="0">
                <a:latin typeface="Times New Roman" pitchFamily="18" charset="0"/>
                <a:cs typeface="Times New Roman" pitchFamily="18" charset="0"/>
              </a:rPr>
              <a:t> // send test string </a:t>
            </a:r>
          </a:p>
          <a:p>
            <a:r>
              <a:rPr lang="en-US" dirty="0" smtClean="0">
                <a:latin typeface="Times New Roman" pitchFamily="18" charset="0"/>
                <a:cs typeface="Times New Roman" pitchFamily="18" charset="0"/>
              </a:rPr>
              <a:t>for (const char * p = "</a:t>
            </a:r>
            <a:r>
              <a:rPr lang="en-US" dirty="0" err="1" smtClean="0">
                <a:latin typeface="Times New Roman" pitchFamily="18" charset="0"/>
                <a:cs typeface="Times New Roman" pitchFamily="18" charset="0"/>
              </a:rPr>
              <a:t>Fab</a:t>
            </a:r>
            <a:r>
              <a:rPr lang="en-US" dirty="0" smtClean="0">
                <a:latin typeface="Times New Roman" pitchFamily="18" charset="0"/>
                <a:cs typeface="Times New Roman" pitchFamily="18" charset="0"/>
              </a:rPr>
              <a:t>" ; c = *p; p++) </a:t>
            </a:r>
          </a:p>
          <a:p>
            <a:r>
              <a:rPr lang="en-US" dirty="0" err="1" smtClean="0">
                <a:latin typeface="Times New Roman" pitchFamily="18" charset="0"/>
                <a:cs typeface="Times New Roman" pitchFamily="18" charset="0"/>
              </a:rPr>
              <a:t>SPI.transfer</a:t>
            </a:r>
            <a:r>
              <a:rPr lang="en-US" dirty="0" smtClean="0">
                <a:latin typeface="Times New Roman" pitchFamily="18" charset="0"/>
                <a:cs typeface="Times New Roman" pitchFamily="18" charset="0"/>
              </a:rPr>
              <a:t> (c); // disable Slave Select</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digitalWrite</a:t>
            </a:r>
            <a:r>
              <a:rPr lang="en-US" dirty="0" smtClean="0">
                <a:latin typeface="Times New Roman" pitchFamily="18" charset="0"/>
                <a:cs typeface="Times New Roman" pitchFamily="18" charset="0"/>
              </a:rPr>
              <a:t>(SS, HIGH); </a:t>
            </a:r>
          </a:p>
          <a:p>
            <a:r>
              <a:rPr lang="en-US" dirty="0" smtClean="0">
                <a:latin typeface="Times New Roman" pitchFamily="18" charset="0"/>
                <a:cs typeface="Times New Roman" pitchFamily="18" charset="0"/>
              </a:rPr>
              <a:t>delay (100); </a:t>
            </a:r>
          </a:p>
          <a:p>
            <a:r>
              <a:rPr lang="en-US" dirty="0" smtClean="0">
                <a:latin typeface="Times New Roman" pitchFamily="18" charset="0"/>
                <a:cs typeface="Times New Roman" pitchFamily="18" charset="0"/>
              </a:rPr>
              <a:t>} // end of loop</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Clock phase and polarity</a:t>
            </a:r>
            <a:br>
              <a:rPr lang="en-US" dirty="0" smtClean="0"/>
            </a:br>
            <a:endParaRPr lang="en-US" dirty="0"/>
          </a:p>
        </p:txBody>
      </p:sp>
      <p:sp>
        <p:nvSpPr>
          <p:cNvPr id="3" name="Content Placeholder 2"/>
          <p:cNvSpPr>
            <a:spLocks noGrp="1"/>
          </p:cNvSpPr>
          <p:nvPr>
            <p:ph idx="1"/>
          </p:nvPr>
        </p:nvSpPr>
        <p:spPr>
          <a:xfrm>
            <a:off x="457200" y="838200"/>
            <a:ext cx="8229600" cy="5715000"/>
          </a:xfrm>
        </p:spPr>
        <p:txBody>
          <a:bodyPr>
            <a:normAutofit fontScale="77500" lnSpcReduction="20000"/>
          </a:bodyPr>
          <a:lstStyle/>
          <a:p>
            <a:pPr algn="just" fontAlgn="base"/>
            <a:r>
              <a:rPr lang="en-US" dirty="0" smtClean="0">
                <a:latin typeface="Times New Roman" pitchFamily="18" charset="0"/>
                <a:cs typeface="Times New Roman" pitchFamily="18" charset="0"/>
              </a:rPr>
              <a:t>There are four way you can sample the SPI clock.</a:t>
            </a:r>
          </a:p>
          <a:p>
            <a:pPr algn="just" fontAlgn="base"/>
            <a:r>
              <a:rPr lang="en-US" dirty="0" smtClean="0">
                <a:latin typeface="Times New Roman" pitchFamily="18" charset="0"/>
                <a:cs typeface="Times New Roman" pitchFamily="18" charset="0"/>
              </a:rPr>
              <a:t>The SPI protocol allows for variations on the polarity of the clock pulses. CPOL is clock polarity, and CPHA is clock phase.</a:t>
            </a:r>
          </a:p>
          <a:p>
            <a:pPr algn="just" fontAlgn="base"/>
            <a:r>
              <a:rPr lang="en-US" dirty="0" smtClean="0">
                <a:latin typeface="Times New Roman" pitchFamily="18" charset="0"/>
                <a:cs typeface="Times New Roman" pitchFamily="18" charset="0"/>
              </a:rPr>
              <a:t>Mode 0 (the default) - clock is normally low (CPOL = 0), and the data is sampled on the transition from low to high (leading edge) (CPHA = 0)</a:t>
            </a:r>
          </a:p>
          <a:p>
            <a:pPr algn="just" fontAlgn="base"/>
            <a:r>
              <a:rPr lang="en-US" dirty="0" smtClean="0">
                <a:latin typeface="Times New Roman" pitchFamily="18" charset="0"/>
                <a:cs typeface="Times New Roman" pitchFamily="18" charset="0"/>
              </a:rPr>
              <a:t>Mode 1 - clock is normally low (CPOL = 0), and the data is sampled on the transition from high to low (trailing edge) (CPHA = 1)</a:t>
            </a:r>
          </a:p>
          <a:p>
            <a:pPr algn="just" fontAlgn="base"/>
            <a:r>
              <a:rPr lang="en-US" dirty="0" smtClean="0">
                <a:latin typeface="Times New Roman" pitchFamily="18" charset="0"/>
                <a:cs typeface="Times New Roman" pitchFamily="18" charset="0"/>
              </a:rPr>
              <a:t>Mode 2 - clock is normally high (CPOL = 1), and the data is sampled on the transition from high to low (leading edge) (CPHA = 0)</a:t>
            </a:r>
          </a:p>
          <a:p>
            <a:pPr algn="just" fontAlgn="base"/>
            <a:r>
              <a:rPr lang="en-US" dirty="0" smtClean="0">
                <a:latin typeface="Times New Roman" pitchFamily="18" charset="0"/>
                <a:cs typeface="Times New Roman" pitchFamily="18" charset="0"/>
              </a:rPr>
              <a:t>Mode 3 - clock is normally high (CPOL = 1), and the data is sampled on the transition from low to high (trailing edge) (CPHA = 1)</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PI clock phase and polarity"/>
          <p:cNvPicPr>
            <a:picLocks noChangeAspect="1" noChangeArrowheads="1"/>
          </p:cNvPicPr>
          <p:nvPr/>
        </p:nvPicPr>
        <p:blipFill>
          <a:blip r:embed="rId2" cstate="print"/>
          <a:srcRect/>
          <a:stretch>
            <a:fillRect/>
          </a:stretch>
        </p:blipFill>
        <p:spPr bwMode="auto">
          <a:xfrm>
            <a:off x="2743200" y="202622"/>
            <a:ext cx="2743200" cy="6655378"/>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74HC595 clock"/>
          <p:cNvPicPr>
            <a:picLocks noChangeAspect="1" noChangeArrowheads="1"/>
          </p:cNvPicPr>
          <p:nvPr/>
        </p:nvPicPr>
        <p:blipFill>
          <a:blip r:embed="rId2" cstate="print"/>
          <a:srcRect/>
          <a:stretch>
            <a:fillRect/>
          </a:stretch>
        </p:blipFill>
        <p:spPr bwMode="auto">
          <a:xfrm>
            <a:off x="685799" y="762000"/>
            <a:ext cx="7889421" cy="990600"/>
          </a:xfrm>
          <a:prstGeom prst="rect">
            <a:avLst/>
          </a:prstGeom>
          <a:noFill/>
        </p:spPr>
      </p:pic>
      <p:sp>
        <p:nvSpPr>
          <p:cNvPr id="5" name="TextBox 4"/>
          <p:cNvSpPr txBox="1"/>
          <p:nvPr/>
        </p:nvSpPr>
        <p:spPr>
          <a:xfrm>
            <a:off x="990600" y="2438400"/>
            <a:ext cx="7162800" cy="646331"/>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As you can see the clock is normally low (CPOL = 0) and it is sampled on the leading edge (CPHA = 0) so this therefore is SPI mode 0.</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592763"/>
          </a:xfrm>
        </p:spPr>
        <p:txBody>
          <a:bodyPr>
            <a:normAutofit fontScale="85000" lnSpcReduction="10000"/>
          </a:bodyPr>
          <a:lstStyle/>
          <a:p>
            <a:pPr fontAlgn="base"/>
            <a:r>
              <a:rPr lang="en-US" dirty="0" smtClean="0">
                <a:latin typeface="Times New Roman" pitchFamily="18" charset="0"/>
                <a:cs typeface="Times New Roman" pitchFamily="18" charset="0"/>
              </a:rPr>
              <a:t>You can change the clock polarity and phase in code like this (choose one only, of course):</a:t>
            </a:r>
          </a:p>
          <a:p>
            <a:pPr fontAlgn="base"/>
            <a:r>
              <a:rPr lang="en-US" dirty="0" err="1" smtClean="0">
                <a:latin typeface="Times New Roman" pitchFamily="18" charset="0"/>
                <a:cs typeface="Times New Roman" pitchFamily="18" charset="0"/>
              </a:rPr>
              <a:t>SPI.setDataMode</a:t>
            </a:r>
            <a:r>
              <a:rPr lang="en-US" dirty="0" smtClean="0">
                <a:latin typeface="Times New Roman" pitchFamily="18" charset="0"/>
                <a:cs typeface="Times New Roman" pitchFamily="18" charset="0"/>
              </a:rPr>
              <a:t> (SPI_MODE0); </a:t>
            </a:r>
          </a:p>
          <a:p>
            <a:pPr fontAlgn="base"/>
            <a:r>
              <a:rPr lang="en-US" dirty="0" err="1" smtClean="0">
                <a:latin typeface="Times New Roman" pitchFamily="18" charset="0"/>
                <a:cs typeface="Times New Roman" pitchFamily="18" charset="0"/>
              </a:rPr>
              <a:t>SPI.setDataMode</a:t>
            </a:r>
            <a:r>
              <a:rPr lang="en-US" dirty="0" smtClean="0">
                <a:latin typeface="Times New Roman" pitchFamily="18" charset="0"/>
                <a:cs typeface="Times New Roman" pitchFamily="18" charset="0"/>
              </a:rPr>
              <a:t> (SPI_MODE1);</a:t>
            </a:r>
          </a:p>
          <a:p>
            <a:pPr fontAlgn="base"/>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SPI.setDataMode</a:t>
            </a:r>
            <a:r>
              <a:rPr lang="en-US" dirty="0" smtClean="0">
                <a:latin typeface="Times New Roman" pitchFamily="18" charset="0"/>
                <a:cs typeface="Times New Roman" pitchFamily="18" charset="0"/>
              </a:rPr>
              <a:t> (SPI_MODE2);</a:t>
            </a:r>
          </a:p>
          <a:p>
            <a:pPr fontAlgn="base"/>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SPI.setDataMode</a:t>
            </a:r>
            <a:r>
              <a:rPr lang="en-US" dirty="0" smtClean="0">
                <a:latin typeface="Times New Roman" pitchFamily="18" charset="0"/>
                <a:cs typeface="Times New Roman" pitchFamily="18" charset="0"/>
              </a:rPr>
              <a:t> (SPI_MODE3);</a:t>
            </a:r>
          </a:p>
          <a:p>
            <a:pPr fontAlgn="base"/>
            <a:r>
              <a:rPr lang="en-US" dirty="0" smtClean="0">
                <a:latin typeface="Times New Roman" pitchFamily="18" charset="0"/>
                <a:cs typeface="Times New Roman" pitchFamily="18" charset="0"/>
              </a:rPr>
              <a:t>This method is deprecated in versions 1.6.0 onwards of the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IDE. For recent versions you change the clock mode in the </a:t>
            </a:r>
            <a:r>
              <a:rPr lang="en-US" dirty="0" err="1" smtClean="0">
                <a:latin typeface="Times New Roman" pitchFamily="18" charset="0"/>
                <a:cs typeface="Times New Roman" pitchFamily="18" charset="0"/>
              </a:rPr>
              <a:t>SPI.beginTransaction</a:t>
            </a:r>
            <a:r>
              <a:rPr lang="en-US" dirty="0" smtClean="0">
                <a:latin typeface="Times New Roman" pitchFamily="18" charset="0"/>
                <a:cs typeface="Times New Roman" pitchFamily="18" charset="0"/>
              </a:rPr>
              <a:t> call, like this:</a:t>
            </a:r>
          </a:p>
          <a:p>
            <a:r>
              <a:rPr lang="en-US" dirty="0" err="1" smtClean="0">
                <a:latin typeface="Times New Roman" pitchFamily="18" charset="0"/>
                <a:cs typeface="Times New Roman" pitchFamily="18" charset="0"/>
              </a:rPr>
              <a:t>SPI.beginTransaction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SPISettings</a:t>
            </a:r>
            <a:r>
              <a:rPr lang="en-US" dirty="0" smtClean="0">
                <a:latin typeface="Times New Roman" pitchFamily="18" charset="0"/>
                <a:cs typeface="Times New Roman" pitchFamily="18" charset="0"/>
              </a:rPr>
              <a:t> (2000000, MSBFIRST, SPI_MODE0)); // 2 MHz clock, MSB first, mode 0</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s://maker.pro/storage/sr1rnfn/sr1rnfnhAVqYXeUMnyRlOjIUOjKKgLUyk4NGMGPO.jpeg"/>
          <p:cNvPicPr>
            <a:picLocks noChangeAspect="1" noChangeArrowheads="1"/>
          </p:cNvPicPr>
          <p:nvPr/>
        </p:nvPicPr>
        <p:blipFill>
          <a:blip r:embed="rId2" cstate="print"/>
          <a:srcRect/>
          <a:stretch>
            <a:fillRect/>
          </a:stretch>
        </p:blipFill>
        <p:spPr bwMode="auto">
          <a:xfrm>
            <a:off x="914400" y="158496"/>
            <a:ext cx="7010400" cy="6242304"/>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Protocols</a:t>
            </a:r>
            <a:br>
              <a:rPr lang="en-US" dirty="0" smtClean="0"/>
            </a:br>
            <a:endParaRPr lang="en-US" dirty="0"/>
          </a:p>
        </p:txBody>
      </p:sp>
      <p:sp>
        <p:nvSpPr>
          <p:cNvPr id="3" name="Content Placeholder 2"/>
          <p:cNvSpPr>
            <a:spLocks noGrp="1"/>
          </p:cNvSpPr>
          <p:nvPr>
            <p:ph idx="1"/>
          </p:nvPr>
        </p:nvSpPr>
        <p:spPr>
          <a:xfrm>
            <a:off x="457200" y="838200"/>
            <a:ext cx="8229600" cy="5287963"/>
          </a:xfrm>
        </p:spPr>
        <p:txBody>
          <a:bodyPr>
            <a:normAutofit fontScale="92500" lnSpcReduction="10000"/>
          </a:bodyPr>
          <a:lstStyle/>
          <a:p>
            <a:pPr algn="just" fontAlgn="base"/>
            <a:r>
              <a:rPr lang="en-US" dirty="0" smtClean="0">
                <a:latin typeface="Times New Roman" pitchFamily="18" charset="0"/>
                <a:cs typeface="Times New Roman" pitchFamily="18" charset="0"/>
              </a:rPr>
              <a:t>The SPI spec does not specify protocols as such, so it is up to individual master/slave pairings to agree on what the data means. Whilst you can send and receive bytes simultaneously, the received byte cannot be a direct response to the sent byte (as they are being assembled simultaneously).</a:t>
            </a:r>
          </a:p>
          <a:p>
            <a:pPr algn="just" fontAlgn="base"/>
            <a:r>
              <a:rPr lang="en-US" dirty="0" smtClean="0">
                <a:latin typeface="Times New Roman" pitchFamily="18" charset="0"/>
                <a:cs typeface="Times New Roman" pitchFamily="18" charset="0"/>
              </a:rPr>
              <a:t>So it would be more logical for one end to send a request and then do transfers (perhaps just sending zeros outwards) until it receives a complete response. The response might terminate with a newline, or 0x00 character.</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make an SPI slave</a:t>
            </a:r>
            <a:br>
              <a:rPr lang="en-US" dirty="0" smtClean="0"/>
            </a:br>
            <a:endParaRPr lang="en-US" dirty="0"/>
          </a:p>
        </p:txBody>
      </p:sp>
      <p:sp>
        <p:nvSpPr>
          <p:cNvPr id="3" name="Content Placeholder 2"/>
          <p:cNvSpPr>
            <a:spLocks noGrp="1"/>
          </p:cNvSpPr>
          <p:nvPr>
            <p:ph idx="1"/>
          </p:nvPr>
        </p:nvSpPr>
        <p:spPr>
          <a:xfrm>
            <a:off x="457200" y="762000"/>
            <a:ext cx="8229600" cy="5867400"/>
          </a:xfrm>
        </p:spPr>
        <p:txBody>
          <a:bodyPr>
            <a:normAutofit fontScale="70000" lnSpcReduction="20000"/>
          </a:bodyPr>
          <a:lstStyle/>
          <a:p>
            <a:pPr fontAlgn="base"/>
            <a:r>
              <a:rPr lang="en-US" dirty="0" smtClean="0">
                <a:latin typeface="Times New Roman" pitchFamily="18" charset="0"/>
                <a:cs typeface="Times New Roman" pitchFamily="18" charset="0"/>
              </a:rPr>
              <a:t>The earlier example shows the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as the master, sending data to a slave device. This example shows how the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can be a slave.</a:t>
            </a:r>
          </a:p>
          <a:p>
            <a:pPr fontAlgn="base"/>
            <a:r>
              <a:rPr lang="en-US" dirty="0" smtClean="0">
                <a:latin typeface="Times New Roman" pitchFamily="18" charset="0"/>
                <a:cs typeface="Times New Roman" pitchFamily="18" charset="0"/>
              </a:rPr>
              <a:t>Hardware setup</a:t>
            </a:r>
          </a:p>
          <a:p>
            <a:pPr fontAlgn="base"/>
            <a:r>
              <a:rPr lang="en-US" dirty="0" smtClean="0">
                <a:latin typeface="Times New Roman" pitchFamily="18" charset="0"/>
                <a:cs typeface="Times New Roman" pitchFamily="18" charset="0"/>
              </a:rPr>
              <a:t>Connect two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Unos</a:t>
            </a:r>
            <a:r>
              <a:rPr lang="en-US" dirty="0" smtClean="0">
                <a:latin typeface="Times New Roman" pitchFamily="18" charset="0"/>
                <a:cs typeface="Times New Roman" pitchFamily="18" charset="0"/>
              </a:rPr>
              <a:t> together with the following pins connected to each other:</a:t>
            </a:r>
          </a:p>
          <a:p>
            <a:pPr fontAlgn="base"/>
            <a:r>
              <a:rPr lang="en-US" dirty="0" smtClean="0">
                <a:latin typeface="Times New Roman" pitchFamily="18" charset="0"/>
                <a:cs typeface="Times New Roman" pitchFamily="18" charset="0"/>
              </a:rPr>
              <a:t>10 (SS)</a:t>
            </a:r>
          </a:p>
          <a:p>
            <a:pPr fontAlgn="base"/>
            <a:r>
              <a:rPr lang="en-US" dirty="0" smtClean="0">
                <a:latin typeface="Times New Roman" pitchFamily="18" charset="0"/>
                <a:cs typeface="Times New Roman" pitchFamily="18" charset="0"/>
              </a:rPr>
              <a:t>11 (MOSI)</a:t>
            </a:r>
          </a:p>
          <a:p>
            <a:pPr fontAlgn="base"/>
            <a:r>
              <a:rPr lang="en-US" dirty="0" smtClean="0">
                <a:latin typeface="Times New Roman" pitchFamily="18" charset="0"/>
                <a:cs typeface="Times New Roman" pitchFamily="18" charset="0"/>
              </a:rPr>
              <a:t>12 (MISO)</a:t>
            </a:r>
          </a:p>
          <a:p>
            <a:pPr fontAlgn="base"/>
            <a:r>
              <a:rPr lang="en-US" dirty="0" smtClean="0">
                <a:latin typeface="Times New Roman" pitchFamily="18" charset="0"/>
                <a:cs typeface="Times New Roman" pitchFamily="18" charset="0"/>
              </a:rPr>
              <a:t>13 (SCK)</a:t>
            </a:r>
          </a:p>
          <a:p>
            <a:pPr fontAlgn="base"/>
            <a:r>
              <a:rPr lang="en-US" dirty="0" smtClean="0">
                <a:latin typeface="Times New Roman" pitchFamily="18" charset="0"/>
                <a:cs typeface="Times New Roman" pitchFamily="18" charset="0"/>
              </a:rPr>
              <a:t>+5v (if required)</a:t>
            </a:r>
          </a:p>
          <a:p>
            <a:pPr fontAlgn="base"/>
            <a:r>
              <a:rPr lang="en-US" dirty="0" smtClean="0">
                <a:latin typeface="Times New Roman" pitchFamily="18" charset="0"/>
                <a:cs typeface="Times New Roman" pitchFamily="18" charset="0"/>
              </a:rPr>
              <a:t>GND (for signal return)</a:t>
            </a:r>
          </a:p>
          <a:p>
            <a:pPr fontAlgn="base"/>
            <a:r>
              <a:rPr lang="en-US" dirty="0" smtClean="0">
                <a:latin typeface="Times New Roman" pitchFamily="18" charset="0"/>
                <a:cs typeface="Times New Roman" pitchFamily="18" charset="0"/>
              </a:rPr>
              <a:t>On the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Mega, the pins are 50 (MISO), 51 (MOSI), 52 (SCK), and 53 (SS).</a:t>
            </a:r>
          </a:p>
          <a:p>
            <a:pPr fontAlgn="base"/>
            <a:r>
              <a:rPr lang="en-US" dirty="0" smtClean="0">
                <a:latin typeface="Times New Roman" pitchFamily="18" charset="0"/>
                <a:cs typeface="Times New Roman" pitchFamily="18" charset="0"/>
              </a:rPr>
              <a:t>In any case, MOSI at one end is connected to MOSI at the other, you </a:t>
            </a:r>
            <a:r>
              <a:rPr lang="en-US" b="1" dirty="0" smtClean="0">
                <a:latin typeface="Times New Roman" pitchFamily="18" charset="0"/>
                <a:cs typeface="Times New Roman" pitchFamily="18" charset="0"/>
              </a:rPr>
              <a:t>don't</a:t>
            </a:r>
            <a:r>
              <a:rPr lang="en-US" dirty="0" smtClean="0">
                <a:latin typeface="Times New Roman" pitchFamily="18" charset="0"/>
                <a:cs typeface="Times New Roman" pitchFamily="18" charset="0"/>
              </a:rPr>
              <a:t> swap them around (that is you </a:t>
            </a:r>
            <a:r>
              <a:rPr lang="en-US" b="1" dirty="0" smtClean="0">
                <a:latin typeface="Times New Roman" pitchFamily="18" charset="0"/>
                <a:cs typeface="Times New Roman" pitchFamily="18" charset="0"/>
              </a:rPr>
              <a:t>do not have</a:t>
            </a:r>
            <a:r>
              <a:rPr lang="en-US" dirty="0" smtClean="0">
                <a:latin typeface="Times New Roman" pitchFamily="18" charset="0"/>
                <a:cs typeface="Times New Roman" pitchFamily="18" charset="0"/>
              </a:rPr>
              <a:t> MOSI &lt;-&gt; MISO). The software configures one end of MOSI (master end) as an output, and the other end (slave end) as an input.</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34962"/>
          </a:xfrm>
        </p:spPr>
        <p:txBody>
          <a:bodyPr>
            <a:normAutofit fontScale="90000"/>
          </a:bodyPr>
          <a:lstStyle/>
          <a:p>
            <a:r>
              <a:rPr lang="en-US" dirty="0" smtClean="0"/>
              <a:t/>
            </a:r>
            <a:br>
              <a:rPr lang="en-US" dirty="0" smtClean="0"/>
            </a:br>
            <a:r>
              <a:rPr lang="en-US" dirty="0" smtClean="0"/>
              <a:t>Master example</a:t>
            </a:r>
            <a:br>
              <a:rPr lang="en-US" dirty="0" smtClean="0"/>
            </a:br>
            <a:endParaRPr lang="en-US" dirty="0"/>
          </a:p>
        </p:txBody>
      </p:sp>
      <p:sp>
        <p:nvSpPr>
          <p:cNvPr id="3" name="Content Placeholder 2"/>
          <p:cNvSpPr>
            <a:spLocks noGrp="1"/>
          </p:cNvSpPr>
          <p:nvPr>
            <p:ph idx="1"/>
          </p:nvPr>
        </p:nvSpPr>
        <p:spPr>
          <a:xfrm>
            <a:off x="457200" y="457200"/>
            <a:ext cx="8229600" cy="5668963"/>
          </a:xfrm>
        </p:spPr>
        <p:txBody>
          <a:bodyPr>
            <a:normAutofit fontScale="62500" lnSpcReduction="20000"/>
          </a:bodyPr>
          <a:lstStyle/>
          <a:p>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SPI.h</a:t>
            </a:r>
            <a:r>
              <a:rPr lang="en-US" dirty="0" smtClean="0">
                <a:latin typeface="Times New Roman" pitchFamily="18" charset="0"/>
                <a:cs typeface="Times New Roman" pitchFamily="18" charset="0"/>
              </a:rPr>
              <a:t>&gt; </a:t>
            </a:r>
          </a:p>
          <a:p>
            <a:r>
              <a:rPr lang="en-US" dirty="0" smtClean="0">
                <a:latin typeface="Times New Roman" pitchFamily="18" charset="0"/>
                <a:cs typeface="Times New Roman" pitchFamily="18" charset="0"/>
              </a:rPr>
              <a:t>void setup (void)</a:t>
            </a:r>
          </a:p>
          <a:p>
            <a:r>
              <a:rPr lang="en-US" dirty="0" smtClean="0">
                <a:latin typeface="Times New Roman" pitchFamily="18" charset="0"/>
                <a:cs typeface="Times New Roman" pitchFamily="18" charset="0"/>
              </a:rPr>
              <a:t> { </a:t>
            </a:r>
          </a:p>
          <a:p>
            <a:r>
              <a:rPr lang="en-US" dirty="0" err="1" smtClean="0">
                <a:latin typeface="Times New Roman" pitchFamily="18" charset="0"/>
                <a:cs typeface="Times New Roman" pitchFamily="18" charset="0"/>
              </a:rPr>
              <a:t>digitalWrite</a:t>
            </a:r>
            <a:r>
              <a:rPr lang="en-US" dirty="0" smtClean="0">
                <a:latin typeface="Times New Roman" pitchFamily="18" charset="0"/>
                <a:cs typeface="Times New Roman" pitchFamily="18" charset="0"/>
              </a:rPr>
              <a:t>(SS, HIGH); // ensure SS stays high for now </a:t>
            </a:r>
          </a:p>
          <a:p>
            <a:r>
              <a:rPr lang="en-US" dirty="0" err="1" smtClean="0">
                <a:latin typeface="Times New Roman" pitchFamily="18" charset="0"/>
                <a:cs typeface="Times New Roman" pitchFamily="18" charset="0"/>
              </a:rPr>
              <a:t>SPI.begin</a:t>
            </a:r>
            <a:r>
              <a:rPr lang="en-US" dirty="0" smtClean="0">
                <a:latin typeface="Times New Roman" pitchFamily="18" charset="0"/>
                <a:cs typeface="Times New Roman" pitchFamily="18" charset="0"/>
              </a:rPr>
              <a:t> (); // Slow down the master a bit </a:t>
            </a:r>
            <a:r>
              <a:rPr lang="en-US" dirty="0" err="1" smtClean="0">
                <a:latin typeface="Times New Roman" pitchFamily="18" charset="0"/>
                <a:cs typeface="Times New Roman" pitchFamily="18" charset="0"/>
              </a:rPr>
              <a:t>SPI.setClockDivider</a:t>
            </a:r>
            <a:r>
              <a:rPr lang="en-US" dirty="0" smtClean="0">
                <a:latin typeface="Times New Roman" pitchFamily="18" charset="0"/>
                <a:cs typeface="Times New Roman" pitchFamily="18" charset="0"/>
              </a:rPr>
              <a:t>(SPI_CLOCK_DIV8);</a:t>
            </a:r>
          </a:p>
          <a:p>
            <a:r>
              <a:rPr lang="en-US" dirty="0" smtClean="0">
                <a:latin typeface="Times New Roman" pitchFamily="18" charset="0"/>
                <a:cs typeface="Times New Roman" pitchFamily="18" charset="0"/>
              </a:rPr>
              <a:t> } // end of setup </a:t>
            </a:r>
          </a:p>
          <a:p>
            <a:r>
              <a:rPr lang="en-US" dirty="0" smtClean="0">
                <a:latin typeface="Times New Roman" pitchFamily="18" charset="0"/>
                <a:cs typeface="Times New Roman" pitchFamily="18" charset="0"/>
              </a:rPr>
              <a:t>void loop (void)</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char c; // enable Slave Select </a:t>
            </a:r>
          </a:p>
          <a:p>
            <a:r>
              <a:rPr lang="en-US" dirty="0" err="1" smtClean="0">
                <a:latin typeface="Times New Roman" pitchFamily="18" charset="0"/>
                <a:cs typeface="Times New Roman" pitchFamily="18" charset="0"/>
              </a:rPr>
              <a:t>digitalWrite</a:t>
            </a:r>
            <a:r>
              <a:rPr lang="en-US" dirty="0" smtClean="0">
                <a:latin typeface="Times New Roman" pitchFamily="18" charset="0"/>
                <a:cs typeface="Times New Roman" pitchFamily="18" charset="0"/>
              </a:rPr>
              <a:t>(SS, LOW); // SS is pin 10 </a:t>
            </a:r>
          </a:p>
          <a:p>
            <a:r>
              <a:rPr lang="en-US" dirty="0" smtClean="0">
                <a:latin typeface="Times New Roman" pitchFamily="18" charset="0"/>
                <a:cs typeface="Times New Roman" pitchFamily="18" charset="0"/>
              </a:rPr>
              <a:t>// send test string </a:t>
            </a:r>
          </a:p>
          <a:p>
            <a:r>
              <a:rPr lang="en-US" dirty="0" smtClean="0">
                <a:latin typeface="Times New Roman" pitchFamily="18" charset="0"/>
                <a:cs typeface="Times New Roman" pitchFamily="18" charset="0"/>
              </a:rPr>
              <a:t>for (const char * p = "Hello, world!\n" ; c = *p; p++)</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SPI.transfer</a:t>
            </a:r>
            <a:r>
              <a:rPr lang="en-US" dirty="0" smtClean="0">
                <a:latin typeface="Times New Roman" pitchFamily="18" charset="0"/>
                <a:cs typeface="Times New Roman" pitchFamily="18" charset="0"/>
              </a:rPr>
              <a:t> (c);</a:t>
            </a:r>
          </a:p>
          <a:p>
            <a:r>
              <a:rPr lang="en-US" dirty="0" smtClean="0">
                <a:latin typeface="Times New Roman" pitchFamily="18" charset="0"/>
                <a:cs typeface="Times New Roman" pitchFamily="18" charset="0"/>
              </a:rPr>
              <a:t> // disable Slave Select</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digitalWrite</a:t>
            </a:r>
            <a:r>
              <a:rPr lang="en-US" dirty="0" smtClean="0">
                <a:latin typeface="Times New Roman" pitchFamily="18" charset="0"/>
                <a:cs typeface="Times New Roman" pitchFamily="18" charset="0"/>
              </a:rPr>
              <a:t>(SS, HIGH); </a:t>
            </a:r>
          </a:p>
          <a:p>
            <a:r>
              <a:rPr lang="en-US" dirty="0" smtClean="0">
                <a:latin typeface="Times New Roman" pitchFamily="18" charset="0"/>
                <a:cs typeface="Times New Roman" pitchFamily="18" charset="0"/>
              </a:rPr>
              <a:t>delay (1000); // 1 seconds delay </a:t>
            </a:r>
          </a:p>
          <a:p>
            <a:r>
              <a:rPr lang="en-US" dirty="0" smtClean="0">
                <a:latin typeface="Times New Roman" pitchFamily="18" charset="0"/>
                <a:cs typeface="Times New Roman" pitchFamily="18" charset="0"/>
              </a:rPr>
              <a:t>} // end of loop</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normAutofit fontScale="62500" lnSpcReduction="20000"/>
          </a:bodyPr>
          <a:lstStyle/>
          <a:p>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SPI.h</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 char </a:t>
            </a:r>
            <a:r>
              <a:rPr lang="en-US" dirty="0" err="1" smtClean="0">
                <a:latin typeface="Times New Roman" pitchFamily="18" charset="0"/>
                <a:cs typeface="Times New Roman" pitchFamily="18" charset="0"/>
              </a:rPr>
              <a:t>buf</a:t>
            </a:r>
            <a:r>
              <a:rPr lang="en-US" dirty="0" smtClean="0">
                <a:latin typeface="Times New Roman" pitchFamily="18" charset="0"/>
                <a:cs typeface="Times New Roman" pitchFamily="18" charset="0"/>
              </a:rPr>
              <a:t> [100];</a:t>
            </a:r>
          </a:p>
          <a:p>
            <a:r>
              <a:rPr lang="en-US" dirty="0" smtClean="0">
                <a:latin typeface="Times New Roman" pitchFamily="18" charset="0"/>
                <a:cs typeface="Times New Roman" pitchFamily="18" charset="0"/>
              </a:rPr>
              <a:t> volatile byte pos;</a:t>
            </a:r>
          </a:p>
          <a:p>
            <a:r>
              <a:rPr lang="en-US" dirty="0" smtClean="0">
                <a:latin typeface="Times New Roman" pitchFamily="18" charset="0"/>
                <a:cs typeface="Times New Roman" pitchFamily="18" charset="0"/>
              </a:rPr>
              <a:t> volatile </a:t>
            </a:r>
            <a:r>
              <a:rPr lang="en-US" dirty="0" err="1" smtClean="0">
                <a:latin typeface="Times New Roman" pitchFamily="18" charset="0"/>
                <a:cs typeface="Times New Roman" pitchFamily="18" charset="0"/>
              </a:rPr>
              <a:t>bool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process_it</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void setup (void) </a:t>
            </a:r>
          </a:p>
          <a:p>
            <a:r>
              <a:rPr lang="en-US" dirty="0" smtClean="0">
                <a:latin typeface="Times New Roman" pitchFamily="18" charset="0"/>
                <a:cs typeface="Times New Roman" pitchFamily="18" charset="0"/>
              </a:rPr>
              <a:t>{ </a:t>
            </a:r>
          </a:p>
          <a:p>
            <a:r>
              <a:rPr lang="en-US" dirty="0" err="1" smtClean="0">
                <a:latin typeface="Times New Roman" pitchFamily="18" charset="0"/>
                <a:cs typeface="Times New Roman" pitchFamily="18" charset="0"/>
              </a:rPr>
              <a:t>Serial.begin</a:t>
            </a:r>
            <a:r>
              <a:rPr lang="en-US" dirty="0" smtClean="0">
                <a:latin typeface="Times New Roman" pitchFamily="18" charset="0"/>
                <a:cs typeface="Times New Roman" pitchFamily="18" charset="0"/>
              </a:rPr>
              <a:t> (115200); // debugging</a:t>
            </a:r>
          </a:p>
          <a:p>
            <a:r>
              <a:rPr lang="en-US" dirty="0" smtClean="0">
                <a:latin typeface="Times New Roman" pitchFamily="18" charset="0"/>
                <a:cs typeface="Times New Roman" pitchFamily="18" charset="0"/>
              </a:rPr>
              <a:t> // turn on SPI in slave mode</a:t>
            </a:r>
          </a:p>
          <a:p>
            <a:r>
              <a:rPr lang="en-US" dirty="0" smtClean="0">
                <a:latin typeface="Times New Roman" pitchFamily="18" charset="0"/>
                <a:cs typeface="Times New Roman" pitchFamily="18" charset="0"/>
              </a:rPr>
              <a:t> SPCR |= bit (SPE);</a:t>
            </a:r>
          </a:p>
          <a:p>
            <a:r>
              <a:rPr lang="en-US" dirty="0" smtClean="0">
                <a:latin typeface="Times New Roman" pitchFamily="18" charset="0"/>
                <a:cs typeface="Times New Roman" pitchFamily="18" charset="0"/>
              </a:rPr>
              <a:t> // have to send on master in, *slave out*</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pinMode</a:t>
            </a:r>
            <a:r>
              <a:rPr lang="en-US" dirty="0" smtClean="0">
                <a:latin typeface="Times New Roman" pitchFamily="18" charset="0"/>
                <a:cs typeface="Times New Roman" pitchFamily="18" charset="0"/>
              </a:rPr>
              <a:t> (MISO, OUTPUT); // get ready for an interrupt</a:t>
            </a:r>
          </a:p>
          <a:p>
            <a:r>
              <a:rPr lang="en-US" dirty="0" smtClean="0">
                <a:latin typeface="Times New Roman" pitchFamily="18" charset="0"/>
                <a:cs typeface="Times New Roman" pitchFamily="18" charset="0"/>
              </a:rPr>
              <a:t> pos = 0; // buffer empty</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process_it</a:t>
            </a:r>
            <a:r>
              <a:rPr lang="en-US" dirty="0" smtClean="0">
                <a:latin typeface="Times New Roman" pitchFamily="18" charset="0"/>
                <a:cs typeface="Times New Roman" pitchFamily="18" charset="0"/>
              </a:rPr>
              <a:t> = false; </a:t>
            </a:r>
          </a:p>
          <a:p>
            <a:r>
              <a:rPr lang="en-US" dirty="0" smtClean="0">
                <a:latin typeface="Times New Roman" pitchFamily="18" charset="0"/>
                <a:cs typeface="Times New Roman" pitchFamily="18" charset="0"/>
              </a:rPr>
              <a:t>// now turn on interrupts</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SPI.attachInterrupt</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 end of setup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45719"/>
          </a:xfrm>
        </p:spPr>
        <p:txBody>
          <a:bodyPr>
            <a:normAutofit fontScale="90000"/>
          </a:bodyPr>
          <a:lstStyle/>
          <a:p>
            <a:endParaRPr lang="en-US" dirty="0"/>
          </a:p>
        </p:txBody>
      </p:sp>
      <p:sp>
        <p:nvSpPr>
          <p:cNvPr id="3" name="Content Placeholder 2"/>
          <p:cNvSpPr>
            <a:spLocks noGrp="1"/>
          </p:cNvSpPr>
          <p:nvPr>
            <p:ph idx="1"/>
          </p:nvPr>
        </p:nvSpPr>
        <p:spPr>
          <a:xfrm>
            <a:off x="457200" y="152400"/>
            <a:ext cx="8229600" cy="6705600"/>
          </a:xfrm>
        </p:spPr>
        <p:txBody>
          <a:bodyPr>
            <a:normAutofit fontScale="55000" lnSpcReduction="20000"/>
          </a:bodyPr>
          <a:lstStyle/>
          <a:p>
            <a:r>
              <a:rPr lang="en-US" dirty="0" smtClean="0">
                <a:latin typeface="Times New Roman" pitchFamily="18" charset="0"/>
                <a:cs typeface="Times New Roman" pitchFamily="18" charset="0"/>
              </a:rPr>
              <a:t>// SPI interrupt routine</a:t>
            </a:r>
          </a:p>
          <a:p>
            <a:r>
              <a:rPr lang="en-US" dirty="0" smtClean="0">
                <a:latin typeface="Times New Roman" pitchFamily="18" charset="0"/>
                <a:cs typeface="Times New Roman" pitchFamily="18" charset="0"/>
              </a:rPr>
              <a:t> ISR (</a:t>
            </a:r>
            <a:r>
              <a:rPr lang="en-US" dirty="0" err="1" smtClean="0">
                <a:latin typeface="Times New Roman" pitchFamily="18" charset="0"/>
                <a:cs typeface="Times New Roman" pitchFamily="18" charset="0"/>
              </a:rPr>
              <a:t>SPI_STC_vect</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 byte c = SPDR; // grab byte from SPI Data Register </a:t>
            </a:r>
          </a:p>
          <a:p>
            <a:r>
              <a:rPr lang="en-US" dirty="0" smtClean="0">
                <a:latin typeface="Times New Roman" pitchFamily="18" charset="0"/>
                <a:cs typeface="Times New Roman" pitchFamily="18" charset="0"/>
              </a:rPr>
              <a:t>// add to buffer if room</a:t>
            </a:r>
          </a:p>
          <a:p>
            <a:r>
              <a:rPr lang="en-US" dirty="0" smtClean="0">
                <a:latin typeface="Times New Roman" pitchFamily="18" charset="0"/>
                <a:cs typeface="Times New Roman" pitchFamily="18" charset="0"/>
              </a:rPr>
              <a:t> if (pos &lt; </a:t>
            </a:r>
            <a:r>
              <a:rPr lang="en-US" dirty="0" err="1" smtClean="0">
                <a:latin typeface="Times New Roman" pitchFamily="18" charset="0"/>
                <a:cs typeface="Times New Roman" pitchFamily="18" charset="0"/>
              </a:rPr>
              <a:t>sizeof</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buf</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buf</a:t>
            </a:r>
            <a:r>
              <a:rPr lang="en-US" dirty="0" smtClean="0">
                <a:latin typeface="Times New Roman" pitchFamily="18" charset="0"/>
                <a:cs typeface="Times New Roman" pitchFamily="18" charset="0"/>
              </a:rPr>
              <a:t> [pos++] = c; </a:t>
            </a:r>
          </a:p>
          <a:p>
            <a:r>
              <a:rPr lang="en-US" dirty="0" smtClean="0">
                <a:latin typeface="Times New Roman" pitchFamily="18" charset="0"/>
                <a:cs typeface="Times New Roman" pitchFamily="18" charset="0"/>
              </a:rPr>
              <a:t>// example: newline means time to process buffer</a:t>
            </a:r>
          </a:p>
          <a:p>
            <a:r>
              <a:rPr lang="en-US" dirty="0" smtClean="0">
                <a:latin typeface="Times New Roman" pitchFamily="18" charset="0"/>
                <a:cs typeface="Times New Roman" pitchFamily="18" charset="0"/>
              </a:rPr>
              <a:t> if (c == '\n')</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process_it</a:t>
            </a:r>
            <a:r>
              <a:rPr lang="en-US" dirty="0" smtClean="0">
                <a:latin typeface="Times New Roman" pitchFamily="18" charset="0"/>
                <a:cs typeface="Times New Roman" pitchFamily="18" charset="0"/>
              </a:rPr>
              <a:t> = true; </a:t>
            </a:r>
          </a:p>
          <a:p>
            <a:r>
              <a:rPr lang="en-US" dirty="0" smtClean="0">
                <a:latin typeface="Times New Roman" pitchFamily="18" charset="0"/>
                <a:cs typeface="Times New Roman" pitchFamily="18" charset="0"/>
              </a:rPr>
              <a:t>} // end of room available</a:t>
            </a:r>
          </a:p>
          <a:p>
            <a:r>
              <a:rPr lang="en-US" dirty="0" smtClean="0">
                <a:latin typeface="Times New Roman" pitchFamily="18" charset="0"/>
                <a:cs typeface="Times New Roman" pitchFamily="18" charset="0"/>
              </a:rPr>
              <a:t> } // end of interrupt routine </a:t>
            </a:r>
            <a:r>
              <a:rPr lang="en-US" dirty="0" err="1" smtClean="0">
                <a:latin typeface="Times New Roman" pitchFamily="18" charset="0"/>
                <a:cs typeface="Times New Roman" pitchFamily="18" charset="0"/>
              </a:rPr>
              <a:t>SPI_STC_vect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 main loop - wait for flag set in interrupt routine </a:t>
            </a:r>
          </a:p>
          <a:p>
            <a:r>
              <a:rPr lang="en-US" dirty="0" smtClean="0">
                <a:latin typeface="Times New Roman" pitchFamily="18" charset="0"/>
                <a:cs typeface="Times New Roman" pitchFamily="18" charset="0"/>
              </a:rPr>
              <a:t>void loop (void)</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if (</a:t>
            </a:r>
            <a:r>
              <a:rPr lang="en-US" dirty="0" err="1" smtClean="0">
                <a:latin typeface="Times New Roman" pitchFamily="18" charset="0"/>
                <a:cs typeface="Times New Roman" pitchFamily="18" charset="0"/>
              </a:rPr>
              <a:t>process_it</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buf</a:t>
            </a:r>
            <a:r>
              <a:rPr lang="en-US" dirty="0" smtClean="0">
                <a:latin typeface="Times New Roman" pitchFamily="18" charset="0"/>
                <a:cs typeface="Times New Roman" pitchFamily="18" charset="0"/>
              </a:rPr>
              <a:t> [pos] = 0;</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Serial.println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buf</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pos = 0; </a:t>
            </a:r>
          </a:p>
          <a:p>
            <a:r>
              <a:rPr lang="en-US" dirty="0" err="1" smtClean="0">
                <a:latin typeface="Times New Roman" pitchFamily="18" charset="0"/>
                <a:cs typeface="Times New Roman" pitchFamily="18" charset="0"/>
              </a:rPr>
              <a:t>process_it</a:t>
            </a:r>
            <a:r>
              <a:rPr lang="en-US" dirty="0" smtClean="0">
                <a:latin typeface="Times New Roman" pitchFamily="18" charset="0"/>
                <a:cs typeface="Times New Roman" pitchFamily="18" charset="0"/>
              </a:rPr>
              <a:t> = false; </a:t>
            </a:r>
          </a:p>
          <a:p>
            <a:r>
              <a:rPr lang="en-US" dirty="0" smtClean="0">
                <a:latin typeface="Times New Roman" pitchFamily="18" charset="0"/>
                <a:cs typeface="Times New Roman" pitchFamily="18" charset="0"/>
              </a:rPr>
              <a:t>} // end of flag set</a:t>
            </a:r>
          </a:p>
          <a:p>
            <a:r>
              <a:rPr lang="en-US" dirty="0" smtClean="0">
                <a:latin typeface="Times New Roman" pitchFamily="18" charset="0"/>
                <a:cs typeface="Times New Roman" pitchFamily="18" charset="0"/>
              </a:rPr>
              <a:t> } // end of loop</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The slave is entirely interrupt-driven, thus it can doing other stuff. The incoming SPI data is collected in a buffer, and a flag set when a "significant byte" (in this case a newline) arrives. This tells the slave to get on and start processing the data.</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USART in </a:t>
            </a:r>
            <a:r>
              <a:rPr lang="en-US" dirty="0" err="1"/>
              <a:t>Arduino</a:t>
            </a:r>
            <a:r>
              <a:rPr lang="en-US" dirty="0"/>
              <a:t> Uno</a:t>
            </a:r>
            <a:br>
              <a:rPr lang="en-US" dirty="0"/>
            </a:br>
            <a:endParaRPr lang="en-US" dirty="0"/>
          </a:p>
        </p:txBody>
      </p:sp>
      <p:sp>
        <p:nvSpPr>
          <p:cNvPr id="3" name="Content Placeholder 2"/>
          <p:cNvSpPr>
            <a:spLocks noGrp="1"/>
          </p:cNvSpPr>
          <p:nvPr>
            <p:ph idx="1"/>
          </p:nvPr>
        </p:nvSpPr>
        <p:spPr>
          <a:xfrm>
            <a:off x="457200" y="457200"/>
            <a:ext cx="8229600" cy="5668963"/>
          </a:xfrm>
        </p:spPr>
        <p:txBody>
          <a:bodyPr>
            <a:normAutofit fontScale="70000" lnSpcReduction="20000"/>
          </a:bodyPr>
          <a:lstStyle/>
          <a:p>
            <a:pPr algn="just"/>
            <a:r>
              <a:rPr lang="en-US" dirty="0">
                <a:latin typeface="Times New Roman" pitchFamily="18" charset="0"/>
                <a:cs typeface="Times New Roman" pitchFamily="18" charset="0"/>
              </a:rPr>
              <a:t>USART (Universal Serial Asynchronous Receiver Transmitter) is a serial communication protocol used to transmit/receive data serially at a specific baud rate.</a:t>
            </a:r>
          </a:p>
          <a:p>
            <a:pPr algn="just"/>
            <a:r>
              <a:rPr lang="en-US" dirty="0">
                <a:latin typeface="Times New Roman" pitchFamily="18" charset="0"/>
                <a:cs typeface="Times New Roman" pitchFamily="18" charset="0"/>
              </a:rPr>
              <a:t>Several devices such as GPS, GSM, RFID, sensors, etc need to communicate with the microcontroller for transmitting or receiving information. To communicate with the microcontroller, several communication protocols are used such as RS232, SPI, I2C, CAN etc. Basically, a protocol is a set of rules agreed by both, the sender and the receiver, on -</a:t>
            </a:r>
          </a:p>
          <a:p>
            <a:pPr algn="just"/>
            <a:r>
              <a:rPr lang="en-US" dirty="0">
                <a:latin typeface="Times New Roman" pitchFamily="18" charset="0"/>
                <a:cs typeface="Times New Roman" pitchFamily="18" charset="0"/>
              </a:rPr>
              <a:t>How the data is packed?</a:t>
            </a:r>
          </a:p>
          <a:p>
            <a:pPr algn="just"/>
            <a:r>
              <a:rPr lang="en-US" dirty="0">
                <a:latin typeface="Times New Roman" pitchFamily="18" charset="0"/>
                <a:cs typeface="Times New Roman" pitchFamily="18" charset="0"/>
              </a:rPr>
              <a:t>How many bits constitute a character?</a:t>
            </a:r>
          </a:p>
          <a:p>
            <a:pPr algn="just"/>
            <a:r>
              <a:rPr lang="en-US" dirty="0">
                <a:latin typeface="Times New Roman" pitchFamily="18" charset="0"/>
                <a:cs typeface="Times New Roman" pitchFamily="18" charset="0"/>
              </a:rPr>
              <a:t>When the data begins and ends?</a:t>
            </a:r>
          </a:p>
          <a:p>
            <a:pPr algn="just"/>
            <a:r>
              <a:rPr lang="en-US" dirty="0">
                <a:latin typeface="Times New Roman" pitchFamily="18" charset="0"/>
                <a:cs typeface="Times New Roman" pitchFamily="18" charset="0"/>
              </a:rPr>
              <a:t>With the help of USART, we can send / receive data to a computer or other devices.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USART </a:t>
            </a:r>
            <a:r>
              <a:rPr lang="en-US" dirty="0">
                <a:latin typeface="Times New Roman" pitchFamily="18" charset="0"/>
                <a:cs typeface="Times New Roman" pitchFamily="18" charset="0"/>
              </a:rPr>
              <a:t>is also used in interfacing microcontroller with various modules like Wi-Fi (ESP8266), Bluetooth, GPS, GSM, etc.</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457200"/>
            <a:ext cx="8229600" cy="5668963"/>
          </a:xfrm>
        </p:spPr>
        <p:txBody>
          <a:bodyPr/>
          <a:lstStyle/>
          <a:p>
            <a:r>
              <a:rPr lang="en-US" b="1" dirty="0" err="1" smtClean="0">
                <a:latin typeface="Times New Roman" pitchFamily="18" charset="0"/>
                <a:cs typeface="Times New Roman" pitchFamily="18" charset="0"/>
              </a:rPr>
              <a:t>AsynchronousCommunication</a:t>
            </a: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Asynchronous </a:t>
            </a:r>
            <a:r>
              <a:rPr lang="en-US" dirty="0">
                <a:latin typeface="Times New Roman" pitchFamily="18" charset="0"/>
                <a:cs typeface="Times New Roman" pitchFamily="18" charset="0"/>
              </a:rPr>
              <a:t>operation means that a process operates independently of other processes</a:t>
            </a:r>
            <a:r>
              <a:rPr lang="en-US" dirty="0" smtClean="0">
                <a:latin typeface="Times New Roman" pitchFamily="18" charset="0"/>
                <a:cs typeface="Times New Roman" pitchFamily="18" charset="0"/>
              </a:rPr>
              <a:t>.</a:t>
            </a:r>
          </a:p>
          <a:p>
            <a:pPr algn="just"/>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Asynchronous communication means each character (data byte) is placed in between the start and stop bits. The start bit is always 0 (low) and the stop bit is always 1 (high).</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UART Frame structure"/>
          <p:cNvPicPr>
            <a:picLocks noChangeAspect="1" noChangeArrowheads="1"/>
          </p:cNvPicPr>
          <p:nvPr/>
        </p:nvPicPr>
        <p:blipFill>
          <a:blip r:embed="rId2" cstate="print"/>
          <a:srcRect/>
          <a:stretch>
            <a:fillRect/>
          </a:stretch>
        </p:blipFill>
        <p:spPr bwMode="auto">
          <a:xfrm>
            <a:off x="838200" y="1828800"/>
            <a:ext cx="7620000" cy="1933576"/>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Arduino</a:t>
            </a:r>
            <a:r>
              <a:rPr lang="en-US" dirty="0"/>
              <a:t> USART</a:t>
            </a:r>
            <a:br>
              <a:rPr lang="en-US" dirty="0"/>
            </a:br>
            <a:endParaRPr lang="en-US" dirty="0"/>
          </a:p>
        </p:txBody>
      </p:sp>
      <p:sp>
        <p:nvSpPr>
          <p:cNvPr id="3" name="Content Placeholder 2"/>
          <p:cNvSpPr>
            <a:spLocks noGrp="1"/>
          </p:cNvSpPr>
          <p:nvPr>
            <p:ph idx="1"/>
          </p:nvPr>
        </p:nvSpPr>
        <p:spPr>
          <a:xfrm>
            <a:off x="457200" y="838200"/>
            <a:ext cx="8229600" cy="5287963"/>
          </a:xfrm>
        </p:spPr>
        <p:txBody>
          <a:bodyPr>
            <a:normAutofit fontScale="85000" lnSpcReduction="20000"/>
          </a:bodyPr>
          <a:lstStyle/>
          <a:p>
            <a:pPr algn="just"/>
            <a:r>
              <a:rPr lang="en-US" dirty="0" err="1">
                <a:latin typeface="Times New Roman" pitchFamily="18" charset="0"/>
                <a:cs typeface="Times New Roman" pitchFamily="18" charset="0"/>
              </a:rPr>
              <a:t>Arduino</a:t>
            </a:r>
            <a:r>
              <a:rPr lang="en-US" dirty="0">
                <a:latin typeface="Times New Roman" pitchFamily="18" charset="0"/>
                <a:cs typeface="Times New Roman" pitchFamily="18" charset="0"/>
              </a:rPr>
              <a:t> Uno (ATmega328) has an in-built USART which is useful for serial communication. It can be used to communicate data between PC or various serial devices like GSM, GPS, Bluetooth, etc. </a:t>
            </a:r>
          </a:p>
          <a:p>
            <a:pPr algn="just"/>
            <a:r>
              <a:rPr lang="en-US" dirty="0" err="1">
                <a:latin typeface="Times New Roman" pitchFamily="18" charset="0"/>
                <a:cs typeface="Times New Roman" pitchFamily="18" charset="0"/>
              </a:rPr>
              <a:t>Arduino</a:t>
            </a:r>
            <a:r>
              <a:rPr lang="en-US" dirty="0">
                <a:latin typeface="Times New Roman" pitchFamily="18" charset="0"/>
                <a:cs typeface="Times New Roman" pitchFamily="18" charset="0"/>
              </a:rPr>
              <a:t> communicate with serial devices over digital pins 0 (RXD) and 1 (TXD). Whereas it communicates with PC/laptop over USB. </a:t>
            </a:r>
            <a:endParaRPr lang="en-US" dirty="0" smtClean="0">
              <a:latin typeface="Times New Roman" pitchFamily="18" charset="0"/>
              <a:cs typeface="Times New Roman" pitchFamily="18" charset="0"/>
            </a:endParaRPr>
          </a:p>
          <a:p>
            <a:pPr algn="just"/>
            <a:r>
              <a:rPr lang="en-US" dirty="0">
                <a:latin typeface="Times New Roman" pitchFamily="18" charset="0"/>
                <a:cs typeface="Times New Roman" pitchFamily="18" charset="0"/>
              </a:rPr>
              <a:t>This peripheral</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allows the </a:t>
            </a:r>
            <a:r>
              <a:rPr lang="en-US" dirty="0" err="1">
                <a:latin typeface="Times New Roman" pitchFamily="18" charset="0"/>
                <a:cs typeface="Times New Roman" pitchFamily="18" charset="0"/>
              </a:rPr>
              <a:t>Arduino</a:t>
            </a:r>
            <a:r>
              <a:rPr lang="en-US" dirty="0">
                <a:latin typeface="Times New Roman" pitchFamily="18" charset="0"/>
                <a:cs typeface="Times New Roman" pitchFamily="18" charset="0"/>
              </a:rPr>
              <a:t> to directly communicate with a </a:t>
            </a:r>
            <a:r>
              <a:rPr lang="en-US" dirty="0" smtClean="0">
                <a:latin typeface="Times New Roman" pitchFamily="18" charset="0"/>
                <a:cs typeface="Times New Roman" pitchFamily="18" charset="0"/>
              </a:rPr>
              <a:t>computer, </a:t>
            </a:r>
            <a:r>
              <a:rPr lang="en-US" dirty="0">
                <a:latin typeface="Times New Roman" pitchFamily="18" charset="0"/>
                <a:cs typeface="Times New Roman" pitchFamily="18" charset="0"/>
              </a:rPr>
              <a:t>thanks to the fact that the </a:t>
            </a:r>
            <a:r>
              <a:rPr lang="en-US" dirty="0" err="1">
                <a:latin typeface="Times New Roman" pitchFamily="18" charset="0"/>
                <a:cs typeface="Times New Roman" pitchFamily="18" charset="0"/>
              </a:rPr>
              <a:t>Arduino</a:t>
            </a:r>
            <a:r>
              <a:rPr lang="en-US" dirty="0">
                <a:latin typeface="Times New Roman" pitchFamily="18" charset="0"/>
                <a:cs typeface="Times New Roman" pitchFamily="18" charset="0"/>
              </a:rPr>
              <a:t> has an onboard USB-to-Serial converter</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Therefore, programs written on a Windows, Mac, or Linux OS can be used with an </a:t>
            </a:r>
            <a:r>
              <a:rPr lang="en-US" dirty="0" err="1">
                <a:latin typeface="Times New Roman" pitchFamily="18" charset="0"/>
                <a:cs typeface="Times New Roman" pitchFamily="18" charset="0"/>
              </a:rPr>
              <a:t>Arduino</a:t>
            </a:r>
            <a:r>
              <a:rPr lang="en-US" dirty="0">
                <a:latin typeface="Times New Roman" pitchFamily="18" charset="0"/>
                <a:cs typeface="Times New Roman" pitchFamily="18" charset="0"/>
              </a:rPr>
              <a:t> connected to a USB port as if it was a serial port (serial port communication is trivial compared to USB communication).</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Arduino UART pins"/>
          <p:cNvPicPr>
            <a:picLocks noChangeAspect="1" noChangeArrowheads="1"/>
          </p:cNvPicPr>
          <p:nvPr/>
        </p:nvPicPr>
        <p:blipFill>
          <a:blip r:embed="rId2" cstate="print"/>
          <a:srcRect/>
          <a:stretch>
            <a:fillRect/>
          </a:stretch>
        </p:blipFill>
        <p:spPr bwMode="auto">
          <a:xfrm>
            <a:off x="2743200" y="838200"/>
            <a:ext cx="5036716" cy="51054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381000"/>
            <a:ext cx="8229600" cy="5745163"/>
          </a:xfrm>
        </p:spPr>
        <p:txBody>
          <a:bodyPr>
            <a:normAutofit fontScale="85000" lnSpcReduction="20000"/>
          </a:bodyPr>
          <a:lstStyle/>
          <a:p>
            <a:pPr algn="just"/>
            <a:r>
              <a:rPr lang="en-US" dirty="0">
                <a:latin typeface="Times New Roman" pitchFamily="18" charset="0"/>
                <a:cs typeface="Times New Roman" pitchFamily="18" charset="0"/>
              </a:rPr>
              <a:t>In above image, two led indicators i.e. TX and RX are also highlighted which are status LED used to indicate serial transmission and reception.</a:t>
            </a:r>
          </a:p>
          <a:p>
            <a:pPr algn="just"/>
            <a:r>
              <a:rPr lang="en-US" dirty="0">
                <a:latin typeface="Times New Roman" pitchFamily="18" charset="0"/>
                <a:cs typeface="Times New Roman" pitchFamily="18" charset="0"/>
              </a:rPr>
              <a:t>When PC transmits data serially to </a:t>
            </a:r>
            <a:r>
              <a:rPr lang="en-US" dirty="0" err="1">
                <a:latin typeface="Times New Roman" pitchFamily="18" charset="0"/>
                <a:cs typeface="Times New Roman" pitchFamily="18" charset="0"/>
              </a:rPr>
              <a:t>Arduino</a:t>
            </a:r>
            <a:r>
              <a:rPr lang="en-US" dirty="0">
                <a:latin typeface="Times New Roman" pitchFamily="18" charset="0"/>
                <a:cs typeface="Times New Roman" pitchFamily="18" charset="0"/>
              </a:rPr>
              <a:t> Uno over USB, RX led glow to indicate data is received. When </a:t>
            </a:r>
            <a:r>
              <a:rPr lang="en-US" dirty="0" err="1">
                <a:latin typeface="Times New Roman" pitchFamily="18" charset="0"/>
                <a:cs typeface="Times New Roman" pitchFamily="18" charset="0"/>
              </a:rPr>
              <a:t>Arduino</a:t>
            </a:r>
            <a:r>
              <a:rPr lang="en-US" dirty="0">
                <a:latin typeface="Times New Roman" pitchFamily="18" charset="0"/>
                <a:cs typeface="Times New Roman" pitchFamily="18" charset="0"/>
              </a:rPr>
              <a:t> Uno transmits data to PC over USB, TX led glow to indicate data is transmitted.</a:t>
            </a:r>
          </a:p>
          <a:p>
            <a:pPr algn="just"/>
            <a:r>
              <a:rPr lang="en-US" dirty="0">
                <a:latin typeface="Times New Roman" pitchFamily="18" charset="0"/>
                <a:cs typeface="Times New Roman" pitchFamily="18" charset="0"/>
              </a:rPr>
              <a:t>LED status indication acts completely opposite when communicating data between serial module/devices. In case of </a:t>
            </a:r>
            <a:r>
              <a:rPr lang="en-US" dirty="0" err="1">
                <a:latin typeface="Times New Roman" pitchFamily="18" charset="0"/>
                <a:cs typeface="Times New Roman" pitchFamily="18" charset="0"/>
              </a:rPr>
              <a:t>Arduino</a:t>
            </a:r>
            <a:r>
              <a:rPr lang="en-US" dirty="0">
                <a:latin typeface="Times New Roman" pitchFamily="18" charset="0"/>
                <a:cs typeface="Times New Roman" pitchFamily="18" charset="0"/>
              </a:rPr>
              <a:t> Uno, simultaneous serial communication over USB and RX-TX pins are not allowed.</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Serial communication occurs between </a:t>
            </a:r>
            <a:r>
              <a:rPr lang="en-US" dirty="0" err="1">
                <a:latin typeface="Times New Roman" pitchFamily="18" charset="0"/>
                <a:cs typeface="Times New Roman" pitchFamily="18" charset="0"/>
              </a:rPr>
              <a:t>Arduino</a:t>
            </a:r>
            <a:r>
              <a:rPr lang="en-US" dirty="0">
                <a:latin typeface="Times New Roman" pitchFamily="18" charset="0"/>
                <a:cs typeface="Times New Roman" pitchFamily="18" charset="0"/>
              </a:rPr>
              <a:t> and computer/serial devices at a same baud rate like 4800, 9600, 115200, 34800, etc.</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7104</TotalTime>
  <Words>1869</Words>
  <Application>Microsoft Office PowerPoint</Application>
  <PresentationFormat>On-screen Show (4:3)</PresentationFormat>
  <Paragraphs>252</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Slide 1</vt:lpstr>
      <vt:lpstr>Slide 2</vt:lpstr>
      <vt:lpstr>Slide 3</vt:lpstr>
      <vt:lpstr>USART in Arduino Uno </vt:lpstr>
      <vt:lpstr>Slide 5</vt:lpstr>
      <vt:lpstr>Slide 6</vt:lpstr>
      <vt:lpstr>Arduino USART </vt:lpstr>
      <vt:lpstr>Slide 8</vt:lpstr>
      <vt:lpstr>Slide 9</vt:lpstr>
      <vt:lpstr>Arduino Serial Monitor </vt:lpstr>
      <vt:lpstr>Functions Used for Serial Communication </vt:lpstr>
      <vt:lpstr>Transmit Data Serially to Computer</vt:lpstr>
      <vt:lpstr>Slide 13</vt:lpstr>
      <vt:lpstr>Read data serially from PC and display on Serial Monitor </vt:lpstr>
      <vt:lpstr>Read transmitted String from PC </vt:lpstr>
      <vt:lpstr>Control LED ON-OFF from PC using Arduino </vt:lpstr>
      <vt:lpstr>Serial Peripheral Interface (SPI) </vt:lpstr>
      <vt:lpstr>Slide 18</vt:lpstr>
      <vt:lpstr>Connecting Multiple Slave Devices </vt:lpstr>
      <vt:lpstr>Slide 20</vt:lpstr>
      <vt:lpstr>Slide 21</vt:lpstr>
      <vt:lpstr>SPI signals </vt:lpstr>
      <vt:lpstr>Slide 23</vt:lpstr>
      <vt:lpstr>Timing </vt:lpstr>
      <vt:lpstr>Example of sending only (ignoring any incoming data):</vt:lpstr>
      <vt:lpstr>Clock phase and polarity </vt:lpstr>
      <vt:lpstr>Slide 27</vt:lpstr>
      <vt:lpstr>Slide 28</vt:lpstr>
      <vt:lpstr>Slide 29</vt:lpstr>
      <vt:lpstr>Protocols </vt:lpstr>
      <vt:lpstr>How to make an SPI slave </vt:lpstr>
      <vt:lpstr> Master example </vt:lpstr>
      <vt:lpstr>Slide 33</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sar</dc:creator>
  <cp:lastModifiedBy>Hp</cp:lastModifiedBy>
  <cp:revision>19</cp:revision>
  <dcterms:created xsi:type="dcterms:W3CDTF">2020-03-11T17:40:46Z</dcterms:created>
  <dcterms:modified xsi:type="dcterms:W3CDTF">2020-04-30T22:03:00Z</dcterms:modified>
</cp:coreProperties>
</file>