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305" r:id="rId5"/>
    <p:sldId id="268" r:id="rId6"/>
    <p:sldId id="267" r:id="rId7"/>
    <p:sldId id="266" r:id="rId8"/>
    <p:sldId id="265" r:id="rId9"/>
    <p:sldId id="264" r:id="rId10"/>
    <p:sldId id="263" r:id="rId11"/>
    <p:sldId id="262" r:id="rId12"/>
    <p:sldId id="261" r:id="rId13"/>
    <p:sldId id="260" r:id="rId14"/>
    <p:sldId id="259" r:id="rId15"/>
    <p:sldId id="281" r:id="rId16"/>
    <p:sldId id="258" r:id="rId17"/>
    <p:sldId id="269" r:id="rId18"/>
    <p:sldId id="270" r:id="rId19"/>
    <p:sldId id="271" r:id="rId20"/>
    <p:sldId id="272" r:id="rId21"/>
    <p:sldId id="273" r:id="rId22"/>
    <p:sldId id="274" r:id="rId23"/>
    <p:sldId id="275" r:id="rId24"/>
    <p:sldId id="276" r:id="rId25"/>
    <p:sldId id="277"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78" r:id="rId48"/>
    <p:sldId id="279" r:id="rId49"/>
    <p:sldId id="28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158381-12AA-4244-A851-C88F9F387CA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58381-12AA-4244-A851-C88F9F387CA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58381-12AA-4244-A851-C88F9F387CA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58381-12AA-4244-A851-C88F9F387CA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58381-12AA-4244-A851-C88F9F387CAD}"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158381-12AA-4244-A851-C88F9F387CA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158381-12AA-4244-A851-C88F9F387CAD}"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58381-12AA-4244-A851-C88F9F387CAD}"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58381-12AA-4244-A851-C88F9F387CAD}"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58381-12AA-4244-A851-C88F9F387CA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58381-12AA-4244-A851-C88F9F387CAD}"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3B7A2-0621-41FF-81AE-ACA2CFAD14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58381-12AA-4244-A851-C88F9F387CAD}" type="datetimeFigureOut">
              <a:rPr lang="en-US" smtClean="0"/>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3B7A2-0621-41FF-81AE-ACA2CFAD14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Internet of Things Security: Challenges and Perspectives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endParaRPr lang="en-US" dirty="0"/>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IOT technology </a:t>
            </a:r>
            <a:r>
              <a:rPr lang="en-US" dirty="0">
                <a:latin typeface="Times New Roman" pitchFamily="18" charset="0"/>
                <a:cs typeface="Times New Roman" pitchFamily="18" charset="0"/>
              </a:rPr>
              <a:t>offers many benefits to users.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particular, in certain domains, such as health, connected objects save patients, as they avoid traveling to health facilities by using connected objects to transmit diagnostic items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the domain of home automation, connected objects considerably improve the security and control of habitats, in particular by multiplying the detectors of anomaly in a domain, and by automating the sending of alerts to the authorities, in case of intrusion. </a:t>
            </a:r>
          </a:p>
          <a:p>
            <a:pPr algn="just"/>
            <a:r>
              <a:rPr lang="en-US" dirty="0">
                <a:latin typeface="Times New Roman" pitchFamily="18" charset="0"/>
                <a:cs typeface="Times New Roman" pitchFamily="18" charset="0"/>
              </a:rPr>
              <a:t>Data protection, privacy and security are often the main concerns of IOT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requires mechanisms that protect the network against any type of attack that can threaten its smooth functioning.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Challenges </a:t>
            </a:r>
            <a:r>
              <a:rPr lang="en-US" b="1" dirty="0"/>
              <a:t>in IOT </a:t>
            </a:r>
            <a:endParaRPr lang="en-US" dirty="0"/>
          </a:p>
        </p:txBody>
      </p:sp>
      <p:sp>
        <p:nvSpPr>
          <p:cNvPr id="3" name="Content Placeholder 2"/>
          <p:cNvSpPr>
            <a:spLocks noGrp="1"/>
          </p:cNvSpPr>
          <p:nvPr>
            <p:ph idx="1"/>
          </p:nvPr>
        </p:nvSpPr>
        <p:spPr>
          <a:xfrm>
            <a:off x="457200" y="609600"/>
            <a:ext cx="8229600" cy="6248400"/>
          </a:xfrm>
        </p:spPr>
        <p:txBody>
          <a:bodyPr>
            <a:normAutofit fontScale="62500" lnSpcReduction="20000"/>
          </a:bodyPr>
          <a:lstStyle/>
          <a:p>
            <a:pPr>
              <a:buNone/>
            </a:pPr>
            <a:endParaRPr lang="en-US" dirty="0"/>
          </a:p>
          <a:p>
            <a:pPr algn="just"/>
            <a:r>
              <a:rPr lang="en-US" i="1" dirty="0">
                <a:latin typeface="Times New Roman" pitchFamily="18" charset="0"/>
                <a:cs typeface="Times New Roman" pitchFamily="18" charset="0"/>
              </a:rPr>
              <a:t>Interoperability </a:t>
            </a:r>
          </a:p>
          <a:p>
            <a:pPr algn="just"/>
            <a:r>
              <a:rPr lang="en-US" dirty="0">
                <a:latin typeface="Times New Roman" pitchFamily="18" charset="0"/>
                <a:cs typeface="Times New Roman" pitchFamily="18" charset="0"/>
              </a:rPr>
              <a:t>With the evolution of the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interoperability becomes more and more important because objects do not use the same operating systems, do not have the same communication interfaces and do not respect the same data formats. This requires standardization of different solutions in order to facilitate their implementation.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Scalability </a:t>
            </a:r>
            <a:endParaRPr lang="en-US" i="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With the exponential growth of IOT, the ability to efficiently manage devices becomes paramount, so we need to be able to monitor the operation of the various devices. </a:t>
            </a:r>
          </a:p>
          <a:p>
            <a:pPr algn="just"/>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Heterogeneity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Internet of Things aims to interconnect large numbers of heterogeneous devices to provide advanced applications that can improve our quality of life. </a:t>
            </a:r>
          </a:p>
          <a:p>
            <a:pPr algn="just"/>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Security, privacy and trust issues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There are various security issues that must be considered in order to achieve a trusted and fault-tolerant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55000" lnSpcReduction="20000"/>
          </a:bodyPr>
          <a:lstStyle/>
          <a:p>
            <a:pPr algn="just"/>
            <a:r>
              <a:rPr lang="en-US" i="1" dirty="0" smtClean="0">
                <a:latin typeface="Times New Roman" pitchFamily="18" charset="0"/>
                <a:cs typeface="Times New Roman" pitchFamily="18" charset="0"/>
              </a:rPr>
              <a:t>Naming and Addressing </a:t>
            </a: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Today‟s</a:t>
            </a:r>
            <a:r>
              <a:rPr lang="en-US" dirty="0" smtClean="0">
                <a:latin typeface="Times New Roman" pitchFamily="18" charset="0"/>
                <a:cs typeface="Times New Roman" pitchFamily="18" charset="0"/>
              </a:rPr>
              <a:t> Internet addressing scheme is rather rigid; it is well suited to a static, hierarchical topology structure. It provides a very efficient way to label (and find) each device interface in this hierarchy. To support mobility and routing the next generation Internet must provide ways to name and route to a much richer set of network elements than just attachment points </a:t>
            </a:r>
            <a:r>
              <a:rPr lang="en-US" b="1" dirty="0" smtClean="0">
                <a:latin typeface="Times New Roman" pitchFamily="18" charset="0"/>
                <a:cs typeface="Times New Roman" pitchFamily="18" charset="0"/>
              </a:rPr>
              <a:t> </a:t>
            </a:r>
          </a:p>
          <a:p>
            <a:pPr algn="just"/>
            <a:r>
              <a:rPr lang="en-US" i="1" dirty="0" smtClean="0">
                <a:latin typeface="Times New Roman" pitchFamily="18" charset="0"/>
                <a:cs typeface="Times New Roman" pitchFamily="18" charset="0"/>
              </a:rPr>
              <a:t> Resource constraints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Most of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devices are limited in terms of CPU, memory capacity and battery supply. They often operate on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and low bandwidth communication channels. It seems to be impossible to apply directly standard conventional security protocols of the Internet in the context of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The standard security protocols must be redesigned to adapt such difficult scenario, in order to offer equivalent security levels but more efficient performance for the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p>
          <a:p>
            <a:pPr algn="just"/>
            <a:r>
              <a:rPr lang="en-US" i="1" dirty="0" smtClean="0">
                <a:latin typeface="Times New Roman" pitchFamily="18" charset="0"/>
                <a:cs typeface="Times New Roman" pitchFamily="18" charset="0"/>
              </a:rPr>
              <a:t> Uncontrolled environment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Many things will be part of a highly uncontrolled environment; things travel to untrustworthy surroundings, possibly without supervision. Sub properties of the uncontrolled environment are: mobility, physical accessibility, and the lack of trust </a:t>
            </a:r>
          </a:p>
          <a:p>
            <a:pPr algn="just"/>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Requirements </a:t>
            </a:r>
            <a:r>
              <a:rPr lang="en-US" b="1" dirty="0"/>
              <a:t>of IOT </a:t>
            </a:r>
            <a:endParaRPr lang="en-US" dirty="0"/>
          </a:p>
        </p:txBody>
      </p:sp>
      <p:sp>
        <p:nvSpPr>
          <p:cNvPr id="3" name="Content Placeholder 2"/>
          <p:cNvSpPr>
            <a:spLocks noGrp="1"/>
          </p:cNvSpPr>
          <p:nvPr>
            <p:ph idx="1"/>
          </p:nvPr>
        </p:nvSpPr>
        <p:spPr>
          <a:xfrm>
            <a:off x="457200" y="685800"/>
            <a:ext cx="8229600" cy="6172200"/>
          </a:xfrm>
        </p:spPr>
        <p:txBody>
          <a:bodyPr>
            <a:normAutofit fontScale="47500" lnSpcReduction="20000"/>
          </a:bodyPr>
          <a:lstStyle/>
          <a:p>
            <a:endParaRPr lang="en-US" dirty="0"/>
          </a:p>
          <a:p>
            <a:pPr algn="just"/>
            <a:r>
              <a:rPr lang="en-US" i="1" dirty="0" smtClean="0">
                <a:latin typeface="Times New Roman" pitchFamily="18" charset="0"/>
                <a:cs typeface="Times New Roman" pitchFamily="18" charset="0"/>
              </a:rPr>
              <a:t>Resilience </a:t>
            </a:r>
            <a:r>
              <a:rPr lang="en-US" i="1" dirty="0">
                <a:latin typeface="Times New Roman" pitchFamily="18" charset="0"/>
                <a:cs typeface="Times New Roman" pitchFamily="18" charset="0"/>
              </a:rPr>
              <a:t>to attacks </a:t>
            </a:r>
          </a:p>
          <a:p>
            <a:pPr algn="just"/>
            <a:r>
              <a:rPr lang="en-US" dirty="0">
                <a:latin typeface="Times New Roman" pitchFamily="18" charset="0"/>
                <a:cs typeface="Times New Roman" pitchFamily="18" charset="0"/>
              </a:rPr>
              <a:t>The system has to avoid single points of failure so a compromised node will not affect the whole system </a:t>
            </a:r>
            <a:r>
              <a:rPr lang="en-US" b="1" dirty="0" smtClean="0">
                <a:latin typeface="Times New Roman" pitchFamily="18" charset="0"/>
                <a:cs typeface="Times New Roman" pitchFamily="18" charset="0"/>
              </a:rPr>
              <a:t>. We </a:t>
            </a:r>
            <a:r>
              <a:rPr lang="en-US" b="1" dirty="0">
                <a:latin typeface="Times New Roman" pitchFamily="18" charset="0"/>
                <a:cs typeface="Times New Roman" pitchFamily="18" charset="0"/>
              </a:rPr>
              <a:t>should guarantee the detection of different attacks that can be disrupting the smooth functioning of the system (</a:t>
            </a:r>
            <a:r>
              <a:rPr lang="en-US" b="1" dirty="0" err="1">
                <a:latin typeface="Times New Roman" pitchFamily="18" charset="0"/>
                <a:cs typeface="Times New Roman" pitchFamily="18" charset="0"/>
              </a:rPr>
              <a:t>i.e</a:t>
            </a:r>
            <a:r>
              <a:rPr lang="en-US" b="1" dirty="0">
                <a:latin typeface="Times New Roman" pitchFamily="18" charset="0"/>
                <a:cs typeface="Times New Roman" pitchFamily="18" charset="0"/>
              </a:rPr>
              <a:t> resources depletion). </a:t>
            </a:r>
          </a:p>
          <a:p>
            <a:pPr algn="just"/>
            <a:r>
              <a:rPr lang="en-US" i="1" dirty="0" smtClean="0">
                <a:latin typeface="Times New Roman" pitchFamily="18" charset="0"/>
                <a:cs typeface="Times New Roman" pitchFamily="18" charset="0"/>
              </a:rPr>
              <a:t>Availability </a:t>
            </a:r>
            <a:endParaRPr lang="en-US" i="1"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Availability refers to ensuring that unauthorized persons or systems cannot deny access or use to authorize users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Secure </a:t>
            </a:r>
            <a:r>
              <a:rPr lang="en-US" i="1" dirty="0">
                <a:latin typeface="Times New Roman" pitchFamily="18" charset="0"/>
                <a:cs typeface="Times New Roman" pitchFamily="18" charset="0"/>
              </a:rPr>
              <a:t>data communication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includes authenticating communicating peers, ensuring confidentiality and integrity of communicated data, preventing repudiation of a communication transaction, and protecting the identity of communicating entities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2.2.4. Device authentication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When the device is plugged into the network, it should authenticate to receiving or transmitting data. </a:t>
            </a:r>
          </a:p>
          <a:p>
            <a:pPr algn="just"/>
            <a:r>
              <a:rPr lang="en-US" i="1" dirty="0">
                <a:latin typeface="Times New Roman" pitchFamily="18" charset="0"/>
                <a:cs typeface="Times New Roman" pitchFamily="18" charset="0"/>
              </a:rPr>
              <a:t>2.2.5. Data management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As the different elements of the Internet of Things produce data, either by sensing or by processing, we must take certain design  </a:t>
            </a:r>
            <a:r>
              <a:rPr lang="en-US" dirty="0" smtClean="0">
                <a:latin typeface="Times New Roman" pitchFamily="18" charset="0"/>
                <a:cs typeface="Times New Roman" pitchFamily="18" charset="0"/>
              </a:rPr>
              <a:t>decisions</a:t>
            </a:r>
            <a:r>
              <a:rPr lang="en-US" dirty="0">
                <a:latin typeface="Times New Roman" pitchFamily="18" charset="0"/>
                <a:cs typeface="Times New Roman" pitchFamily="18" charset="0"/>
              </a:rPr>
              <a:t>: where the data should be stored? How the data is accessed? </a:t>
            </a:r>
            <a:endParaRPr lang="en-US" b="1" dirty="0">
              <a:latin typeface="Times New Roman" pitchFamily="18" charset="0"/>
              <a:cs typeface="Times New Roman" pitchFamily="18" charset="0"/>
            </a:endParaRPr>
          </a:p>
          <a:p>
            <a:pPr algn="just"/>
            <a:r>
              <a:rPr lang="en-US" i="1" dirty="0">
                <a:latin typeface="Times New Roman" pitchFamily="18" charset="0"/>
                <a:cs typeface="Times New Roman" pitchFamily="18" charset="0"/>
              </a:rPr>
              <a:t>2.2.6. Data freshness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freshness of the data protects the reading only from the recent messages and that none of the older messages will be reread.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a:latin typeface="Times New Roman" pitchFamily="18" charset="0"/>
                <a:cs typeface="Times New Roman" pitchFamily="18" charset="0"/>
              </a:rPr>
              <a:t>IOT security issues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6400800"/>
          </a:xfrm>
        </p:spPr>
        <p:txBody>
          <a:bodyPr>
            <a:normAutofit fontScale="47500" lnSpcReduction="20000"/>
          </a:bodyPr>
          <a:lstStyle/>
          <a:p>
            <a:endParaRPr lang="en-US" dirty="0"/>
          </a:p>
          <a:p>
            <a:pPr algn="just"/>
            <a:r>
              <a:rPr lang="en-US" i="1" dirty="0" smtClean="0">
                <a:latin typeface="Times New Roman" pitchFamily="18" charset="0"/>
                <a:cs typeface="Times New Roman" pitchFamily="18" charset="0"/>
              </a:rPr>
              <a:t>Identity </a:t>
            </a:r>
            <a:r>
              <a:rPr lang="en-US" i="1" dirty="0">
                <a:latin typeface="Times New Roman" pitchFamily="18" charset="0"/>
                <a:cs typeface="Times New Roman" pitchFamily="18" charset="0"/>
              </a:rPr>
              <a:t>management and authentication </a:t>
            </a:r>
          </a:p>
          <a:p>
            <a:pPr algn="just"/>
            <a:r>
              <a:rPr lang="en-US" dirty="0">
                <a:latin typeface="Times New Roman" pitchFamily="18" charset="0"/>
                <a:cs typeface="Times New Roman" pitchFamily="18" charset="0"/>
              </a:rPr>
              <a:t>A key element of security is a strong and secure identity and authentication for an entity, which requires standards, methodologies and tools for the management of user identities and objects. </a:t>
            </a:r>
          </a:p>
          <a:p>
            <a:pPr algn="just"/>
            <a:r>
              <a:rPr lang="en-US" dirty="0">
                <a:latin typeface="Times New Roman" pitchFamily="18" charset="0"/>
                <a:cs typeface="Times New Roman" pitchFamily="18" charset="0"/>
              </a:rPr>
              <a:t>Identity authentication and access control can determine the communication between both sides and confirm each </a:t>
            </a:r>
            <a:r>
              <a:rPr lang="en-US" dirty="0" err="1">
                <a:latin typeface="Times New Roman" pitchFamily="18" charset="0"/>
                <a:cs typeface="Times New Roman" pitchFamily="18" charset="0"/>
              </a:rPr>
              <a:t>other‟s</a:t>
            </a:r>
            <a:r>
              <a:rPr lang="en-US" dirty="0">
                <a:latin typeface="Times New Roman" pitchFamily="18" charset="0"/>
                <a:cs typeface="Times New Roman" pitchFamily="18" charset="0"/>
              </a:rPr>
              <a:t> true identity, prevent disguised attacks to ensure the authenticity, validity of the information and so on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Data </a:t>
            </a:r>
            <a:r>
              <a:rPr lang="en-US" i="1" dirty="0">
                <a:latin typeface="Times New Roman" pitchFamily="18" charset="0"/>
                <a:cs typeface="Times New Roman" pitchFamily="18" charset="0"/>
              </a:rPr>
              <a:t>confidentiality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Data confidentiality represents a fundamental issue in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scenarios, indicating the guarantee that only authorized entities can access and modify data. In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context not only users, but also authorized objects may access data. This requires addressing two important aspects: first, the definition of an access control mechanism and second, the definition of an object authentication process (with a related identity management system)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Information </a:t>
            </a:r>
            <a:r>
              <a:rPr lang="en-US" i="1" dirty="0">
                <a:latin typeface="Times New Roman" pitchFamily="18" charset="0"/>
                <a:cs typeface="Times New Roman" pitchFamily="18" charset="0"/>
              </a:rPr>
              <a:t>integrity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information has to be the ones that we wait, and must not be altered in an illicit way. So the considered elements must be exact and complete. </a:t>
            </a:r>
          </a:p>
          <a:p>
            <a:pPr algn="just"/>
            <a:r>
              <a:rPr lang="en-US" i="1" dirty="0" smtClean="0">
                <a:latin typeface="Times New Roman" pitchFamily="18" charset="0"/>
                <a:cs typeface="Times New Roman" pitchFamily="18" charset="0"/>
              </a:rPr>
              <a:t>Privacy </a:t>
            </a:r>
            <a:endParaRPr lang="en-US" i="1"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Internet of Things privacy is the special considerations required to protect the information of individuals from exposure in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environment, in which almost any physical or logical entity or object can be given a unique identifier and the ability to communicate autonomously over the Internet or similar network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381000" y="228600"/>
            <a:ext cx="8229600" cy="6629400"/>
          </a:xfrm>
        </p:spPr>
        <p:txBody>
          <a:bodyPr>
            <a:normAutofit fontScale="47500" lnSpcReduction="20000"/>
          </a:bodyPr>
          <a:lstStyle/>
          <a:p>
            <a:endParaRPr lang="en-US" dirty="0"/>
          </a:p>
          <a:p>
            <a:pPr algn="just"/>
            <a:r>
              <a:rPr lang="en-US" i="1" dirty="0" smtClean="0">
                <a:latin typeface="Times New Roman" pitchFamily="18" charset="0"/>
                <a:cs typeface="Times New Roman" pitchFamily="18" charset="0"/>
              </a:rPr>
              <a:t>Secure </a:t>
            </a:r>
            <a:r>
              <a:rPr lang="en-US" i="1" dirty="0">
                <a:latin typeface="Times New Roman" pitchFamily="18" charset="0"/>
                <a:cs typeface="Times New Roman" pitchFamily="18" charset="0"/>
              </a:rPr>
              <a:t>network access </a:t>
            </a:r>
          </a:p>
          <a:p>
            <a:pPr algn="just"/>
            <a:r>
              <a:rPr lang="en-US" dirty="0">
                <a:latin typeface="Times New Roman" pitchFamily="18" charset="0"/>
                <a:cs typeface="Times New Roman" pitchFamily="18" charset="0"/>
              </a:rPr>
              <a:t>It allows providing access to the network or servicing connection if the device is allowed. Information providers must be able to implement the access control on the data provided. </a:t>
            </a:r>
          </a:p>
          <a:p>
            <a:pPr algn="just"/>
            <a:r>
              <a:rPr lang="en-US" i="1" dirty="0" smtClean="0">
                <a:latin typeface="Times New Roman" pitchFamily="18" charset="0"/>
                <a:cs typeface="Times New Roman" pitchFamily="18" charset="0"/>
              </a:rPr>
              <a:t>Trust </a:t>
            </a:r>
            <a:r>
              <a:rPr lang="en-US" i="1" dirty="0">
                <a:latin typeface="Times New Roman" pitchFamily="18" charset="0"/>
                <a:cs typeface="Times New Roman" pitchFamily="18" charset="0"/>
              </a:rPr>
              <a:t>and governance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Trust is another crucial requirement in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due to the fact that it is highly distributed as well as dependable on qualitative data. Trust can be decomposed into device trust, entity trust, and data trust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Secure </a:t>
            </a:r>
            <a:r>
              <a:rPr lang="en-US" i="1" dirty="0">
                <a:latin typeface="Times New Roman" pitchFamily="18" charset="0"/>
                <a:cs typeface="Times New Roman" pitchFamily="18" charset="0"/>
              </a:rPr>
              <a:t>Middleware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Due to the very large number of heterogeneous technologies normally in place within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paradigm, several types of middleware layer are employed to enforce the integration and the security of devices and data within the same information network. Within such </a:t>
            </a:r>
            <a:r>
              <a:rPr lang="en-US" dirty="0" err="1">
                <a:latin typeface="Times New Roman" pitchFamily="18" charset="0"/>
                <a:cs typeface="Times New Roman" pitchFamily="18" charset="0"/>
              </a:rPr>
              <a:t>middleware‟s</a:t>
            </a:r>
            <a:r>
              <a:rPr lang="en-US" dirty="0">
                <a:latin typeface="Times New Roman" pitchFamily="18" charset="0"/>
                <a:cs typeface="Times New Roman" pitchFamily="18" charset="0"/>
              </a:rPr>
              <a:t>, data must be exchanged respecting strict protection constraints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Mobility </a:t>
            </a:r>
            <a:endParaRPr lang="en-US" i="1"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are mobile and often generally connect to the Internet via a large set of providers </a:t>
            </a:r>
            <a:endParaRPr lang="en-US" b="1" dirty="0">
              <a:latin typeface="Times New Roman" pitchFamily="18" charset="0"/>
              <a:cs typeface="Times New Roman" pitchFamily="18" charset="0"/>
            </a:endParaRPr>
          </a:p>
          <a:p>
            <a:pPr algn="just"/>
            <a:r>
              <a:rPr lang="en-US" i="1" dirty="0" smtClean="0">
                <a:latin typeface="Times New Roman" pitchFamily="18" charset="0"/>
                <a:cs typeface="Times New Roman" pitchFamily="18" charset="0"/>
              </a:rPr>
              <a:t>Policies </a:t>
            </a:r>
            <a:endParaRPr lang="en-US" i="1"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policy allows maintaining order, security and data coherence. There must be policies and standards to ensure that data will be managed, protected, and transmitted in an efficient way, but more importantly a mechanism to enforce such polices is needed to ensure that every entity is applying the </a:t>
            </a:r>
            <a:r>
              <a:rPr lang="en-US" dirty="0" smtClean="0">
                <a:latin typeface="Times New Roman" pitchFamily="18" charset="0"/>
                <a:cs typeface="Times New Roman" pitchFamily="18" charset="0"/>
              </a:rPr>
              <a:t>standards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000" b="1" dirty="0">
                <a:latin typeface="Times New Roman" pitchFamily="18" charset="0"/>
                <a:cs typeface="Times New Roman" pitchFamily="18" charset="0"/>
              </a:rPr>
              <a:t>THREATS TO THE INTERNET OF THINGS SECURITY </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6019800"/>
          </a:xfrm>
        </p:spPr>
        <p:txBody>
          <a:bodyPr>
            <a:normAutofit fontScale="40000" lnSpcReduction="20000"/>
          </a:bodyPr>
          <a:lstStyle/>
          <a:p>
            <a:endParaRPr lang="en-US" dirty="0"/>
          </a:p>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Physical attacks </a:t>
            </a:r>
          </a:p>
          <a:p>
            <a:pPr algn="just"/>
            <a:r>
              <a:rPr lang="en-US" dirty="0">
                <a:latin typeface="Times New Roman" pitchFamily="18" charset="0"/>
                <a:cs typeface="Times New Roman" pitchFamily="18" charset="0"/>
              </a:rPr>
              <a:t>These types of attacks aim to discover the hidden aspects of devices and systems using their implementation properties. Some examples are de-packaging of chip, layout reconstruction, micro-probing, and particle beam techniques </a:t>
            </a:r>
            <a:r>
              <a:rPr lang="en-US" b="1" dirty="0" smtClean="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Side </a:t>
            </a:r>
            <a:r>
              <a:rPr lang="en-US" b="1" dirty="0">
                <a:latin typeface="Times New Roman" pitchFamily="18" charset="0"/>
                <a:cs typeface="Times New Roman" pitchFamily="18" charset="0"/>
              </a:rPr>
              <a:t>channel attack </a:t>
            </a:r>
          </a:p>
          <a:p>
            <a:pPr algn="just"/>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collect data and connect to the Internet. In doing so, they emit signals known as “side channels.” These signals show levels of power consumption at any given moment, as well as electromagnetic and acoustic emissions. An attacker can overcome the encryption protecting an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 by executing </a:t>
            </a:r>
            <a:r>
              <a:rPr lang="en-US" dirty="0" err="1">
                <a:latin typeface="Times New Roman" pitchFamily="18" charset="0"/>
                <a:cs typeface="Times New Roman" pitchFamily="18" charset="0"/>
              </a:rPr>
              <a:t>what‟s</a:t>
            </a:r>
            <a:r>
              <a:rPr lang="en-US" dirty="0">
                <a:latin typeface="Times New Roman" pitchFamily="18" charset="0"/>
                <a:cs typeface="Times New Roman" pitchFamily="18" charset="0"/>
              </a:rPr>
              <a:t> known as a “side channel attack.” </a:t>
            </a:r>
          </a:p>
          <a:p>
            <a:pPr algn="just"/>
            <a:r>
              <a:rPr lang="en-US" dirty="0">
                <a:latin typeface="Times New Roman" pitchFamily="18" charset="0"/>
                <a:cs typeface="Times New Roman" pitchFamily="18" charset="0"/>
              </a:rPr>
              <a:t>In a side channel attack, the intruder eavesdrops on the </a:t>
            </a:r>
            <a:r>
              <a:rPr lang="en-US" dirty="0" err="1">
                <a:latin typeface="Times New Roman" pitchFamily="18" charset="0"/>
                <a:cs typeface="Times New Roman" pitchFamily="18" charset="0"/>
              </a:rPr>
              <a:t>device‟s</a:t>
            </a:r>
            <a:r>
              <a:rPr lang="en-US" dirty="0">
                <a:latin typeface="Times New Roman" pitchFamily="18" charset="0"/>
                <a:cs typeface="Times New Roman" pitchFamily="18" charset="0"/>
              </a:rPr>
              <a:t> side channel emissions and takes note when an encryption key is used to access the device. This tiny amount of information can then be used to, in effect, duplicate the key </a:t>
            </a:r>
            <a:r>
              <a:rPr lang="en-US" b="1" dirty="0">
                <a:latin typeface="Times New Roman" pitchFamily="18" charset="0"/>
                <a:cs typeface="Times New Roman" pitchFamily="18" charset="0"/>
              </a:rPr>
              <a:t>[15]. </a:t>
            </a:r>
          </a:p>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Environmental </a:t>
            </a:r>
            <a:r>
              <a:rPr lang="en-US" b="1" dirty="0" smtClean="0">
                <a:latin typeface="Times New Roman" pitchFamily="18" charset="0"/>
                <a:cs typeface="Times New Roman" pitchFamily="18" charset="0"/>
              </a:rPr>
              <a:t>attacks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Extreme </a:t>
            </a:r>
            <a:r>
              <a:rPr lang="en-US" dirty="0">
                <a:latin typeface="Times New Roman" pitchFamily="18" charset="0"/>
                <a:cs typeface="Times New Roman" pitchFamily="18" charset="0"/>
              </a:rPr>
              <a:t>weather conditions can also damage network devices. This kind of attacks includes very high or low temperature, humidity, Etc. </a:t>
            </a:r>
          </a:p>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Cryptanalysis attacks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kind of attacks allows breaking the protections put in place using cryptography through discovering weaknesses in the cipher that can be exploited to retrieve the plaintext. </a:t>
            </a:r>
          </a:p>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Software Attacks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kind of attack consists of saturation the network with data </a:t>
            </a:r>
            <a:r>
              <a:rPr lang="en-US" dirty="0" err="1">
                <a:latin typeface="Times New Roman" pitchFamily="18" charset="0"/>
                <a:cs typeface="Times New Roman" pitchFamily="18" charset="0"/>
              </a:rPr>
              <a:t>initules</a:t>
            </a:r>
            <a:r>
              <a:rPr lang="en-US" dirty="0">
                <a:latin typeface="Times New Roman" pitchFamily="18" charset="0"/>
                <a:cs typeface="Times New Roman" pitchFamily="18" charset="0"/>
              </a:rPr>
              <a:t> to complicate the processing of data. Examples of cryptanalysis attacks include Denial of Service, Virus, Trojan Horse, Logic Bombe, Etc. </a:t>
            </a:r>
          </a:p>
          <a:p>
            <a:pPr algn="just"/>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Network Attacks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kind of attack aims to analyze an environment and collect information in order to exploit the existing open ports or vulnerabilities .this may include as well unauthorized access to our resources. This kind of attack includes Monitor and Eavesdropping, Traffic Analysis, Denial of Service Attacks, Message Corruption, Routing Attacks,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1406</Words>
  <Application>Microsoft Office PowerPoint</Application>
  <PresentationFormat>On-screen Show (4:3)</PresentationFormat>
  <Paragraphs>97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Internet of Things Security: Challenges and Perspectives</vt:lpstr>
      <vt:lpstr>Slide 2</vt:lpstr>
      <vt:lpstr>Challenges in IOT </vt:lpstr>
      <vt:lpstr>Slide 4</vt:lpstr>
      <vt:lpstr>Requirements of IOT </vt:lpstr>
      <vt:lpstr>IOT security issues </vt:lpstr>
      <vt:lpstr>Slide 7</vt:lpstr>
      <vt:lpstr>THREATS TO THE INTERNET OF THINGS SECURITY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of Things Security: Challenges and Perspectives</dc:title>
  <dc:creator>sar</dc:creator>
  <cp:lastModifiedBy>sar</cp:lastModifiedBy>
  <cp:revision>2</cp:revision>
  <dcterms:created xsi:type="dcterms:W3CDTF">2020-04-25T13:11:59Z</dcterms:created>
  <dcterms:modified xsi:type="dcterms:W3CDTF">2020-04-25T13:39:45Z</dcterms:modified>
</cp:coreProperties>
</file>