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5" r:id="rId4"/>
    <p:sldId id="286" r:id="rId5"/>
    <p:sldId id="264" r:id="rId6"/>
    <p:sldId id="262" r:id="rId7"/>
    <p:sldId id="261" r:id="rId8"/>
    <p:sldId id="260" r:id="rId9"/>
    <p:sldId id="258" r:id="rId10"/>
    <p:sldId id="266" r:id="rId11"/>
    <p:sldId id="298" r:id="rId12"/>
    <p:sldId id="299" r:id="rId13"/>
    <p:sldId id="267" r:id="rId14"/>
    <p:sldId id="287" r:id="rId15"/>
    <p:sldId id="288" r:id="rId16"/>
    <p:sldId id="297" r:id="rId17"/>
    <p:sldId id="296" r:id="rId18"/>
    <p:sldId id="29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13533-D378-4A99-B260-55EE29E0B360}" type="datetimeFigureOut">
              <a:rPr lang="en-US" smtClean="0"/>
              <a:pPr/>
              <a:t>4/23/2020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559226-D5FE-449B-BF12-A8B638366E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298AE1-4677-449C-B5D0-6FABBC1381D1}"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98AE1-4677-449C-B5D0-6FABBC1381D1}"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98AE1-4677-449C-B5D0-6FABBC1381D1}"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98AE1-4677-449C-B5D0-6FABBC1381D1}"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298AE1-4677-449C-B5D0-6FABBC1381D1}"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298AE1-4677-449C-B5D0-6FABBC1381D1}"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298AE1-4677-449C-B5D0-6FABBC1381D1}" type="datetimeFigureOut">
              <a:rPr lang="en-US" smtClean="0"/>
              <a:pPr/>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298AE1-4677-449C-B5D0-6FABBC1381D1}" type="datetimeFigureOut">
              <a:rPr lang="en-US" smtClean="0"/>
              <a:pPr/>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98AE1-4677-449C-B5D0-6FABBC1381D1}" type="datetimeFigureOut">
              <a:rPr lang="en-US" smtClean="0"/>
              <a:pPr/>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98AE1-4677-449C-B5D0-6FABBC1381D1}"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98AE1-4677-449C-B5D0-6FABBC1381D1}"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98AE1-4677-449C-B5D0-6FABBC1381D1}" type="datetimeFigureOut">
              <a:rPr lang="en-US" smtClean="0"/>
              <a:pPr/>
              <a:t>4/23/2020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AF60A-8459-4AF2-98E7-669DB4BAF4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Wireless medium access issues </a:t>
            </a:r>
            <a:r>
              <a:rPr lang="en-US" dirty="0" smtClean="0"/>
              <a:t>in IOT</a:t>
            </a:r>
            <a:r>
              <a:rPr lang="en-US" dirty="0"/>
              <a:t>	</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0"/>
            <a:ext cx="8229600" cy="258762"/>
          </a:xfrm>
        </p:spPr>
        <p:txBody>
          <a:bodyPr>
            <a:normAutofit fontScale="90000"/>
          </a:bodyPr>
          <a:lstStyle/>
          <a:p>
            <a:endParaRPr lang="en-US" dirty="0"/>
          </a:p>
        </p:txBody>
      </p:sp>
      <p:sp>
        <p:nvSpPr>
          <p:cNvPr id="5" name="Content Placeholder 4"/>
          <p:cNvSpPr>
            <a:spLocks noGrp="1"/>
          </p:cNvSpPr>
          <p:nvPr>
            <p:ph idx="1"/>
          </p:nvPr>
        </p:nvSpPr>
        <p:spPr>
          <a:xfrm>
            <a:off x="457200" y="304800"/>
            <a:ext cx="8229600" cy="6324600"/>
          </a:xfrm>
        </p:spPr>
        <p:txBody>
          <a:bodyPr>
            <a:normAutofit fontScale="92500" lnSpcReduction="20000"/>
          </a:bodyPr>
          <a:lstStyle/>
          <a:p>
            <a:pPr algn="just"/>
            <a:r>
              <a:rPr lang="en-US" b="1" dirty="0">
                <a:latin typeface="Times New Roman" pitchFamily="18" charset="0"/>
                <a:cs typeface="Times New Roman" pitchFamily="18" charset="0"/>
              </a:rPr>
              <a:t>Idle listening</a:t>
            </a:r>
            <a:r>
              <a:rPr lang="en-US" dirty="0">
                <a:latin typeface="Times New Roman" pitchFamily="18" charset="0"/>
                <a:cs typeface="Times New Roman" pitchFamily="18" charset="0"/>
              </a:rPr>
              <a:t>: Since a node in WSNs does not know when it will receive a message, it keeps </a:t>
            </a:r>
            <a:r>
              <a:rPr lang="en-US" dirty="0" smtClean="0">
                <a:latin typeface="Times New Roman" pitchFamily="18" charset="0"/>
                <a:cs typeface="Times New Roman" pitchFamily="18" charset="0"/>
              </a:rPr>
              <a:t>its radio </a:t>
            </a:r>
            <a:r>
              <a:rPr lang="en-US" dirty="0">
                <a:latin typeface="Times New Roman" pitchFamily="18" charset="0"/>
                <a:cs typeface="Times New Roman" pitchFamily="18" charset="0"/>
              </a:rPr>
              <a:t>in ready-to-receive mode, which consumes almost as much energy as in receive mode. In </a:t>
            </a:r>
            <a:r>
              <a:rPr lang="en-US" dirty="0" smtClean="0">
                <a:latin typeface="Times New Roman" pitchFamily="18" charset="0"/>
                <a:cs typeface="Times New Roman" pitchFamily="18" charset="0"/>
              </a:rPr>
              <a:t>low traffic </a:t>
            </a:r>
            <a:r>
              <a:rPr lang="en-US" dirty="0">
                <a:latin typeface="Times New Roman" pitchFamily="18" charset="0"/>
                <a:cs typeface="Times New Roman" pitchFamily="18" charset="0"/>
              </a:rPr>
              <a:t>applications, this is usually a major source of energy waste.</a:t>
            </a:r>
          </a:p>
          <a:p>
            <a:pPr algn="just"/>
            <a:r>
              <a:rPr lang="en-US" b="1" dirty="0">
                <a:latin typeface="Times New Roman" pitchFamily="18" charset="0"/>
                <a:cs typeface="Times New Roman" pitchFamily="18" charset="0"/>
              </a:rPr>
              <a:t>Collisions:</a:t>
            </a:r>
            <a:r>
              <a:rPr lang="en-US" dirty="0">
                <a:latin typeface="Times New Roman" pitchFamily="18" charset="0"/>
                <a:cs typeface="Times New Roman" pitchFamily="18" charset="0"/>
              </a:rPr>
              <a:t> A collision is a wasted </a:t>
            </a:r>
            <a:r>
              <a:rPr lang="en-US" dirty="0" smtClean="0">
                <a:latin typeface="Times New Roman" pitchFamily="18" charset="0"/>
                <a:cs typeface="Times New Roman" pitchFamily="18" charset="0"/>
              </a:rPr>
              <a:t>effort </a:t>
            </a:r>
            <a:r>
              <a:rPr lang="en-US" dirty="0">
                <a:latin typeface="Times New Roman" pitchFamily="18" charset="0"/>
                <a:cs typeface="Times New Roman" pitchFamily="18" charset="0"/>
              </a:rPr>
              <a:t>when two frames collide and are discarded. A </a:t>
            </a:r>
            <a:r>
              <a:rPr lang="en-US" dirty="0" smtClean="0">
                <a:latin typeface="Times New Roman" pitchFamily="18" charset="0"/>
                <a:cs typeface="Times New Roman" pitchFamily="18" charset="0"/>
              </a:rPr>
              <a:t>collision usually </a:t>
            </a:r>
            <a:r>
              <a:rPr lang="en-US" dirty="0">
                <a:latin typeface="Times New Roman" pitchFamily="18" charset="0"/>
                <a:cs typeface="Times New Roman" pitchFamily="18" charset="0"/>
              </a:rPr>
              <a:t>results in retransmission and drains more energy in transmitting and receiving extra packets.</a:t>
            </a:r>
          </a:p>
          <a:p>
            <a:pPr algn="just"/>
            <a:r>
              <a:rPr lang="en-US" b="1" dirty="0">
                <a:latin typeface="Times New Roman" pitchFamily="18" charset="0"/>
                <a:cs typeface="Times New Roman" pitchFamily="18" charset="0"/>
              </a:rPr>
              <a:t>Overhearing:</a:t>
            </a:r>
            <a:r>
              <a:rPr lang="en-US" dirty="0">
                <a:latin typeface="Times New Roman" pitchFamily="18" charset="0"/>
                <a:cs typeface="Times New Roman" pitchFamily="18" charset="0"/>
              </a:rPr>
              <a:t> An overhearing occurs on the shared-medium when a node receives and </a:t>
            </a:r>
            <a:r>
              <a:rPr lang="en-US" dirty="0" smtClean="0">
                <a:latin typeface="Times New Roman" pitchFamily="18" charset="0"/>
                <a:cs typeface="Times New Roman" pitchFamily="18" charset="0"/>
              </a:rPr>
              <a:t>processes a </a:t>
            </a:r>
            <a:r>
              <a:rPr lang="en-US" dirty="0">
                <a:latin typeface="Times New Roman" pitchFamily="18" charset="0"/>
                <a:cs typeface="Times New Roman" pitchFamily="18" charset="0"/>
              </a:rPr>
              <a:t>gratuitous packet that is not addressed for it. In heavy </a:t>
            </a:r>
            <a:r>
              <a:rPr lang="en-US" dirty="0" smtClean="0">
                <a:latin typeface="Times New Roman" pitchFamily="18" charset="0"/>
                <a:cs typeface="Times New Roman" pitchFamily="18" charset="0"/>
              </a:rPr>
              <a:t>traffic </a:t>
            </a:r>
            <a:r>
              <a:rPr lang="en-US" dirty="0">
                <a:latin typeface="Times New Roman" pitchFamily="18" charset="0"/>
                <a:cs typeface="Times New Roman" pitchFamily="18" charset="0"/>
              </a:rPr>
              <a:t>situations, this could lead to </a:t>
            </a:r>
            <a:r>
              <a:rPr lang="en-US" dirty="0" smtClean="0">
                <a:latin typeface="Times New Roman" pitchFamily="18" charset="0"/>
                <a:cs typeface="Times New Roman" pitchFamily="18" charset="0"/>
              </a:rPr>
              <a:t>a serious </a:t>
            </a:r>
            <a:r>
              <a:rPr lang="en-US" dirty="0">
                <a:latin typeface="Times New Roman" pitchFamily="18" charset="0"/>
                <a:cs typeface="Times New Roman" pitchFamily="18" charset="0"/>
              </a:rPr>
              <a:t>problem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81000" y="762000"/>
            <a:ext cx="8482148" cy="5029200"/>
          </a:xfrm>
          <a:prstGeom prst="rect">
            <a:avLst/>
          </a:prstGeom>
          <a:noFill/>
          <a:ln w="9525">
            <a:noFill/>
            <a:miter lim="800000"/>
            <a:headEnd/>
            <a:tailEnd/>
          </a:ln>
        </p:spPr>
      </p:pic>
      <p:sp>
        <p:nvSpPr>
          <p:cNvPr id="5" name="TextBox 4"/>
          <p:cNvSpPr txBox="1"/>
          <p:nvPr/>
        </p:nvSpPr>
        <p:spPr>
          <a:xfrm>
            <a:off x="762000" y="838200"/>
            <a:ext cx="457200" cy="369332"/>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1371600" y="5334000"/>
            <a:ext cx="609600" cy="369332"/>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5486400" y="5334000"/>
            <a:ext cx="609600" cy="369332"/>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7543800" y="1752600"/>
            <a:ext cx="2286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node problem</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Figure above, nodes P and R are within the range of node Q, but they are not in the range of each other. If node P is communicating to node Q, and node R wishes to communicate to node Q, node R may sense the channel and finds it idle. Otherwise, it causes collision at node Q.</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b="1" dirty="0" smtClean="0">
                <a:latin typeface="Times New Roman" pitchFamily="18" charset="0"/>
                <a:cs typeface="Times New Roman" pitchFamily="18" charset="0"/>
              </a:rPr>
              <a:t>Control packet overhead: </a:t>
            </a:r>
            <a:r>
              <a:rPr lang="en-US" dirty="0" smtClean="0">
                <a:latin typeface="Times New Roman" pitchFamily="18" charset="0"/>
                <a:cs typeface="Times New Roman" pitchFamily="18" charset="0"/>
              </a:rPr>
              <a:t>An increase in the number and size of control packets results in overhead and energy waste for WSNs, especially when only a few bytes of real data are transmitted in each message. Such control signals also decrease the channel capacity.</a:t>
            </a:r>
          </a:p>
          <a:p>
            <a:pPr algn="just"/>
            <a:r>
              <a:rPr lang="en-US" b="1" dirty="0" smtClean="0">
                <a:latin typeface="Times New Roman" pitchFamily="18" charset="0"/>
                <a:cs typeface="Times New Roman" pitchFamily="18" charset="0"/>
              </a:rPr>
              <a:t>Over-emitting: </a:t>
            </a:r>
            <a:r>
              <a:rPr lang="en-US" dirty="0" smtClean="0">
                <a:latin typeface="Times New Roman" pitchFamily="18" charset="0"/>
                <a:cs typeface="Times New Roman" pitchFamily="18" charset="0"/>
              </a:rPr>
              <a:t>An over-emitting or a deafness occurs due to the transmission of a message when the destination node is not ready to receive it.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Complexity</a:t>
            </a:r>
            <a:r>
              <a:rPr lang="en-US" dirty="0">
                <a:latin typeface="Times New Roman" pitchFamily="18" charset="0"/>
                <a:cs typeface="Times New Roman" pitchFamily="18" charset="0"/>
              </a:rPr>
              <a:t>: Computationally expensive algorithms and protocols increase the system </a:t>
            </a:r>
            <a:r>
              <a:rPr lang="en-US" dirty="0" smtClean="0">
                <a:latin typeface="Times New Roman" pitchFamily="18" charset="0"/>
                <a:cs typeface="Times New Roman" pitchFamily="18" charset="0"/>
              </a:rPr>
              <a:t>complexity which</a:t>
            </a:r>
            <a:r>
              <a:rPr lang="en-US" dirty="0">
                <a:latin typeface="Times New Roman" pitchFamily="18" charset="0"/>
                <a:cs typeface="Times New Roman" pitchFamily="18" charset="0"/>
              </a:rPr>
              <a:t>, in result, may cause overhead and consume more energy.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66774" y="990601"/>
            <a:ext cx="7767485" cy="4662488"/>
          </a:xfrm>
          <a:prstGeom prst="rect">
            <a:avLst/>
          </a:prstGeom>
          <a:noFill/>
          <a:ln w="9525">
            <a:noFill/>
            <a:miter lim="800000"/>
            <a:headEnd/>
            <a:tailEnd/>
          </a:ln>
        </p:spPr>
      </p:pic>
      <p:sp>
        <p:nvSpPr>
          <p:cNvPr id="5" name="TextBox 4"/>
          <p:cNvSpPr txBox="1"/>
          <p:nvPr/>
        </p:nvSpPr>
        <p:spPr>
          <a:xfrm>
            <a:off x="1371600" y="4495800"/>
            <a:ext cx="6858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Duty cycling</a:t>
            </a: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algn="just"/>
            <a:r>
              <a:rPr lang="en-US" dirty="0" smtClean="0">
                <a:latin typeface="Times New Roman" pitchFamily="18" charset="0"/>
                <a:cs typeface="Times New Roman" pitchFamily="18" charset="0"/>
              </a:rPr>
              <a:t>Though the application domain of WSNs is diverse and broad, environmental monitoring and surveillance have been the most visible applications of WSNs.</a:t>
            </a:r>
          </a:p>
          <a:p>
            <a:pPr algn="just"/>
            <a:r>
              <a:rPr lang="en-US" dirty="0" smtClean="0">
                <a:latin typeface="Times New Roman" pitchFamily="18" charset="0"/>
                <a:cs typeface="Times New Roman" pitchFamily="18" charset="0"/>
              </a:rPr>
              <a:t> The data traffic generated and processed by sensor nodes in such applications can be distinguished in two different classes; periodic traffic and event-based traffic. </a:t>
            </a:r>
          </a:p>
          <a:p>
            <a:pPr algn="just"/>
            <a:r>
              <a:rPr lang="en-US" dirty="0" smtClean="0">
                <a:latin typeface="Times New Roman" pitchFamily="18" charset="0"/>
                <a:cs typeface="Times New Roman" pitchFamily="18" charset="0"/>
              </a:rPr>
              <a:t>The periodic traffic class senses the environment usually at a regular interval and collects the information about temperature, air pressure, humidity, and/or light values of a physical object and report to the sink node . </a:t>
            </a:r>
          </a:p>
          <a:p>
            <a:pPr algn="just"/>
            <a:r>
              <a:rPr lang="en-US" dirty="0" smtClean="0">
                <a:latin typeface="Times New Roman" pitchFamily="18" charset="0"/>
                <a:cs typeface="Times New Roman" pitchFamily="18" charset="0"/>
              </a:rPr>
              <a:t>In event-based traffic class, nodes do not follow a periodic monitoring mechanism, but report the sink node or sound an alarm when something significant occurs in the sensor field. Nodes in this class remain idle most of the time but usually generate a burst of packets during that short time period when an event occurs.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70000" lnSpcReduction="20000"/>
          </a:bodyPr>
          <a:lstStyle/>
          <a:p>
            <a:pPr algn="just"/>
            <a:r>
              <a:rPr lang="en-US" dirty="0" smtClean="0">
                <a:latin typeface="Times New Roman" pitchFamily="18" charset="0"/>
                <a:cs typeface="Times New Roman" pitchFamily="18" charset="0"/>
              </a:rPr>
              <a:t>A WSN generally generates much less data traffic and sends very small data frames as compared to traditional wireless or wired networks. </a:t>
            </a:r>
          </a:p>
          <a:p>
            <a:pPr algn="just"/>
            <a:r>
              <a:rPr lang="en-US" dirty="0" smtClean="0">
                <a:latin typeface="Times New Roman" pitchFamily="18" charset="0"/>
                <a:cs typeface="Times New Roman" pitchFamily="18" charset="0"/>
              </a:rPr>
              <a:t>The sensor nodes therefore remain idle most of the time either waiting for their periodic turn to generate data or listening the idle channel for something to occur. </a:t>
            </a:r>
          </a:p>
          <a:p>
            <a:pPr algn="just"/>
            <a:r>
              <a:rPr lang="en-US" dirty="0" smtClean="0">
                <a:latin typeface="Times New Roman" pitchFamily="18" charset="0"/>
                <a:cs typeface="Times New Roman" pitchFamily="18" charset="0"/>
              </a:rPr>
              <a:t>Since the radio consumes as much energy during idle listening as in receiving data packets, switching it in low-power sleep mode and waking up shortly at a periodic interval can significantly conserve the energy of nodes. </a:t>
            </a:r>
          </a:p>
          <a:p>
            <a:pPr algn="just"/>
            <a:r>
              <a:rPr lang="en-US" dirty="0" smtClean="0">
                <a:latin typeface="Times New Roman" pitchFamily="18" charset="0"/>
                <a:cs typeface="Times New Roman" pitchFamily="18" charset="0"/>
              </a:rPr>
              <a:t>All these facts are sketched in figure above  where a node periodically switches its radio between sleep and listen periods rather than constantly listening the idle channel.</a:t>
            </a:r>
          </a:p>
          <a:p>
            <a:pPr algn="just"/>
            <a:r>
              <a:rPr lang="en-US" dirty="0" smtClean="0">
                <a:latin typeface="Times New Roman" pitchFamily="18" charset="0"/>
                <a:cs typeface="Times New Roman" pitchFamily="18" charset="0"/>
              </a:rPr>
              <a:t>It turns to sleep mode for a sleep period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S</a:t>
            </a:r>
            <a:r>
              <a:rPr lang="en-US" dirty="0" smtClean="0">
                <a:latin typeface="Times New Roman" pitchFamily="18" charset="0"/>
                <a:cs typeface="Times New Roman" pitchFamily="18" charset="0"/>
              </a:rPr>
              <a:t> and wakes up and checks the medium for a short listen period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L</a:t>
            </a: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The sum of the sleep period and the listen period is called a wake-up period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W</a:t>
            </a:r>
            <a:r>
              <a:rPr lang="en-US" dirty="0" smtClean="0">
                <a:latin typeface="Times New Roman" pitchFamily="18" charset="0"/>
                <a:cs typeface="Times New Roman" pitchFamily="18" charset="0"/>
              </a:rPr>
              <a:t>, whereas the ratio of the listen period to the wake-up period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W</a:t>
            </a:r>
            <a:r>
              <a:rPr lang="en-US" dirty="0" smtClean="0">
                <a:latin typeface="Times New Roman" pitchFamily="18" charset="0"/>
                <a:cs typeface="Times New Roman" pitchFamily="18" charset="0"/>
              </a:rPr>
              <a:t> is called the duty cycle of a node.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latin typeface="Times New Roman" pitchFamily="18" charset="0"/>
                <a:cs typeface="Times New Roman" pitchFamily="18" charset="0"/>
              </a:rPr>
              <a:t>Though duty cycling significantly increases system lifetime of a dense WSN by reducing idle listening and over-hearing, it has other implications too.</a:t>
            </a:r>
          </a:p>
          <a:p>
            <a:pPr algn="just"/>
            <a:r>
              <a:rPr lang="en-US" dirty="0" smtClean="0">
                <a:latin typeface="Times New Roman" pitchFamily="18" charset="0"/>
                <a:cs typeface="Times New Roman" pitchFamily="18" charset="0"/>
              </a:rPr>
              <a:t> The transceiver is usually kept in sleep mode most of the time which could end up in significant competition among neighbors at wake-up periods. </a:t>
            </a:r>
          </a:p>
          <a:p>
            <a:pPr algn="just"/>
            <a:r>
              <a:rPr lang="en-US" dirty="0" smtClean="0">
                <a:latin typeface="Times New Roman" pitchFamily="18" charset="0"/>
                <a:cs typeface="Times New Roman" pitchFamily="18" charset="0"/>
              </a:rPr>
              <a:t>This could ultimately lead to collisions, low throughput, and high latency specially in heavy load situations. </a:t>
            </a:r>
          </a:p>
          <a:p>
            <a:pPr algn="just"/>
            <a:r>
              <a:rPr lang="en-US" dirty="0" smtClean="0">
                <a:latin typeface="Times New Roman" pitchFamily="18" charset="0"/>
                <a:cs typeface="Times New Roman" pitchFamily="18" charset="0"/>
              </a:rPr>
              <a:t>The important question which arises here is to select an optimal value of duty cycle for an application.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r>
              <a:rPr lang="en-US" dirty="0" smtClean="0">
                <a:latin typeface="Times New Roman" pitchFamily="18" charset="0"/>
                <a:cs typeface="Times New Roman" pitchFamily="18" charset="0"/>
              </a:rPr>
              <a:t>Choosing a long sleep period induces a significant per-hop latency, since a sending node has to wait an average of half a sleep period before the receiver can accept packets.</a:t>
            </a:r>
            <a:endParaRPr lang="en-US" dirty="0" smtClean="0"/>
          </a:p>
          <a:p>
            <a:pPr algn="just"/>
            <a:r>
              <a:rPr lang="en-US" dirty="0" smtClean="0">
                <a:latin typeface="Times New Roman" pitchFamily="18" charset="0"/>
                <a:cs typeface="Times New Roman" pitchFamily="18" charset="0"/>
              </a:rPr>
              <a:t>Too short sleep phases, i.e., more frequent switching of radio between on and off modes also outweighs the benefits of duty cycling.</a:t>
            </a:r>
          </a:p>
          <a:p>
            <a:pPr algn="just"/>
            <a:r>
              <a:rPr lang="en-US" dirty="0" smtClean="0">
                <a:latin typeface="Times New Roman" pitchFamily="18" charset="0"/>
                <a:cs typeface="Times New Roman" pitchFamily="18" charset="0"/>
              </a:rPr>
              <a:t> Hence, the optimal selection of duty cycle value is a critical step towards achieving the desired system performance.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sensor </a:t>
            </a:r>
            <a:r>
              <a:rPr lang="en-US" dirty="0" smtClean="0">
                <a:latin typeface="Times New Roman" pitchFamily="18" charset="0"/>
                <a:cs typeface="Times New Roman" pitchFamily="18" charset="0"/>
              </a:rPr>
              <a:t>nodes used </a:t>
            </a:r>
            <a:r>
              <a:rPr lang="en-US" dirty="0">
                <a:latin typeface="Times New Roman" pitchFamily="18" charset="0"/>
                <a:cs typeface="Times New Roman" pitchFamily="18" charset="0"/>
              </a:rPr>
              <a:t>for deployment, experiment, and evaluation of </a:t>
            </a:r>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WSN related </a:t>
            </a:r>
            <a:r>
              <a:rPr lang="en-US" dirty="0" smtClean="0">
                <a:latin typeface="Times New Roman" pitchFamily="18" charset="0"/>
                <a:cs typeface="Times New Roman" pitchFamily="18" charset="0"/>
              </a:rPr>
              <a:t>applications have very less </a:t>
            </a:r>
            <a:r>
              <a:rPr lang="en-US" dirty="0">
                <a:latin typeface="Times New Roman" pitchFamily="18" charset="0"/>
                <a:cs typeface="Times New Roman" pitchFamily="18" charset="0"/>
              </a:rPr>
              <a:t>processing, </a:t>
            </a:r>
            <a:r>
              <a:rPr lang="en-US" dirty="0" smtClean="0">
                <a:latin typeface="Times New Roman" pitchFamily="18" charset="0"/>
                <a:cs typeface="Times New Roman" pitchFamily="18" charset="0"/>
              </a:rPr>
              <a:t>storage and </a:t>
            </a:r>
            <a:r>
              <a:rPr lang="en-US" dirty="0">
                <a:latin typeface="Times New Roman" pitchFamily="18" charset="0"/>
                <a:cs typeface="Times New Roman" pitchFamily="18" charset="0"/>
              </a:rPr>
              <a:t>communication </a:t>
            </a:r>
            <a:r>
              <a:rPr lang="en-US" dirty="0" smtClean="0">
                <a:latin typeface="Times New Roman" pitchFamily="18" charset="0"/>
                <a:cs typeface="Times New Roman" pitchFamily="18" charset="0"/>
              </a:rPr>
              <a:t>capabilities.</a:t>
            </a:r>
          </a:p>
          <a:p>
            <a:pPr algn="just"/>
            <a:r>
              <a:rPr lang="en-US" dirty="0" smtClean="0">
                <a:latin typeface="Times New Roman" pitchFamily="18" charset="0"/>
                <a:cs typeface="Times New Roman" pitchFamily="18" charset="0"/>
              </a:rPr>
              <a:t>These unique </a:t>
            </a:r>
            <a:r>
              <a:rPr lang="en-US" dirty="0">
                <a:latin typeface="Times New Roman" pitchFamily="18" charset="0"/>
                <a:cs typeface="Times New Roman" pitchFamily="18" charset="0"/>
              </a:rPr>
              <a:t>characteristics along with their limited resources have made WSNs </a:t>
            </a:r>
            <a:r>
              <a:rPr lang="en-US" dirty="0" smtClean="0">
                <a:latin typeface="Times New Roman" pitchFamily="18" charset="0"/>
                <a:cs typeface="Times New Roman" pitchFamily="18" charset="0"/>
              </a:rPr>
              <a:t>challenging networks.</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Integrating sensing, processing, and communication functionalities into a </a:t>
            </a:r>
            <a:r>
              <a:rPr lang="en-US" dirty="0" smtClean="0">
                <a:latin typeface="Times New Roman" pitchFamily="18" charset="0"/>
                <a:cs typeface="Times New Roman" pitchFamily="18" charset="0"/>
              </a:rPr>
              <a:t>sensor node </a:t>
            </a:r>
            <a:r>
              <a:rPr lang="en-US" dirty="0">
                <a:latin typeface="Times New Roman" pitchFamily="18" charset="0"/>
                <a:cs typeface="Times New Roman" pitchFamily="18" charset="0"/>
              </a:rPr>
              <a:t>has added a lot of complexities.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Moving </a:t>
            </a:r>
            <a:r>
              <a:rPr lang="en-US" dirty="0">
                <a:latin typeface="Times New Roman" pitchFamily="18" charset="0"/>
                <a:cs typeface="Times New Roman" pitchFamily="18" charset="0"/>
              </a:rPr>
              <a:t>from sensors with only few hours of life time to </a:t>
            </a:r>
            <a:r>
              <a:rPr lang="en-US" dirty="0" smtClean="0">
                <a:latin typeface="Times New Roman" pitchFamily="18" charset="0"/>
                <a:cs typeface="Times New Roman" pitchFamily="18" charset="0"/>
              </a:rPr>
              <a:t>one with </a:t>
            </a:r>
            <a:r>
              <a:rPr lang="en-US" dirty="0">
                <a:latin typeface="Times New Roman" pitchFamily="18" charset="0"/>
                <a:cs typeface="Times New Roman" pitchFamily="18" charset="0"/>
              </a:rPr>
              <a:t>many years of life time demands several iterations of energy </a:t>
            </a:r>
            <a:r>
              <a:rPr lang="en-US" dirty="0" smtClean="0">
                <a:latin typeface="Times New Roman" pitchFamily="18" charset="0"/>
                <a:cs typeface="Times New Roman" pitchFamily="18" charset="0"/>
              </a:rPr>
              <a:t>efficient </a:t>
            </a:r>
            <a:r>
              <a:rPr lang="en-US" dirty="0">
                <a:latin typeface="Times New Roman" pitchFamily="18" charset="0"/>
                <a:cs typeface="Times New Roman" pitchFamily="18" charset="0"/>
              </a:rPr>
              <a:t>techniques.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Shrinking the </a:t>
            </a:r>
            <a:r>
              <a:rPr lang="en-US" dirty="0">
                <a:latin typeface="Times New Roman" pitchFamily="18" charset="0"/>
                <a:cs typeface="Times New Roman" pitchFamily="18" charset="0"/>
              </a:rPr>
              <a:t>size of nodes requires small size transceivers.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Mapping </a:t>
            </a:r>
            <a:r>
              <a:rPr lang="en-US" dirty="0">
                <a:latin typeface="Times New Roman" pitchFamily="18" charset="0"/>
                <a:cs typeface="Times New Roman" pitchFamily="18" charset="0"/>
              </a:rPr>
              <a:t>the overall system requirements </a:t>
            </a:r>
            <a:r>
              <a:rPr lang="en-US" dirty="0" smtClean="0">
                <a:latin typeface="Times New Roman" pitchFamily="18" charset="0"/>
                <a:cs typeface="Times New Roman" pitchFamily="18" charset="0"/>
              </a:rPr>
              <a:t>down to </a:t>
            </a:r>
            <a:r>
              <a:rPr lang="en-US" dirty="0">
                <a:latin typeface="Times New Roman" pitchFamily="18" charset="0"/>
                <a:cs typeface="Times New Roman" pitchFamily="18" charset="0"/>
              </a:rPr>
              <a:t>individual device capabilities is not an easy task</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Moreover, the direct interaction with the </a:t>
            </a:r>
            <a:r>
              <a:rPr lang="en-US" dirty="0" smtClean="0">
                <a:latin typeface="Times New Roman" pitchFamily="18" charset="0"/>
                <a:cs typeface="Times New Roman" pitchFamily="18" charset="0"/>
              </a:rPr>
              <a:t>real world </a:t>
            </a:r>
            <a:r>
              <a:rPr lang="en-US" dirty="0">
                <a:latin typeface="Times New Roman" pitchFamily="18" charset="0"/>
                <a:cs typeface="Times New Roman" pitchFamily="18" charset="0"/>
              </a:rPr>
              <a:t>requires WSNs to respond accordingly.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a result, a detailed understanding of </a:t>
            </a:r>
            <a:r>
              <a:rPr lang="en-US" dirty="0" smtClean="0">
                <a:latin typeface="Times New Roman" pitchFamily="18" charset="0"/>
                <a:cs typeface="Times New Roman" pitchFamily="18" charset="0"/>
              </a:rPr>
              <a:t>capabilities, requirements</a:t>
            </a:r>
            <a:r>
              <a:rPr lang="en-US" dirty="0">
                <a:latin typeface="Times New Roman" pitchFamily="18" charset="0"/>
                <a:cs typeface="Times New Roman" pitchFamily="18" charset="0"/>
              </a:rPr>
              <a:t>, constraints, and limitations of WSNs is required.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MAC </a:t>
            </a:r>
            <a:r>
              <a:rPr lang="en-US" dirty="0" smtClean="0"/>
              <a:t>( Medium Access control  )BASICS </a:t>
            </a:r>
            <a:r>
              <a:rPr lang="en-US" dirty="0"/>
              <a:t>FOR WSNs</a:t>
            </a: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itchFamily="18" charset="0"/>
                <a:cs typeface="Times New Roman" pitchFamily="18" charset="0"/>
              </a:rPr>
              <a:t>The MAC </a:t>
            </a:r>
            <a:r>
              <a:rPr lang="en-US" dirty="0" smtClean="0">
                <a:latin typeface="Times New Roman" pitchFamily="18" charset="0"/>
                <a:cs typeface="Times New Roman" pitchFamily="18" charset="0"/>
              </a:rPr>
              <a:t>sub layer </a:t>
            </a:r>
            <a:r>
              <a:rPr lang="en-US" dirty="0">
                <a:latin typeface="Times New Roman" pitchFamily="18" charset="0"/>
                <a:cs typeface="Times New Roman" pitchFamily="18" charset="0"/>
              </a:rPr>
              <a:t>is the part of the data link layer </a:t>
            </a:r>
            <a:r>
              <a:rPr lang="en-US" dirty="0" smtClean="0">
                <a:latin typeface="Times New Roman" pitchFamily="18" charset="0"/>
                <a:cs typeface="Times New Roman" pitchFamily="18" charset="0"/>
              </a:rPr>
              <a:t>specified </a:t>
            </a:r>
            <a:r>
              <a:rPr lang="en-US" dirty="0">
                <a:latin typeface="Times New Roman" pitchFamily="18" charset="0"/>
                <a:cs typeface="Times New Roman" pitchFamily="18" charset="0"/>
              </a:rPr>
              <a:t>in the communication protocol </a:t>
            </a:r>
            <a:r>
              <a:rPr lang="en-US" dirty="0" smtClean="0">
                <a:latin typeface="Times New Roman" pitchFamily="18" charset="0"/>
                <a:cs typeface="Times New Roman" pitchFamily="18" charset="0"/>
              </a:rPr>
              <a:t>stack shown </a:t>
            </a:r>
            <a:r>
              <a:rPr lang="en-US" dirty="0">
                <a:latin typeface="Times New Roman" pitchFamily="18" charset="0"/>
                <a:cs typeface="Times New Roman" pitchFamily="18" charset="0"/>
              </a:rPr>
              <a:t>in Figure </a:t>
            </a:r>
            <a:r>
              <a:rPr lang="en-US" dirty="0" smtClean="0">
                <a:latin typeface="Times New Roman" pitchFamily="18" charset="0"/>
                <a:cs typeface="Times New Roman" pitchFamily="18" charset="0"/>
              </a:rPr>
              <a:t>below.</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provides channel access mechanisms to several medium-sharing devices.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On a </a:t>
            </a:r>
            <a:r>
              <a:rPr lang="en-US" dirty="0">
                <a:latin typeface="Times New Roman" pitchFamily="18" charset="0"/>
                <a:cs typeface="Times New Roman" pitchFamily="18" charset="0"/>
              </a:rPr>
              <a:t>wireless medium, which is broadcast in nature, when one device transmits, every other device </a:t>
            </a:r>
            <a:r>
              <a:rPr lang="en-US" dirty="0" smtClean="0">
                <a:latin typeface="Times New Roman" pitchFamily="18" charset="0"/>
                <a:cs typeface="Times New Roman" pitchFamily="18" charset="0"/>
              </a:rPr>
              <a:t>in the </a:t>
            </a:r>
            <a:r>
              <a:rPr lang="en-US" dirty="0">
                <a:latin typeface="Times New Roman" pitchFamily="18" charset="0"/>
                <a:cs typeface="Times New Roman" pitchFamily="18" charset="0"/>
              </a:rPr>
              <a:t>transmission range receives its transmission.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could lead to an interference and </a:t>
            </a:r>
            <a:r>
              <a:rPr lang="en-US" dirty="0" smtClean="0">
                <a:latin typeface="Times New Roman" pitchFamily="18" charset="0"/>
                <a:cs typeface="Times New Roman" pitchFamily="18" charset="0"/>
              </a:rPr>
              <a:t>collision of </a:t>
            </a:r>
            <a:r>
              <a:rPr lang="en-US" dirty="0">
                <a:latin typeface="Times New Roman" pitchFamily="18" charset="0"/>
                <a:cs typeface="Times New Roman" pitchFamily="18" charset="0"/>
              </a:rPr>
              <a:t>the frames when a transmission from two or more devices arrives at one point simultaneously.</a:t>
            </a:r>
          </a:p>
          <a:p>
            <a:pPr algn="just"/>
            <a:r>
              <a:rPr lang="en-US" dirty="0">
                <a:latin typeface="Times New Roman" pitchFamily="18" charset="0"/>
                <a:cs typeface="Times New Roman" pitchFamily="18" charset="0"/>
              </a:rPr>
              <a:t>The nodes of WSNs also share a wireless medium and communicate with each other usually </a:t>
            </a:r>
            <a:r>
              <a:rPr lang="en-US" dirty="0" smtClean="0">
                <a:latin typeface="Times New Roman" pitchFamily="18" charset="0"/>
                <a:cs typeface="Times New Roman" pitchFamily="18" charset="0"/>
              </a:rPr>
              <a:t>via multi-hop </a:t>
            </a:r>
            <a:r>
              <a:rPr lang="en-US" dirty="0">
                <a:latin typeface="Times New Roman" pitchFamily="18" charset="0"/>
                <a:cs typeface="Times New Roman" pitchFamily="18" charset="0"/>
              </a:rPr>
              <a:t>paths in a scattered, dense, and rough </a:t>
            </a:r>
            <a:r>
              <a:rPr lang="en-US" dirty="0" smtClean="0">
                <a:latin typeface="Times New Roman" pitchFamily="18" charset="0"/>
                <a:cs typeface="Times New Roman" pitchFamily="18" charset="0"/>
              </a:rPr>
              <a:t>sensor field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MAC protocol manages </a:t>
            </a:r>
            <a:r>
              <a:rPr lang="en-US" dirty="0" smtClean="0">
                <a:latin typeface="Times New Roman" pitchFamily="18" charset="0"/>
                <a:cs typeface="Times New Roman" pitchFamily="18" charset="0"/>
              </a:rPr>
              <a:t>the shared-medium </a:t>
            </a:r>
            <a:r>
              <a:rPr lang="en-US" dirty="0">
                <a:latin typeface="Times New Roman" pitchFamily="18" charset="0"/>
                <a:cs typeface="Times New Roman" pitchFamily="18" charset="0"/>
              </a:rPr>
              <a:t>and creates a basic network infrastructure for nodes to communicate with </a:t>
            </a:r>
            <a:r>
              <a:rPr lang="en-US" dirty="0" smtClean="0">
                <a:latin typeface="Times New Roman" pitchFamily="18" charset="0"/>
                <a:cs typeface="Times New Roman" pitchFamily="18" charset="0"/>
              </a:rPr>
              <a:t>each other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Thus </a:t>
            </a:r>
            <a:r>
              <a:rPr lang="en-US" dirty="0">
                <a:latin typeface="Times New Roman" pitchFamily="18" charset="0"/>
                <a:cs typeface="Times New Roman" pitchFamily="18" charset="0"/>
              </a:rPr>
              <a:t>it provides a self-organizing capability to the nodes and tries to enforce the </a:t>
            </a:r>
            <a:r>
              <a:rPr lang="en-US" dirty="0" smtClean="0">
                <a:latin typeface="Times New Roman" pitchFamily="18" charset="0"/>
                <a:cs typeface="Times New Roman" pitchFamily="18" charset="0"/>
              </a:rPr>
              <a:t>singularity in </a:t>
            </a:r>
            <a:r>
              <a:rPr lang="en-US" dirty="0">
                <a:latin typeface="Times New Roman" pitchFamily="18" charset="0"/>
                <a:cs typeface="Times New Roman" pitchFamily="18" charset="0"/>
              </a:rPr>
              <a:t>the network by letting the sender and receiver communicate with each other in a </a:t>
            </a:r>
            <a:r>
              <a:rPr lang="en-US" dirty="0" smtClean="0">
                <a:latin typeface="Times New Roman" pitchFamily="18" charset="0"/>
                <a:cs typeface="Times New Roman" pitchFamily="18" charset="0"/>
              </a:rPr>
              <a:t>collision-free fashion.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38200" y="838200"/>
            <a:ext cx="8333409" cy="4693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pPr algn="just"/>
            <a:r>
              <a:rPr lang="en-US" dirty="0" smtClean="0">
                <a:latin typeface="Times New Roman" pitchFamily="18" charset="0"/>
                <a:cs typeface="Times New Roman" pitchFamily="18" charset="0"/>
              </a:rPr>
              <a:t>Moreover, the typical requirement to increase lifetime of a WSN without the need of any power replacement and/or human interaction has prompted the development of novel protocols in all layers of the communication stack. </a:t>
            </a:r>
          </a:p>
          <a:p>
            <a:pPr algn="just"/>
            <a:r>
              <a:rPr lang="en-US" dirty="0" smtClean="0">
                <a:latin typeface="Times New Roman" pitchFamily="18" charset="0"/>
                <a:cs typeface="Times New Roman" pitchFamily="18" charset="0"/>
              </a:rPr>
              <a:t>However, prime gains can be achieved at the data link layer, where a MAC protocol directly controls the activities of radio, which is the most power-consuming component of resource-scarce sensor nodes.</a:t>
            </a:r>
          </a:p>
          <a:p>
            <a:pPr algn="just"/>
            <a:r>
              <a:rPr lang="en-US" dirty="0" smtClean="0">
                <a:latin typeface="Times New Roman" pitchFamily="18" charset="0"/>
                <a:cs typeface="Times New Roman" pitchFamily="18" charset="0"/>
              </a:rPr>
              <a:t> In brief, a MAC protocol for WSNs species how nodes employ radio, share the channel, avoid collision in correlated environments, response the inquirer timely, and survive for a long period.</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smtClean="0">
                <a:latin typeface="Times New Roman" pitchFamily="18" charset="0"/>
                <a:cs typeface="Times New Roman" pitchFamily="18" charset="0"/>
              </a:rPr>
              <a:t>The five-layered simplified </a:t>
            </a:r>
            <a:r>
              <a:rPr lang="en-US" dirty="0">
                <a:latin typeface="Times New Roman" pitchFamily="18" charset="0"/>
                <a:cs typeface="Times New Roman" pitchFamily="18" charset="0"/>
              </a:rPr>
              <a:t>model is </a:t>
            </a:r>
            <a:r>
              <a:rPr lang="en-US" dirty="0" smtClean="0">
                <a:latin typeface="Times New Roman" pitchFamily="18" charset="0"/>
                <a:cs typeface="Times New Roman" pitchFamily="18" charset="0"/>
              </a:rPr>
              <a:t>commonly applied </a:t>
            </a:r>
            <a:r>
              <a:rPr lang="en-US" dirty="0">
                <a:latin typeface="Times New Roman" pitchFamily="18" charset="0"/>
                <a:cs typeface="Times New Roman" pitchFamily="18" charset="0"/>
              </a:rPr>
              <a:t>to network research as apposite to the seven-layered OSI model.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end-user can </a:t>
            </a:r>
            <a:r>
              <a:rPr lang="en-US" dirty="0" smtClean="0">
                <a:latin typeface="Times New Roman" pitchFamily="18" charset="0"/>
                <a:cs typeface="Times New Roman" pitchFamily="18" charset="0"/>
              </a:rPr>
              <a:t>use application- </a:t>
            </a:r>
            <a:r>
              <a:rPr lang="en-US" dirty="0">
                <a:latin typeface="Times New Roman" pitchFamily="18" charset="0"/>
                <a:cs typeface="Times New Roman" pitchFamily="18" charset="0"/>
              </a:rPr>
              <a:t>or </a:t>
            </a:r>
            <a:r>
              <a:rPr lang="en-US" dirty="0" smtClean="0">
                <a:latin typeface="Times New Roman" pitchFamily="18" charset="0"/>
                <a:cs typeface="Times New Roman" pitchFamily="18" charset="0"/>
              </a:rPr>
              <a:t>task-specific software/algorithms </a:t>
            </a:r>
            <a:r>
              <a:rPr lang="en-US" dirty="0">
                <a:latin typeface="Times New Roman" pitchFamily="18" charset="0"/>
                <a:cs typeface="Times New Roman" pitchFamily="18" charset="0"/>
              </a:rPr>
              <a:t>at the application layer.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transport layer </a:t>
            </a:r>
            <a:r>
              <a:rPr lang="en-US" dirty="0" smtClean="0">
                <a:latin typeface="Times New Roman" pitchFamily="18" charset="0"/>
                <a:cs typeface="Times New Roman" pitchFamily="18" charset="0"/>
              </a:rPr>
              <a:t>helps maintaining </a:t>
            </a:r>
            <a:r>
              <a:rPr lang="en-US" dirty="0">
                <a:latin typeface="Times New Roman" pitchFamily="18" charset="0"/>
                <a:cs typeface="Times New Roman" pitchFamily="18" charset="0"/>
              </a:rPr>
              <a:t>the sensor </a:t>
            </a:r>
            <a:r>
              <a:rPr lang="en-US" dirty="0" smtClean="0">
                <a:latin typeface="Times New Roman" pitchFamily="18" charset="0"/>
                <a:cs typeface="Times New Roman" pitchFamily="18" charset="0"/>
              </a:rPr>
              <a:t>data flow</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network layer routes that data on an appropriate path.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Logical </a:t>
            </a:r>
            <a:r>
              <a:rPr lang="en-US" dirty="0">
                <a:latin typeface="Times New Roman" pitchFamily="18" charset="0"/>
                <a:cs typeface="Times New Roman" pitchFamily="18" charset="0"/>
              </a:rPr>
              <a:t>Link Control (LLC) </a:t>
            </a:r>
            <a:r>
              <a:rPr lang="en-US" dirty="0" err="1">
                <a:latin typeface="Times New Roman" pitchFamily="18" charset="0"/>
                <a:cs typeface="Times New Roman" pitchFamily="18" charset="0"/>
              </a:rPr>
              <a:t>sublayer</a:t>
            </a:r>
            <a:r>
              <a:rPr lang="en-US" dirty="0">
                <a:latin typeface="Times New Roman" pitchFamily="18" charset="0"/>
                <a:cs typeface="Times New Roman" pitchFamily="18" charset="0"/>
              </a:rPr>
              <a:t> of the data link layer provides </a:t>
            </a:r>
            <a:r>
              <a:rPr lang="en-US" dirty="0" err="1" smtClean="0">
                <a:latin typeface="Times New Roman" pitchFamily="18" charset="0"/>
                <a:cs typeface="Times New Roman" pitchFamily="18" charset="0"/>
              </a:rPr>
              <a:t>framing,flow</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control, </a:t>
            </a:r>
            <a:r>
              <a:rPr lang="en-US" dirty="0" smtClean="0">
                <a:latin typeface="Times New Roman" pitchFamily="18" charset="0"/>
                <a:cs typeface="Times New Roman" pitchFamily="18" charset="0"/>
              </a:rPr>
              <a:t>error control</a:t>
            </a:r>
            <a:r>
              <a:rPr lang="en-US" dirty="0">
                <a:latin typeface="Times New Roman" pitchFamily="18" charset="0"/>
                <a:cs typeface="Times New Roman" pitchFamily="18" charset="0"/>
              </a:rPr>
              <a:t>, and link management </a:t>
            </a:r>
            <a:r>
              <a:rPr lang="en-US" dirty="0" smtClean="0">
                <a:latin typeface="Times New Roman" pitchFamily="18" charset="0"/>
                <a:cs typeface="Times New Roman" pitchFamily="18" charset="0"/>
              </a:rPr>
              <a:t>facilities</a:t>
            </a:r>
          </a:p>
          <a:p>
            <a:pPr algn="just"/>
            <a:r>
              <a:rPr lang="en-US" dirty="0" smtClean="0">
                <a:latin typeface="Times New Roman" pitchFamily="18" charset="0"/>
                <a:cs typeface="Times New Roman" pitchFamily="18" charset="0"/>
              </a:rPr>
              <a:t> Whereas </a:t>
            </a:r>
            <a:r>
              <a:rPr lang="en-US" dirty="0">
                <a:latin typeface="Times New Roman" pitchFamily="18" charset="0"/>
                <a:cs typeface="Times New Roman" pitchFamily="18" charset="0"/>
              </a:rPr>
              <a:t>the MAC </a:t>
            </a:r>
            <a:r>
              <a:rPr lang="en-US" dirty="0" err="1">
                <a:latin typeface="Times New Roman" pitchFamily="18" charset="0"/>
                <a:cs typeface="Times New Roman" pitchFamily="18" charset="0"/>
              </a:rPr>
              <a:t>sublayer</a:t>
            </a:r>
            <a:r>
              <a:rPr lang="en-US" dirty="0">
                <a:latin typeface="Times New Roman" pitchFamily="18" charset="0"/>
                <a:cs typeface="Times New Roman" pitchFamily="18" charset="0"/>
              </a:rPr>
              <a:t> shares the wireless </a:t>
            </a:r>
            <a:r>
              <a:rPr lang="en-US" dirty="0" smtClean="0">
                <a:latin typeface="Times New Roman" pitchFamily="18" charset="0"/>
                <a:cs typeface="Times New Roman" pitchFamily="18" charset="0"/>
              </a:rPr>
              <a:t>medium and </a:t>
            </a:r>
            <a:r>
              <a:rPr lang="en-US" dirty="0">
                <a:latin typeface="Times New Roman" pitchFamily="18" charset="0"/>
                <a:cs typeface="Times New Roman" pitchFamily="18" charset="0"/>
              </a:rPr>
              <a:t>helps in energy aware operations for the nodes.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physical layer takes care of the </a:t>
            </a:r>
            <a:r>
              <a:rPr lang="en-US" dirty="0" smtClean="0">
                <a:latin typeface="Times New Roman" pitchFamily="18" charset="0"/>
                <a:cs typeface="Times New Roman" pitchFamily="18" charset="0"/>
              </a:rPr>
              <a:t>radio, modulation</a:t>
            </a:r>
            <a:r>
              <a:rPr lang="en-US" dirty="0">
                <a:latin typeface="Times New Roman" pitchFamily="18" charset="0"/>
                <a:cs typeface="Times New Roman" pitchFamily="18" charset="0"/>
              </a:rPr>
              <a:t>, transmission, and reception of bits on a physical medium.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MAC Services</a:t>
            </a:r>
          </a:p>
        </p:txBody>
      </p:sp>
      <p:sp>
        <p:nvSpPr>
          <p:cNvPr id="3" name="Content Placeholder 2"/>
          <p:cNvSpPr>
            <a:spLocks noGrp="1"/>
          </p:cNvSpPr>
          <p:nvPr>
            <p:ph idx="1"/>
          </p:nvPr>
        </p:nvSpPr>
        <p:spPr>
          <a:xfrm>
            <a:off x="457200" y="762000"/>
            <a:ext cx="8229600" cy="6096000"/>
          </a:xfrm>
        </p:spPr>
        <p:txBody>
          <a:bodyPr>
            <a:normAutofit/>
          </a:bodyPr>
          <a:lstStyle/>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fundamental task of any MAC protocol is to regulate the fair access of nodes </a:t>
            </a:r>
            <a:r>
              <a:rPr lang="en-US" sz="1900" dirty="0" smtClean="0">
                <a:latin typeface="Times New Roman" pitchFamily="18" charset="0"/>
                <a:cs typeface="Times New Roman" pitchFamily="18" charset="0"/>
              </a:rPr>
              <a:t>to a </a:t>
            </a:r>
            <a:r>
              <a:rPr lang="en-US" sz="1900" dirty="0">
                <a:latin typeface="Times New Roman" pitchFamily="18" charset="0"/>
                <a:cs typeface="Times New Roman" pitchFamily="18" charset="0"/>
              </a:rPr>
              <a:t>shared medium in an </a:t>
            </a:r>
            <a:r>
              <a:rPr lang="en-US" sz="1900" dirty="0" smtClean="0">
                <a:latin typeface="Times New Roman" pitchFamily="18" charset="0"/>
                <a:cs typeface="Times New Roman" pitchFamily="18" charset="0"/>
              </a:rPr>
              <a:t>efficient </a:t>
            </a:r>
            <a:r>
              <a:rPr lang="en-US" sz="1900" dirty="0">
                <a:latin typeface="Times New Roman" pitchFamily="18" charset="0"/>
                <a:cs typeface="Times New Roman" pitchFamily="18" charset="0"/>
              </a:rPr>
              <a:t>way in order to achieve good individual throughput and </a:t>
            </a:r>
            <a:r>
              <a:rPr lang="en-US" sz="1900" dirty="0" smtClean="0">
                <a:latin typeface="Times New Roman" pitchFamily="18" charset="0"/>
                <a:cs typeface="Times New Roman" pitchFamily="18" charset="0"/>
              </a:rPr>
              <a:t>better channel </a:t>
            </a:r>
            <a:r>
              <a:rPr lang="en-US" sz="1900" dirty="0">
                <a:latin typeface="Times New Roman" pitchFamily="18" charset="0"/>
                <a:cs typeface="Times New Roman" pitchFamily="18" charset="0"/>
              </a:rPr>
              <a:t>utilization </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However, dense deployment of nodes, collaboration among nodes </a:t>
            </a:r>
            <a:r>
              <a:rPr lang="en-US" sz="1900" dirty="0" smtClean="0">
                <a:latin typeface="Times New Roman" pitchFamily="18" charset="0"/>
                <a:cs typeface="Times New Roman" pitchFamily="18" charset="0"/>
              </a:rPr>
              <a:t>rather than </a:t>
            </a:r>
            <a:r>
              <a:rPr lang="en-US" sz="1900" dirty="0">
                <a:latin typeface="Times New Roman" pitchFamily="18" charset="0"/>
                <a:cs typeface="Times New Roman" pitchFamily="18" charset="0"/>
              </a:rPr>
              <a:t>competition, dispersed applications, often decentralized control, and volatile </a:t>
            </a:r>
            <a:r>
              <a:rPr lang="en-US" sz="1900" dirty="0" smtClean="0">
                <a:latin typeface="Times New Roman" pitchFamily="18" charset="0"/>
                <a:cs typeface="Times New Roman" pitchFamily="18" charset="0"/>
              </a:rPr>
              <a:t>communication links </a:t>
            </a:r>
            <a:r>
              <a:rPr lang="en-US" sz="1900" dirty="0">
                <a:latin typeface="Times New Roman" pitchFamily="18" charset="0"/>
                <a:cs typeface="Times New Roman" pitchFamily="18" charset="0"/>
              </a:rPr>
              <a:t>make WSNs quite a </a:t>
            </a:r>
            <a:r>
              <a:rPr lang="en-US" sz="1900" dirty="0" smtClean="0">
                <a:latin typeface="Times New Roman" pitchFamily="18" charset="0"/>
                <a:cs typeface="Times New Roman" pitchFamily="18" charset="0"/>
              </a:rPr>
              <a:t>different </a:t>
            </a:r>
            <a:r>
              <a:rPr lang="en-US" sz="1900" dirty="0">
                <a:latin typeface="Times New Roman" pitchFamily="18" charset="0"/>
                <a:cs typeface="Times New Roman" pitchFamily="18" charset="0"/>
              </a:rPr>
              <a:t>type of networks.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responsibilities of a MAC protocol </a:t>
            </a:r>
            <a:r>
              <a:rPr lang="en-US" sz="1900" dirty="0" smtClean="0">
                <a:latin typeface="Times New Roman" pitchFamily="18" charset="0"/>
                <a:cs typeface="Times New Roman" pitchFamily="18" charset="0"/>
              </a:rPr>
              <a:t>for WSNs </a:t>
            </a:r>
            <a:r>
              <a:rPr lang="en-US" sz="1900" dirty="0">
                <a:latin typeface="Times New Roman" pitchFamily="18" charset="0"/>
                <a:cs typeface="Times New Roman" pitchFamily="18" charset="0"/>
              </a:rPr>
              <a:t>therefore </a:t>
            </a:r>
            <a:r>
              <a:rPr lang="en-US" sz="1900" dirty="0" smtClean="0">
                <a:latin typeface="Times New Roman" pitchFamily="18" charset="0"/>
                <a:cs typeface="Times New Roman" pitchFamily="18" charset="0"/>
              </a:rPr>
              <a:t>differ </a:t>
            </a:r>
            <a:r>
              <a:rPr lang="en-US" sz="1900" dirty="0">
                <a:latin typeface="Times New Roman" pitchFamily="18" charset="0"/>
                <a:cs typeface="Times New Roman" pitchFamily="18" charset="0"/>
              </a:rPr>
              <a:t>considerably as of the other wired or wireless </a:t>
            </a:r>
            <a:r>
              <a:rPr lang="en-US" sz="1900" dirty="0" smtClean="0">
                <a:latin typeface="Times New Roman" pitchFamily="18" charset="0"/>
                <a:cs typeface="Times New Roman" pitchFamily="18" charset="0"/>
              </a:rPr>
              <a:t>networks</a:t>
            </a:r>
          </a:p>
          <a:p>
            <a:pPr algn="just"/>
            <a:r>
              <a:rPr lang="en-US" sz="1900" dirty="0" smtClean="0">
                <a:latin typeface="Times New Roman" pitchFamily="18" charset="0"/>
                <a:cs typeface="Times New Roman" pitchFamily="18" charset="0"/>
              </a:rPr>
              <a:t>On </a:t>
            </a:r>
            <a:r>
              <a:rPr lang="en-US" sz="1900" dirty="0">
                <a:latin typeface="Times New Roman" pitchFamily="18" charset="0"/>
                <a:cs typeface="Times New Roman" pitchFamily="18" charset="0"/>
              </a:rPr>
              <a:t>one hand, </a:t>
            </a:r>
            <a:r>
              <a:rPr lang="en-US" sz="1900" dirty="0" smtClean="0">
                <a:latin typeface="Times New Roman" pitchFamily="18" charset="0"/>
                <a:cs typeface="Times New Roman" pitchFamily="18" charset="0"/>
              </a:rPr>
              <a:t>some relaxations </a:t>
            </a:r>
            <a:r>
              <a:rPr lang="en-US" sz="1900" dirty="0">
                <a:latin typeface="Times New Roman" pitchFamily="18" charset="0"/>
                <a:cs typeface="Times New Roman" pitchFamily="18" charset="0"/>
              </a:rPr>
              <a:t>may be granted to a MAC protocol for WSNs.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For </a:t>
            </a:r>
            <a:r>
              <a:rPr lang="en-US" sz="1900" dirty="0">
                <a:latin typeface="Times New Roman" pitchFamily="18" charset="0"/>
                <a:cs typeface="Times New Roman" pitchFamily="18" charset="0"/>
              </a:rPr>
              <a:t>example, nodes in WSNs usually </a:t>
            </a:r>
            <a:r>
              <a:rPr lang="en-US" sz="1900" dirty="0" smtClean="0">
                <a:latin typeface="Times New Roman" pitchFamily="18" charset="0"/>
                <a:cs typeface="Times New Roman" pitchFamily="18" charset="0"/>
              </a:rPr>
              <a:t>send very </a:t>
            </a:r>
            <a:r>
              <a:rPr lang="en-US" sz="1900" dirty="0">
                <a:latin typeface="Times New Roman" pitchFamily="18" charset="0"/>
                <a:cs typeface="Times New Roman" pitchFamily="18" charset="0"/>
              </a:rPr>
              <a:t>small frames and use the channel occasionally, either periodically or whenever an </a:t>
            </a:r>
            <a:r>
              <a:rPr lang="en-US" sz="1900" dirty="0" smtClean="0">
                <a:latin typeface="Times New Roman" pitchFamily="18" charset="0"/>
                <a:cs typeface="Times New Roman" pitchFamily="18" charset="0"/>
              </a:rPr>
              <a:t>important event </a:t>
            </a:r>
            <a:r>
              <a:rPr lang="en-US" sz="1900" dirty="0">
                <a:latin typeface="Times New Roman" pitchFamily="18" charset="0"/>
                <a:cs typeface="Times New Roman" pitchFamily="18" charset="0"/>
              </a:rPr>
              <a:t>occurs. As a result, fairness is not as important as in other networks</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In </a:t>
            </a:r>
            <a:r>
              <a:rPr lang="en-US" sz="1900" dirty="0" smtClean="0">
                <a:latin typeface="Times New Roman" pitchFamily="18" charset="0"/>
                <a:cs typeface="Times New Roman" pitchFamily="18" charset="0"/>
              </a:rPr>
              <a:t>WSNs, nodes remain </a:t>
            </a:r>
            <a:r>
              <a:rPr lang="en-US" sz="1900" dirty="0">
                <a:latin typeface="Times New Roman" pitchFamily="18" charset="0"/>
                <a:cs typeface="Times New Roman" pitchFamily="18" charset="0"/>
              </a:rPr>
              <a:t>idle or in sleep mode most of the time and rarely compete for the channel</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Achieving </a:t>
            </a:r>
            <a:r>
              <a:rPr lang="en-US" sz="1900" dirty="0" smtClean="0">
                <a:latin typeface="Times New Roman" pitchFamily="18" charset="0"/>
                <a:cs typeface="Times New Roman" pitchFamily="18" charset="0"/>
              </a:rPr>
              <a:t>good channel </a:t>
            </a:r>
            <a:r>
              <a:rPr lang="en-US" sz="1900" dirty="0">
                <a:latin typeface="Times New Roman" pitchFamily="18" charset="0"/>
                <a:cs typeface="Times New Roman" pitchFamily="18" charset="0"/>
              </a:rPr>
              <a:t>utilization is usually not considered as an important metric. The data </a:t>
            </a:r>
            <a:r>
              <a:rPr lang="en-US" sz="1900" dirty="0" smtClean="0">
                <a:latin typeface="Times New Roman" pitchFamily="18" charset="0"/>
                <a:cs typeface="Times New Roman" pitchFamily="18" charset="0"/>
              </a:rPr>
              <a:t>flow </a:t>
            </a:r>
            <a:r>
              <a:rPr lang="en-US" sz="1900" dirty="0">
                <a:latin typeface="Times New Roman" pitchFamily="18" charset="0"/>
                <a:cs typeface="Times New Roman" pitchFamily="18" charset="0"/>
              </a:rPr>
              <a:t>in WSNs </a:t>
            </a:r>
            <a:r>
              <a:rPr lang="en-US" sz="1900" dirty="0" smtClean="0">
                <a:latin typeface="Times New Roman" pitchFamily="18" charset="0"/>
                <a:cs typeface="Times New Roman" pitchFamily="18" charset="0"/>
              </a:rPr>
              <a:t>is usually </a:t>
            </a:r>
            <a:r>
              <a:rPr lang="en-US" sz="1900" dirty="0">
                <a:latin typeface="Times New Roman" pitchFamily="18" charset="0"/>
                <a:cs typeface="Times New Roman" pitchFamily="18" charset="0"/>
              </a:rPr>
              <a:t>unidirectional, i.e., from nodes to the sink and end-users generally focus on the </a:t>
            </a:r>
            <a:r>
              <a:rPr lang="en-US" sz="1900" dirty="0" smtClean="0">
                <a:latin typeface="Times New Roman" pitchFamily="18" charset="0"/>
                <a:cs typeface="Times New Roman" pitchFamily="18" charset="0"/>
              </a:rPr>
              <a:t>collective information.</a:t>
            </a:r>
            <a:endParaRPr 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10000"/>
          </a:bodyPr>
          <a:lstStyle/>
          <a:p>
            <a:pPr algn="just"/>
            <a:r>
              <a:rPr lang="en-US" dirty="0" smtClean="0">
                <a:latin typeface="Times New Roman" pitchFamily="18" charset="0"/>
                <a:cs typeface="Times New Roman" pitchFamily="18" charset="0"/>
              </a:rPr>
              <a:t>On the other hand, a MAC protocol for WSNs has some extra responsibilities to deal with as well.</a:t>
            </a:r>
          </a:p>
          <a:p>
            <a:pPr algn="just"/>
            <a:r>
              <a:rPr lang="en-US" dirty="0" smtClean="0">
                <a:latin typeface="Times New Roman" pitchFamily="18" charset="0"/>
                <a:cs typeface="Times New Roman" pitchFamily="18" charset="0"/>
              </a:rPr>
              <a:t>First and foremost is the issue of energy conservation. In addition to that and as per application requirements, provision of timeliness, reliability, scalability, and non-synchronized operations may also play an important role in designing a MAC protocol for WSNs.</a:t>
            </a:r>
          </a:p>
          <a:p>
            <a:pPr algn="just"/>
            <a:r>
              <a:rPr lang="en-US" dirty="0" smtClean="0">
                <a:latin typeface="Times New Roman" pitchFamily="18" charset="0"/>
                <a:cs typeface="Times New Roman" pitchFamily="18" charset="0"/>
              </a:rPr>
              <a:t>Additionally, an ideal MAC protocol ensures self-stabilization, graceful adaptation to topology and track changes, an acceptable delivery ratio, low overhead, and low error rates for a WSN.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MAC Challenges</a:t>
            </a:r>
          </a:p>
        </p:txBody>
      </p:sp>
      <p:sp>
        <p:nvSpPr>
          <p:cNvPr id="3" name="Content Placeholder 2"/>
          <p:cNvSpPr>
            <a:spLocks noGrp="1"/>
          </p:cNvSpPr>
          <p:nvPr>
            <p:ph idx="1"/>
          </p:nvPr>
        </p:nvSpPr>
        <p:spPr>
          <a:xfrm>
            <a:off x="457200" y="838200"/>
            <a:ext cx="8229600" cy="5287963"/>
          </a:xfrm>
        </p:spPr>
        <p:txBody>
          <a:bodyPr/>
          <a:lstStyle/>
          <a:p>
            <a:pPr algn="just"/>
            <a:r>
              <a:rPr lang="en-US" dirty="0">
                <a:latin typeface="Times New Roman" pitchFamily="18" charset="0"/>
                <a:cs typeface="Times New Roman" pitchFamily="18" charset="0"/>
              </a:rPr>
              <a:t>Factors like energy constraints, low transmission ranges, compact hardware, event- or </a:t>
            </a:r>
            <a:r>
              <a:rPr lang="en-US" dirty="0" smtClean="0">
                <a:latin typeface="Times New Roman" pitchFamily="18" charset="0"/>
                <a:cs typeface="Times New Roman" pitchFamily="18" charset="0"/>
              </a:rPr>
              <a:t>task-based network </a:t>
            </a:r>
            <a:r>
              <a:rPr lang="en-US" dirty="0">
                <a:latin typeface="Times New Roman" pitchFamily="18" charset="0"/>
                <a:cs typeface="Times New Roman" pitchFamily="18" charset="0"/>
              </a:rPr>
              <a:t>behavior, </a:t>
            </a:r>
            <a:r>
              <a:rPr lang="en-US" dirty="0" smtClean="0">
                <a:latin typeface="Times New Roman" pitchFamily="18" charset="0"/>
                <a:cs typeface="Times New Roman" pitchFamily="18" charset="0"/>
              </a:rPr>
              <a:t>self-configuration</a:t>
            </a:r>
            <a:r>
              <a:rPr lang="en-US" dirty="0">
                <a:latin typeface="Times New Roman" pitchFamily="18" charset="0"/>
                <a:cs typeface="Times New Roman" pitchFamily="18" charset="0"/>
              </a:rPr>
              <a:t>, and high redundancy make the MAC design for WSNs </a:t>
            </a:r>
            <a:r>
              <a:rPr lang="en-US" dirty="0" smtClean="0">
                <a:latin typeface="Times New Roman" pitchFamily="18" charset="0"/>
                <a:cs typeface="Times New Roman" pitchFamily="18" charset="0"/>
              </a:rPr>
              <a:t>a complex </a:t>
            </a:r>
            <a:r>
              <a:rPr lang="en-US" dirty="0">
                <a:latin typeface="Times New Roman" pitchFamily="18" charset="0"/>
                <a:cs typeface="Times New Roman" pitchFamily="18" charset="0"/>
              </a:rPr>
              <a:t>task and force researchers to develop peculiar MAC protocols which are not </a:t>
            </a:r>
            <a:r>
              <a:rPr lang="en-US" dirty="0" smtClean="0">
                <a:latin typeface="Times New Roman" pitchFamily="18" charset="0"/>
                <a:cs typeface="Times New Roman" pitchFamily="18" charset="0"/>
              </a:rPr>
              <a:t>common with </a:t>
            </a:r>
            <a:r>
              <a:rPr lang="en-US" dirty="0">
                <a:latin typeface="Times New Roman" pitchFamily="18" charset="0"/>
                <a:cs typeface="Times New Roman" pitchFamily="18" charset="0"/>
              </a:rPr>
              <a:t>traditional wireless networks</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MAC protocol has to mainly address </a:t>
            </a:r>
            <a:r>
              <a:rPr lang="en-US" dirty="0" smtClean="0">
                <a:latin typeface="Times New Roman" pitchFamily="18" charset="0"/>
                <a:cs typeface="Times New Roman" pitchFamily="18" charset="0"/>
              </a:rPr>
              <a:t>the following </a:t>
            </a:r>
            <a:r>
              <a:rPr lang="en-US" dirty="0">
                <a:latin typeface="Times New Roman" pitchFamily="18" charset="0"/>
                <a:cs typeface="Times New Roman" pitchFamily="18" charset="0"/>
              </a:rPr>
              <a:t>sources of energy waste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22007</TotalTime>
  <Words>1713</Words>
  <Application>Microsoft Office PowerPoint</Application>
  <PresentationFormat>On-screen Show (4:3)</PresentationFormat>
  <Paragraphs>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Wireless medium access issues in IOT  </vt:lpstr>
      <vt:lpstr>Slide 2</vt:lpstr>
      <vt:lpstr>MAC ( Medium Access control  )BASICS FOR WSNs</vt:lpstr>
      <vt:lpstr>Slide 4</vt:lpstr>
      <vt:lpstr>Slide 5</vt:lpstr>
      <vt:lpstr>Slide 6</vt:lpstr>
      <vt:lpstr>MAC Services</vt:lpstr>
      <vt:lpstr>Slide 8</vt:lpstr>
      <vt:lpstr>MAC Challenges</vt:lpstr>
      <vt:lpstr>Slide 10</vt:lpstr>
      <vt:lpstr>Slide 11</vt:lpstr>
      <vt:lpstr>Hidden node problem</vt:lpstr>
      <vt:lpstr>Slide 13</vt:lpstr>
      <vt:lpstr>Slide 14</vt:lpstr>
      <vt:lpstr>Duty cycling</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medium access issues in IOT</dc:title>
  <dc:creator>sar</dc:creator>
  <cp:lastModifiedBy>sar</cp:lastModifiedBy>
  <cp:revision>37</cp:revision>
  <dcterms:created xsi:type="dcterms:W3CDTF">2020-03-21T18:34:03Z</dcterms:created>
  <dcterms:modified xsi:type="dcterms:W3CDTF">2020-04-23T10:28:23Z</dcterms:modified>
</cp:coreProperties>
</file>